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72" r:id="rId1"/>
  </p:sldMasterIdLst>
  <p:notesMasterIdLst>
    <p:notesMasterId r:id="rId12"/>
  </p:notesMasterIdLst>
  <p:handoutMasterIdLst>
    <p:handoutMasterId r:id="rId13"/>
  </p:handoutMasterIdLst>
  <p:sldIdLst>
    <p:sldId id="256" r:id="rId2"/>
    <p:sldId id="258" r:id="rId3"/>
    <p:sldId id="259" r:id="rId4"/>
    <p:sldId id="260" r:id="rId5"/>
    <p:sldId id="261" r:id="rId6"/>
    <p:sldId id="263" r:id="rId7"/>
    <p:sldId id="266" r:id="rId8"/>
    <p:sldId id="267" r:id="rId9"/>
    <p:sldId id="268" r:id="rId10"/>
    <p:sldId id="269" r:id="rId11"/>
  </p:sldIdLst>
  <p:sldSz cx="12192000" cy="6858000"/>
  <p:notesSz cx="6858000" cy="9144000"/>
  <p:defaultTextStyle>
    <a:defPPr>
      <a:defRPr lang="ar-IQ"/>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426" autoAdjust="0"/>
    <p:restoredTop sz="94660"/>
  </p:normalViewPr>
  <p:slideViewPr>
    <p:cSldViewPr snapToGrid="0">
      <p:cViewPr varScale="1">
        <p:scale>
          <a:sx n="75" d="100"/>
          <a:sy n="75"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IQ"/>
          </a:p>
        </p:txBody>
      </p:sp>
      <p:sp>
        <p:nvSpPr>
          <p:cNvPr id="3" name="Date Placeholder 2"/>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D2873061-BB25-4A07-8E34-F2ACA2DFD058}" type="datetimeFigureOut">
              <a:rPr lang="ar-IQ" smtClean="0"/>
              <a:t>30/03/1442</a:t>
            </a:fld>
            <a:endParaRPr lang="ar-IQ"/>
          </a:p>
        </p:txBody>
      </p:sp>
      <p:sp>
        <p:nvSpPr>
          <p:cNvPr id="4" name="Footer Placeholder 3"/>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IQ"/>
          </a:p>
        </p:txBody>
      </p:sp>
      <p:sp>
        <p:nvSpPr>
          <p:cNvPr id="5" name="Slide Number Placeholder 4"/>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C4A858CE-5965-4CD5-A39A-B75A5597538C}" type="slidenum">
              <a:rPr lang="ar-IQ" smtClean="0"/>
              <a:t>‹#›</a:t>
            </a:fld>
            <a:endParaRPr lang="ar-IQ"/>
          </a:p>
        </p:txBody>
      </p:sp>
    </p:spTree>
    <p:extLst>
      <p:ext uri="{BB962C8B-B14F-4D97-AF65-F5344CB8AC3E}">
        <p14:creationId xmlns:p14="http://schemas.microsoft.com/office/powerpoint/2010/main" val="49158791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IQ"/>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1484B2C-FAC2-4C7E-93B5-59383C94F2DE}" type="datetimeFigureOut">
              <a:rPr lang="ar-IQ" smtClean="0"/>
              <a:t>30/03/1442</a:t>
            </a:fld>
            <a:endParaRPr lang="ar-IQ"/>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IQ"/>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IQ"/>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IQ"/>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8DC9246-5319-49BA-974D-47D3613095BD}" type="slidenum">
              <a:rPr lang="ar-IQ" smtClean="0"/>
              <a:t>‹#›</a:t>
            </a:fld>
            <a:endParaRPr lang="ar-IQ"/>
          </a:p>
        </p:txBody>
      </p:sp>
    </p:spTree>
    <p:extLst>
      <p:ext uri="{BB962C8B-B14F-4D97-AF65-F5344CB8AC3E}">
        <p14:creationId xmlns:p14="http://schemas.microsoft.com/office/powerpoint/2010/main" val="1041660315"/>
      </p:ext>
    </p:extLst>
  </p:cSld>
  <p:clrMap bg1="lt1" tx1="dk1" bg2="lt2" tx2="dk2" accent1="accent1" accent2="accent2" accent3="accent3" accent4="accent4" accent5="accent5" accent6="accent6" hlink="hlink" folHlink="folHlink"/>
  <p:hf sldNum="0"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IQ"/>
          </a:p>
        </p:txBody>
      </p:sp>
    </p:spTree>
    <p:extLst>
      <p:ext uri="{BB962C8B-B14F-4D97-AF65-F5344CB8AC3E}">
        <p14:creationId xmlns:p14="http://schemas.microsoft.com/office/powerpoint/2010/main" val="171066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0565C5-7626-4E45-ACF6-375C846B03B7}" type="datetime8">
              <a:rPr lang="ar-IQ" smtClean="0"/>
              <a:t>15 تشرين الثاني، 20</a:t>
            </a:fld>
            <a:endParaRPr lang="ar-IQ"/>
          </a:p>
        </p:txBody>
      </p:sp>
      <p:sp>
        <p:nvSpPr>
          <p:cNvPr id="5" name="Footer Placeholder 4"/>
          <p:cNvSpPr>
            <a:spLocks noGrp="1"/>
          </p:cNvSpPr>
          <p:nvPr>
            <p:ph type="ftr" sz="quarter" idx="11"/>
          </p:nvPr>
        </p:nvSpPr>
        <p:spPr>
          <a:xfrm>
            <a:off x="5332412" y="5883275"/>
            <a:ext cx="4324044" cy="365125"/>
          </a:xfrm>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41904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689A4-6109-45F2-9594-E7D1DFDB308B}" type="datetime8">
              <a:rPr lang="ar-IQ" smtClean="0"/>
              <a:t>15 تشرين الثاني، 20</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86597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9C612-4F1E-42F1-9513-01971727DFAB}" type="datetime8">
              <a:rPr lang="ar-IQ" smtClean="0"/>
              <a:t>15 تشرين الثاني،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563166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219E29-ACC9-4585-BABE-84AD3AD47199}" type="datetime8">
              <a:rPr lang="ar-IQ" smtClean="0"/>
              <a:t>15 تشرين الثاني،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27261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E8839E-F51D-428E-A404-9F42A40321BC}" type="datetime8">
              <a:rPr lang="ar-IQ" smtClean="0"/>
              <a:t>15 تشرين الثاني،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647047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F67B0-4E2A-4922-8B74-D7EEAA9F95EC}" type="datetime8">
              <a:rPr lang="ar-IQ" smtClean="0"/>
              <a:t>15 تشرين الثاني،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700474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08DCA-EA6E-4ED6-BA44-249C6A616904}" type="datetime8">
              <a:rPr lang="ar-IQ" smtClean="0"/>
              <a:t>15 تشرين الثاني،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4017578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70BA59-7D39-4B40-8D50-727429D7F3C4}" type="datetime8">
              <a:rPr lang="ar-IQ" smtClean="0"/>
              <a:t>15 تشرين الثاني،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81224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457240-B46E-4EAD-9E51-7C7160045C11}" type="datetime8">
              <a:rPr lang="ar-IQ" smtClean="0"/>
              <a:t>15 تشرين الثاني،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30108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ED1D4-2493-4E3C-B94A-F4F0AD51AB5D}" type="datetime8">
              <a:rPr lang="ar-IQ" smtClean="0"/>
              <a:t>15 تشرين الثاني،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a:xfrm>
            <a:off x="10951856" y="5867131"/>
            <a:ext cx="551167" cy="365125"/>
          </a:xfrm>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20647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9B9B46-32C6-43F1-8F0F-308FB03CA061}" type="datetime8">
              <a:rPr lang="ar-IQ" smtClean="0"/>
              <a:t>15 تشرين الثاني، 20</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17592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C974C0-31E3-45C4-BEC4-F7084F99146F}" type="datetime8">
              <a:rPr lang="ar-IQ" smtClean="0"/>
              <a:t>15 تشرين الثاني، 20</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87461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8FCD76-E2DF-4306-AD9A-943363D9F563}" type="datetime8">
              <a:rPr lang="ar-IQ" smtClean="0"/>
              <a:t>15 تشرين الثاني، 20</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49412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9C0D08-0D6E-44CE-83C0-88C2DAAB4537}" type="datetime8">
              <a:rPr lang="ar-IQ" smtClean="0"/>
              <a:t>15 تشرين الثاني، 20</a:t>
            </a:fld>
            <a:endParaRPr lang="ar-IQ"/>
          </a:p>
        </p:txBody>
      </p:sp>
      <p:sp>
        <p:nvSpPr>
          <p:cNvPr id="4" name="Footer Placeholder 3"/>
          <p:cNvSpPr>
            <a:spLocks noGrp="1"/>
          </p:cNvSpPr>
          <p:nvPr>
            <p:ph type="ftr" sz="quarter" idx="11"/>
          </p:nvPr>
        </p:nvSpPr>
        <p:spPr/>
        <p:txBody>
          <a:bodyPr/>
          <a:lstStyle/>
          <a:p>
            <a:endParaRPr lang="ar-IQ"/>
          </a:p>
        </p:txBody>
      </p:sp>
      <p:sp>
        <p:nvSpPr>
          <p:cNvPr id="5" name="Slide Number Placeholder 4"/>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30111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615CC-F1B8-47C9-B66B-BEEEE4AC6764}" type="datetime8">
              <a:rPr lang="ar-IQ" smtClean="0"/>
              <a:t>15 تشرين الثاني، 20</a:t>
            </a:fld>
            <a:endParaRPr lang="ar-IQ"/>
          </a:p>
        </p:txBody>
      </p:sp>
      <p:sp>
        <p:nvSpPr>
          <p:cNvPr id="3" name="Footer Placeholder 2"/>
          <p:cNvSpPr>
            <a:spLocks noGrp="1"/>
          </p:cNvSpPr>
          <p:nvPr>
            <p:ph type="ftr" sz="quarter" idx="11"/>
          </p:nvPr>
        </p:nvSpPr>
        <p:spPr/>
        <p:txBody>
          <a:bodyPr/>
          <a:lstStyle/>
          <a:p>
            <a:endParaRPr lang="ar-IQ"/>
          </a:p>
        </p:txBody>
      </p:sp>
      <p:sp>
        <p:nvSpPr>
          <p:cNvPr id="4" name="Slide Number Placeholder 3"/>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52901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BD46D1-7A00-4ED2-B39F-43F3EC6AE30D}" type="datetime8">
              <a:rPr lang="ar-IQ" smtClean="0"/>
              <a:t>15 تشرين الثاني، 20</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71897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A40E98-1464-47C3-91DA-4344AF014482}" type="datetime8">
              <a:rPr lang="ar-IQ" smtClean="0"/>
              <a:t>15 تشرين الثاني، 20</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79010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23E86E-52C9-4EE3-9697-C6D37899801E}" type="datetime8">
              <a:rPr lang="ar-IQ" smtClean="0"/>
              <a:t>15 تشرين الثاني، 20</a:t>
            </a:fld>
            <a:endParaRPr lang="ar-IQ"/>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ar-IQ"/>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58F21E-CF92-4BE5-B6CF-5C8E2993FACD}" type="slidenum">
              <a:rPr lang="ar-IQ" smtClean="0"/>
              <a:t>‹#›</a:t>
            </a:fld>
            <a:endParaRPr lang="ar-IQ"/>
          </a:p>
        </p:txBody>
      </p:sp>
    </p:spTree>
    <p:extLst>
      <p:ext uri="{BB962C8B-B14F-4D97-AF65-F5344CB8AC3E}">
        <p14:creationId xmlns:p14="http://schemas.microsoft.com/office/powerpoint/2010/main" val="143270888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hf sldNum="0" hdr="0" ftr="0" dt="0"/>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rtl="0"/>
            <a:r>
              <a:rPr lang="en-US" sz="7200" b="1" dirty="0">
                <a:latin typeface="Times New Roman"/>
                <a:ea typeface="Calibri"/>
                <a:cs typeface="Arial"/>
              </a:rPr>
              <a:t>Cache Memory</a:t>
            </a:r>
          </a:p>
        </p:txBody>
      </p:sp>
      <p:sp>
        <p:nvSpPr>
          <p:cNvPr id="3" name="Subtitle 2"/>
          <p:cNvSpPr>
            <a:spLocks noGrp="1"/>
          </p:cNvSpPr>
          <p:nvPr>
            <p:ph type="subTitle" idx="1"/>
          </p:nvPr>
        </p:nvSpPr>
        <p:spPr/>
        <p:txBody>
          <a:bodyPr>
            <a:normAutofit/>
          </a:bodyPr>
          <a:lstStyle/>
          <a:p>
            <a:pPr algn="ctr" rtl="0"/>
            <a:endParaRPr lang="en-US" sz="7200" b="1" dirty="0">
              <a:latin typeface="Times New Roman"/>
              <a:ea typeface="Calibri"/>
              <a:cs typeface="Arial"/>
            </a:endParaRPr>
          </a:p>
        </p:txBody>
      </p:sp>
    </p:spTree>
    <p:extLst>
      <p:ext uri="{BB962C8B-B14F-4D97-AF65-F5344CB8AC3E}">
        <p14:creationId xmlns:p14="http://schemas.microsoft.com/office/powerpoint/2010/main" val="1069641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742" y="332723"/>
            <a:ext cx="9108000" cy="1011982"/>
          </a:xfrm>
        </p:spPr>
        <p:txBody>
          <a:bodyPr>
            <a:normAutofit/>
          </a:bodyPr>
          <a:lstStyle/>
          <a:p>
            <a:r>
              <a:rPr lang="en-US" b="1" dirty="0">
                <a:latin typeface="Times New Roman"/>
                <a:ea typeface="Calibri"/>
                <a:cs typeface="Arial"/>
              </a:rPr>
              <a:t>Mapping </a:t>
            </a:r>
            <a:r>
              <a:rPr lang="en-US" b="1" dirty="0" smtClean="0">
                <a:latin typeface="Times New Roman"/>
                <a:ea typeface="Calibri"/>
                <a:cs typeface="Arial"/>
              </a:rPr>
              <a:t>Function</a:t>
            </a:r>
            <a:endParaRPr lang="en-US" b="1" dirty="0">
              <a:latin typeface="Times New Roman"/>
              <a:ea typeface="Calibri"/>
              <a:cs typeface="Arial"/>
            </a:endParaRPr>
          </a:p>
        </p:txBody>
      </p:sp>
      <p:sp>
        <p:nvSpPr>
          <p:cNvPr id="3" name="Content Placeholder 2"/>
          <p:cNvSpPr>
            <a:spLocks noGrp="1"/>
          </p:cNvSpPr>
          <p:nvPr>
            <p:ph idx="1"/>
          </p:nvPr>
        </p:nvSpPr>
        <p:spPr>
          <a:xfrm>
            <a:off x="2191872" y="1344705"/>
            <a:ext cx="9013870" cy="5230907"/>
          </a:xfrm>
        </p:spPr>
        <p:txBody>
          <a:bodyPr>
            <a:normAutofit fontScale="92500" lnSpcReduction="10000"/>
          </a:bodyPr>
          <a:lstStyle/>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Because there are fewer cache lines than main memory blocks, an algorithm is needed for mapping main memory blocks into cache lines.</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The choice of the mapping function dictates how the cache is organized. Three techniques can be used:</a:t>
            </a:r>
          </a:p>
          <a:p>
            <a:pPr marL="914400" lvl="1" indent="-457200" algn="l" rtl="0">
              <a:buFont typeface="+mj-lt"/>
              <a:buAutoNum type="arabicPeriod"/>
            </a:pPr>
            <a:r>
              <a:rPr lang="en-US" sz="2200" dirty="0">
                <a:solidFill>
                  <a:prstClr val="black"/>
                </a:solidFill>
                <a:latin typeface="Times New Roman"/>
                <a:ea typeface="Calibri"/>
                <a:cs typeface="Arial"/>
              </a:rPr>
              <a:t>Associative.</a:t>
            </a:r>
          </a:p>
          <a:p>
            <a:pPr marL="914400" lvl="1" indent="-457200" algn="l" rtl="0">
              <a:buFont typeface="+mj-lt"/>
              <a:buAutoNum type="arabicPeriod"/>
            </a:pPr>
            <a:r>
              <a:rPr lang="en-US" dirty="0">
                <a:solidFill>
                  <a:prstClr val="black"/>
                </a:solidFill>
                <a:latin typeface="Times New Roman"/>
                <a:ea typeface="Calibri"/>
                <a:cs typeface="Arial"/>
              </a:rPr>
              <a:t> </a:t>
            </a:r>
            <a:r>
              <a:rPr lang="en-US" sz="2200" dirty="0">
                <a:solidFill>
                  <a:prstClr val="black"/>
                </a:solidFill>
                <a:latin typeface="Times New Roman"/>
                <a:ea typeface="Calibri"/>
                <a:cs typeface="Arial"/>
              </a:rPr>
              <a:t>Direct.</a:t>
            </a:r>
          </a:p>
          <a:p>
            <a:pPr marL="914400" lvl="1" indent="-457200" algn="l" rtl="0">
              <a:buFont typeface="+mj-lt"/>
              <a:buAutoNum type="arabicPeriod"/>
            </a:pPr>
            <a:r>
              <a:rPr lang="en-US" sz="2200" dirty="0">
                <a:solidFill>
                  <a:prstClr val="black"/>
                </a:solidFill>
                <a:latin typeface="Times New Roman"/>
                <a:ea typeface="Calibri"/>
                <a:cs typeface="Arial"/>
              </a:rPr>
              <a:t>Set associative.</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No. of block in main = (Size main )/(Size of Block )</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No. of slot (lines) in cache=  (Size of cache )/(Size of Block )</a:t>
            </a:r>
          </a:p>
        </p:txBody>
      </p:sp>
    </p:spTree>
    <p:extLst>
      <p:ext uri="{BB962C8B-B14F-4D97-AF65-F5344CB8AC3E}">
        <p14:creationId xmlns:p14="http://schemas.microsoft.com/office/powerpoint/2010/main" val="86818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523" y="220665"/>
            <a:ext cx="10018713" cy="1204724"/>
          </a:xfrm>
        </p:spPr>
        <p:txBody>
          <a:bodyPr>
            <a:normAutofit/>
          </a:bodyPr>
          <a:lstStyle/>
          <a:p>
            <a:pPr rtl="0"/>
            <a:r>
              <a:rPr lang="en-US" b="1" dirty="0">
                <a:latin typeface="Times New Roman"/>
                <a:ea typeface="Calibri"/>
                <a:cs typeface="Arial"/>
              </a:rPr>
              <a:t>Cache </a:t>
            </a:r>
            <a:r>
              <a:rPr lang="en-US" b="1" dirty="0" smtClean="0">
                <a:latin typeface="Times New Roman"/>
                <a:ea typeface="Calibri"/>
                <a:cs typeface="Arial"/>
              </a:rPr>
              <a:t>Memory</a:t>
            </a:r>
            <a:endParaRPr lang="en-US" b="1" dirty="0">
              <a:latin typeface="Times New Roman"/>
              <a:ea typeface="Calibri"/>
              <a:cs typeface="Arial"/>
            </a:endParaRPr>
          </a:p>
        </p:txBody>
      </p:sp>
      <p:sp>
        <p:nvSpPr>
          <p:cNvPr id="3" name="Content Placeholder 2"/>
          <p:cNvSpPr>
            <a:spLocks noGrp="1"/>
          </p:cNvSpPr>
          <p:nvPr>
            <p:ph idx="1"/>
          </p:nvPr>
        </p:nvSpPr>
        <p:spPr>
          <a:xfrm>
            <a:off x="2104322" y="1577788"/>
            <a:ext cx="9344913" cy="4984375"/>
          </a:xfrm>
        </p:spPr>
        <p:txBody>
          <a:bodyPr>
            <a:normAutofit fontScale="85000" lnSpcReduction="20000"/>
          </a:bodyPr>
          <a:lstStyle/>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A cache memory is a small fast memory placed between processor and main memory </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It can be viewed as a buffer memory for the main memory</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Reduce the effective time required by processor  to access address instruction or data that are normally stored in main memory</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Sometime a cache is used to store instruction but not data, in which case the term instruction cache</a:t>
            </a: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The advantage of restricting a cache to instruction because its not change  </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The CPU first checks the cache for the existence of this word if not request from memory, the main memory will transfer this word to cache with the block of information nearest to this word.</a:t>
            </a:r>
          </a:p>
        </p:txBody>
      </p:sp>
    </p:spTree>
    <p:extLst>
      <p:ext uri="{BB962C8B-B14F-4D97-AF65-F5344CB8AC3E}">
        <p14:creationId xmlns:p14="http://schemas.microsoft.com/office/powerpoint/2010/main" val="3326612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523" y="220665"/>
            <a:ext cx="10018713" cy="1204724"/>
          </a:xfrm>
        </p:spPr>
        <p:txBody>
          <a:bodyPr>
            <a:normAutofit/>
          </a:bodyPr>
          <a:lstStyle/>
          <a:p>
            <a:pPr rtl="0"/>
            <a:r>
              <a:rPr lang="en-US" b="1" dirty="0">
                <a:latin typeface="Times New Roman"/>
                <a:ea typeface="Calibri"/>
                <a:cs typeface="Arial"/>
              </a:rPr>
              <a:t>Cache </a:t>
            </a:r>
            <a:r>
              <a:rPr lang="en-US" b="1" dirty="0" smtClean="0">
                <a:latin typeface="Times New Roman"/>
                <a:ea typeface="Calibri"/>
                <a:cs typeface="Arial"/>
              </a:rPr>
              <a:t>Memory</a:t>
            </a:r>
            <a:endParaRPr lang="en-US" b="1" dirty="0">
              <a:latin typeface="Times New Roman"/>
              <a:ea typeface="Calibri"/>
              <a:cs typeface="Arial"/>
            </a:endParaRPr>
          </a:p>
        </p:txBody>
      </p:sp>
      <p:pic>
        <p:nvPicPr>
          <p:cNvPr id="5" name="Picture 2" descr="D:\Computer Organization &amp; Architecture\Lecture and Syllebus for 2nd year\Untit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812" y="1425389"/>
            <a:ext cx="7853082" cy="25011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812" y="4095842"/>
            <a:ext cx="7853082"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1905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879" y="373065"/>
            <a:ext cx="9108000" cy="1204724"/>
          </a:xfrm>
        </p:spPr>
        <p:txBody>
          <a:bodyPr>
            <a:normAutofit/>
          </a:bodyPr>
          <a:lstStyle/>
          <a:p>
            <a:pPr rtl="0"/>
            <a:r>
              <a:rPr lang="en-US" b="1" dirty="0">
                <a:latin typeface="Times New Roman"/>
                <a:ea typeface="Calibri"/>
                <a:cs typeface="Arial"/>
              </a:rPr>
              <a:t>Cache design</a:t>
            </a:r>
          </a:p>
        </p:txBody>
      </p:sp>
      <p:sp>
        <p:nvSpPr>
          <p:cNvPr id="3" name="Content Placeholder 2"/>
          <p:cNvSpPr>
            <a:spLocks noGrp="1"/>
          </p:cNvSpPr>
          <p:nvPr>
            <p:ph idx="1"/>
          </p:nvPr>
        </p:nvSpPr>
        <p:spPr>
          <a:xfrm>
            <a:off x="2104323" y="1819836"/>
            <a:ext cx="8671112" cy="4392706"/>
          </a:xfrm>
        </p:spPr>
        <p:txBody>
          <a:bodyPr>
            <a:normAutofit/>
          </a:bodyPr>
          <a:lstStyle/>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The idea from cache is to keep the most frequently accessed instructions and data in the fast cache memory.</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A large fraction of memory requests will be found in the fast cache memory because </a:t>
            </a:r>
            <a:r>
              <a:rPr lang="en-US" dirty="0" smtClean="0">
                <a:solidFill>
                  <a:prstClr val="black"/>
                </a:solidFill>
                <a:latin typeface="Times New Roman"/>
                <a:ea typeface="Calibri"/>
                <a:cs typeface="Arial"/>
              </a:rPr>
              <a:t>the </a:t>
            </a:r>
            <a:r>
              <a:rPr lang="en-US" dirty="0">
                <a:solidFill>
                  <a:prstClr val="black"/>
                </a:solidFill>
                <a:latin typeface="Times New Roman"/>
                <a:ea typeface="Calibri"/>
                <a:cs typeface="Arial"/>
              </a:rPr>
              <a:t>locality of reference property of programs.</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The cache memory access time is less than the access time of main memory by a factor of 5 to 10. </a:t>
            </a:r>
          </a:p>
        </p:txBody>
      </p:sp>
    </p:spTree>
    <p:extLst>
      <p:ext uri="{BB962C8B-B14F-4D97-AF65-F5344CB8AC3E}">
        <p14:creationId xmlns:p14="http://schemas.microsoft.com/office/powerpoint/2010/main" val="2392662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879" y="373065"/>
            <a:ext cx="9108000" cy="1204724"/>
          </a:xfrm>
        </p:spPr>
        <p:txBody>
          <a:bodyPr>
            <a:normAutofit/>
          </a:bodyPr>
          <a:lstStyle/>
          <a:p>
            <a:pPr rtl="0"/>
            <a:r>
              <a:rPr lang="en-US" b="1" dirty="0">
                <a:latin typeface="Times New Roman"/>
                <a:ea typeface="Calibri"/>
                <a:cs typeface="Arial"/>
              </a:rPr>
              <a:t>Principle of </a:t>
            </a:r>
            <a:r>
              <a:rPr lang="en-US" b="1" dirty="0" smtClean="0">
                <a:latin typeface="Times New Roman"/>
                <a:ea typeface="Calibri"/>
                <a:cs typeface="Arial"/>
              </a:rPr>
              <a:t>Locality </a:t>
            </a:r>
            <a:r>
              <a:rPr lang="en-US" b="1" dirty="0">
                <a:latin typeface="Times New Roman"/>
                <a:ea typeface="Calibri"/>
                <a:cs typeface="Arial"/>
              </a:rPr>
              <a:t>of </a:t>
            </a:r>
            <a:r>
              <a:rPr lang="en-US" b="1" dirty="0" smtClean="0">
                <a:latin typeface="Times New Roman"/>
                <a:ea typeface="Calibri"/>
                <a:cs typeface="Arial"/>
              </a:rPr>
              <a:t>Reference</a:t>
            </a:r>
            <a:endParaRPr lang="en-US" b="1" dirty="0">
              <a:latin typeface="Times New Roman"/>
              <a:ea typeface="Calibri"/>
              <a:cs typeface="Arial"/>
            </a:endParaRPr>
          </a:p>
        </p:txBody>
      </p:sp>
      <p:sp>
        <p:nvSpPr>
          <p:cNvPr id="3" name="Content Placeholder 2"/>
          <p:cNvSpPr>
            <a:spLocks noGrp="1"/>
          </p:cNvSpPr>
          <p:nvPr>
            <p:ph idx="1"/>
          </p:nvPr>
        </p:nvSpPr>
        <p:spPr>
          <a:xfrm>
            <a:off x="2104323" y="1819836"/>
            <a:ext cx="8671112" cy="4365811"/>
          </a:xfrm>
        </p:spPr>
        <p:txBody>
          <a:bodyPr>
            <a:normAutofit/>
          </a:bodyPr>
          <a:lstStyle/>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Over any short period of execution time, the address and data that the program need are referenced in specific area of main memory, but other are discarded not demanded.</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Loops, subprograms, subroutines and arrays are exact example </a:t>
            </a:r>
            <a:r>
              <a:rPr lang="en-US" dirty="0" smtClean="0">
                <a:solidFill>
                  <a:prstClr val="black"/>
                </a:solidFill>
                <a:latin typeface="Times New Roman"/>
                <a:ea typeface="Calibri"/>
                <a:cs typeface="Arial"/>
              </a:rPr>
              <a:t>for </a:t>
            </a:r>
            <a:r>
              <a:rPr lang="en-US" dirty="0">
                <a:solidFill>
                  <a:prstClr val="black"/>
                </a:solidFill>
                <a:latin typeface="Times New Roman"/>
                <a:ea typeface="Calibri"/>
                <a:cs typeface="Arial"/>
              </a:rPr>
              <a:t>locality of reference this principle increase the hit ratio. </a:t>
            </a:r>
          </a:p>
          <a:p>
            <a:pPr marL="34290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indent="-342900" algn="l" rtl="0">
              <a:buFont typeface="Courier New" panose="02070309020205020404" pitchFamily="49" charset="0"/>
              <a:buChar char="o"/>
            </a:pPr>
            <a:r>
              <a:rPr lang="en-US" dirty="0">
                <a:solidFill>
                  <a:prstClr val="black"/>
                </a:solidFill>
                <a:latin typeface="Times New Roman"/>
                <a:ea typeface="Calibri"/>
                <a:cs typeface="Arial"/>
              </a:rPr>
              <a:t>But JMP and GOTO instructions decreases hit ratio because </a:t>
            </a:r>
            <a:r>
              <a:rPr lang="en-US" dirty="0" smtClean="0">
                <a:solidFill>
                  <a:prstClr val="black"/>
                </a:solidFill>
                <a:latin typeface="Times New Roman"/>
                <a:ea typeface="Calibri"/>
                <a:cs typeface="Arial"/>
              </a:rPr>
              <a:t>its </a:t>
            </a:r>
            <a:r>
              <a:rPr lang="en-US" dirty="0">
                <a:solidFill>
                  <a:prstClr val="black"/>
                </a:solidFill>
                <a:latin typeface="Times New Roman"/>
                <a:ea typeface="Calibri"/>
                <a:cs typeface="Arial"/>
              </a:rPr>
              <a:t>continuously replace block.</a:t>
            </a:r>
          </a:p>
        </p:txBody>
      </p:sp>
    </p:spTree>
    <p:extLst>
      <p:ext uri="{BB962C8B-B14F-4D97-AF65-F5344CB8AC3E}">
        <p14:creationId xmlns:p14="http://schemas.microsoft.com/office/powerpoint/2010/main" val="2646294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742" y="332723"/>
            <a:ext cx="9108000" cy="1011982"/>
          </a:xfrm>
        </p:spPr>
        <p:txBody>
          <a:bodyPr>
            <a:normAutofit/>
          </a:bodyPr>
          <a:lstStyle/>
          <a:p>
            <a:pPr lvl="0" rtl="0"/>
            <a:r>
              <a:rPr lang="en-US" b="1" dirty="0">
                <a:latin typeface="Times New Roman"/>
                <a:ea typeface="Calibri"/>
                <a:cs typeface="Arial"/>
              </a:rPr>
              <a:t>Performance of cache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91872" y="1344705"/>
                <a:ext cx="9013870" cy="5230907"/>
              </a:xfrm>
            </p:spPr>
            <p:txBody>
              <a:bodyPr>
                <a:normAutofit fontScale="92500" lnSpcReduction="20000"/>
              </a:bodyPr>
              <a:lstStyle/>
              <a:p>
                <a:pPr marL="342900" lvl="0" indent="-342900" algn="l" rtl="0">
                  <a:buFont typeface="Courier New" panose="02070309020205020404" pitchFamily="49" charset="0"/>
                  <a:buChar char="o"/>
                </a:pPr>
                <a:r>
                  <a:rPr lang="en-US" dirty="0">
                    <a:solidFill>
                      <a:prstClr val="black"/>
                    </a:solidFill>
                    <a:latin typeface="Times New Roman"/>
                    <a:ea typeface="Calibri"/>
                    <a:cs typeface="Arial"/>
                  </a:rPr>
                  <a:t>The performance of cache memory is frequently measured in terms </a:t>
                </a:r>
                <a:r>
                  <a:rPr lang="en-US" dirty="0" smtClean="0">
                    <a:solidFill>
                      <a:prstClr val="black"/>
                    </a:solidFill>
                    <a:latin typeface="Times New Roman"/>
                    <a:ea typeface="Calibri"/>
                    <a:cs typeface="Arial"/>
                  </a:rPr>
                  <a:t>of </a:t>
                </a:r>
                <a:r>
                  <a:rPr lang="en-US" dirty="0">
                    <a:solidFill>
                      <a:prstClr val="black"/>
                    </a:solidFill>
                    <a:latin typeface="Times New Roman"/>
                    <a:ea typeface="Calibri"/>
                    <a:cs typeface="Arial"/>
                  </a:rPr>
                  <a:t>hit ratio quantity called hit ratio.</a:t>
                </a:r>
              </a:p>
              <a:p>
                <a:pPr marL="342900" lvl="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lvl="0" indent="-342900" algn="l" rtl="0">
                  <a:buFont typeface="Courier New" panose="02070309020205020404" pitchFamily="49" charset="0"/>
                  <a:buChar char="o"/>
                </a:pPr>
                <a:r>
                  <a:rPr lang="en-US" dirty="0">
                    <a:solidFill>
                      <a:prstClr val="black"/>
                    </a:solidFill>
                    <a:latin typeface="Times New Roman"/>
                    <a:ea typeface="Calibri"/>
                    <a:cs typeface="Arial"/>
                  </a:rPr>
                  <a:t>When the CPU refers to memory and finds the word in cache, it is said to produce a hit.</a:t>
                </a:r>
              </a:p>
              <a:p>
                <a:pPr marL="342900" lvl="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lvl="0" indent="-342900" algn="l" rtl="0">
                  <a:buFont typeface="Courier New" panose="02070309020205020404" pitchFamily="49" charset="0"/>
                  <a:buChar char="o"/>
                </a:pPr>
                <a:r>
                  <a:rPr lang="en-US" dirty="0">
                    <a:solidFill>
                      <a:prstClr val="black"/>
                    </a:solidFill>
                    <a:latin typeface="Times New Roman"/>
                    <a:ea typeface="Calibri"/>
                    <a:cs typeface="Arial"/>
                  </a:rPr>
                  <a:t>The word is not found in </a:t>
                </a:r>
                <a:r>
                  <a:rPr lang="en-US" dirty="0" smtClean="0">
                    <a:solidFill>
                      <a:prstClr val="black"/>
                    </a:solidFill>
                    <a:latin typeface="Times New Roman"/>
                    <a:ea typeface="Calibri"/>
                    <a:cs typeface="Arial"/>
                  </a:rPr>
                  <a:t>cache and </a:t>
                </a:r>
                <a:r>
                  <a:rPr lang="en-US" dirty="0">
                    <a:solidFill>
                      <a:prstClr val="black"/>
                    </a:solidFill>
                    <a:latin typeface="Times New Roman"/>
                    <a:ea typeface="Calibri"/>
                    <a:cs typeface="Arial"/>
                  </a:rPr>
                  <a:t>it is </a:t>
                </a:r>
                <a:r>
                  <a:rPr lang="en-US" dirty="0" smtClean="0">
                    <a:solidFill>
                      <a:prstClr val="black"/>
                    </a:solidFill>
                    <a:latin typeface="Times New Roman"/>
                    <a:ea typeface="Calibri"/>
                    <a:cs typeface="Arial"/>
                  </a:rPr>
                  <a:t>in the </a:t>
                </a:r>
                <a:r>
                  <a:rPr lang="en-US" dirty="0">
                    <a:solidFill>
                      <a:prstClr val="black"/>
                    </a:solidFill>
                    <a:latin typeface="Times New Roman"/>
                    <a:ea typeface="Calibri"/>
                    <a:cs typeface="Arial"/>
                  </a:rPr>
                  <a:t>main memory </a:t>
                </a:r>
                <a:r>
                  <a:rPr lang="en-US" dirty="0" smtClean="0">
                    <a:solidFill>
                      <a:prstClr val="black"/>
                    </a:solidFill>
                    <a:latin typeface="Times New Roman"/>
                    <a:ea typeface="Calibri"/>
                    <a:cs typeface="Arial"/>
                  </a:rPr>
                  <a:t> </a:t>
                </a:r>
                <a:r>
                  <a:rPr lang="en-US" dirty="0">
                    <a:solidFill>
                      <a:prstClr val="black"/>
                    </a:solidFill>
                    <a:latin typeface="Times New Roman"/>
                    <a:ea typeface="Calibri"/>
                    <a:cs typeface="Arial"/>
                  </a:rPr>
                  <a:t>it counts as a miss. </a:t>
                </a:r>
              </a:p>
              <a:p>
                <a:pPr marL="342900" lvl="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lvl="0" indent="-342900" algn="l" rtl="0">
                  <a:buFont typeface="Courier New" panose="02070309020205020404" pitchFamily="49" charset="0"/>
                  <a:buChar char="o"/>
                </a:pPr>
                <a:r>
                  <a:rPr lang="en-US" dirty="0">
                    <a:solidFill>
                      <a:prstClr val="black"/>
                    </a:solidFill>
                    <a:latin typeface="Times New Roman"/>
                    <a:ea typeface="Calibri"/>
                    <a:cs typeface="Arial"/>
                  </a:rPr>
                  <a:t>The cache hit ratio should be close to </a:t>
                </a:r>
                <a:r>
                  <a:rPr lang="en-US" dirty="0" smtClean="0">
                    <a:solidFill>
                      <a:prstClr val="black"/>
                    </a:solidFill>
                    <a:latin typeface="Times New Roman"/>
                    <a:ea typeface="Calibri"/>
                    <a:cs typeface="Arial"/>
                  </a:rPr>
                  <a:t>1 and </a:t>
                </a:r>
                <a:r>
                  <a:rPr lang="en-US" dirty="0">
                    <a:solidFill>
                      <a:prstClr val="black"/>
                    </a:solidFill>
                    <a:latin typeface="Times New Roman"/>
                    <a:ea typeface="Calibri"/>
                    <a:cs typeface="Arial"/>
                  </a:rPr>
                  <a:t>that possible because </a:t>
                </a:r>
                <a:r>
                  <a:rPr lang="en-US" dirty="0" smtClean="0">
                    <a:solidFill>
                      <a:prstClr val="black"/>
                    </a:solidFill>
                    <a:latin typeface="Times New Roman"/>
                    <a:ea typeface="Calibri"/>
                    <a:cs typeface="Arial"/>
                  </a:rPr>
                  <a:t>the </a:t>
                </a:r>
                <a:r>
                  <a:rPr lang="en-US" dirty="0">
                    <a:solidFill>
                      <a:prstClr val="black"/>
                    </a:solidFill>
                    <a:latin typeface="Times New Roman"/>
                    <a:ea typeface="Calibri"/>
                    <a:cs typeface="Arial"/>
                  </a:rPr>
                  <a:t>locality-of-reference property of program </a:t>
                </a:r>
              </a:p>
              <a:p>
                <a:pPr marL="342900" lvl="0" indent="-342900" algn="l" rtl="0">
                  <a:buFont typeface="Courier New" panose="02070309020205020404" pitchFamily="49" charset="0"/>
                  <a:buChar char="o"/>
                </a:pPr>
                <a:endParaRPr lang="en-US" dirty="0">
                  <a:solidFill>
                    <a:prstClr val="black"/>
                  </a:solidFill>
                  <a:latin typeface="Times New Roman"/>
                  <a:ea typeface="Calibri"/>
                  <a:cs typeface="Arial"/>
                </a:endParaRPr>
              </a:p>
              <a:p>
                <a:pPr marL="342900" lvl="0" indent="-342900" algn="l" rtl="0">
                  <a:buFont typeface="Courier New" panose="02070309020205020404" pitchFamily="49" charset="0"/>
                  <a:buChar char="o"/>
                </a:pPr>
                <a:r>
                  <a:rPr lang="en-US" dirty="0">
                    <a:solidFill>
                      <a:prstClr val="black"/>
                    </a:solidFill>
                  </a:rPr>
                  <a:t>Hit ratio</a:t>
                </a:r>
                <a14:m>
                  <m:oMath xmlns:m="http://schemas.openxmlformats.org/officeDocument/2006/math">
                    <m:r>
                      <a:rPr lang="en-US" i="1">
                        <a:solidFill>
                          <a:prstClr val="black"/>
                        </a:solidFill>
                        <a:latin typeface="Cambria Math"/>
                      </a:rPr>
                      <m:t>=</m:t>
                    </m:r>
                    <m:f>
                      <m:fPr>
                        <m:ctrlPr>
                          <a:rPr lang="en-US" i="1">
                            <a:solidFill>
                              <a:prstClr val="black"/>
                            </a:solidFill>
                            <a:latin typeface="Cambria Math" panose="02040503050406030204" pitchFamily="18" charset="0"/>
                          </a:rPr>
                        </m:ctrlPr>
                      </m:fPr>
                      <m:num>
                        <m:r>
                          <m:rPr>
                            <m:sty m:val="p"/>
                          </m:rPr>
                          <a:rPr lang="en-US">
                            <a:solidFill>
                              <a:prstClr val="black"/>
                            </a:solidFill>
                            <a:latin typeface="Cambria Math"/>
                          </a:rPr>
                          <m:t>No</m:t>
                        </m:r>
                        <m:r>
                          <a:rPr lang="en-US">
                            <a:solidFill>
                              <a:prstClr val="black"/>
                            </a:solidFill>
                            <a:latin typeface="Cambria Math"/>
                          </a:rPr>
                          <m:t>. </m:t>
                        </m:r>
                        <m:r>
                          <m:rPr>
                            <m:sty m:val="p"/>
                          </m:rPr>
                          <a:rPr lang="en-US">
                            <a:solidFill>
                              <a:prstClr val="black"/>
                            </a:solidFill>
                            <a:latin typeface="Cambria Math"/>
                          </a:rPr>
                          <m:t>of</m:t>
                        </m:r>
                        <m:r>
                          <a:rPr lang="en-US">
                            <a:solidFill>
                              <a:prstClr val="black"/>
                            </a:solidFill>
                            <a:latin typeface="Cambria Math"/>
                          </a:rPr>
                          <m:t> </m:t>
                        </m:r>
                        <m:r>
                          <m:rPr>
                            <m:sty m:val="p"/>
                          </m:rPr>
                          <a:rPr lang="en-US">
                            <a:solidFill>
                              <a:prstClr val="black"/>
                            </a:solidFill>
                            <a:latin typeface="Cambria Math"/>
                          </a:rPr>
                          <m:t>Hits</m:t>
                        </m:r>
                      </m:num>
                      <m:den>
                        <m:r>
                          <m:rPr>
                            <m:sty m:val="p"/>
                          </m:rPr>
                          <a:rPr lang="en-US">
                            <a:solidFill>
                              <a:prstClr val="black"/>
                            </a:solidFill>
                            <a:latin typeface="Cambria Math"/>
                          </a:rPr>
                          <m:t>No</m:t>
                        </m:r>
                        <m:r>
                          <a:rPr lang="en-US">
                            <a:solidFill>
                              <a:prstClr val="black"/>
                            </a:solidFill>
                            <a:latin typeface="Cambria Math"/>
                          </a:rPr>
                          <m:t>. </m:t>
                        </m:r>
                        <m:r>
                          <m:rPr>
                            <m:sty m:val="p"/>
                          </m:rPr>
                          <a:rPr lang="en-US">
                            <a:solidFill>
                              <a:prstClr val="black"/>
                            </a:solidFill>
                            <a:latin typeface="Cambria Math"/>
                          </a:rPr>
                          <m:t>of</m:t>
                        </m:r>
                        <m:r>
                          <a:rPr lang="en-US">
                            <a:solidFill>
                              <a:prstClr val="black"/>
                            </a:solidFill>
                            <a:latin typeface="Cambria Math"/>
                          </a:rPr>
                          <m:t> </m:t>
                        </m:r>
                        <m:r>
                          <m:rPr>
                            <m:sty m:val="p"/>
                          </m:rPr>
                          <a:rPr lang="en-US">
                            <a:solidFill>
                              <a:prstClr val="black"/>
                            </a:solidFill>
                            <a:latin typeface="Cambria Math"/>
                          </a:rPr>
                          <m:t>hits</m:t>
                        </m:r>
                        <m:r>
                          <a:rPr lang="en-US">
                            <a:solidFill>
                              <a:prstClr val="black"/>
                            </a:solidFill>
                            <a:latin typeface="Cambria Math"/>
                          </a:rPr>
                          <m:t>+</m:t>
                        </m:r>
                        <m:r>
                          <m:rPr>
                            <m:sty m:val="p"/>
                          </m:rPr>
                          <a:rPr lang="en-US">
                            <a:solidFill>
                              <a:prstClr val="black"/>
                            </a:solidFill>
                            <a:latin typeface="Cambria Math"/>
                          </a:rPr>
                          <m:t>No</m:t>
                        </m:r>
                        <m:r>
                          <a:rPr lang="en-US">
                            <a:solidFill>
                              <a:prstClr val="black"/>
                            </a:solidFill>
                            <a:latin typeface="Cambria Math"/>
                          </a:rPr>
                          <m:t>.</m:t>
                        </m:r>
                        <m:r>
                          <m:rPr>
                            <m:sty m:val="p"/>
                          </m:rPr>
                          <a:rPr lang="en-US">
                            <a:solidFill>
                              <a:prstClr val="black"/>
                            </a:solidFill>
                            <a:latin typeface="Cambria Math"/>
                          </a:rPr>
                          <m:t>of</m:t>
                        </m:r>
                        <m:r>
                          <a:rPr lang="en-US">
                            <a:solidFill>
                              <a:prstClr val="black"/>
                            </a:solidFill>
                            <a:latin typeface="Cambria Math"/>
                          </a:rPr>
                          <m:t> </m:t>
                        </m:r>
                        <m:r>
                          <m:rPr>
                            <m:sty m:val="p"/>
                          </m:rPr>
                          <a:rPr lang="en-US">
                            <a:solidFill>
                              <a:prstClr val="black"/>
                            </a:solidFill>
                            <a:latin typeface="Cambria Math"/>
                          </a:rPr>
                          <m:t>Miss</m:t>
                        </m:r>
                      </m:den>
                    </m:f>
                    <m:r>
                      <a:rPr lang="en-US" i="1">
                        <a:solidFill>
                          <a:prstClr val="black"/>
                        </a:solidFill>
                        <a:latin typeface="Cambria Math"/>
                      </a:rPr>
                      <m:t> ∗</m:t>
                    </m:r>
                    <m:r>
                      <a:rPr lang="en-US" i="1">
                        <a:solidFill>
                          <a:prstClr val="black"/>
                        </a:solidFill>
                        <a:latin typeface="Cambria Math"/>
                      </a:rPr>
                      <m:t>100</m:t>
                    </m:r>
                    <m:r>
                      <a:rPr lang="en-US" i="1">
                        <a:solidFill>
                          <a:prstClr val="black"/>
                        </a:solidFill>
                        <a:latin typeface="Cambria Math"/>
                      </a:rPr>
                      <m:t>% </m:t>
                    </m:r>
                  </m:oMath>
                </a14:m>
                <a:r>
                  <a:rPr lang="en-US" dirty="0" smtClean="0">
                    <a:solidFill>
                      <a:prstClr val="black"/>
                    </a:solidFill>
                  </a:rPr>
                  <a:t>&lt; </a:t>
                </a:r>
                <a:r>
                  <a:rPr lang="en-US" dirty="0">
                    <a:solidFill>
                      <a:prstClr val="black"/>
                    </a:solidFill>
                    <a:latin typeface="Times New Roman"/>
                    <a:ea typeface="Calibri"/>
                    <a:cs typeface="Arial"/>
                  </a:rPr>
                  <a:t>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91872" y="1344705"/>
                <a:ext cx="9013870" cy="5230907"/>
              </a:xfrm>
              <a:blipFill>
                <a:blip r:embed="rId2"/>
                <a:stretch>
                  <a:fillRect l="-1556" t="-699" r="-135" b="-350"/>
                </a:stretch>
              </a:blipFill>
            </p:spPr>
            <p:txBody>
              <a:bodyPr/>
              <a:lstStyle/>
              <a:p>
                <a:r>
                  <a:rPr lang="en-US">
                    <a:noFill/>
                  </a:rPr>
                  <a:t> </a:t>
                </a:r>
              </a:p>
            </p:txBody>
          </p:sp>
        </mc:Fallback>
      </mc:AlternateContent>
    </p:spTree>
    <p:extLst>
      <p:ext uri="{BB962C8B-B14F-4D97-AF65-F5344CB8AC3E}">
        <p14:creationId xmlns:p14="http://schemas.microsoft.com/office/powerpoint/2010/main" val="752346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742" y="332723"/>
            <a:ext cx="9108000" cy="1011982"/>
          </a:xfrm>
        </p:spPr>
        <p:txBody>
          <a:bodyPr>
            <a:normAutofit/>
          </a:bodyPr>
          <a:lstStyle/>
          <a:p>
            <a:pPr lvl="0" rtl="0"/>
            <a:r>
              <a:rPr lang="en-US" b="1" dirty="0">
                <a:latin typeface="Times New Roman"/>
                <a:ea typeface="Calibri"/>
                <a:cs typeface="Arial"/>
              </a:rPr>
              <a:t>Performance of cache</a:t>
            </a:r>
          </a:p>
        </p:txBody>
      </p:sp>
      <p:sp>
        <p:nvSpPr>
          <p:cNvPr id="3" name="Content Placeholder 2"/>
          <p:cNvSpPr>
            <a:spLocks noGrp="1"/>
          </p:cNvSpPr>
          <p:nvPr>
            <p:ph idx="1"/>
          </p:nvPr>
        </p:nvSpPr>
        <p:spPr>
          <a:xfrm>
            <a:off x="2191872" y="1344705"/>
            <a:ext cx="9013870" cy="5230907"/>
          </a:xfrm>
        </p:spPr>
        <p:txBody>
          <a:bodyPr>
            <a:normAutofit fontScale="85000" lnSpcReduction="20000"/>
          </a:bodyPr>
          <a:lstStyle/>
          <a:p>
            <a:pPr marL="342900" lvl="0" indent="-342900" algn="l" rtl="0">
              <a:buFont typeface="Courier New" panose="02070309020205020404" pitchFamily="49" charset="0"/>
              <a:buChar char="o"/>
            </a:pPr>
            <a:endParaRPr lang="en-US" dirty="0" smtClean="0">
              <a:solidFill>
                <a:prstClr val="black"/>
              </a:solidFill>
            </a:endParaRPr>
          </a:p>
          <a:p>
            <a:pPr marL="342900" indent="-342900" algn="l" rtl="0">
              <a:buFont typeface="Courier New" panose="02070309020205020404" pitchFamily="49" charset="0"/>
              <a:buChar char="o"/>
            </a:pPr>
            <a:r>
              <a:rPr lang="en-US" dirty="0" smtClean="0">
                <a:solidFill>
                  <a:prstClr val="black"/>
                </a:solidFill>
                <a:latin typeface="Times New Roman"/>
                <a:ea typeface="Calibri"/>
                <a:cs typeface="Arial"/>
              </a:rPr>
              <a:t>The average memory access time of a computer system can be improved considerably </a:t>
            </a:r>
            <a:r>
              <a:rPr lang="en-US" smtClean="0">
                <a:solidFill>
                  <a:prstClr val="black"/>
                </a:solidFill>
                <a:latin typeface="Times New Roman"/>
                <a:ea typeface="Calibri"/>
                <a:cs typeface="Arial"/>
              </a:rPr>
              <a:t>by using a </a:t>
            </a:r>
            <a:r>
              <a:rPr lang="en-US" dirty="0" smtClean="0">
                <a:solidFill>
                  <a:prstClr val="black"/>
                </a:solidFill>
                <a:latin typeface="Times New Roman"/>
                <a:ea typeface="Calibri"/>
                <a:cs typeface="Arial"/>
              </a:rPr>
              <a:t>cache. </a:t>
            </a:r>
          </a:p>
          <a:p>
            <a:pPr marL="342900" indent="-342900" algn="l" rtl="0">
              <a:lnSpc>
                <a:spcPct val="115000"/>
              </a:lnSpc>
              <a:spcAft>
                <a:spcPts val="1000"/>
              </a:spcAft>
              <a:buFont typeface="Courier New" panose="02070309020205020404" pitchFamily="49" charset="0"/>
              <a:buChar char="o"/>
            </a:pPr>
            <a:r>
              <a:rPr lang="en-US" dirty="0">
                <a:solidFill>
                  <a:prstClr val="black"/>
                </a:solidFill>
                <a:latin typeface="Times New Roman"/>
                <a:ea typeface="Calibri"/>
                <a:cs typeface="Arial"/>
              </a:rPr>
              <a:t>If hit ratio is high enough so that most of time CPU accesses </a:t>
            </a:r>
            <a:r>
              <a:rPr lang="en-US" dirty="0" smtClean="0">
                <a:solidFill>
                  <a:prstClr val="black"/>
                </a:solidFill>
                <a:latin typeface="Times New Roman"/>
                <a:ea typeface="Calibri"/>
                <a:cs typeface="Arial"/>
              </a:rPr>
              <a:t>to </a:t>
            </a:r>
            <a:r>
              <a:rPr lang="en-US" dirty="0">
                <a:solidFill>
                  <a:prstClr val="black"/>
                </a:solidFill>
                <a:latin typeface="Times New Roman"/>
                <a:ea typeface="Calibri"/>
                <a:cs typeface="Arial"/>
              </a:rPr>
              <a:t>the cache instead of main memory.</a:t>
            </a:r>
          </a:p>
          <a:p>
            <a:pPr marL="342900" indent="-342900" algn="l" rtl="0">
              <a:lnSpc>
                <a:spcPct val="115000"/>
              </a:lnSpc>
              <a:spcAft>
                <a:spcPts val="1000"/>
              </a:spcAft>
              <a:buFont typeface="Courier New" panose="02070309020205020404" pitchFamily="49" charset="0"/>
              <a:buChar char="o"/>
            </a:pPr>
            <a:r>
              <a:rPr lang="en-US" dirty="0">
                <a:solidFill>
                  <a:prstClr val="black"/>
                </a:solidFill>
                <a:latin typeface="Times New Roman"/>
                <a:ea typeface="Calibri"/>
                <a:cs typeface="Arial"/>
              </a:rPr>
              <a:t>The average access time is closer to the access time of the fast cache memory. </a:t>
            </a:r>
          </a:p>
          <a:p>
            <a:pPr marL="342900" indent="-342900" algn="l" rtl="0">
              <a:lnSpc>
                <a:spcPct val="115000"/>
              </a:lnSpc>
              <a:spcAft>
                <a:spcPts val="1000"/>
              </a:spcAft>
              <a:buFont typeface="Courier New" panose="02070309020205020404" pitchFamily="49" charset="0"/>
              <a:buChar char="o"/>
            </a:pPr>
            <a:r>
              <a:rPr lang="en-US" dirty="0">
                <a:solidFill>
                  <a:prstClr val="black"/>
                </a:solidFill>
                <a:latin typeface="Times New Roman"/>
                <a:ea typeface="Calibri"/>
                <a:cs typeface="Arial"/>
              </a:rPr>
              <a:t>Ts= H × Tc+ (1-H) Tm</a:t>
            </a:r>
          </a:p>
          <a:p>
            <a:pPr marL="457200" indent="-228600" algn="l" rtl="0">
              <a:lnSpc>
                <a:spcPct val="115000"/>
              </a:lnSpc>
              <a:spcAft>
                <a:spcPts val="1000"/>
              </a:spcAft>
            </a:pPr>
            <a:r>
              <a:rPr lang="en-US" dirty="0">
                <a:solidFill>
                  <a:prstClr val="black"/>
                </a:solidFill>
                <a:latin typeface="Times New Roman"/>
                <a:ea typeface="Calibri"/>
                <a:cs typeface="Arial"/>
              </a:rPr>
              <a:t>Ts: System access time.		Tc: Cache access time.</a:t>
            </a:r>
          </a:p>
          <a:p>
            <a:pPr marL="457200" indent="-228600" algn="l" rtl="0">
              <a:lnSpc>
                <a:spcPct val="115000"/>
              </a:lnSpc>
              <a:spcAft>
                <a:spcPts val="1000"/>
              </a:spcAft>
            </a:pPr>
            <a:r>
              <a:rPr lang="en-US" dirty="0">
                <a:solidFill>
                  <a:prstClr val="black"/>
                </a:solidFill>
                <a:latin typeface="Times New Roman"/>
                <a:ea typeface="Calibri"/>
                <a:cs typeface="Arial"/>
              </a:rPr>
              <a:t>Tm: Main access time.		H: Hit ratio.</a:t>
            </a:r>
          </a:p>
          <a:p>
            <a:pPr marL="457200" indent="-228600" algn="l" rtl="0">
              <a:lnSpc>
                <a:spcPct val="115000"/>
              </a:lnSpc>
              <a:spcAft>
                <a:spcPts val="1000"/>
              </a:spcAft>
            </a:pPr>
            <a:r>
              <a:rPr lang="en-US" dirty="0">
                <a:solidFill>
                  <a:prstClr val="black"/>
                </a:solidFill>
                <a:latin typeface="Times New Roman"/>
                <a:ea typeface="Calibri"/>
                <a:cs typeface="Arial"/>
              </a:rPr>
              <a:t>1-H: Miss ratio</a:t>
            </a:r>
            <a:r>
              <a:rPr lang="en-US" dirty="0" smtClean="0">
                <a:solidFill>
                  <a:prstClr val="black"/>
                </a:solidFill>
                <a:latin typeface="Times New Roman"/>
                <a:ea typeface="Calibri"/>
                <a:cs typeface="Arial"/>
              </a:rPr>
              <a:t>.</a:t>
            </a:r>
          </a:p>
          <a:p>
            <a:pPr marL="457200" indent="-228600" algn="l" rtl="0">
              <a:lnSpc>
                <a:spcPct val="115000"/>
              </a:lnSpc>
              <a:spcAft>
                <a:spcPts val="1000"/>
              </a:spcAft>
            </a:pPr>
            <a:r>
              <a:rPr lang="en-US" dirty="0">
                <a:solidFill>
                  <a:prstClr val="black"/>
                </a:solidFill>
                <a:latin typeface="Times New Roman"/>
                <a:ea typeface="Calibri"/>
                <a:cs typeface="Arial"/>
              </a:rPr>
              <a:t>Ex: A computer with cache access time equal to 90ns, a main memory access time equal to 800ns, and hit ratio equal to 0.9. Find the average access time </a:t>
            </a:r>
            <a:r>
              <a:rPr lang="en-US" dirty="0" smtClean="0">
                <a:solidFill>
                  <a:prstClr val="black"/>
                </a:solidFill>
                <a:latin typeface="Times New Roman"/>
                <a:ea typeface="Calibri"/>
                <a:cs typeface="Arial"/>
              </a:rPr>
              <a:t>of system.</a:t>
            </a:r>
          </a:p>
          <a:p>
            <a:pPr marL="342900" indent="-342900" algn="l" rtl="0">
              <a:buFont typeface="Courier New" panose="02070309020205020404" pitchFamily="49" charset="0"/>
              <a:buChar char="o"/>
            </a:pPr>
            <a:endParaRPr lang="en-US" dirty="0"/>
          </a:p>
        </p:txBody>
      </p:sp>
    </p:spTree>
    <p:extLst>
      <p:ext uri="{BB962C8B-B14F-4D97-AF65-F5344CB8AC3E}">
        <p14:creationId xmlns:p14="http://schemas.microsoft.com/office/powerpoint/2010/main" val="642813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742" y="332723"/>
            <a:ext cx="9108000" cy="1011982"/>
          </a:xfrm>
        </p:spPr>
        <p:txBody>
          <a:bodyPr>
            <a:normAutofit/>
          </a:bodyPr>
          <a:lstStyle/>
          <a:p>
            <a:pPr marL="457200" indent="-457200">
              <a:lnSpc>
                <a:spcPct val="115000"/>
              </a:lnSpc>
              <a:spcAft>
                <a:spcPts val="1000"/>
              </a:spcAft>
            </a:pPr>
            <a:r>
              <a:rPr lang="en-US" b="1" dirty="0">
                <a:latin typeface="Times New Roman"/>
                <a:ea typeface="Calibri"/>
                <a:cs typeface="Arial"/>
              </a:rPr>
              <a:t>Basic operation of cache</a:t>
            </a:r>
            <a:endParaRPr lang="en-US" sz="3600" dirty="0">
              <a:solidFill>
                <a:prstClr val="black"/>
              </a:solidFill>
              <a:latin typeface="Times New Roman"/>
              <a:ea typeface="Calibri"/>
              <a:cs typeface="Arial"/>
            </a:endParaRPr>
          </a:p>
        </p:txBody>
      </p:sp>
      <p:sp>
        <p:nvSpPr>
          <p:cNvPr id="3" name="Content Placeholder 2"/>
          <p:cNvSpPr>
            <a:spLocks noGrp="1"/>
          </p:cNvSpPr>
          <p:nvPr>
            <p:ph idx="1"/>
          </p:nvPr>
        </p:nvSpPr>
        <p:spPr>
          <a:xfrm>
            <a:off x="2191872" y="1344705"/>
            <a:ext cx="9013870" cy="5230907"/>
          </a:xfrm>
        </p:spPr>
        <p:txBody>
          <a:bodyPr>
            <a:normAutofit lnSpcReduction="10000"/>
          </a:bodyPr>
          <a:lstStyle/>
          <a:p>
            <a:pPr marL="342900" indent="-342900" algn="l" rtl="0">
              <a:lnSpc>
                <a:spcPct val="115000"/>
              </a:lnSpc>
              <a:spcAft>
                <a:spcPts val="1000"/>
              </a:spcAft>
              <a:buFont typeface="Courier New" panose="02070309020205020404" pitchFamily="49" charset="0"/>
              <a:buChar char="o"/>
            </a:pPr>
            <a:r>
              <a:rPr lang="en-US" dirty="0">
                <a:solidFill>
                  <a:prstClr val="black"/>
                </a:solidFill>
                <a:latin typeface="Times New Roman"/>
                <a:ea typeface="Calibri"/>
                <a:cs typeface="Arial"/>
              </a:rPr>
              <a:t>When the CPU needs to access to  memory, the cache is examined.</a:t>
            </a:r>
          </a:p>
          <a:p>
            <a:pPr marL="342900" indent="-342900" algn="l" rtl="0">
              <a:lnSpc>
                <a:spcPct val="115000"/>
              </a:lnSpc>
              <a:spcAft>
                <a:spcPts val="1000"/>
              </a:spcAft>
              <a:buFont typeface="Courier New" panose="02070309020205020404" pitchFamily="49" charset="0"/>
              <a:buChar char="o"/>
            </a:pPr>
            <a:r>
              <a:rPr lang="en-US" dirty="0">
                <a:solidFill>
                  <a:prstClr val="black"/>
                </a:solidFill>
                <a:latin typeface="Times New Roman"/>
                <a:ea typeface="Calibri"/>
                <a:cs typeface="Arial"/>
              </a:rPr>
              <a:t>If the word is found in the cache, it is read from the fast memory.</a:t>
            </a:r>
          </a:p>
          <a:p>
            <a:pPr marL="342900" indent="-342900" algn="l" rtl="0">
              <a:lnSpc>
                <a:spcPct val="115000"/>
              </a:lnSpc>
              <a:spcAft>
                <a:spcPts val="1000"/>
              </a:spcAft>
              <a:buFont typeface="Courier New" panose="02070309020205020404" pitchFamily="49" charset="0"/>
              <a:buChar char="o"/>
            </a:pPr>
            <a:r>
              <a:rPr lang="en-US" dirty="0">
                <a:solidFill>
                  <a:prstClr val="black"/>
                </a:solidFill>
                <a:latin typeface="Times New Roman"/>
                <a:ea typeface="Calibri"/>
                <a:cs typeface="Arial"/>
              </a:rPr>
              <a:t>If the word addressed by the CPU is not found in the cache, the main memory is accessed to read the word. </a:t>
            </a:r>
          </a:p>
          <a:p>
            <a:pPr marL="342900" indent="-342900" algn="l" rtl="0">
              <a:lnSpc>
                <a:spcPct val="115000"/>
              </a:lnSpc>
              <a:spcAft>
                <a:spcPts val="1000"/>
              </a:spcAft>
              <a:buFont typeface="Courier New" panose="02070309020205020404" pitchFamily="49" charset="0"/>
              <a:buChar char="o"/>
            </a:pPr>
            <a:r>
              <a:rPr lang="en-US" dirty="0">
                <a:solidFill>
                  <a:prstClr val="black"/>
                </a:solidFill>
                <a:latin typeface="Times New Roman"/>
                <a:ea typeface="Calibri"/>
                <a:cs typeface="Arial"/>
              </a:rPr>
              <a:t>A block of words containing the one just accessed is then transferred from main memory to cache memory. </a:t>
            </a:r>
          </a:p>
          <a:p>
            <a:pPr marL="342900" indent="-342900" algn="l" rtl="0">
              <a:lnSpc>
                <a:spcPct val="115000"/>
              </a:lnSpc>
              <a:spcAft>
                <a:spcPts val="1000"/>
              </a:spcAft>
              <a:buFont typeface="Courier New" panose="02070309020205020404" pitchFamily="49" charset="0"/>
              <a:buChar char="o"/>
            </a:pPr>
            <a:r>
              <a:rPr lang="en-US" dirty="0">
                <a:solidFill>
                  <a:prstClr val="black"/>
                </a:solidFill>
                <a:latin typeface="Times New Roman"/>
                <a:ea typeface="Calibri"/>
                <a:cs typeface="Arial"/>
              </a:rPr>
              <a:t>The block size may vary from one word (the one just accessed) to about 16 words adjacent to the one just accessed. </a:t>
            </a:r>
          </a:p>
          <a:p>
            <a:pPr marL="342900" indent="-342900" algn="l" rtl="0">
              <a:lnSpc>
                <a:spcPct val="115000"/>
              </a:lnSpc>
              <a:spcAft>
                <a:spcPts val="1000"/>
              </a:spcAft>
              <a:buFont typeface="Courier New" panose="02070309020205020404" pitchFamily="49" charset="0"/>
              <a:buChar char="o"/>
            </a:pPr>
            <a:r>
              <a:rPr lang="en-US" dirty="0">
                <a:solidFill>
                  <a:prstClr val="black"/>
                </a:solidFill>
                <a:latin typeface="Times New Roman"/>
                <a:ea typeface="Calibri"/>
                <a:cs typeface="Arial"/>
              </a:rPr>
              <a:t>Some data are transferred to cache so that future references to memory find the required words in the fast cache memory</a:t>
            </a:r>
            <a:r>
              <a:rPr lang="en-US" dirty="0" smtClean="0">
                <a:solidFill>
                  <a:prstClr val="black"/>
                </a:solidFill>
                <a:latin typeface="Times New Roman"/>
                <a:ea typeface="Calibri"/>
                <a:cs typeface="Arial"/>
              </a:rPr>
              <a:t>.</a:t>
            </a:r>
            <a:endParaRPr lang="en-US" dirty="0">
              <a:solidFill>
                <a:prstClr val="black"/>
              </a:solidFill>
              <a:latin typeface="Times New Roman"/>
              <a:ea typeface="Calibri"/>
              <a:cs typeface="Arial"/>
            </a:endParaRPr>
          </a:p>
        </p:txBody>
      </p:sp>
    </p:spTree>
    <p:extLst>
      <p:ext uri="{BB962C8B-B14F-4D97-AF65-F5344CB8AC3E}">
        <p14:creationId xmlns:p14="http://schemas.microsoft.com/office/powerpoint/2010/main" val="428605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929" y="513283"/>
            <a:ext cx="8247529" cy="5999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8547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4310</TotalTime>
  <Words>633</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Cambria Math</vt:lpstr>
      <vt:lpstr>Corbel</vt:lpstr>
      <vt:lpstr>Courier New</vt:lpstr>
      <vt:lpstr>Tahoma</vt:lpstr>
      <vt:lpstr>Times New Roman</vt:lpstr>
      <vt:lpstr>Parallax</vt:lpstr>
      <vt:lpstr>Cache Memory</vt:lpstr>
      <vt:lpstr>Cache Memory</vt:lpstr>
      <vt:lpstr>Cache Memory</vt:lpstr>
      <vt:lpstr>Cache design</vt:lpstr>
      <vt:lpstr>Principle of Locality of Reference</vt:lpstr>
      <vt:lpstr>Performance of cache</vt:lpstr>
      <vt:lpstr>Performance of cache</vt:lpstr>
      <vt:lpstr>Basic operation of cache</vt:lpstr>
      <vt:lpstr>PowerPoint Presentation</vt:lpstr>
      <vt:lpstr>Mapping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O.A.O</dc:creator>
  <cp:lastModifiedBy>OAO</cp:lastModifiedBy>
  <cp:revision>114</cp:revision>
  <dcterms:created xsi:type="dcterms:W3CDTF">2015-10-10T09:04:47Z</dcterms:created>
  <dcterms:modified xsi:type="dcterms:W3CDTF">2020-11-15T20:49:35Z</dcterms:modified>
</cp:coreProperties>
</file>