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72" r:id="rId1"/>
  </p:sldMasterIdLst>
  <p:notesMasterIdLst>
    <p:notesMasterId r:id="rId8"/>
  </p:notesMasterIdLst>
  <p:handoutMasterIdLst>
    <p:handoutMasterId r:id="rId9"/>
  </p:handoutMasterIdLst>
  <p:sldIdLst>
    <p:sldId id="256" r:id="rId2"/>
    <p:sldId id="278" r:id="rId3"/>
    <p:sldId id="279" r:id="rId4"/>
    <p:sldId id="280" r:id="rId5"/>
    <p:sldId id="281" r:id="rId6"/>
    <p:sldId id="282" r:id="rId7"/>
  </p:sldIdLst>
  <p:sldSz cx="12192000" cy="6858000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2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D2873061-BB25-4A07-8E34-F2ACA2DFD058}" type="datetimeFigureOut">
              <a:rPr lang="ar-IQ" smtClean="0"/>
              <a:t>30/03/1442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4A858CE-5965-4CD5-A39A-B75A5597538C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915879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1484B2C-FAC2-4C7E-93B5-59383C94F2DE}" type="datetimeFigureOut">
              <a:rPr lang="ar-IQ" smtClean="0"/>
              <a:t>30/03/1442</a:t>
            </a:fld>
            <a:endParaRPr lang="ar-IQ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IQ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8DC9246-5319-49BA-974D-47D3613095B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04166031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710666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65C5-7626-4E45-ACF6-375C846B03B7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19045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689A4-6109-45F2-9594-E7D1DFDB308B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865974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9C612-4F1E-42F1-9513-01971727DFAB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563166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19E29-ACC9-4585-BABE-84AD3AD47199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72619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8839E-F51D-428E-A404-9F42A40321BC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647047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F67B0-4E2A-4922-8B74-D7EEAA9F95EC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700474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08DCA-EA6E-4ED6-BA44-249C6A61690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4017578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0BA59-7D39-4B40-8D50-727429D7F3C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812245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57240-B46E-4EAD-9E51-7C7160045C11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30108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ED1D4-2493-4E3C-B94A-F4F0AD51AB5D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206472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B9B46-32C6-43F1-8F0F-308FB03CA061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175925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974C0-31E3-45C4-BEC4-F7084F99146F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8746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FCD76-E2DF-4306-AD9A-943363D9F563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94127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0D08-0D6E-44CE-83C0-88C2DAAB4537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30111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615CC-F1B8-47C9-B66B-BEEEE4AC6764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352901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D46D1-7A00-4ED2-B39F-43F3EC6AE30D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1897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40E98-1464-47C3-91DA-4344AF014482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279010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423E86E-52C9-4EE3-9697-C6D37899801E}" type="datetime8">
              <a:rPr lang="ar-IQ" smtClean="0"/>
              <a:t>15 تشرين الثاني، 20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258F21E-CF92-4BE5-B6CF-5C8E2993FACD}" type="slidenum">
              <a:rPr lang="ar-IQ" smtClean="0"/>
              <a:t>‹#›</a:t>
            </a:fld>
            <a:endParaRPr lang="ar-IQ"/>
          </a:p>
        </p:txBody>
      </p:sp>
    </p:spTree>
    <p:extLst>
      <p:ext uri="{BB962C8B-B14F-4D97-AF65-F5344CB8AC3E}">
        <p14:creationId xmlns:p14="http://schemas.microsoft.com/office/powerpoint/2010/main" val="1432708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5" r:id="rId13"/>
    <p:sldLayoutId id="2147483786" r:id="rId14"/>
    <p:sldLayoutId id="2147483787" r:id="rId15"/>
    <p:sldLayoutId id="2147483788" r:id="rId16"/>
    <p:sldLayoutId id="2147483789" r:id="rId17"/>
  </p:sldLayoutIdLst>
  <p:hf sldNum="0" hdr="0" ftr="0" dt="0"/>
  <p:txStyles>
    <p:titleStyle>
      <a:lvl1pPr algn="ctr" defTabSz="457200" rtl="1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2857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7200" b="1" dirty="0">
                <a:latin typeface="Times New Roman"/>
                <a:ea typeface="Calibri"/>
                <a:cs typeface="Arial"/>
              </a:rPr>
              <a:t>Cache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 rtl="0"/>
            <a:r>
              <a:rPr lang="en-US" sz="4800" b="1" dirty="0" smtClean="0">
                <a:latin typeface="Times New Roman"/>
                <a:ea typeface="Calibri"/>
                <a:cs typeface="Arial"/>
              </a:rPr>
              <a:t>Mapping Function</a:t>
            </a:r>
          </a:p>
        </p:txBody>
      </p:sp>
    </p:spTree>
    <p:extLst>
      <p:ext uri="{BB962C8B-B14F-4D97-AF65-F5344CB8AC3E}">
        <p14:creationId xmlns:p14="http://schemas.microsoft.com/office/powerpoint/2010/main" val="106964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Set </a:t>
            </a:r>
            <a:r>
              <a:rPr lang="en-US" b="1" dirty="0" smtClean="0">
                <a:latin typeface="Times New Roman"/>
                <a:ea typeface="Calibri"/>
                <a:cs typeface="Arial"/>
              </a:rPr>
              <a:t>Associative Mapping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742" y="1344705"/>
            <a:ext cx="9224682" cy="5244353"/>
          </a:xfrm>
        </p:spPr>
        <p:txBody>
          <a:bodyPr>
            <a:normAutofit fontScale="92500" lnSpcReduction="10000"/>
          </a:bodyPr>
          <a:lstStyle/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 cache is divided into I set, each set consists of J slots. 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We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have 				C=I×J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C: Total no. of slots in cache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I: No. of the set in cache.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J: No. of slots in each set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				K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= A modulo I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K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: Cache set no.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A: Block address (block No. coming from main memory)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With this algorithm, the block containing address A can be mapped into any slot in set I.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If I=C, J=1 the set associative technique reduces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to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direct mapping and for I=1, j=C, it reduces to associative mapping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8450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Set </a:t>
            </a:r>
            <a:r>
              <a:rPr lang="en-US" b="1" dirty="0" smtClean="0">
                <a:latin typeface="Times New Roman"/>
                <a:ea typeface="Calibri"/>
                <a:cs typeface="Arial"/>
              </a:rPr>
              <a:t>Associative Mapping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742" y="1344705"/>
            <a:ext cx="9224682" cy="5244353"/>
          </a:xfrm>
        </p:spPr>
        <p:txBody>
          <a:bodyPr>
            <a:normAutofit fontScale="85000" lnSpcReduction="20000"/>
          </a:bodyPr>
          <a:lstStyle/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For example, if the no. of slots =2 in each set, then the no. of set is 128/2 =64 set in cache.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Any coming block from main memory will be mapped into anyone of 2 slots in specified set. The set will be specified by using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:</a:t>
            </a:r>
          </a:p>
          <a:p>
            <a:pPr marL="0" indent="0" algn="l" rtl="0">
              <a:buNone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		K=A module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I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Block0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	K= 0modulo 64 	          K=0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Block1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	K= 1modulo 64	          K=1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Block63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 		K= 63modulo 64	          K=63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Block64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		K= 64 modulo 64	          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K=0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Therefore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0,64,128,192,…………. Mapping on set 0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1,65,129,193,…………..Mapping on set 1</a:t>
            </a: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: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marL="0" indent="0" algn="l" rtl="0">
              <a:buNone/>
            </a:pP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Blocks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	63,127,191,….…,8191 Mapping on set 63</a:t>
            </a:r>
          </a:p>
        </p:txBody>
      </p:sp>
    </p:spTree>
    <p:extLst>
      <p:ext uri="{BB962C8B-B14F-4D97-AF65-F5344CB8AC3E}">
        <p14:creationId xmlns:p14="http://schemas.microsoft.com/office/powerpoint/2010/main" val="320695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Set </a:t>
            </a:r>
            <a:r>
              <a:rPr lang="en-US" b="1" dirty="0" smtClean="0">
                <a:latin typeface="Times New Roman"/>
                <a:ea typeface="Calibri"/>
                <a:cs typeface="Arial"/>
              </a:rPr>
              <a:t>Associative Mapping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97742" y="1344705"/>
                <a:ext cx="9224682" cy="5244353"/>
              </a:xfrm>
            </p:spPr>
            <p:txBody>
              <a:bodyPr>
                <a:normAutofit/>
              </a:bodyPr>
              <a:lstStyle/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word part, as previous:</a:t>
                </a:r>
              </a:p>
              <a:p>
                <a:pPr marL="0" indent="0" algn="l" rtl="0"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	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8bytes=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</m:ctrlPr>
                      </m:sSupPr>
                      <m:e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  <m:t>2</m:t>
                        </m:r>
                      </m:e>
                      <m:sup>
                        <m:r>
                          <a:rPr lang="en-US" sz="2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libri"/>
                            <a:cs typeface="Arial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			3bits address line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set part calculated as:</a:t>
                </a:r>
              </a:p>
              <a:p>
                <a:pPr marL="457200" lvl="1" indent="0" algn="l" rtl="0">
                  <a:buNone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64 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sets=2</a:t>
                </a:r>
                <a:r>
                  <a:rPr lang="en-US" baseline="30000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6</a:t>
                </a: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 sets 	6bit address lines	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The tag part preference which block in the current slot, 6bit for the set address lines, 3bit for word address line, then 7bit  for tag part, or 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by using this formula :</a:t>
                </a:r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No. of blocks that can mapped in each set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𝑁𝑜</m:t>
                        </m:r>
                        <m:r>
                          <a:rPr lang="en-US" i="1">
                            <a:latin typeface="Cambria Math"/>
                          </a:rPr>
                          <m:t>. 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𝑏𝑙𝑜𝑐𝑘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𝑚𝑎𝑖𝑛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𝑁𝑜</m:t>
                        </m:r>
                        <m:r>
                          <a:rPr lang="en-US" i="1">
                            <a:latin typeface="Cambria Math"/>
                          </a:rPr>
                          <m:t>.</m:t>
                        </m:r>
                        <m:r>
                          <a:rPr lang="en-US" i="1">
                            <a:latin typeface="Cambria Math"/>
                          </a:rPr>
                          <m:t>𝑜𝑓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𝑠𝑒𝑡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𝑖𝑛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latin typeface="Cambria Math"/>
                          </a:rPr>
                          <m:t>𝑐𝑎𝑐</m:t>
                        </m:r>
                        <m:r>
                          <a:rPr lang="en-US" i="1">
                            <a:latin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</a:rPr>
                          <m:t>𝑒</m:t>
                        </m:r>
                        <m:r>
                          <a:rPr lang="en-US" i="1">
                            <a:latin typeface="Cambria Math"/>
                          </a:rPr>
                          <m:t> 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8</m:t>
                        </m:r>
                        <m:r>
                          <a:rPr lang="en-US" i="1">
                            <a:latin typeface="Cambria Math"/>
                          </a:rPr>
                          <m:t>𝐾𝐵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64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13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7</m:t>
                        </m:r>
                      </m:sup>
                    </m:sSup>
                  </m:oMath>
                </a14:m>
                <a:endParaRPr lang="en-US" dirty="0"/>
              </a:p>
              <a:p>
                <a:pPr marL="342900" indent="-342900" algn="l" rtl="0">
                  <a:buFont typeface="Courier New" panose="02070309020205020404" pitchFamily="49" charset="0"/>
                  <a:buChar char="o"/>
                </a:pPr>
                <a:r>
                  <a:rPr lang="en-US" dirty="0" smtClean="0">
                    <a:solidFill>
                      <a:prstClr val="black"/>
                    </a:solidFill>
                    <a:latin typeface="Times New Roman"/>
                    <a:ea typeface="Calibri"/>
                    <a:cs typeface="Arial"/>
                  </a:rPr>
                  <a:t>Memory address = </a:t>
                </a:r>
                <a:endParaRPr lang="en-US" dirty="0">
                  <a:solidFill>
                    <a:prstClr val="black"/>
                  </a:solidFill>
                  <a:latin typeface="Times New Roman"/>
                  <a:ea typeface="Calibri"/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97742" y="1344705"/>
                <a:ext cx="9224682" cy="5244353"/>
              </a:xfrm>
              <a:blipFill rotWithShape="0">
                <a:blip r:embed="rId2"/>
                <a:stretch>
                  <a:fillRect l="-1718" t="-2326" r="-132" b="-4419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765152"/>
              </p:ext>
            </p:extLst>
          </p:nvPr>
        </p:nvGraphicFramePr>
        <p:xfrm>
          <a:off x="4882778" y="5964019"/>
          <a:ext cx="2956857" cy="3708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985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5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56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Word </a:t>
                      </a:r>
                      <a:endParaRPr lang="ar-IQ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en-US" baseline="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endParaRPr lang="ar-IQ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ysClr val="windowText" lastClr="000000"/>
                          </a:solidFill>
                        </a:rPr>
                        <a:t>Tag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78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/>
                <a:ea typeface="Calibri"/>
                <a:cs typeface="Arial"/>
              </a:rPr>
              <a:t>Set </a:t>
            </a:r>
            <a:r>
              <a:rPr lang="en-US" b="1" dirty="0" smtClean="0">
                <a:latin typeface="Times New Roman"/>
                <a:ea typeface="Calibri"/>
                <a:cs typeface="Arial"/>
              </a:rPr>
              <a:t>Associative Mapping</a:t>
            </a:r>
            <a:endParaRPr lang="en-US" b="1" dirty="0">
              <a:latin typeface="Times New Roman"/>
              <a:ea typeface="Calibri"/>
              <a:cs typeface="Arial"/>
            </a:endParaRPr>
          </a:p>
        </p:txBody>
      </p:sp>
      <p:pic>
        <p:nvPicPr>
          <p:cNvPr id="6" name="Picture 2" descr="D:\Computer Organization &amp; Architecture\Lecture and Syllebus for 2nd year\Quation, Degree, Syllebus and Lecture 2014-2015\Lecture 2014-2015\set associativ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848" y="1344705"/>
            <a:ext cx="9224752" cy="5465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6040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742" y="332723"/>
            <a:ext cx="9108000" cy="1011982"/>
          </a:xfrm>
        </p:spPr>
        <p:txBody>
          <a:bodyPr>
            <a:normAutofit/>
          </a:bodyPr>
          <a:lstStyle/>
          <a:p>
            <a:pPr rtl="0"/>
            <a:r>
              <a:rPr lang="es-ES" b="1" dirty="0" err="1">
                <a:latin typeface="Times New Roman"/>
                <a:ea typeface="Calibri"/>
                <a:cs typeface="Arial"/>
              </a:rPr>
              <a:t>Replacement</a:t>
            </a:r>
            <a:r>
              <a:rPr lang="es-ES" b="1" dirty="0">
                <a:latin typeface="Times New Roman"/>
                <a:ea typeface="Calibri"/>
                <a:cs typeface="Arial"/>
              </a:rPr>
              <a:t> </a:t>
            </a:r>
            <a:r>
              <a:rPr lang="es-ES" b="1" dirty="0" err="1">
                <a:latin typeface="Times New Roman"/>
                <a:ea typeface="Calibri"/>
                <a:cs typeface="Arial"/>
              </a:rPr>
              <a:t>Algorithms</a:t>
            </a:r>
            <a:endParaRPr lang="es-ES" b="1" dirty="0">
              <a:latin typeface="Times New Roman"/>
              <a:ea typeface="Calibri"/>
              <a:cs typeface="Arial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742" y="1344705"/>
            <a:ext cx="9224682" cy="5244353"/>
          </a:xfrm>
        </p:spPr>
        <p:txBody>
          <a:bodyPr>
            <a:normAutofit lnSpcReduction="10000"/>
          </a:bodyPr>
          <a:lstStyle/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Once the cache has been filled, when a new block is brought into the cache, one of the existing blocks must be replaced.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Direct mapping, there is only one possible line for any particular block, and no choice is possible.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Associative and set associative techniques, a replacement algorithm is needed.</a:t>
            </a:r>
          </a:p>
          <a:p>
            <a:pPr marL="971550" lvl="1" indent="-514350" algn="l" rtl="0">
              <a:buFont typeface="+mj-lt"/>
              <a:buAutoNum type="romanUcPeriod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Least recently used (LRU): Replace that block in the set that has been in the cache longest with no reference to it.</a:t>
            </a:r>
          </a:p>
          <a:p>
            <a:pPr marL="971550" lvl="1" indent="-514350" algn="l" rtl="0">
              <a:buFont typeface="+mj-lt"/>
              <a:buAutoNum type="romanUcPeriod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First-in-first-out (FIFO): Replace that block in the set that has been in the cache longest.</a:t>
            </a:r>
          </a:p>
          <a:p>
            <a:pPr marL="971550" lvl="1" indent="-514350" algn="l" rtl="0">
              <a:buFont typeface="+mj-lt"/>
              <a:buAutoNum type="romanUcPeriod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Least frequently used (LFU): Replace that block in the set that has experienced the fewest references. </a:t>
            </a:r>
          </a:p>
          <a:p>
            <a:pPr marL="971550" lvl="1" indent="-514350" algn="l" rtl="0">
              <a:buFont typeface="+mj-lt"/>
              <a:buAutoNum type="romanUcPeriod"/>
            </a:pP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Random replacement: is to pick a line at random from among the candidate lines</a:t>
            </a:r>
            <a:r>
              <a:rPr lang="en-US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.</a:t>
            </a:r>
            <a:endParaRPr lang="en-US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19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4313</TotalTime>
  <Words>234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Cambria Math</vt:lpstr>
      <vt:lpstr>Corbel</vt:lpstr>
      <vt:lpstr>Courier New</vt:lpstr>
      <vt:lpstr>Tahoma</vt:lpstr>
      <vt:lpstr>Times New Roman</vt:lpstr>
      <vt:lpstr>Parallax</vt:lpstr>
      <vt:lpstr>Cache Memory</vt:lpstr>
      <vt:lpstr>Set Associative Mapping</vt:lpstr>
      <vt:lpstr>Set Associative Mapping</vt:lpstr>
      <vt:lpstr>Set Associative Mapping</vt:lpstr>
      <vt:lpstr>Set Associative Mapping</vt:lpstr>
      <vt:lpstr>Replacement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and Architecture</dc:title>
  <dc:creator>O.A.O</dc:creator>
  <cp:lastModifiedBy>OAO</cp:lastModifiedBy>
  <cp:revision>116</cp:revision>
  <dcterms:created xsi:type="dcterms:W3CDTF">2015-10-10T09:04:47Z</dcterms:created>
  <dcterms:modified xsi:type="dcterms:W3CDTF">2020-11-15T20:47:45Z</dcterms:modified>
</cp:coreProperties>
</file>