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7" r:id="rId2"/>
    <p:sldId id="282" r:id="rId3"/>
    <p:sldId id="281" r:id="rId4"/>
    <p:sldId id="283" r:id="rId5"/>
    <p:sldId id="284" r:id="rId6"/>
    <p:sldId id="286" r:id="rId7"/>
    <p:sldId id="287" r:id="rId8"/>
    <p:sldId id="288" r:id="rId9"/>
    <p:sldId id="285" r:id="rId10"/>
    <p:sldId id="289" r:id="rId11"/>
    <p:sldId id="290" r:id="rId12"/>
    <p:sldId id="291" r:id="rId13"/>
    <p:sldId id="292" r:id="rId14"/>
    <p:sldId id="293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2" autoAdjust="0"/>
    <p:restoredTop sz="94660"/>
  </p:normalViewPr>
  <p:slideViewPr>
    <p:cSldViewPr snapToGrid="0">
      <p:cViewPr>
        <p:scale>
          <a:sx n="64" d="100"/>
          <a:sy n="64" d="100"/>
        </p:scale>
        <p:origin x="12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79EEE-E236-4998-8F9E-5AD985700ED2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0F564-8223-4BA3-A98D-2D0E0EF86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6A7E6-75C8-44E6-911A-D033D766DD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7234518" y="6633776"/>
            <a:ext cx="1681621" cy="224224"/>
          </a:xfrm>
        </p:spPr>
        <p:txBody>
          <a:bodyPr/>
          <a:lstStyle/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35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0423-3508-4FAB-B597-45282B6B55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09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8343-12B5-4ED9-9072-FBFAE40910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57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25400"/>
            <a:ext cx="8026400" cy="1325563"/>
          </a:xfrm>
        </p:spPr>
        <p:txBody>
          <a:bodyPr>
            <a:normAutofit/>
          </a:bodyPr>
          <a:lstStyle>
            <a:lvl1pPr>
              <a:defRPr lang="en-US" sz="44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38D4-0EE0-4614-BE46-49800F86C9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26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-25400"/>
            <a:ext cx="8026400" cy="1325563"/>
          </a:xfrm>
        </p:spPr>
        <p:txBody>
          <a:bodyPr>
            <a:normAutofit/>
          </a:bodyPr>
          <a:lstStyle>
            <a:lvl1pPr>
              <a:defRPr lang="en-US" sz="44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2635-0D07-4B46-98B9-58891EA905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2379" y="6633776"/>
            <a:ext cx="1681621" cy="2242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446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148E-1656-4401-8308-4E46208BE4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83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970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970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C99F-E894-412A-A8F1-61A57EC88D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43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68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907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5668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907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C768-1505-4B96-A501-53C78B045C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720B-197F-4539-B826-1D516C5E02C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82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954D-1AE9-403D-9340-602FCB0B9F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11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CBE58-CCA8-4F6B-8A28-1AB4CFE978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3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850E-8BE0-45C6-8EBD-C4EB07579C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8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131300" cy="12055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25400" y="-25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50" y="1562100"/>
            <a:ext cx="826135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9332" y="611430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FAE56-27BF-48DA-AB2D-7010245A99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2601" y="65743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aaaaaaa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29992" y="6633776"/>
            <a:ext cx="1681621" cy="224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D6DD60-0786-41B4-B1A0-E7DA534B05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33" y="20318"/>
            <a:ext cx="1097280" cy="109728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633776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prstClr val="white"/>
                </a:solidFill>
              </a:rPr>
              <a:t>Mohammed</a:t>
            </a:r>
            <a:r>
              <a:rPr lang="en-US" sz="1000" i="1" baseline="0" dirty="0" smtClean="0">
                <a:solidFill>
                  <a:prstClr val="white"/>
                </a:solidFill>
              </a:rPr>
              <a:t> H. </a:t>
            </a:r>
            <a:r>
              <a:rPr lang="en-US" sz="1000" i="1" baseline="0" dirty="0" err="1" smtClean="0">
                <a:solidFill>
                  <a:prstClr val="white"/>
                </a:solidFill>
              </a:rPr>
              <a:t>Sadiq</a:t>
            </a:r>
            <a:r>
              <a:rPr lang="en-US" sz="1000" i="1" dirty="0" smtClean="0">
                <a:solidFill>
                  <a:prstClr val="white"/>
                </a:solidFill>
              </a:rPr>
              <a:t> </a:t>
            </a:r>
            <a:endParaRPr lang="en-US" sz="1000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23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3752" y="1637736"/>
            <a:ext cx="7772400" cy="2183641"/>
          </a:xfrm>
        </p:spPr>
        <p:txBody>
          <a:bodyPr/>
          <a:lstStyle/>
          <a:p>
            <a:r>
              <a:rPr lang="en-US" dirty="0" smtClean="0"/>
              <a:t>Computer Skills </a:t>
            </a:r>
            <a:br>
              <a:rPr lang="en-US" dirty="0" smtClean="0"/>
            </a:br>
            <a:r>
              <a:rPr lang="en-US" sz="4000" b="0" dirty="0"/>
              <a:t>Department</a:t>
            </a:r>
            <a:r>
              <a:rPr lang="en-US" sz="4000" dirty="0"/>
              <a:t> of Computer Science</a:t>
            </a:r>
            <a:br>
              <a:rPr lang="en-US" sz="4000" dirty="0"/>
            </a:br>
            <a:r>
              <a:rPr lang="en-US" sz="4000" dirty="0"/>
              <a:t>First Year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2070" y="5909484"/>
            <a:ext cx="3698698" cy="395785"/>
          </a:xfrm>
        </p:spPr>
        <p:txBody>
          <a:bodyPr>
            <a:normAutofit lnSpcReduction="10000"/>
          </a:bodyPr>
          <a:lstStyle/>
          <a:p>
            <a:r>
              <a:rPr lang="es-UY" altLang="en-US" b="1" dirty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s-UY" altLang="en-US" b="1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es-UY" alt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UY" altLang="en-US" b="1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s-UY" altLang="en-US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Networks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450150" y="6633776"/>
            <a:ext cx="1681621" cy="224224"/>
          </a:xfrm>
        </p:spPr>
        <p:txBody>
          <a:bodyPr/>
          <a:lstStyle/>
          <a:p>
            <a:fld id="{5FD6DD60-0786-41B4-B1A0-E7DA534B05EA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 bwMode="white">
          <a:xfrm>
            <a:off x="110359" y="29790"/>
            <a:ext cx="4280409" cy="109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University of  Duhok</a:t>
            </a:r>
          </a:p>
          <a:p>
            <a:r>
              <a:rPr lang="en-US" sz="3600" i="1" dirty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College </a:t>
            </a:r>
            <a:r>
              <a:rPr lang="en-US" sz="3600" i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of  Science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267" l="820" r="100000">
                        <a14:foregroundMark x1="2576" y1="14653" x2="7845" y2="4950"/>
                        <a14:foregroundMark x1="8314" y1="4158" x2="26112" y2="7327"/>
                        <a14:foregroundMark x1="27400" y1="7327" x2="28337" y2="81386"/>
                        <a14:foregroundMark x1="28337" y1="81386" x2="28689" y2="85149"/>
                        <a14:foregroundMark x1="28689" y1="85149" x2="11007" y2="88119"/>
                        <a14:foregroundMark x1="11007" y1="88119" x2="820" y2="71683"/>
                        <a14:foregroundMark x1="820" y1="71683" x2="820" y2="13267"/>
                        <a14:foregroundMark x1="5621" y1="17822" x2="26112" y2="73861"/>
                        <a14:foregroundMark x1="10070" y1="80792" x2="9251" y2="52871"/>
                        <a14:foregroundMark x1="5269" y1="50693" x2="5269" y2="76238"/>
                        <a14:foregroundMark x1="3044" y1="52277" x2="8314" y2="52277"/>
                        <a14:foregroundMark x1="3513" y1="52871" x2="4333" y2="32673"/>
                        <a14:foregroundMark x1="18150" y1="77624" x2="18150" y2="67129"/>
                        <a14:foregroundMark x1="49180" y1="56040" x2="48712" y2="65743"/>
                        <a14:foregroundMark x1="50468" y1="67129" x2="62412" y2="66535"/>
                        <a14:foregroundMark x1="63349" y1="64950" x2="66042" y2="66535"/>
                        <a14:foregroundMark x1="65574" y1="63366" x2="55738" y2="63366"/>
                        <a14:foregroundMark x1="87237" y1="75446" x2="93443" y2="70297"/>
                        <a14:foregroundMark x1="29157" y1="77624" x2="80211" y2="724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82" y="4262013"/>
            <a:ext cx="3555191" cy="210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4"/>
          <p:cNvSpPr txBox="1">
            <a:spLocks/>
          </p:cNvSpPr>
          <p:nvPr/>
        </p:nvSpPr>
        <p:spPr>
          <a:xfrm>
            <a:off x="564121" y="4728317"/>
            <a:ext cx="4007879" cy="123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Shimal Shukri </a:t>
            </a:r>
            <a:r>
              <a:rPr lang="en-US" altLang="en-US" sz="32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Taher</a:t>
            </a:r>
            <a:endParaRPr lang="en-US" altLang="en-US" sz="32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3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2022</a:t>
            </a:r>
            <a:endParaRPr lang="es-ES" alt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 bwMode="white">
          <a:xfrm>
            <a:off x="564121" y="1748769"/>
            <a:ext cx="7772400" cy="2183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Computer Skills 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Department of </a:t>
            </a:r>
            <a:r>
              <a:rPr lang="en-US" sz="4000" dirty="0" smtClean="0">
                <a:solidFill>
                  <a:schemeClr val="tx1"/>
                </a:solidFill>
              </a:rPr>
              <a:t>Mathematic</a:t>
            </a:r>
            <a:r>
              <a:rPr lang="en-US" sz="4000" dirty="0" smtClean="0">
                <a:solidFill>
                  <a:schemeClr val="tx1"/>
                </a:solidFill>
              </a:rPr>
              <a:t/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First Year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" y="1300163"/>
            <a:ext cx="8471647" cy="51678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5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Uses Of Metropolitan Area Network: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is used in communication between the banks in a city.</a:t>
            </a:r>
          </a:p>
          <a:p>
            <a:r>
              <a:rPr lang="en-US" dirty="0"/>
              <a:t>It can be used in an Airline Reservation.</a:t>
            </a:r>
          </a:p>
          <a:p>
            <a:r>
              <a:rPr lang="en-US" dirty="0"/>
              <a:t>It can be used in a college within a city.</a:t>
            </a:r>
          </a:p>
          <a:p>
            <a:r>
              <a:rPr lang="en-US" dirty="0"/>
              <a:t>It can also be used for communication in the military.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9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30" y="364565"/>
            <a:ext cx="8026400" cy="89945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WAN(Wide Area Network)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Wide Area Network is a network that extends over a large geographical area such as states or countries.</a:t>
            </a:r>
          </a:p>
          <a:p>
            <a:r>
              <a:rPr lang="en-US" dirty="0"/>
              <a:t>A Wide Area Network is quite bigger network than the LAN.</a:t>
            </a:r>
          </a:p>
          <a:p>
            <a:r>
              <a:rPr lang="en-US" dirty="0"/>
              <a:t>A Wide Area Network is not limited to a single location, but it spans over a large geographical area through a telephone line, </a:t>
            </a:r>
            <a:r>
              <a:rPr lang="en-US" dirty="0" err="1"/>
              <a:t>fibre</a:t>
            </a:r>
            <a:r>
              <a:rPr lang="en-US" dirty="0"/>
              <a:t> optic cable or satellite links.</a:t>
            </a:r>
          </a:p>
          <a:p>
            <a:r>
              <a:rPr lang="en-US" dirty="0"/>
              <a:t>The internet is one of the biggest WAN in the world.</a:t>
            </a:r>
          </a:p>
          <a:p>
            <a:r>
              <a:rPr lang="en-US" dirty="0"/>
              <a:t>A Wide Area Network is widely used in the field of Business, government, and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9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4" y="1300163"/>
            <a:ext cx="7921064" cy="52351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9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Examples Of Wide Area Network: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Mobile </a:t>
            </a:r>
            <a:r>
              <a:rPr lang="en-US" b="1" dirty="0" smtClean="0"/>
              <a:t>Broadband</a:t>
            </a:r>
          </a:p>
          <a:p>
            <a:r>
              <a:rPr lang="en-US" b="1" dirty="0" smtClean="0"/>
              <a:t>Last mile</a:t>
            </a:r>
          </a:p>
          <a:p>
            <a:r>
              <a:rPr lang="en-US" b="1" dirty="0" smtClean="0"/>
              <a:t>Private </a:t>
            </a:r>
            <a:r>
              <a:rPr lang="en-US" b="1" dirty="0"/>
              <a:t>network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4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648" y="1678674"/>
            <a:ext cx="8626748" cy="4558352"/>
          </a:xfrm>
        </p:spPr>
        <p:txBody>
          <a:bodyPr>
            <a:normAutofit/>
          </a:bodyPr>
          <a:lstStyle/>
          <a:p>
            <a:pPr marL="342900" indent="-342900" algn="l">
              <a:buBlip>
                <a:blip r:embed="rId2"/>
              </a:buBlip>
            </a:pP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Any question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6904" y="3128660"/>
            <a:ext cx="7128792" cy="13062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6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23" b="98409" l="9801" r="89986">
                        <a14:foregroundMark x1="49503" y1="34773" x2="49503" y2="34773"/>
                        <a14:foregroundMark x1="54688" y1="34773" x2="54688" y2="34773"/>
                        <a14:foregroundMark x1="58168" y1="37500" x2="54403" y2="35795"/>
                        <a14:foregroundMark x1="45028" y1="83977" x2="45028" y2="83977"/>
                        <a14:foregroundMark x1="32244" y1="3750" x2="32244" y2="3750"/>
                        <a14:foregroundMark x1="34659" y1="2614" x2="34659" y2="2614"/>
                        <a14:backgroundMark x1="37429" y1="95000" x2="37429" y2="95000"/>
                        <a14:backgroundMark x1="35724" y1="94545" x2="36719" y2="856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2" r="19216"/>
          <a:stretch/>
        </p:blipFill>
        <p:spPr>
          <a:xfrm>
            <a:off x="52512" y="3074281"/>
            <a:ext cx="3641916" cy="36581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75047" y="5890040"/>
            <a:ext cx="434763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GB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…………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5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computer network is a group of computers linked to each other that enables the computer to communicate with another computer and share their resources, data, and applications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00" y="3207684"/>
            <a:ext cx="4793317" cy="305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72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computer network can be categorized by their size. A </a:t>
            </a:r>
            <a:r>
              <a:rPr lang="en-US" sz="2400" b="1" dirty="0"/>
              <a:t>computer network</a:t>
            </a:r>
            <a:r>
              <a:rPr lang="en-US" sz="2400" dirty="0"/>
              <a:t> is mainly of </a:t>
            </a:r>
            <a:r>
              <a:rPr lang="en-US" sz="2400" b="1" dirty="0"/>
              <a:t>four types</a:t>
            </a:r>
            <a:r>
              <a:rPr lang="en-US" sz="2400" dirty="0"/>
              <a:t>:</a:t>
            </a:r>
            <a:endParaRPr lang="en-US" sz="2400" dirty="0" smtClean="0"/>
          </a:p>
          <a:p>
            <a:r>
              <a:rPr lang="en-US" sz="2000" dirty="0" smtClean="0"/>
              <a:t>LAN(Local </a:t>
            </a:r>
            <a:r>
              <a:rPr lang="en-US" sz="2000" dirty="0"/>
              <a:t>Area Network)</a:t>
            </a:r>
          </a:p>
          <a:p>
            <a:r>
              <a:rPr lang="en-US" sz="2000" dirty="0"/>
              <a:t>PAN(Personal Area Network)</a:t>
            </a:r>
          </a:p>
          <a:p>
            <a:r>
              <a:rPr lang="en-US" sz="2000" dirty="0"/>
              <a:t>MAN(Metropolitan Area Network)</a:t>
            </a:r>
          </a:p>
          <a:p>
            <a:r>
              <a:rPr lang="en-US" sz="2000" dirty="0"/>
              <a:t>WAN(Wide Area Network)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688" y="3711000"/>
            <a:ext cx="4559300" cy="24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88" y="220022"/>
            <a:ext cx="8026400" cy="899459"/>
          </a:xfrm>
        </p:spPr>
        <p:txBody>
          <a:bodyPr>
            <a:normAutofit fontScale="90000"/>
          </a:bodyPr>
          <a:lstStyle/>
          <a:p>
            <a:r>
              <a:rPr lang="en-US" dirty="0"/>
              <a:t>LAN(Local Area Network)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88" y="1501374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/>
              <a:t>Local Area Network is a group of computers connected to each other in a small area such as building, office.</a:t>
            </a:r>
          </a:p>
          <a:p>
            <a:r>
              <a:rPr lang="en-US" sz="1800" dirty="0"/>
              <a:t>LAN is used for connecting two or more personal computers through a communication medium such as twisted pair, coaxial cable, etc.</a:t>
            </a:r>
          </a:p>
          <a:p>
            <a:r>
              <a:rPr lang="en-US" sz="1800" dirty="0"/>
              <a:t>It is less costly as it is built with inexpensive hardware such as hubs, network adapters, and </a:t>
            </a:r>
            <a:r>
              <a:rPr lang="en-US" sz="1800" dirty="0" smtClean="0"/>
              <a:t>Ethernet </a:t>
            </a:r>
            <a:r>
              <a:rPr lang="en-US" sz="1800" dirty="0"/>
              <a:t>cables.</a:t>
            </a:r>
          </a:p>
          <a:p>
            <a:r>
              <a:rPr lang="en-US" sz="1800" dirty="0"/>
              <a:t>The data is transferred at an extremely faster rate in Local Area Network.</a:t>
            </a:r>
          </a:p>
          <a:p>
            <a:r>
              <a:rPr lang="en-US" sz="1800" dirty="0"/>
              <a:t>Local Area Network provides higher security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67" y="3988580"/>
            <a:ext cx="3528191" cy="264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8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48" y="283883"/>
            <a:ext cx="8026400" cy="943175"/>
          </a:xfrm>
        </p:spPr>
        <p:txBody>
          <a:bodyPr>
            <a:normAutofit fontScale="90000"/>
          </a:bodyPr>
          <a:lstStyle/>
          <a:p>
            <a:r>
              <a:rPr lang="en-US" dirty="0"/>
              <a:t>PAN(Personal Area Network)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307740"/>
            <a:ext cx="8229600" cy="5326036"/>
          </a:xfrm>
        </p:spPr>
        <p:txBody>
          <a:bodyPr>
            <a:normAutofit/>
          </a:bodyPr>
          <a:lstStyle/>
          <a:p>
            <a:r>
              <a:rPr lang="en-US" sz="2000" dirty="0"/>
              <a:t>Personal Area Network is a network arranged within an individual person, typically within a range of 10 meters.</a:t>
            </a:r>
          </a:p>
          <a:p>
            <a:r>
              <a:rPr lang="en-US" sz="2000" dirty="0"/>
              <a:t>Personal Area Network is used for connecting the computer devices of personal use is known as Personal Area Network.</a:t>
            </a:r>
          </a:p>
          <a:p>
            <a:r>
              <a:rPr lang="en-US" sz="2000" b="1" dirty="0"/>
              <a:t>Thomas Zimmerman</a:t>
            </a:r>
            <a:r>
              <a:rPr lang="en-US" sz="2000" dirty="0"/>
              <a:t> was the first research scientist to bring the idea of the Personal Area Network.</a:t>
            </a:r>
          </a:p>
          <a:p>
            <a:r>
              <a:rPr lang="en-US" sz="2000" dirty="0"/>
              <a:t>Personal Area Network covers an area of </a:t>
            </a:r>
            <a:r>
              <a:rPr lang="en-US" sz="2000" b="1" dirty="0"/>
              <a:t>30 feet</a:t>
            </a:r>
            <a:r>
              <a:rPr lang="en-US" sz="2000" dirty="0"/>
              <a:t>.</a:t>
            </a:r>
          </a:p>
          <a:p>
            <a:r>
              <a:rPr lang="en-US" sz="2000" dirty="0"/>
              <a:t>Personal computer devices that are used to develop the personal area network are the laptop, mobile phones, media player and play stations.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78" y="4415976"/>
            <a:ext cx="4382117" cy="2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 Personal Area Network</a:t>
            </a:r>
          </a:p>
          <a:p>
            <a:r>
              <a:rPr lang="en-US" dirty="0"/>
              <a:t>Wireless Personal Area Network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9" y="3260252"/>
            <a:ext cx="5620870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Wireless Personal Area Network:</a:t>
            </a:r>
            <a:r>
              <a:rPr lang="en-US" dirty="0"/>
              <a:t> Wireless Personal Area Network is developed by simply using wireless technologies such as </a:t>
            </a:r>
            <a:r>
              <a:rPr lang="en-US" dirty="0" err="1"/>
              <a:t>WiFi</a:t>
            </a:r>
            <a:r>
              <a:rPr lang="en-US" dirty="0"/>
              <a:t>, Bluetooth. It is a low range network.</a:t>
            </a:r>
          </a:p>
          <a:p>
            <a:r>
              <a:rPr lang="en-US" b="1" dirty="0"/>
              <a:t>Wired Personal Area Network:</a:t>
            </a:r>
            <a:r>
              <a:rPr lang="en-US" dirty="0"/>
              <a:t> Wired Personal Area Network is created by using the USB.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8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Body Area </a:t>
            </a:r>
            <a:r>
              <a:rPr lang="en-US" b="1" dirty="0" smtClean="0"/>
              <a:t>Network</a:t>
            </a:r>
          </a:p>
          <a:p>
            <a:r>
              <a:rPr lang="en-US" b="1" dirty="0"/>
              <a:t>Offline </a:t>
            </a:r>
            <a:r>
              <a:rPr lang="en-US" b="1" dirty="0" smtClean="0"/>
              <a:t>Network</a:t>
            </a:r>
          </a:p>
          <a:p>
            <a:r>
              <a:rPr lang="en-US" b="1" dirty="0"/>
              <a:t>Small Home Office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9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41" y="179681"/>
            <a:ext cx="8026400" cy="912906"/>
          </a:xfrm>
        </p:spPr>
        <p:txBody>
          <a:bodyPr>
            <a:normAutofit fontScale="90000"/>
          </a:bodyPr>
          <a:lstStyle/>
          <a:p>
            <a:r>
              <a:rPr lang="en-US" dirty="0"/>
              <a:t>MAN(Metropolitan Area Network)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metropolitan area network is a network that covers a larger geographic area by interconnecting a different LAN to form a larger network.</a:t>
            </a:r>
          </a:p>
          <a:p>
            <a:r>
              <a:rPr lang="en-US" dirty="0"/>
              <a:t>Government agencies use MAN to connect to the citizens and private industries.</a:t>
            </a:r>
          </a:p>
          <a:p>
            <a:r>
              <a:rPr lang="en-US" dirty="0"/>
              <a:t>In MAN, various LANs are connected to each other through a telephone exchange line.</a:t>
            </a:r>
          </a:p>
          <a:p>
            <a:r>
              <a:rPr lang="en-US" dirty="0"/>
              <a:t>The most widely used protocols in MAN are RS-232, Frame Relay, ATM, ISDN, OC-3, ADSL, etc.</a:t>
            </a:r>
          </a:p>
          <a:p>
            <a:r>
              <a:rPr lang="en-US" dirty="0"/>
              <a:t>It has a higher range than Local Area Network(LAN).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DD60-0786-41B4-B1A0-E7DA534B05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6862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4498</TotalTime>
  <Words>650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1_Office Theme</vt:lpstr>
      <vt:lpstr>Computer Skills  Department of Computer Science First Year </vt:lpstr>
      <vt:lpstr>What is Network?</vt:lpstr>
      <vt:lpstr>Network Types</vt:lpstr>
      <vt:lpstr>LAN(Local Area Network) </vt:lpstr>
      <vt:lpstr>PAN(Personal Area Network) </vt:lpstr>
      <vt:lpstr>Types of PAN</vt:lpstr>
      <vt:lpstr>Cont.</vt:lpstr>
      <vt:lpstr>Examples of PAN</vt:lpstr>
      <vt:lpstr>MAN(Metropolitan Area Network) </vt:lpstr>
      <vt:lpstr>Cont.</vt:lpstr>
      <vt:lpstr>Uses Of Metropolitan Area Network: </vt:lpstr>
      <vt:lpstr>WAN(Wide Area Network) </vt:lpstr>
      <vt:lpstr>Cont.</vt:lpstr>
      <vt:lpstr>Examples Of Wide Area Network: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Bayar</dc:creator>
  <cp:lastModifiedBy>shimal</cp:lastModifiedBy>
  <cp:revision>251</cp:revision>
  <dcterms:created xsi:type="dcterms:W3CDTF">2015-01-18T21:48:19Z</dcterms:created>
  <dcterms:modified xsi:type="dcterms:W3CDTF">2022-01-16T16:16:56Z</dcterms:modified>
</cp:coreProperties>
</file>