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D650-E4E5-400E-81E2-69DE59CC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B3DFB-E515-4BED-8741-54F865DF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F1AF3-ACB4-43D6-A7CC-979BFB40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C2E3-59CF-4DEF-AB30-8844EDB0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204F8-DB14-4372-8FB5-DF40550D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6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D538-57F7-4A5C-9489-A764020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A0EA6-2CA5-42BE-90E5-A1F3ABCFB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A6487-9BC3-4548-930E-A529A389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752B1-259D-47EC-ADA0-5FA6C92D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608F-A48D-4E39-904B-AB28382D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48861-A08D-47C0-B02E-250A59CE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F9D6E-27CC-4922-8F24-04A8B7FDF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0B171-B302-4BFE-9309-D32018CF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4B2E-3358-4750-B0CE-34473E4B5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ED22-8938-4A89-95B9-9B29E8E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9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B303-EA1E-4B09-8FBE-29422624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C541-62A7-487B-AA44-A48036F81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3639-932A-4DBF-885A-CEC43DEC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DFA3-F340-4448-9928-ED53748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571A-17A2-40EE-912D-A28C200C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4825-1373-483B-A4EB-30ECBF2F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C8EAD-281B-4FF4-AD98-6BF33B169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C6F3A-0BB1-4E88-8CE1-FB205FB84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BFA8-BA9D-4390-BC0F-BDD66317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3B22-4CA8-4A45-BCC7-92AEC0163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0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5E76-FB73-4860-9B47-0A12AA33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2FC4-6D37-4354-A3D5-0F3558905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E7A5C-2147-4508-87BE-93121BE77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D9483-A386-42D9-9394-90DA29BF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F763F-7EDA-4500-8F5A-67E4ABF0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8D822-FC4A-427E-B818-99BCA16C6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3A3A-0F02-4CDE-9819-5039C13D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1FC99-D3C1-4495-93E5-D33346EC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B6F44-422F-4D13-BDF1-D3E7BB081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C8BEF-19B9-47D9-A141-7548CD608C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A066D-E686-48BD-8612-364E56335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4DC6AD-76D5-4609-BBCF-81FBA58C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6B1FF-1C9A-4215-B9A6-038DD007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F89770-5BDE-4A10-9293-A04390F4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E4A-AF85-4F55-BD0C-24E36528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00B2F-2391-47DE-A32D-82692B0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D7A38-0DAB-4CC8-A33E-C01CE5C0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5490E-03B0-44DD-8191-AE5B5826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1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55B819-C3CC-40B2-BEE4-CD022EED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F4C84-D432-40CB-B33D-812B4704C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7B53-DB63-4521-A574-CCFC7E68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6438-14B4-4808-A50F-C364B88C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940BB-8656-4CEE-B90C-E7F3AE6B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EE874-A013-491C-BF82-E2D70F8AE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90E8F-60CB-4040-B292-777FF7098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2748B-7DEE-42B7-95C5-0FF0B121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4BBE-EC74-4D74-B226-85B75A9C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BCEC-4BA6-4625-AD80-B01A235C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E70D3-BB81-42FD-BF95-DD5163D11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1CEAF-CE50-47D0-9358-A18976D6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43410-B71A-4C1A-A475-C3766F0D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31AF-7B1C-447B-B76B-A33307B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77A9D-8F0B-4BDF-BEC5-CB8C2540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C8D7F-59AF-43F3-82FE-36EB043A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DEAF8-6533-4819-A853-986880A47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ACDB-1AD2-4577-BB1F-F9FDF0C4F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1458F-B85D-45C9-B139-A7CAFC87C9A3}" type="datetimeFigureOut">
              <a:rPr lang="en-US" smtClean="0"/>
              <a:t>12/6/2021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4D69-734D-4A8C-8213-599C7824F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4D34-F772-4362-9885-2411C55F0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80546-A40A-4B08-9CC0-91F37FDC6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4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915F4-D9F6-4F76-A8AE-9FD27E77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Mathematics I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C92DF-9E4C-47A0-B305-03550183D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54215"/>
            <a:ext cx="9144000" cy="2303585"/>
          </a:xfrm>
        </p:spPr>
        <p:txBody>
          <a:bodyPr/>
          <a:lstStyle/>
          <a:p>
            <a:r>
              <a:rPr lang="en-US" dirty="0"/>
              <a:t>First stage </a:t>
            </a:r>
          </a:p>
          <a:p>
            <a:r>
              <a:rPr lang="en-US" dirty="0"/>
              <a:t>First semester </a:t>
            </a:r>
          </a:p>
        </p:txBody>
      </p:sp>
    </p:spTree>
    <p:extLst>
      <p:ext uri="{BB962C8B-B14F-4D97-AF65-F5344CB8AC3E}">
        <p14:creationId xmlns:p14="http://schemas.microsoft.com/office/powerpoint/2010/main" val="405161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724" y="42204"/>
            <a:ext cx="8229600" cy="26259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GB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numbers</a:t>
            </a:r>
            <a:endParaRPr lang="ar-SA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24002" y="457201"/>
              <a:ext cx="9143999" cy="64352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5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10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843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Symbol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Set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Examples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 numbers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j-cs"/>
                                </a:rPr>
                                <m:t>ℕ</m:t>
                              </m:r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{1,2,3,...}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2,72,345,…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547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Whole  numbers 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  <a:ea typeface="Calibri"/>
                                    <a:cs typeface="+mj-cs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{0,1,2,3,4,...}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 ∈</m:t>
                                </m:r>
                                <m:r>
                                  <a:rPr lang="en-US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𝑊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11354797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Integer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ℤ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𝑜𝑟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smtClean="0">
                                    <a:effectLst/>
                                    <a:latin typeface="Cambria Math"/>
                                    <a:cs typeface="+mj-cs"/>
                                  </a:rPr>
                                  <m:t>{…,−2,−1,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0, 1, 2,…}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-5,0,-82,7,…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ℚ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ℚ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={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/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𝑎𝑛𝑑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∈</m:t>
                                </m:r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ℤ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 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𝑞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≠0}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17</m:t>
                                    </m:r>
                                  </m:den>
                                </m:f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  <a:cs typeface="+mj-cs"/>
                                  </a:rPr>
                                  <m:t>5,0.3333…=0.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  <m:t>3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Irrational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 err="1">
                              <a:effectLst/>
                              <a:cs typeface="+mj-cs"/>
                            </a:rPr>
                            <a:t>Irr</a:t>
                          </a:r>
                          <a:r>
                            <a:rPr lang="en-GB" sz="1800" baseline="0" dirty="0">
                              <a:effectLst/>
                              <a:cs typeface="+mj-cs"/>
                            </a:rPr>
                            <a:t> </a:t>
                          </a:r>
                          <a:r>
                            <a:rPr lang="en-GB" sz="1800" dirty="0">
                              <a:effectLst/>
                              <a:cs typeface="+mj-cs"/>
                            </a:rPr>
                            <a:t>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j-cs"/>
                                    </a:rPr>
                                    <m:t>ℚ</m:t>
                                  </m:r>
                                </m:e>
                                <m:sup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+mj-cs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ℚ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kern="1200" dirty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Calibri"/>
                                      <a:cs typeface="+mn-cs"/>
                                    </a:rPr>
                                    <m:t> </m:t>
                                  </m:r>
                                </m:e>
                                <m:sup>
                                  <m:r>
                                    <a:rPr lang="en-GB" sz="1800">
                                      <a:effectLst/>
                                      <a:latin typeface="Cambria Math"/>
                                      <a:cs typeface="+mj-cs"/>
                                    </a:rPr>
                                    <m:t>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GB" sz="1800" dirty="0">
                              <a:effectLst/>
                              <a:cs typeface="+mj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1800" dirty="0">
                              <a:effectLst/>
                              <a:cs typeface="+mj-cs"/>
                            </a:rPr>
                            <a:t>\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</m:oMath>
                          </a14:m>
                          <a:endParaRPr lang="en-US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Calibri"/>
                            <a:cs typeface="+mn-cs"/>
                          </a:endParaRPr>
                        </a:p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𝜋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𝑒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2</m:t>
                                    </m:r>
                                  </m:e>
                                </m:rad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3</m:t>
                                    </m:r>
                                  </m:e>
                                </m:rad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,5.123456….</m:t>
                                </m:r>
                              </m:oMath>
                            </m:oMathPara>
                          </a14:m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35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numbers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ℝ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=</m:t>
                                </m:r>
                                <m:r>
                                  <a:rPr lang="en-GB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ℚ</m:t>
                                </m:r>
                                <m:r>
                                  <a:rPr lang="en-GB" sz="1800">
                                    <a:effectLst/>
                                    <a:latin typeface="Cambria Math"/>
                                    <a:cs typeface="+mj-cs"/>
                                  </a:rPr>
                                  <m:t>∪</m:t>
                                </m:r>
                                <m:sSup>
                                  <m:sSup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cs typeface="+mj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ℚ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kern="1200" dirty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Calibri"/>
                                        <a:cs typeface="+mn-cs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GB" sz="1800">
                                        <a:effectLst/>
                                        <a:latin typeface="Cambria Math"/>
                                        <a:cs typeface="+mj-cs"/>
                                      </a:rPr>
                                      <m:t>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Calibri"/>
                              <a:ea typeface="Calibri"/>
                              <a:cs typeface="+mj-cs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  <m:r>
                                <a:rPr lang="en-GB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Irr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ℕ</m:t>
                              </m:r>
                            </m:oMath>
                          </a14:m>
                          <a:r>
                            <a:rPr lang="en-GB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ℤ</m:t>
                              </m:r>
                              <m:r>
                                <a:rPr lang="en-GB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GB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ℚ</m:t>
                              </m:r>
                              <m:r>
                                <a:rPr lang="en-GB" sz="1800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∪</m:t>
                              </m:r>
                              <m:r>
                                <a:rPr lang="en-US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800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</a:rPr>
                                <m:t>Irr</m:t>
                              </m:r>
                            </m:oMath>
                          </a14:m>
                          <a:endParaRPr lang="en-GB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All example listed above are real numbers.                                      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767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Complex number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ℂ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8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j-cs"/>
                                  </a:rPr>
                                  <m:t>ℂ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={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bi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effectLst/>
                                    <a:latin typeface="+mn-lt"/>
                                    <a:ea typeface="Calibri"/>
                                    <a:cs typeface="+mj-cs"/>
                                  </a:rPr>
                                  <m:t>b</m:t>
                                </m:r>
                                <m:r>
                                  <a:rPr lang="en-GB" sz="180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∈</m:t>
                                </m:r>
                                <m:r>
                                  <a:rPr lang="en-GB" sz="180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ℝ</m:t>
                                </m:r>
                                <m:r>
                                  <a:rPr lang="en-GB" sz="1800" b="0" i="1" smtClean="0">
                                    <a:effectLst/>
                                    <a:latin typeface="Cambria Math"/>
                                    <a:ea typeface="Cambria Math"/>
                                    <a:cs typeface="+mj-cs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6+2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∈</m:t>
                              </m:r>
                              <m:r>
                                <a:rPr lang="en-GB" sz="1800" b="0" i="1" kern="1200" dirty="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ℂ</m:t>
                              </m:r>
                            </m:oMath>
                          </a14:m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/>
            </p:nvGraphicFramePr>
            <p:xfrm>
              <a:off x="1524002" y="457201"/>
              <a:ext cx="9143999" cy="643527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7188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05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102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08435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89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name</a:t>
                          </a:r>
                          <a:endParaRPr lang="ar-SA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Symbol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Set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cs typeface="+mj-cs"/>
                            </a:rPr>
                            <a:t>Examples </a:t>
                          </a:r>
                          <a:endParaRPr lang="en-US" sz="180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 numbers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48092" r="-699346" b="-6641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{1,2,3,...}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2,72,345,…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5470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Whole  numbers  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152756" r="-699346" b="-5850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{0,1,2,3,4,...}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7036" t="-152756" r="-791" b="-5850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1354797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Integer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243182" r="-699346" b="-462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036" t="-243182" r="-91071" b="-462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-5,0,-82,7,…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343182" r="-699346" b="-362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036" t="-343182" r="-91071" b="-3628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7036" t="-343182" r="-791" b="-3628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023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Irrational numbers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446565" r="-699346" b="-265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036" t="-446565" r="-91071" b="-265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7036" t="-446565" r="-791" b="-2656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20359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Real numbers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361616" r="-699346" b="-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036" t="-361616" r="-91071" b="-7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cs typeface="+mj-cs"/>
                            </a:rPr>
                            <a:t>All example listed above are real numbers.                                        </a:t>
                          </a:r>
                          <a:endParaRPr lang="en-US" sz="1800" dirty="0">
                            <a:effectLst/>
                            <a:latin typeface="Calibri"/>
                            <a:ea typeface="Calibri"/>
                            <a:cs typeface="+mj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77679">
                    <a:tc>
                      <a:txBody>
                        <a:bodyPr/>
                        <a:lstStyle/>
                        <a:p>
                          <a:pPr algn="ctr" rtl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800" dirty="0"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Complex number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85621" t="-634722" r="-699346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78036" t="-634722" r="-910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197036" t="-634722" r="-791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677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852"/>
    </mc:Choice>
    <mc:Fallback xmlns="">
      <p:transition spd="slow" advTm="2508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28D5E-5911-42CD-98F8-90EA5C88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4" y="323557"/>
            <a:ext cx="7863840" cy="5795889"/>
          </a:xfrm>
        </p:spPr>
      </p:pic>
    </p:spTree>
    <p:extLst>
      <p:ext uri="{BB962C8B-B14F-4D97-AF65-F5344CB8AC3E}">
        <p14:creationId xmlns:p14="http://schemas.microsoft.com/office/powerpoint/2010/main" val="176659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AB25A-D835-4F9B-9E15-B84AA376A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2" y="267286"/>
            <a:ext cx="8384345" cy="6049108"/>
          </a:xfrm>
        </p:spPr>
      </p:pic>
    </p:spTree>
    <p:extLst>
      <p:ext uri="{BB962C8B-B14F-4D97-AF65-F5344CB8AC3E}">
        <p14:creationId xmlns:p14="http://schemas.microsoft.com/office/powerpoint/2010/main" val="213370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B59D-8F9A-403E-9883-E5B0D12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 Number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8B36E-206D-4FDF-915E-870DF2EF8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28" y="1378634"/>
            <a:ext cx="7666891" cy="5114241"/>
          </a:xfrm>
        </p:spPr>
      </p:pic>
    </p:spTree>
    <p:extLst>
      <p:ext uri="{BB962C8B-B14F-4D97-AF65-F5344CB8AC3E}">
        <p14:creationId xmlns:p14="http://schemas.microsoft.com/office/powerpoint/2010/main" val="232681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0474D-4836-4F21-AB63-88EDB4B15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337625"/>
            <a:ext cx="9129932" cy="5753686"/>
          </a:xfrm>
        </p:spPr>
      </p:pic>
    </p:spTree>
    <p:extLst>
      <p:ext uri="{BB962C8B-B14F-4D97-AF65-F5344CB8AC3E}">
        <p14:creationId xmlns:p14="http://schemas.microsoft.com/office/powerpoint/2010/main" val="260100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7C730-9F33-42D0-8D45-4DEA49D419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1332914"/>
            <a:ext cx="7033846" cy="4192172"/>
          </a:xfrm>
        </p:spPr>
      </p:pic>
    </p:spTree>
    <p:extLst>
      <p:ext uri="{BB962C8B-B14F-4D97-AF65-F5344CB8AC3E}">
        <p14:creationId xmlns:p14="http://schemas.microsoft.com/office/powerpoint/2010/main" val="1608738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25AD7-4DAE-435E-8EFF-BE0DA59D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846" y="590843"/>
            <a:ext cx="7863840" cy="5669280"/>
          </a:xfrm>
        </p:spPr>
      </p:pic>
    </p:spTree>
    <p:extLst>
      <p:ext uri="{BB962C8B-B14F-4D97-AF65-F5344CB8AC3E}">
        <p14:creationId xmlns:p14="http://schemas.microsoft.com/office/powerpoint/2010/main" val="138831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469D-58E2-42DF-8833-40951F927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22031"/>
                <a:ext cx="10515600" cy="5754932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Multiplying Complex Numbers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two complex numbers just as we would multiply expressions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together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469D-58E2-42DF-8833-40951F927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22031"/>
                <a:ext cx="10515600" cy="5754932"/>
              </a:xfrm>
              <a:blipFill>
                <a:blip r:embed="rId2"/>
                <a:stretch>
                  <a:fillRect l="-1217" t="-1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36D4164-F740-41C6-B484-535C3EBE7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003" y="2349305"/>
            <a:ext cx="8074856" cy="341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Finite Mathematics I </vt:lpstr>
      <vt:lpstr>Sets of numbers</vt:lpstr>
      <vt:lpstr>PowerPoint Presentation</vt:lpstr>
      <vt:lpstr>PowerPoint Presentation</vt:lpstr>
      <vt:lpstr>Complex Number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Mathematics I </dc:title>
  <dc:creator>raban doski</dc:creator>
  <cp:lastModifiedBy>Unknown User</cp:lastModifiedBy>
  <cp:revision>8</cp:revision>
  <dcterms:created xsi:type="dcterms:W3CDTF">2021-11-24T17:17:17Z</dcterms:created>
  <dcterms:modified xsi:type="dcterms:W3CDTF">2021-12-06T17:56:16Z</dcterms:modified>
</cp:coreProperties>
</file>