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1/14/2022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Matrices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Definition: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matrix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is a rectangular array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real numbers arranged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horizontal rows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vertical columns. That is,</a:t>
                </a:r>
              </a:p>
              <a:p>
                <a:pPr marL="82296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3505200"/>
            <a:ext cx="6019800" cy="245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02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685800"/>
                <a:ext cx="7498080" cy="5562600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Definition: If A is any matrix and k ∈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cs typeface="Times New Roman" pitchFamily="18" charset="0"/>
                      </a:rPr>
                      <m:t>ℝ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then the scalar multiplication  B = kA is defined by</a:t>
                </a:r>
              </a:p>
              <a:p>
                <a:pPr marL="82296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𝑎𝑙𝑙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Example:</a:t>
                </a: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𝐴</m:t>
                        </m:r>
                        <m:r>
                          <a:rPr lang="en-GB" sz="2400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−5</m:t>
                                  </m:r>
                                </m:e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2×2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GB" sz="2400" i="1">
                            <a:latin typeface="Cambria Math"/>
                          </a:rPr>
                          <m:t>𝐴</m:t>
                        </m:r>
                        <m:r>
                          <a:rPr lang="en-GB" sz="2400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GB" sz="24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GB" sz="2400" i="1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GB" sz="2400" i="1">
                                      <a:latin typeface="Cambria Math"/>
                                    </a:rPr>
                                    <m:t>−5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×</m:t>
                                  </m:r>
                                  <m:r>
                                    <a:rPr lang="en-GB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2×2</m:t>
                        </m:r>
                      </m:sub>
                    </m:sSub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−10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×2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685800"/>
                <a:ext cx="7498080" cy="5562600"/>
              </a:xfrm>
              <a:blipFill rotWithShape="1">
                <a:blip r:embed="rId2"/>
                <a:stretch>
                  <a:fillRect l="-163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111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457200"/>
                <a:ext cx="7498080" cy="5791200"/>
              </a:xfrm>
            </p:spPr>
            <p:txBody>
              <a:bodyPr>
                <a:normAutofit fontScale="92500"/>
              </a:bodyPr>
              <a:lstStyle/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Definition: If A and B are matrices of the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same size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then the sum  of A and B is defined by C = A + B, where</a:t>
                </a: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C is obtained by adding the corresponding elements of A and B</a:t>
                </a: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Example:</a:t>
                </a:r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×3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 ,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𝐵</m:t>
                    </m:r>
                    <m:r>
                      <a:rPr lang="en-US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cs typeface="Times New Roman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24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×3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,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82296" indent="0">
                  <a:buNone/>
                </a:pPr>
                <a:endParaRPr lang="en-US" sz="24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en-GB" sz="2400" i="1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−5</m:t>
                                    </m:r>
                                  </m:e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2×2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/>
                </a:endParaRPr>
              </a:p>
              <a:p>
                <a:pPr marL="82296" indent="0">
                  <a:buNone/>
                </a:pPr>
                <a:endParaRPr lang="en-US" sz="2400" i="1" dirty="0">
                  <a:latin typeface="Cambria Math"/>
                </a:endParaRPr>
              </a:p>
              <a:p>
                <a:pPr marL="82296" indent="0">
                  <a:buNone/>
                </a:pPr>
                <a:r>
                  <a:rPr lang="en-US" sz="2400" b="0" dirty="0">
                    <a:cs typeface="Times New Roman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cs typeface="Times New Roman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but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240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>
                        <a:latin typeface="Cambria Math"/>
                        <a:cs typeface="Times New Roman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is not defined because A and C have different sizes.</a:t>
                </a:r>
              </a:p>
              <a:p>
                <a:pPr marL="82296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457200"/>
                <a:ext cx="7498080" cy="5791200"/>
              </a:xfrm>
              <a:blipFill rotWithShape="1">
                <a:blip r:embed="rId2"/>
                <a:stretch>
                  <a:fillRect t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6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533400"/>
                <a:ext cx="7498080" cy="5715000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We can also compute the difference D = A − B   by summing A and (−1)B  ,   </a:t>
                </a:r>
                <a:r>
                  <a:rPr lang="pt-BR" sz="2400" dirty="0">
                    <a:latin typeface="Times New Roman" pitchFamily="18" charset="0"/>
                    <a:cs typeface="Times New Roman" pitchFamily="18" charset="0"/>
                  </a:rPr>
                  <a:t>D = A − B = A + (−1)B.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Example:</a:t>
                </a:r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  <a:cs typeface="Times New Roman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cs typeface="Times New Roman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cs typeface="Times New Roman" pitchFamily="18" charset="0"/>
                                    </a:rPr>
                                    <m:t>5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cs typeface="Times New Roman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cs typeface="Times New Roman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 ,</m:t>
                    </m:r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𝐵</m:t>
                    </m:r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cs typeface="Times New Roman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/>
                                      <a:cs typeface="Times New Roman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cs typeface="Times New Roman" pitchFamily="18" charset="0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cs typeface="Times New Roman" pitchFamily="18" charset="0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  <a:cs typeface="Times New Roman" pitchFamily="18" charset="0"/>
                      </a:rPr>
                      <m:t> ,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82296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82296" indent="0">
                  <a:buNone/>
                </a:pPr>
                <a:r>
                  <a:rPr lang="en-US" dirty="0">
                    <a:cs typeface="Times New Roman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−</m:t>
                    </m:r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+(−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)=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  <a:cs typeface="Times New Roman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cs typeface="Times New Roman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cs typeface="Times New Roman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cs typeface="Times New Roman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cs typeface="Times New Roman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/>
                                  <a:cs typeface="Times New Roman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533400"/>
                <a:ext cx="7498080" cy="5715000"/>
              </a:xfrm>
              <a:blipFill rotWithShape="1">
                <a:blip r:embed="rId2"/>
                <a:stretch>
                  <a:fillRect l="-976" t="-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73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matrix addition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Theorem: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, </m:t>
                    </m:r>
                    <m:r>
                      <a:rPr lang="en-US" sz="2400" b="0" i="1" smtClean="0"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𝑎𝑛𝑑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be matrices of the same size, and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𝑟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𝑎𝑛𝑑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𝑠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be scalars:</a:t>
                </a:r>
              </a:p>
              <a:p>
                <a:pPr marL="539496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539496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+(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539496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539496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𝑟𝐴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𝑟𝐵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539496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𝑟𝐴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𝑠𝐴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539496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𝑠𝐴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cs typeface="Times New Roman" pitchFamily="18" charset="0"/>
                          </a:rPr>
                          <m:t>𝑟𝑠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" t="-1017" r="-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27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457200"/>
                <a:ext cx="7498080" cy="5791200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</a:p>
              <a:p>
                <a:pPr marL="82296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In the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above, we have:</a:t>
                </a:r>
              </a:p>
              <a:p>
                <a:pPr marL="82296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mn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are called elements (or entries) of the matrix.</a:t>
                </a:r>
              </a:p>
              <a:p>
                <a:pPr marL="82296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• The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lies in the intersection of row i and column j.</a:t>
                </a:r>
              </a:p>
              <a:p>
                <a:pPr marL="82296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• The size (or order) of A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8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, written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82296" indent="0">
                  <a:buNone/>
                </a:pPr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• 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2800" dirty="0">
                    <a:latin typeface="Times New Roman" pitchFamily="18" charset="0"/>
                    <a:cs typeface="Times New Roman" pitchFamily="18" charset="0"/>
                  </a:rPr>
                  <a:t> for the class of all real matrices of size m × n.</a:t>
                </a:r>
              </a:p>
              <a:p>
                <a:pPr marL="82296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457200"/>
                <a:ext cx="7498080" cy="5791200"/>
              </a:xfrm>
              <a:blipFill rotWithShape="1">
                <a:blip r:embed="rId2"/>
                <a:stretch>
                  <a:fillRect l="-569" r="-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985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228600"/>
                <a:ext cx="7943088" cy="6019800"/>
              </a:xfrm>
            </p:spPr>
            <p:txBody>
              <a:bodyPr/>
              <a:lstStyle/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A</m:t>
                    </m:r>
                    <m:r>
                      <a:rPr lang="en-US" sz="240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M</m:t>
                        </m:r>
                      </m:e>
                      <m:sub>
                        <m:r>
                          <a:rPr lang="en-US" sz="2400">
                            <a:latin typeface="Cambria Math"/>
                          </a:rPr>
                          <m:t>3</m:t>
                        </m:r>
                        <m:r>
                          <a:rPr lang="en-US" sz="2400">
                            <a:latin typeface="Cambria Math"/>
                          </a:rPr>
                          <m:t>×</m:t>
                        </m:r>
                        <m:r>
                          <a:rPr lang="en-US" sz="240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and another matrix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  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B</m:t>
                    </m:r>
                    <m:r>
                      <a:rPr lang="en-US" sz="240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M</m:t>
                        </m:r>
                      </m:e>
                      <m:sub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>
                            <a:latin typeface="Cambria Math"/>
                          </a:rPr>
                          <m:t>×</m:t>
                        </m:r>
                        <m:r>
                          <a:rPr lang="en-US" sz="240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82296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B</m:t>
                    </m:r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/>
                                    </a:rPr>
                                    <m:t>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sz="2800" b="0" i="0" smtClean="0">
                        <a:latin typeface="Cambria Math"/>
                      </a:rPr>
                      <m:t>           </m:t>
                    </m:r>
                    <m:r>
                      <m:rPr>
                        <m:sty m:val="p"/>
                      </m:rPr>
                      <a:rPr lang="en-US" sz="2800">
                        <a:latin typeface="Cambria Math"/>
                      </a:rPr>
                      <m:t>A</m:t>
                    </m:r>
                    <m:r>
                      <a:rPr lang="en-US" sz="2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/>
                                    </a:rPr>
                                    <m:t>9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>
                                      <a:latin typeface="Cambria Math"/>
                                    </a:rPr>
                                    <m:t>8</m:t>
                                  </m:r>
                                </m:e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800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800">
                                      <a:latin typeface="Cambria Math"/>
                                    </a:rPr>
                                    <m:t>7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sz="2800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endParaRPr lang="en-US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Times New Roman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cs typeface="Times New Roman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cs typeface="Times New Roman" pitchFamily="18" charset="0"/>
                        </a:rPr>
                        <m:t>  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Times New Roman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cs typeface="Times New Roman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/>
                          <a:cs typeface="Times New Roman" pitchFamily="18" charset="0"/>
                        </a:rPr>
                        <m:t> 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Times New Roman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cs typeface="Times New Roman" pitchFamily="18" charset="0"/>
                        </a:rPr>
                        <m:t>3</m:t>
                      </m:r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Times New Roman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cs typeface="Times New Roman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  <a:cs typeface="Times New Roman" pitchFamily="18" charset="0"/>
                        </a:rPr>
                        <m:t>    ,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cs typeface="Times New Roman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cs typeface="Times New Roman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  <a:cs typeface="Times New Roman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228600"/>
                <a:ext cx="7943088" cy="6019800"/>
              </a:xfrm>
              <a:blipFill rotWithShape="1">
                <a:blip r:embed="rId2"/>
                <a:stretch>
                  <a:fillRect l="-153"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64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Special Type of Matrices: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447453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 =Number of rows </a:t>
            </a:r>
          </a:p>
          <a:p>
            <a:r>
              <a:rPr lang="en-US" dirty="0"/>
              <a:t>n =Number of columns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473" y="3581400"/>
            <a:ext cx="5181600" cy="256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94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381000"/>
                <a:ext cx="7498080" cy="5867400"/>
              </a:xfrm>
            </p:spPr>
            <p:txBody>
              <a:bodyPr>
                <a:normAutofit/>
              </a:bodyPr>
              <a:lstStyle/>
              <a:p>
                <a:pPr marL="82296" lv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1-Zero or Null Matrix: The zero matrix, say 0, is 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𝑚</m:t>
                    </m:r>
                    <m:r>
                      <a:rPr lang="en-US" sz="2400" i="1">
                        <a:latin typeface="Cambria Math"/>
                      </a:rPr>
                      <m:t>×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matrix whose entries are all equal to 0.</a:t>
                </a: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Example</a:t>
                </a:r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2×2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3×3</m:t>
                        </m:r>
                      </m:sub>
                    </m:sSub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2-Square Matrix: Square Matrix is a type of matrix which has equal number of rows and columns (</a:t>
                </a:r>
                <a14:m>
                  <m:oMath xmlns:m="http://schemas.openxmlformats.org/officeDocument/2006/math">
                    <m:r>
                      <a:rPr lang="en-GB" sz="2400" b="1" i="1">
                        <a:latin typeface="Cambria Math"/>
                      </a:rPr>
                      <m:t>𝒎</m:t>
                    </m:r>
                    <m:r>
                      <a:rPr lang="en-GB" sz="2400" b="1" i="1">
                        <a:latin typeface="Cambria Math"/>
                      </a:rPr>
                      <m:t>=</m:t>
                    </m:r>
                    <m:r>
                      <a:rPr lang="en-GB" sz="2400" b="1" i="1">
                        <a:latin typeface="Cambria Math"/>
                      </a:rPr>
                      <m:t>𝒏</m:t>
                    </m:r>
                    <m:r>
                      <a:rPr lang="en-GB" sz="2400" b="1" i="1">
                        <a:latin typeface="Cambria Math"/>
                      </a:rPr>
                      <m:t>)</m:t>
                    </m:r>
                  </m:oMath>
                </a14:m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. 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2×2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7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3×3</m:t>
                        </m:r>
                      </m:sub>
                    </m:sSub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381000"/>
                <a:ext cx="7498080" cy="5867400"/>
              </a:xfrm>
              <a:blipFill rotWithShape="1">
                <a:blip r:embed="rId2"/>
                <a:stretch>
                  <a:fillRect l="-163" t="-832" r="-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28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381000"/>
                <a:ext cx="7498080" cy="5867400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3-Diagonal Matrix: It is type of square matrix which has all the non-diagonal elements equal to zero          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=0, </m:t>
                    </m:r>
                    <m:r>
                      <a:rPr lang="en-GB" sz="2400" i="1">
                        <a:latin typeface="Cambria Math"/>
                      </a:rPr>
                      <m:t>𝑤h𝑒𝑛</m:t>
                    </m:r>
                    <m:r>
                      <a:rPr lang="en-GB" sz="2400" i="1">
                        <a:latin typeface="Cambria Math"/>
                      </a:rPr>
                      <m:t> </m:t>
                    </m:r>
                    <m:r>
                      <a:rPr lang="en-GB" sz="2400" i="1">
                        <a:latin typeface="Cambria Math"/>
                      </a:rPr>
                      <m:t>𝑖</m:t>
                    </m:r>
                    <m:r>
                      <a:rPr lang="en-GB" sz="2400" i="1">
                        <a:latin typeface="Cambria Math"/>
                      </a:rPr>
                      <m:t>≠</m:t>
                    </m:r>
                    <m:r>
                      <a:rPr lang="en-GB" sz="2400" i="1">
                        <a:latin typeface="Cambria Math"/>
                      </a:rPr>
                      <m:t>𝑗</m:t>
                    </m:r>
                    <m:r>
                      <a:rPr lang="en-GB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br>
                  <a:rPr lang="en-GB" sz="2400" dirty="0">
                    <a:latin typeface="Times New Roman" pitchFamily="18" charset="0"/>
                    <a:cs typeface="Times New Roman" pitchFamily="18" charset="0"/>
                  </a:rPr>
                </a:b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𝐴</m:t>
                    </m:r>
                    <m:r>
                      <a:rPr lang="en-GB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5</m:t>
                                  </m:r>
                                </m:e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2400" i="1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3×3</m:t>
                        </m:r>
                      </m:sub>
                    </m:sSub>
                  </m:oMath>
                </a14:m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is a diagonal matrix.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4- Identity Matrix: It is a type of square matrix which has all the main diagonal elements equal to 1 and all the non-diagonal elements equal to 0. It is also called unit matrix   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=0, </m:t>
                    </m:r>
                    <m:r>
                      <a:rPr lang="en-GB" sz="2400" i="1">
                        <a:latin typeface="Cambria Math"/>
                      </a:rPr>
                      <m:t>𝑓𝑜𝑟</m:t>
                    </m:r>
                    <m:r>
                      <a:rPr lang="en-GB" sz="2400" i="1">
                        <a:latin typeface="Cambria Math"/>
                      </a:rPr>
                      <m:t> </m:t>
                    </m:r>
                    <m:r>
                      <a:rPr lang="en-GB" sz="2400" i="1">
                        <a:latin typeface="Cambria Math"/>
                      </a:rPr>
                      <m:t>𝑖</m:t>
                    </m:r>
                    <m:r>
                      <a:rPr lang="en-GB" sz="2400" i="1">
                        <a:latin typeface="Cambria Math"/>
                      </a:rPr>
                      <m:t>≠</m:t>
                    </m:r>
                    <m:r>
                      <a:rPr lang="en-GB" sz="2400" i="1">
                        <a:latin typeface="Cambria Math"/>
                      </a:rPr>
                      <m:t>𝑗</m:t>
                    </m:r>
                    <m:r>
                      <a:rPr lang="en-GB" sz="2400" i="1">
                        <a:latin typeface="Cambria Math"/>
                      </a:rPr>
                      <m:t> </m:t>
                    </m:r>
                    <m:r>
                      <a:rPr lang="en-GB" sz="2400" i="1">
                        <a:latin typeface="Cambria Math"/>
                      </a:rPr>
                      <m:t>𝑎𝑛𝑑</m:t>
                    </m:r>
                    <m:r>
                      <a:rPr lang="en-GB" sz="24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=1, </m:t>
                    </m:r>
                    <m:r>
                      <a:rPr lang="en-GB" sz="2400" i="1">
                        <a:latin typeface="Cambria Math"/>
                      </a:rPr>
                      <m:t>𝑓𝑜𝑟</m:t>
                    </m:r>
                    <m:r>
                      <a:rPr lang="en-GB" sz="2400" i="1">
                        <a:latin typeface="Cambria Math"/>
                      </a:rPr>
                      <m:t> </m:t>
                    </m:r>
                    <m:r>
                      <a:rPr lang="en-GB" sz="2400" i="1">
                        <a:latin typeface="Cambria Math"/>
                      </a:rPr>
                      <m:t>𝑖</m:t>
                    </m:r>
                    <m:r>
                      <a:rPr lang="en-GB" sz="2400" i="1">
                        <a:latin typeface="Cambria Math"/>
                      </a:rPr>
                      <m:t>=</m:t>
                    </m:r>
                    <m:r>
                      <a:rPr lang="en-GB" sz="2400" i="1">
                        <a:latin typeface="Cambria Math"/>
                      </a:rPr>
                      <m:t>𝑗</m:t>
                    </m:r>
                  </m:oMath>
                </a14:m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pPr marL="82296" indent="0">
                  <a:buNone/>
                </a:pP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𝐼</m:t>
                    </m:r>
                    <m:r>
                      <a:rPr lang="en-GB" sz="2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    ,  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𝐼</m:t>
                    </m:r>
                    <m:r>
                      <a:rPr lang="en-GB" sz="2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381000"/>
                <a:ext cx="7498080" cy="5867400"/>
              </a:xfrm>
              <a:blipFill rotWithShape="1">
                <a:blip r:embed="rId2"/>
                <a:stretch>
                  <a:fillRect l="-163" t="-832" r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708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52400"/>
                <a:ext cx="7498080" cy="6096000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5-Upper Triangular Matrix: It is a type of square matrix whose all elements below main diagonal are equal to 0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=</m:t>
                    </m:r>
                    <m:r>
                      <a:rPr lang="en-GB" sz="2400" i="1">
                        <a:latin typeface="Cambria Math"/>
                      </a:rPr>
                      <m:t>0</m:t>
                    </m:r>
                    <m:r>
                      <a:rPr lang="en-GB" sz="2400" i="1">
                        <a:latin typeface="Cambria Math"/>
                      </a:rPr>
                      <m:t>, ∀ </m:t>
                    </m:r>
                    <m:r>
                      <a:rPr lang="en-GB" sz="2400" i="1">
                        <a:latin typeface="Cambria Math"/>
                      </a:rPr>
                      <m:t>𝑖</m:t>
                    </m:r>
                    <m:r>
                      <a:rPr lang="en-GB" sz="2400" i="1">
                        <a:latin typeface="Cambria Math"/>
                      </a:rPr>
                      <m:t>&gt;</m:t>
                    </m:r>
                    <m:r>
                      <a:rPr lang="en-GB" sz="2400" i="1">
                        <a:latin typeface="Cambria Math"/>
                      </a:rPr>
                      <m:t>𝑗</m:t>
                    </m:r>
                  </m:oMath>
                </a14:m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).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𝐴</m:t>
                          </m:r>
                          <m:r>
                            <a:rPr lang="en-GB" sz="2400" i="1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3</m:t>
                          </m:r>
                          <m:r>
                            <a:rPr lang="en-GB" sz="2400" i="1">
                              <a:latin typeface="Cambria Math"/>
                            </a:rPr>
                            <m:t>×</m:t>
                          </m:r>
                          <m:r>
                            <a:rPr lang="en-GB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6- Lower Triangular Matrix: It is a type of square matrix whose all elements above main diagonal are equal to 0.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GB" sz="2400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GB" sz="2400" i="1">
                        <a:latin typeface="Cambria Math"/>
                      </a:rPr>
                      <m:t>=</m:t>
                    </m:r>
                    <m:r>
                      <a:rPr lang="en-GB" sz="2400" i="1">
                        <a:latin typeface="Cambria Math"/>
                      </a:rPr>
                      <m:t>0</m:t>
                    </m:r>
                    <m:r>
                      <a:rPr lang="en-GB" sz="2400" i="1">
                        <a:latin typeface="Cambria Math"/>
                      </a:rPr>
                      <m:t>, ∀ </m:t>
                    </m:r>
                    <m:r>
                      <a:rPr lang="en-GB" sz="2400" i="1">
                        <a:latin typeface="Cambria Math"/>
                      </a:rPr>
                      <m:t>𝑖</m:t>
                    </m:r>
                    <m:r>
                      <a:rPr lang="en-GB" sz="2400" i="1">
                        <a:latin typeface="Cambria Math"/>
                      </a:rPr>
                      <m:t>&lt;</m:t>
                    </m:r>
                    <m:r>
                      <a:rPr lang="en-GB" sz="2400" i="1">
                        <a:latin typeface="Cambria Math"/>
                      </a:rPr>
                      <m:t>𝑗</m:t>
                    </m:r>
                  </m:oMath>
                </a14:m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).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𝐴</m:t>
                          </m:r>
                          <m:r>
                            <a:rPr lang="en-GB" sz="2400" i="1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3</m:t>
                          </m:r>
                          <m:r>
                            <a:rPr lang="en-GB" sz="2400" i="1">
                              <a:latin typeface="Cambria Math"/>
                            </a:rPr>
                            <m:t>×</m:t>
                          </m:r>
                          <m:r>
                            <a:rPr lang="en-GB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52400"/>
                <a:ext cx="7498080" cy="6096000"/>
              </a:xfrm>
              <a:blipFill rotWithShape="1">
                <a:blip r:embed="rId2"/>
                <a:stretch>
                  <a:fillRect l="-163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77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7-The column matrix: is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𝑚</m:t>
                    </m:r>
                    <m:r>
                      <a:rPr lang="en-GB" sz="2400" i="1">
                        <a:latin typeface="Cambria Math"/>
                      </a:rPr>
                      <m:t>×1</m:t>
                    </m:r>
                  </m:oMath>
                </a14:m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 matrix.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𝐴</m:t>
                          </m:r>
                          <m:r>
                            <a:rPr lang="en-GB" sz="2400" i="1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GB" sz="2400" i="1"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GB" sz="2400" i="1">
                                              <a:latin typeface="Cambria Math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4×1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8-The row matrix: is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/>
                      </a:rPr>
                      <m:t>1×</m:t>
                    </m:r>
                    <m:r>
                      <a:rPr lang="en-GB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 matrix.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/>
                        </a:rPr>
                        <m:t>𝐴</m:t>
                      </m:r>
                      <m:r>
                        <a:rPr lang="en-GB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/>
                                </a:rPr>
                                <m:t>2 1 9</m:t>
                              </m:r>
                            </m:e>
                          </m:d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1×3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69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Equality, Addition,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1371600"/>
                <a:ext cx="7498080" cy="4876800"/>
              </a:xfrm>
            </p:spPr>
            <p:txBody>
              <a:bodyPr>
                <a:normAutofit/>
              </a:bodyPr>
              <a:lstStyle/>
              <a:p>
                <a:pPr marL="82296" indent="0">
                  <a:buNone/>
                </a:pP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 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Definition: Two matrices A and B are equal if and only if they have the same size and</a:t>
                </a:r>
              </a:p>
              <a:p>
                <a:pPr marL="82296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 </m:t>
                      </m:r>
                      <m:r>
                        <a:rPr lang="en-GB" sz="2400" i="1">
                          <a:latin typeface="Cambria Math"/>
                        </a:rPr>
                        <m:t>𝑓𝑜𝑟</m:t>
                      </m:r>
                      <m:r>
                        <a:rPr lang="en-GB" sz="2400" i="1">
                          <a:latin typeface="Cambria Math"/>
                        </a:rPr>
                        <m:t> </m:t>
                      </m:r>
                      <m:r>
                        <a:rPr lang="en-GB" sz="2400" i="1">
                          <a:latin typeface="Cambria Math"/>
                        </a:rPr>
                        <m:t>𝑎𝑙𝑙</m:t>
                      </m:r>
                      <m:r>
                        <a:rPr lang="en-GB" sz="2400" i="1">
                          <a:latin typeface="Cambria Math"/>
                        </a:rPr>
                        <m:t> </m:t>
                      </m:r>
                      <m:r>
                        <a:rPr lang="en-GB" sz="2400" i="1">
                          <a:latin typeface="Cambria Math"/>
                        </a:rPr>
                        <m:t>𝑖</m:t>
                      </m:r>
                      <m:r>
                        <a:rPr lang="en-GB" sz="2400" i="1">
                          <a:latin typeface="Cambria Math"/>
                        </a:rPr>
                        <m:t>,</m:t>
                      </m:r>
                      <m:r>
                        <a:rPr lang="en-GB" sz="2400" i="1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Example 1 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/>
                            </a:rPr>
                            <m:t>𝐴</m:t>
                          </m:r>
                          <m:r>
                            <a:rPr lang="en-GB" sz="2400" i="1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−5</m:t>
                                    </m:r>
                                  </m:e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2×2</m:t>
                          </m:r>
                        </m:sub>
                      </m:sSub>
                      <m:r>
                        <a:rPr lang="en-GB" sz="2400" i="1">
                          <a:latin typeface="Cambria Math"/>
                        </a:rPr>
                        <m:t>    </m:t>
                      </m:r>
                      <m:r>
                        <a:rPr lang="en-GB" sz="2400" i="1">
                          <a:latin typeface="Cambria Math"/>
                        </a:rPr>
                        <m:t>𝐵</m:t>
                      </m:r>
                      <m:r>
                        <a:rPr lang="en-GB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−5</m:t>
                                    </m:r>
                                  </m:e>
                                  <m:e>
                                    <m:r>
                                      <a:rPr lang="en-GB" sz="2400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GB" sz="2400" i="1">
                              <a:latin typeface="Cambria Math"/>
                            </a:rPr>
                            <m:t>2×2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Example 2 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×3 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Times New Roman" pitchFamily="18" charset="0"/>
                            </a:rPr>
                            <m:t>𝐵</m:t>
                          </m:r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−3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/>
                                        <a:cs typeface="Times New Roman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×3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1371600"/>
                <a:ext cx="7498080" cy="4876800"/>
              </a:xfrm>
              <a:blipFill rotWithShape="1">
                <a:blip r:embed="rId2"/>
                <a:stretch>
                  <a:fillRect l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2355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322</TotalTime>
  <Words>706</Words>
  <Application>Microsoft Office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Cambria Math</vt:lpstr>
      <vt:lpstr>Gill Sans MT</vt:lpstr>
      <vt:lpstr>Times New Roman</vt:lpstr>
      <vt:lpstr>Verdana</vt:lpstr>
      <vt:lpstr>Wingdings 2</vt:lpstr>
      <vt:lpstr>Solstice</vt:lpstr>
      <vt:lpstr>Matrices  </vt:lpstr>
      <vt:lpstr>PowerPoint Presentation</vt:lpstr>
      <vt:lpstr>PowerPoint Presentation</vt:lpstr>
      <vt:lpstr>Some Special Type of Matrices:</vt:lpstr>
      <vt:lpstr>PowerPoint Presentation</vt:lpstr>
      <vt:lpstr>PowerPoint Presentation</vt:lpstr>
      <vt:lpstr>PowerPoint Presentation</vt:lpstr>
      <vt:lpstr>PowerPoint Presentation</vt:lpstr>
      <vt:lpstr>Equality, Addition, Multiplication</vt:lpstr>
      <vt:lpstr>PowerPoint Presentation</vt:lpstr>
      <vt:lpstr>PowerPoint Presentation</vt:lpstr>
      <vt:lpstr>PowerPoint Presentation</vt:lpstr>
      <vt:lpstr>Properties of matrix addition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Special Type of Matrices:</dc:title>
  <dc:creator>Suhail</dc:creator>
  <cp:lastModifiedBy>raban doski</cp:lastModifiedBy>
  <cp:revision>37</cp:revision>
  <dcterms:created xsi:type="dcterms:W3CDTF">2006-08-16T00:00:00Z</dcterms:created>
  <dcterms:modified xsi:type="dcterms:W3CDTF">2022-01-14T18:37:16Z</dcterms:modified>
</cp:coreProperties>
</file>