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83102"/>
          </a:xfrm>
        </p:spPr>
        <p:txBody>
          <a:bodyPr/>
          <a:lstStyle/>
          <a:p>
            <a:pPr algn="ctr"/>
            <a:r>
              <a:rPr lang="en-US" dirty="0"/>
              <a:t>vector</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432560" y="1143000"/>
                <a:ext cx="7406640" cy="5486400"/>
              </a:xfrm>
            </p:spPr>
            <p:txBody>
              <a:bodyPr>
                <a:normAutofit fontScale="92500" lnSpcReduction="10000"/>
              </a:bodyPr>
              <a:lstStyle/>
              <a:p>
                <a:r>
                  <a:rPr lang="en-US" dirty="0">
                    <a:latin typeface="Times New Roman" pitchFamily="18" charset="0"/>
                    <a:cs typeface="Times New Roman" pitchFamily="18" charset="0"/>
                  </a:rPr>
                  <a:t>Vectors can be represented geometrically as directed line or arrows in 2-space or 3-space the direction of the vector and the length of the arrow describes its magnitude. The tail of the arrow called (initial point) the tip of the arrow called terminal point.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Definition: vector </a:t>
                </a:r>
                <a14:m>
                  <m:oMath xmlns:m="http://schemas.openxmlformats.org/officeDocument/2006/math">
                    <m:r>
                      <a:rPr lang="en-US" b="0" i="1" smtClean="0">
                        <a:latin typeface="Cambria Math"/>
                      </a:rPr>
                      <m:t>𝑣</m:t>
                    </m:r>
                  </m:oMath>
                </a14:m>
                <a:r>
                  <a:rPr lang="en-US" dirty="0">
                    <a:latin typeface="Times New Roman" pitchFamily="18" charset="0"/>
                    <a:cs typeface="Times New Roman" pitchFamily="18" charset="0"/>
                  </a:rPr>
                  <a:t> in the </a:t>
                </a:r>
                <a14:m>
                  <m:oMath xmlns:m="http://schemas.openxmlformats.org/officeDocument/2006/math">
                    <m:r>
                      <a:rPr lang="en-US" b="0" i="1" smtClean="0">
                        <a:latin typeface="Cambria Math"/>
                      </a:rPr>
                      <m:t>𝑥𝑦</m:t>
                    </m:r>
                  </m:oMath>
                </a14:m>
                <a:r>
                  <a:rPr lang="en-US" dirty="0">
                    <a:latin typeface="Times New Roman" pitchFamily="18" charset="0"/>
                    <a:cs typeface="Times New Roman" pitchFamily="18" charset="0"/>
                  </a:rPr>
                  <a:t>-plan is an ordered pairs of real numbers or vector </a:t>
                </a:r>
                <a14:m>
                  <m:oMath xmlns:m="http://schemas.openxmlformats.org/officeDocument/2006/math">
                    <m:r>
                      <a:rPr lang="en-US" b="0" i="1" smtClean="0">
                        <a:latin typeface="Cambria Math"/>
                      </a:rPr>
                      <m:t>𝑣</m:t>
                    </m:r>
                    <m:r>
                      <a:rPr lang="en-US" b="0" i="1" smtClean="0">
                        <a:latin typeface="Cambria Math"/>
                      </a:rPr>
                      <m:t> </m:t>
                    </m:r>
                    <m:r>
                      <a:rPr lang="en-US" b="0" i="1" smtClean="0">
                        <a:latin typeface="Cambria Math"/>
                      </a:rPr>
                      <m:t>𝑖𝑠</m:t>
                    </m:r>
                    <m:r>
                      <a:rPr lang="en-US" b="0" i="1" smtClean="0">
                        <a:latin typeface="Cambria Math"/>
                      </a:rPr>
                      <m:t> 2×1</m:t>
                    </m:r>
                  </m:oMath>
                </a14:m>
                <a:r>
                  <a:rPr lang="en-US" dirty="0">
                    <a:latin typeface="Times New Roman" pitchFamily="18" charset="0"/>
                    <a:cs typeface="Times New Roman" pitchFamily="18" charset="0"/>
                  </a:rPr>
                  <a:t> matrix </a:t>
                </a:r>
                <a14:m>
                  <m:oMath xmlns:m="http://schemas.openxmlformats.org/officeDocument/2006/math">
                    <m:r>
                      <a:rPr lang="en-US" b="0" i="1" smtClean="0">
                        <a:latin typeface="Cambria Math"/>
                      </a:rPr>
                      <m:t>𝑣</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a:rPr>
                                <m:t>𝑥</m:t>
                              </m:r>
                            </m:e>
                          </m:mr>
                          <m:mr>
                            <m:e>
                              <m:r>
                                <a:rPr lang="en-US" b="0" i="1" smtClean="0">
                                  <a:latin typeface="Cambria Math"/>
                                </a:rPr>
                                <m:t>𝑦</m:t>
                              </m:r>
                            </m:e>
                          </m:mr>
                        </m:m>
                      </m:e>
                    </m:d>
                  </m:oMath>
                </a14:m>
                <a:r>
                  <a:rPr lang="en-US" dirty="0">
                    <a:latin typeface="Times New Roman" pitchFamily="18" charset="0"/>
                    <a:cs typeface="Times New Roman" pitchFamily="18" charset="0"/>
                  </a:rPr>
                  <a:t> where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ea typeface="Cambria Math"/>
                      </a:rPr>
                      <m:t>∈</m:t>
                    </m:r>
                    <m:r>
                      <a:rPr lang="en-US" b="0" i="1" smtClean="0">
                        <a:latin typeface="Cambria Math"/>
                        <a:ea typeface="Cambria Math"/>
                      </a:rPr>
                      <m:t>ℝ</m:t>
                    </m:r>
                  </m:oMath>
                </a14:m>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An n-vector </a:t>
                </a:r>
                <a14:m>
                  <m:oMath xmlns:m="http://schemas.openxmlformats.org/officeDocument/2006/math">
                    <m:r>
                      <a:rPr lang="en-US" i="1">
                        <a:latin typeface="Cambria Math"/>
                      </a:rPr>
                      <m:t>𝑣</m:t>
                    </m:r>
                  </m:oMath>
                </a14:m>
                <a:r>
                  <a:rPr lang="en-US" dirty="0">
                    <a:latin typeface="Times New Roman" pitchFamily="18" charset="0"/>
                    <a:cs typeface="Times New Roman" pitchFamily="18" charset="0"/>
                  </a:rPr>
                  <a:t> is </a:t>
                </a:r>
                <a14:m>
                  <m:oMath xmlns:m="http://schemas.openxmlformats.org/officeDocument/2006/math">
                    <m:r>
                      <a:rPr lang="en-US" i="1">
                        <a:latin typeface="Cambria Math"/>
                      </a:rPr>
                      <m:t>  </m:t>
                    </m:r>
                    <m:r>
                      <a:rPr lang="en-US" b="0" i="1" smtClean="0">
                        <a:latin typeface="Cambria Math"/>
                      </a:rPr>
                      <m:t>𝑛</m:t>
                    </m:r>
                    <m:r>
                      <a:rPr lang="en-US" i="1">
                        <a:latin typeface="Cambria Math"/>
                      </a:rPr>
                      <m:t>×1</m:t>
                    </m:r>
                  </m:oMath>
                </a14:m>
                <a:r>
                  <a:rPr lang="en-US" dirty="0">
                    <a:latin typeface="Times New Roman" pitchFamily="18" charset="0"/>
                    <a:cs typeface="Times New Roman" pitchFamily="18" charset="0"/>
                  </a:rPr>
                  <a:t> matrix </a:t>
                </a:r>
                <a14:m>
                  <m:oMath xmlns:m="http://schemas.openxmlformats.org/officeDocument/2006/math">
                    <m:r>
                      <a:rPr lang="en-US" b="0" i="1" smtClean="0">
                        <a:latin typeface="Cambria Math"/>
                      </a:rPr>
                      <m:t>𝑣</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e>
                          </m:mr>
                          <m:m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2</m:t>
                                  </m:r>
                                </m:sub>
                              </m:sSub>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a:rPr>
                                      <m:t>⋮</m:t>
                                    </m:r>
                                  </m:e>
                                </m:mr>
                                <m:m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e>
                                </m:mr>
                              </m:m>
                            </m:e>
                          </m:mr>
                        </m:m>
                      </m:e>
                    </m:d>
                  </m:oMath>
                </a14:m>
                <a:r>
                  <a:rPr lang="en-US" dirty="0">
                    <a:latin typeface="Times New Roman" pitchFamily="18" charset="0"/>
                    <a:cs typeface="Times New Roman" pitchFamily="18" charset="0"/>
                  </a:rPr>
                  <a:t> where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r>
                      <a:rPr lang="en-US" i="1">
                        <a:latin typeface="Cambria Math"/>
                      </a:rPr>
                      <m:t>,</m:t>
                    </m:r>
                    <m:r>
                      <a:rPr lang="en-US" i="1" smtClean="0">
                        <a:latin typeface="Cambria Math"/>
                      </a:rPr>
                      <m:t>…</m:t>
                    </m:r>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𝑛</m:t>
                        </m:r>
                      </m:sub>
                    </m:sSub>
                  </m:oMath>
                </a14:m>
                <a:r>
                  <a:rPr lang="en-US" dirty="0">
                    <a:latin typeface="Times New Roman" pitchFamily="18" charset="0"/>
                    <a:cs typeface="Times New Roman" pitchFamily="18" charset="0"/>
                  </a:rPr>
                  <a:t> are real numbers we say that </a:t>
                </a:r>
                <a14:m>
                  <m:oMath xmlns:m="http://schemas.openxmlformats.org/officeDocument/2006/math">
                    <m:r>
                      <a:rPr lang="en-US" b="0" i="1" smtClean="0">
                        <a:latin typeface="Cambria Math"/>
                      </a:rPr>
                      <m:t>𝑣</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ℝ</m:t>
                        </m:r>
                      </m:e>
                      <m:sup>
                        <m:r>
                          <a:rPr lang="en-US" b="0" i="1" smtClean="0">
                            <a:latin typeface="Cambria Math"/>
                            <a:ea typeface="Cambria Math"/>
                          </a:rPr>
                          <m:t>𝑛</m:t>
                        </m:r>
                      </m:sup>
                    </m:sSup>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432560" y="1143000"/>
                <a:ext cx="7406640" cy="5486400"/>
              </a:xfrm>
              <a:blipFill rotWithShape="1">
                <a:blip r:embed="rId2"/>
                <a:stretch>
                  <a:fillRect l="-905" t="-2444" r="-82" b="-2444"/>
                </a:stretch>
              </a:blipFill>
            </p:spPr>
            <p:txBody>
              <a:bodyPr/>
              <a:lstStyle/>
              <a:p>
                <a:r>
                  <a:rPr lang="en-US">
                    <a:noFill/>
                  </a:rPr>
                  <a:t> </a:t>
                </a:r>
              </a:p>
            </p:txBody>
          </p:sp>
        </mc:Fallback>
      </mc:AlternateContent>
    </p:spTree>
    <p:extLst>
      <p:ext uri="{BB962C8B-B14F-4D97-AF65-F5344CB8AC3E}">
        <p14:creationId xmlns:p14="http://schemas.microsoft.com/office/powerpoint/2010/main" val="35839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381000"/>
                <a:ext cx="7498080" cy="5867400"/>
              </a:xfrm>
            </p:spPr>
            <p:txBody>
              <a:bodyPr>
                <a:normAutofit fontScale="85000" lnSpcReduction="10000"/>
              </a:bodyPr>
              <a:lstStyle/>
              <a:p>
                <a:pPr marL="82296" indent="0">
                  <a:lnSpc>
                    <a:spcPct val="150000"/>
                  </a:lnSpc>
                  <a:buNone/>
                </a:pPr>
                <a:r>
                  <a:rPr lang="en-US" sz="2400" dirty="0">
                    <a:latin typeface="Times New Roman" pitchFamily="18" charset="0"/>
                    <a:cs typeface="Times New Roman" pitchFamily="18" charset="0"/>
                  </a:rPr>
                  <a:t>Suppose </a:t>
                </a:r>
                <a14:m>
                  <m:oMath xmlns:m="http://schemas.openxmlformats.org/officeDocument/2006/math">
                    <m:r>
                      <a:rPr lang="en-US" sz="2400" b="0" i="1" smtClean="0">
                        <a:latin typeface="Cambria Math"/>
                      </a:rPr>
                      <m:t>𝑢</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1,−2,3</m:t>
                        </m:r>
                      </m:e>
                    </m:d>
                    <m:r>
                      <a:rPr lang="en-US" sz="2400" b="0" i="1" smtClean="0">
                        <a:latin typeface="Cambria Math"/>
                      </a:rPr>
                      <m:t>𝑎𝑛𝑑</m:t>
                    </m:r>
                    <m:r>
                      <a:rPr lang="en-US" sz="2400" b="0" i="1" smtClean="0">
                        <a:latin typeface="Cambria Math"/>
                      </a:rPr>
                      <m:t> </m:t>
                    </m:r>
                    <m:r>
                      <a:rPr lang="en-US" sz="2400" b="0" i="1" smtClean="0">
                        <a:latin typeface="Cambria Math"/>
                      </a:rPr>
                      <m:t>𝑣</m:t>
                    </m:r>
                    <m:r>
                      <a:rPr lang="en-US" sz="2400" b="0" i="1" smtClean="0">
                        <a:latin typeface="Cambria Math"/>
                      </a:rPr>
                      <m:t>=(2,4,5)</m:t>
                    </m:r>
                  </m:oMath>
                </a14:m>
                <a:endParaRPr lang="en-US" sz="240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𝑢</m:t>
                          </m:r>
                          <m:r>
                            <a:rPr lang="en-US" sz="2400" b="0" i="1" smtClean="0">
                              <a:latin typeface="Cambria Math"/>
                            </a:rPr>
                            <m:t>,</m:t>
                          </m:r>
                          <m:r>
                            <a:rPr lang="en-US" sz="2400" b="0" i="1" smtClean="0">
                              <a:latin typeface="Cambria Math"/>
                            </a:rPr>
                            <m:t>𝑣</m:t>
                          </m:r>
                        </m:e>
                      </m:d>
                      <m:r>
                        <a:rPr lang="en-US" sz="2400" b="0" i="1" smtClean="0">
                          <a:latin typeface="Cambria Math"/>
                        </a:rPr>
                        <m:t>=</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b="0" i="1" smtClean="0">
                                  <a:latin typeface="Cambria Math"/>
                                </a:rPr>
                                <m:t>(1−2)</m:t>
                              </m:r>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(−2−4)</m:t>
                              </m:r>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(3−5)</m:t>
                              </m:r>
                            </m:e>
                            <m:sup>
                              <m:r>
                                <a:rPr lang="en-US" sz="2400" b="0" i="1" smtClean="0">
                                  <a:latin typeface="Cambria Math"/>
                                </a:rPr>
                                <m:t>2</m:t>
                              </m:r>
                            </m:sup>
                          </m:sSup>
                        </m:e>
                      </m:ra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1+36+4</m:t>
                          </m:r>
                        </m:e>
                      </m:ra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41</m:t>
                          </m:r>
                        </m:e>
                      </m:rad>
                    </m:oMath>
                  </m:oMathPara>
                </a14:m>
                <a:endParaRPr lang="en-US" sz="2400" dirty="0">
                  <a:latin typeface="Times New Roman" pitchFamily="18" charset="0"/>
                  <a:cs typeface="Times New Roman" pitchFamily="18" charset="0"/>
                </a:endParaRPr>
              </a:p>
              <a:p>
                <a:pPr marL="82296" indent="0">
                  <a:lnSpc>
                    <a:spcPct val="150000"/>
                  </a:lnSpc>
                  <a:buNone/>
                </a:pPr>
                <a:endParaRPr lang="en-US" sz="2400" dirty="0">
                  <a:latin typeface="Times New Roman" pitchFamily="18" charset="0"/>
                  <a:cs typeface="Times New Roman" pitchFamily="18" charset="0"/>
                </a:endParaRPr>
              </a:p>
              <a:p>
                <a:pPr marL="82296" indent="0">
                  <a:lnSpc>
                    <a:spcPct val="150000"/>
                  </a:lnSpc>
                  <a:buNone/>
                </a:pPr>
                <a:r>
                  <a:rPr lang="en-US" sz="2400" dirty="0">
                    <a:latin typeface="Times New Roman" pitchFamily="18" charset="0"/>
                    <a:cs typeface="Times New Roman" pitchFamily="18" charset="0"/>
                  </a:rPr>
                  <a:t>To find </a:t>
                </a:r>
                <a14:m>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a:rPr>
                          <m:t>cos</m:t>
                        </m:r>
                      </m:fName>
                      <m:e>
                        <m:r>
                          <a:rPr lang="en-US" sz="2400" i="1" smtClean="0">
                            <a:latin typeface="Cambria Math"/>
                            <a:ea typeface="Cambria Math"/>
                          </a:rPr>
                          <m:t>𝜃</m:t>
                        </m:r>
                      </m:e>
                    </m:func>
                  </m:oMath>
                </a14:m>
                <a:r>
                  <a:rPr lang="en-US" sz="2400" dirty="0">
                    <a:latin typeface="Times New Roman" pitchFamily="18" charset="0"/>
                    <a:cs typeface="Times New Roman" pitchFamily="18" charset="0"/>
                  </a:rPr>
                  <a:t>, where </a:t>
                </a:r>
                <a14:m>
                  <m:oMath xmlns:m="http://schemas.openxmlformats.org/officeDocument/2006/math">
                    <m:r>
                      <a:rPr lang="en-US" sz="2400" i="1" dirty="0" smtClean="0">
                        <a:latin typeface="Cambria Math"/>
                        <a:ea typeface="Cambria Math"/>
                      </a:rPr>
                      <m:t>𝜃</m:t>
                    </m:r>
                  </m:oMath>
                </a14:m>
                <a:r>
                  <a:rPr lang="en-US" sz="2400" dirty="0">
                    <a:latin typeface="Times New Roman" pitchFamily="18" charset="0"/>
                    <a:cs typeface="Times New Roman" pitchFamily="18" charset="0"/>
                  </a:rPr>
                  <a:t> is the angle between u and v, we first find</a:t>
                </a:r>
              </a:p>
              <a:p>
                <a:pPr marL="82296" indent="0">
                  <a:lnSpc>
                    <a:spcPct val="150000"/>
                  </a:lnSpc>
                  <a:buNone/>
                </a:pPr>
                <a14:m>
                  <m:oMathPara xmlns:m="http://schemas.openxmlformats.org/officeDocument/2006/math">
                    <m:oMathParaPr>
                      <m:jc m:val="centerGroup"/>
                    </m:oMathParaPr>
                    <m:oMath xmlns:m="http://schemas.openxmlformats.org/officeDocument/2006/math">
                      <m:r>
                        <a:rPr lang="en-US" sz="2400" b="0" i="1" smtClean="0">
                          <a:latin typeface="Cambria Math"/>
                        </a:rPr>
                        <m:t>𝑢</m:t>
                      </m:r>
                      <m:r>
                        <a:rPr lang="en-US" sz="2400" b="0" i="1" smtClean="0">
                          <a:latin typeface="Cambria Math"/>
                        </a:rPr>
                        <m:t>.</m:t>
                      </m:r>
                      <m:r>
                        <a:rPr lang="en-US" sz="2400" b="0" i="1" smtClean="0">
                          <a:latin typeface="Cambria Math"/>
                        </a:rPr>
                        <m:t>𝑣</m:t>
                      </m:r>
                      <m:r>
                        <a:rPr lang="en-US" sz="2400" b="0" i="1" smtClean="0">
                          <a:latin typeface="Cambria Math"/>
                        </a:rPr>
                        <m:t>=1</m:t>
                      </m:r>
                      <m:d>
                        <m:dPr>
                          <m:ctrlPr>
                            <a:rPr lang="en-US" sz="2400" b="0" i="1" smtClean="0">
                              <a:latin typeface="Cambria Math" panose="02040503050406030204" pitchFamily="18" charset="0"/>
                            </a:rPr>
                          </m:ctrlPr>
                        </m:dPr>
                        <m:e>
                          <m:r>
                            <a:rPr lang="en-US" sz="2400" b="0" i="1" smtClean="0">
                              <a:latin typeface="Cambria Math"/>
                            </a:rPr>
                            <m:t>2</m:t>
                          </m:r>
                        </m:e>
                      </m:d>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−2</m:t>
                          </m:r>
                        </m:e>
                      </m:d>
                      <m:d>
                        <m:dPr>
                          <m:ctrlPr>
                            <a:rPr lang="en-US" sz="2400" b="0" i="1" smtClean="0">
                              <a:latin typeface="Cambria Math" panose="02040503050406030204" pitchFamily="18" charset="0"/>
                            </a:rPr>
                          </m:ctrlPr>
                        </m:dPr>
                        <m:e>
                          <m:r>
                            <a:rPr lang="en-US" sz="2400" b="0" i="1" smtClean="0">
                              <a:latin typeface="Cambria Math"/>
                            </a:rPr>
                            <m:t>4</m:t>
                          </m:r>
                        </m:e>
                      </m:d>
                      <m:r>
                        <a:rPr lang="en-US" sz="2400" b="0" i="1" smtClean="0">
                          <a:latin typeface="Cambria Math"/>
                        </a:rPr>
                        <m:t>+3</m:t>
                      </m:r>
                      <m:d>
                        <m:dPr>
                          <m:ctrlPr>
                            <a:rPr lang="en-US" sz="2400" b="0" i="1" smtClean="0">
                              <a:latin typeface="Cambria Math" panose="02040503050406030204" pitchFamily="18" charset="0"/>
                            </a:rPr>
                          </m:ctrlPr>
                        </m:dPr>
                        <m:e>
                          <m:r>
                            <a:rPr lang="en-US" sz="2400" b="0" i="1" smtClean="0">
                              <a:latin typeface="Cambria Math"/>
                            </a:rPr>
                            <m:t>5</m:t>
                          </m:r>
                        </m:e>
                      </m:d>
                      <m:r>
                        <a:rPr lang="en-US" sz="2400" b="0" i="1" smtClean="0">
                          <a:latin typeface="Cambria Math"/>
                        </a:rPr>
                        <m:t>=2−8+15=9</m:t>
                      </m:r>
                    </m:oMath>
                  </m:oMathPara>
                </a14:m>
                <a:endParaRPr lang="en-US" sz="240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a:rPr>
                            <m:t>𝑢</m:t>
                          </m:r>
                        </m:e>
                      </m: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1+4+9</m:t>
                          </m:r>
                        </m:e>
                      </m:ra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14</m:t>
                          </m:r>
                        </m:e>
                      </m:rad>
                    </m:oMath>
                  </m:oMathPara>
                </a14:m>
                <a:endParaRPr lang="en-US" sz="240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a:rPr>
                            <m:t>𝑣</m:t>
                          </m:r>
                        </m:e>
                      </m: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4+16+25</m:t>
                          </m:r>
                        </m:e>
                      </m:ra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45</m:t>
                          </m:r>
                        </m:e>
                      </m:rad>
                    </m:oMath>
                  </m:oMathPara>
                </a14:m>
                <a:endParaRPr lang="en-US" sz="2400" b="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cs typeface="Times New Roman" pitchFamily="18" charset="0"/>
                            </a:rPr>
                          </m:ctrlPr>
                        </m:funcPr>
                        <m:fName>
                          <m:r>
                            <m:rPr>
                              <m:sty m:val="p"/>
                            </m:rPr>
                            <a:rPr lang="en-US" sz="2400">
                              <a:latin typeface="Cambria Math"/>
                              <a:cs typeface="Times New Roman" pitchFamily="18" charset="0"/>
                            </a:rPr>
                            <m:t>cos</m:t>
                          </m:r>
                        </m:fName>
                        <m:e>
                          <m:r>
                            <a:rPr lang="en-US" sz="2400" i="1">
                              <a:latin typeface="Cambria Math"/>
                              <a:ea typeface="Cambria Math"/>
                              <a:cs typeface="Times New Roman" pitchFamily="18" charset="0"/>
                            </a:rPr>
                            <m:t>𝜃</m:t>
                          </m:r>
                          <m:r>
                            <a:rPr lang="en-US" sz="2400" i="1">
                              <a:latin typeface="Cambria Math"/>
                              <a:ea typeface="Cambria Math"/>
                              <a:cs typeface="Times New Roman" pitchFamily="18" charset="0"/>
                            </a:rPr>
                            <m:t>=</m:t>
                          </m:r>
                          <m:f>
                            <m:fPr>
                              <m:ctrlPr>
                                <a:rPr lang="en-US" sz="2400" i="1">
                                  <a:latin typeface="Cambria Math" panose="02040503050406030204" pitchFamily="18" charset="0"/>
                                  <a:ea typeface="Cambria Math"/>
                                  <a:cs typeface="Times New Roman" pitchFamily="18" charset="0"/>
                                </a:rPr>
                              </m:ctrlPr>
                            </m:fPr>
                            <m:num>
                              <m:r>
                                <a:rPr lang="en-US" sz="2400" i="1">
                                  <a:latin typeface="Cambria Math"/>
                                  <a:ea typeface="Cambria Math"/>
                                  <a:cs typeface="Times New Roman" pitchFamily="18" charset="0"/>
                                </a:rPr>
                                <m:t>𝑢</m:t>
                              </m:r>
                              <m:r>
                                <a:rPr lang="en-US" sz="2400" i="1">
                                  <a:latin typeface="Cambria Math"/>
                                  <a:ea typeface="Cambria Math"/>
                                  <a:cs typeface="Times New Roman" pitchFamily="18" charset="0"/>
                                </a:rPr>
                                <m:t>.</m:t>
                              </m:r>
                              <m:r>
                                <a:rPr lang="en-US" sz="2400" i="1">
                                  <a:latin typeface="Cambria Math"/>
                                  <a:ea typeface="Cambria Math"/>
                                  <a:cs typeface="Times New Roman" pitchFamily="18" charset="0"/>
                                </a:rPr>
                                <m:t>𝑣</m:t>
                              </m:r>
                            </m:num>
                            <m:den>
                              <m:d>
                                <m:dPr>
                                  <m:begChr m:val="‖"/>
                                  <m:endChr m:val="‖"/>
                                  <m:ctrlPr>
                                    <a:rPr lang="en-US" sz="2400" i="1">
                                      <a:latin typeface="Cambria Math" panose="02040503050406030204" pitchFamily="18" charset="0"/>
                                      <a:ea typeface="Cambria Math"/>
                                      <a:cs typeface="Times New Roman" pitchFamily="18" charset="0"/>
                                    </a:rPr>
                                  </m:ctrlPr>
                                </m:dPr>
                                <m:e>
                                  <m:r>
                                    <a:rPr lang="en-US" sz="2400" i="1">
                                      <a:latin typeface="Cambria Math"/>
                                      <a:ea typeface="Cambria Math"/>
                                      <a:cs typeface="Times New Roman" pitchFamily="18" charset="0"/>
                                    </a:rPr>
                                    <m:t>𝑢</m:t>
                                  </m:r>
                                </m:e>
                              </m:d>
                              <m:d>
                                <m:dPr>
                                  <m:begChr m:val="‖"/>
                                  <m:endChr m:val="‖"/>
                                  <m:ctrlPr>
                                    <a:rPr lang="en-US" sz="2400" i="1">
                                      <a:latin typeface="Cambria Math" panose="02040503050406030204" pitchFamily="18" charset="0"/>
                                      <a:ea typeface="Cambria Math"/>
                                      <a:cs typeface="Times New Roman" pitchFamily="18" charset="0"/>
                                    </a:rPr>
                                  </m:ctrlPr>
                                </m:dPr>
                                <m:e>
                                  <m:r>
                                    <a:rPr lang="en-US" sz="2400" i="1">
                                      <a:latin typeface="Cambria Math"/>
                                      <a:ea typeface="Cambria Math"/>
                                      <a:cs typeface="Times New Roman" pitchFamily="18" charset="0"/>
                                    </a:rPr>
                                    <m:t>𝑣</m:t>
                                  </m:r>
                                </m:e>
                              </m:d>
                            </m:den>
                          </m:f>
                          <m:r>
                            <a:rPr lang="en-US" sz="2400" b="0" i="1" smtClean="0">
                              <a:latin typeface="Cambria Math"/>
                              <a:ea typeface="Cambria Math"/>
                              <a:cs typeface="Times New Roman" pitchFamily="18" charset="0"/>
                            </a:rPr>
                            <m:t>=</m:t>
                          </m:r>
                          <m:f>
                            <m:fPr>
                              <m:ctrlPr>
                                <a:rPr lang="en-US" sz="2400" b="0" i="1" smtClean="0">
                                  <a:latin typeface="Cambria Math" panose="02040503050406030204" pitchFamily="18" charset="0"/>
                                  <a:ea typeface="Cambria Math"/>
                                  <a:cs typeface="Times New Roman" pitchFamily="18" charset="0"/>
                                </a:rPr>
                              </m:ctrlPr>
                            </m:fPr>
                            <m:num>
                              <m:r>
                                <a:rPr lang="en-US" sz="2400" b="0" i="1" smtClean="0">
                                  <a:latin typeface="Cambria Math"/>
                                  <a:ea typeface="Cambria Math"/>
                                  <a:cs typeface="Times New Roman" pitchFamily="18" charset="0"/>
                                </a:rPr>
                                <m:t>9</m:t>
                              </m:r>
                            </m:num>
                            <m:den>
                              <m:rad>
                                <m:radPr>
                                  <m:degHide m:val="on"/>
                                  <m:ctrlPr>
                                    <a:rPr lang="en-US" sz="2400" b="0" i="1" smtClean="0">
                                      <a:latin typeface="Cambria Math" panose="02040503050406030204" pitchFamily="18" charset="0"/>
                                      <a:ea typeface="Cambria Math"/>
                                      <a:cs typeface="Times New Roman" pitchFamily="18" charset="0"/>
                                    </a:rPr>
                                  </m:ctrlPr>
                                </m:radPr>
                                <m:deg/>
                                <m:e>
                                  <m:r>
                                    <a:rPr lang="en-US" sz="2400" b="0" i="1" smtClean="0">
                                      <a:latin typeface="Cambria Math"/>
                                      <a:ea typeface="Cambria Math"/>
                                      <a:cs typeface="Times New Roman" pitchFamily="18" charset="0"/>
                                    </a:rPr>
                                    <m:t>14</m:t>
                                  </m:r>
                                </m:e>
                              </m:rad>
                              <m:rad>
                                <m:radPr>
                                  <m:degHide m:val="on"/>
                                  <m:ctrlPr>
                                    <a:rPr lang="en-US" sz="2400" b="0" i="1" smtClean="0">
                                      <a:latin typeface="Cambria Math" panose="02040503050406030204" pitchFamily="18" charset="0"/>
                                      <a:ea typeface="Cambria Math"/>
                                      <a:cs typeface="Times New Roman" pitchFamily="18" charset="0"/>
                                    </a:rPr>
                                  </m:ctrlPr>
                                </m:radPr>
                                <m:deg/>
                                <m:e>
                                  <m:r>
                                    <a:rPr lang="en-US" sz="2400" b="0" i="1" smtClean="0">
                                      <a:latin typeface="Cambria Math"/>
                                      <a:ea typeface="Cambria Math"/>
                                      <a:cs typeface="Times New Roman" pitchFamily="18" charset="0"/>
                                    </a:rPr>
                                    <m:t>45</m:t>
                                  </m:r>
                                </m:e>
                              </m:rad>
                            </m:den>
                          </m:f>
                        </m:e>
                      </m:func>
                    </m:oMath>
                  </m:oMathPara>
                </a14:m>
                <a:endParaRPr lang="en-US" sz="2400" b="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𝜃</m:t>
                      </m:r>
                      <m:r>
                        <a:rPr lang="en-US" sz="2400" b="0" i="1" smtClean="0">
                          <a:latin typeface="Cambria Math"/>
                          <a:ea typeface="Cambria Math"/>
                        </a:rPr>
                        <m:t>=</m:t>
                      </m:r>
                      <m:func>
                        <m:funcPr>
                          <m:ctrlPr>
                            <a:rPr lang="en-US" sz="2400" b="0" i="1" smtClean="0">
                              <a:latin typeface="Cambria Math" panose="02040503050406030204" pitchFamily="18" charset="0"/>
                              <a:ea typeface="Cambria Math"/>
                            </a:rPr>
                          </m:ctrlPr>
                        </m:funcPr>
                        <m:fName>
                          <m:sSup>
                            <m:sSupPr>
                              <m:ctrlPr>
                                <a:rPr lang="en-US" sz="2400" b="0" i="1" smtClean="0">
                                  <a:latin typeface="Cambria Math" panose="02040503050406030204" pitchFamily="18" charset="0"/>
                                  <a:ea typeface="Cambria Math"/>
                                </a:rPr>
                              </m:ctrlPr>
                            </m:sSupPr>
                            <m:e>
                              <m:r>
                                <m:rPr>
                                  <m:sty m:val="p"/>
                                </m:rPr>
                                <a:rPr lang="en-US" sz="2400" b="0" i="0" smtClean="0">
                                  <a:latin typeface="Cambria Math"/>
                                  <a:ea typeface="Cambria Math"/>
                                </a:rPr>
                                <m:t>cos</m:t>
                              </m:r>
                            </m:e>
                            <m:sup>
                              <m:r>
                                <a:rPr lang="en-US" sz="2400" b="0" i="1" smtClean="0">
                                  <a:latin typeface="Cambria Math"/>
                                  <a:ea typeface="Cambria Math"/>
                                </a:rPr>
                                <m:t>−1</m:t>
                              </m:r>
                            </m:sup>
                          </m:sSup>
                        </m:fName>
                        <m:e>
                          <m:r>
                            <a:rPr lang="en-US" sz="2400" b="0" i="1" smtClean="0">
                              <a:latin typeface="Cambria Math"/>
                              <a:ea typeface="Cambria Math"/>
                            </a:rPr>
                            <m:t>(</m:t>
                          </m:r>
                          <m:f>
                            <m:fPr>
                              <m:ctrlPr>
                                <a:rPr lang="en-US" sz="2400" i="1">
                                  <a:latin typeface="Cambria Math" panose="02040503050406030204" pitchFamily="18" charset="0"/>
                                  <a:ea typeface="Cambria Math"/>
                                  <a:cs typeface="Times New Roman" pitchFamily="18" charset="0"/>
                                </a:rPr>
                              </m:ctrlPr>
                            </m:fPr>
                            <m:num>
                              <m:r>
                                <a:rPr lang="en-US" sz="2400" i="1">
                                  <a:latin typeface="Cambria Math"/>
                                  <a:ea typeface="Cambria Math"/>
                                  <a:cs typeface="Times New Roman" pitchFamily="18" charset="0"/>
                                </a:rPr>
                                <m:t>9</m:t>
                              </m:r>
                            </m:num>
                            <m:den>
                              <m:rad>
                                <m:radPr>
                                  <m:degHide m:val="on"/>
                                  <m:ctrlPr>
                                    <a:rPr lang="en-US" sz="2400" i="1">
                                      <a:latin typeface="Cambria Math" panose="02040503050406030204" pitchFamily="18" charset="0"/>
                                      <a:ea typeface="Cambria Math"/>
                                      <a:cs typeface="Times New Roman" pitchFamily="18" charset="0"/>
                                    </a:rPr>
                                  </m:ctrlPr>
                                </m:radPr>
                                <m:deg/>
                                <m:e>
                                  <m:r>
                                    <a:rPr lang="en-US" sz="2400" i="1">
                                      <a:latin typeface="Cambria Math"/>
                                      <a:ea typeface="Cambria Math"/>
                                      <a:cs typeface="Times New Roman" pitchFamily="18" charset="0"/>
                                    </a:rPr>
                                    <m:t>14</m:t>
                                  </m:r>
                                </m:e>
                              </m:rad>
                              <m:rad>
                                <m:radPr>
                                  <m:degHide m:val="on"/>
                                  <m:ctrlPr>
                                    <a:rPr lang="en-US" sz="2400" i="1">
                                      <a:latin typeface="Cambria Math" panose="02040503050406030204" pitchFamily="18" charset="0"/>
                                      <a:ea typeface="Cambria Math"/>
                                      <a:cs typeface="Times New Roman" pitchFamily="18" charset="0"/>
                                    </a:rPr>
                                  </m:ctrlPr>
                                </m:radPr>
                                <m:deg/>
                                <m:e>
                                  <m:r>
                                    <a:rPr lang="en-US" sz="2400" i="1">
                                      <a:latin typeface="Cambria Math"/>
                                      <a:ea typeface="Cambria Math"/>
                                      <a:cs typeface="Times New Roman" pitchFamily="18" charset="0"/>
                                    </a:rPr>
                                    <m:t>45</m:t>
                                  </m:r>
                                </m:e>
                              </m:rad>
                            </m:den>
                          </m:f>
                          <m:r>
                            <a:rPr lang="en-US" sz="2400" b="0" i="1" smtClean="0">
                              <a:latin typeface="Cambria Math"/>
                              <a:ea typeface="Cambria Math"/>
                            </a:rPr>
                            <m:t>)</m:t>
                          </m:r>
                        </m:e>
                      </m:func>
                    </m:oMath>
                  </m:oMathPara>
                </a14:m>
                <a:endParaRPr lang="en-US" sz="2400" b="0" dirty="0">
                  <a:latin typeface="Times New Roman" pitchFamily="18" charset="0"/>
                  <a:cs typeface="Times New Roman" pitchFamily="18" charset="0"/>
                </a:endParaRPr>
              </a:p>
              <a:p>
                <a:pPr marL="82296" indent="0">
                  <a:lnSpc>
                    <a:spcPct val="150000"/>
                  </a:lnSpc>
                  <a:buNone/>
                </a:pPr>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381000"/>
                <a:ext cx="7498080" cy="5867400"/>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919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properties of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82296" indent="0">
                  <a:buNone/>
                </a:pPr>
                <a:r>
                  <a:rPr lang="en-US" sz="2400" dirty="0">
                    <a:latin typeface="Times New Roman" pitchFamily="18" charset="0"/>
                    <a:cs typeface="Times New Roman" pitchFamily="18" charset="0"/>
                  </a:rPr>
                  <a:t>Let </a:t>
                </a:r>
                <a14:m>
                  <m:oMath xmlns:m="http://schemas.openxmlformats.org/officeDocument/2006/math">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b="0" i="1" smtClean="0">
                        <a:latin typeface="Cambria Math"/>
                      </a:rPr>
                      <m:t>𝑧</m:t>
                    </m:r>
                  </m:oMath>
                </a14:m>
                <a:r>
                  <a:rPr lang="en-US" sz="2400" dirty="0">
                    <a:latin typeface="Times New Roman" pitchFamily="18" charset="0"/>
                    <a:cs typeface="Times New Roman" pitchFamily="18" charset="0"/>
                  </a:rPr>
                  <a:t> be vectors 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and </a:t>
                </a:r>
                <a14:m>
                  <m:oMath xmlns:m="http://schemas.openxmlformats.org/officeDocument/2006/math">
                    <m:r>
                      <a:rPr lang="en-US" sz="2400" i="1" smtClean="0">
                        <a:latin typeface="Cambria Math"/>
                        <a:ea typeface="Cambria Math"/>
                      </a:rPr>
                      <m:t>𝛼</m:t>
                    </m:r>
                    <m:r>
                      <a:rPr lang="en-US" sz="2400" b="0" i="1" smtClean="0">
                        <a:latin typeface="Cambria Math"/>
                        <a:ea typeface="Cambria Math"/>
                      </a:rPr>
                      <m:t> </m:t>
                    </m:r>
                    <m:r>
                      <a:rPr lang="en-US" sz="2400" b="0" i="1" smtClean="0">
                        <a:latin typeface="Cambria Math"/>
                        <a:ea typeface="Cambria Math"/>
                      </a:rPr>
                      <m:t>𝑎𝑛𝑑</m:t>
                    </m:r>
                    <m:r>
                      <a:rPr lang="en-US" sz="2400" b="0" i="1" smtClean="0">
                        <a:latin typeface="Cambria Math"/>
                        <a:ea typeface="Cambria Math"/>
                      </a:rPr>
                      <m:t> </m:t>
                    </m:r>
                    <m:r>
                      <a:rPr lang="en-US" sz="2400" b="0" i="1" smtClean="0">
                        <a:latin typeface="Cambria Math"/>
                        <a:ea typeface="Cambria Math"/>
                      </a:rPr>
                      <m:t>𝛽</m:t>
                    </m:r>
                  </m:oMath>
                </a14:m>
                <a:r>
                  <a:rPr lang="en-US" sz="2400" dirty="0">
                    <a:latin typeface="Times New Roman" pitchFamily="18" charset="0"/>
                    <a:cs typeface="Times New Roman" pitchFamily="18" charset="0"/>
                  </a:rPr>
                  <a:t> be any two scalar then </a:t>
                </a:r>
              </a:p>
              <a:p>
                <a:pPr marL="596646" indent="-514350">
                  <a:lnSpc>
                    <a:spcPct val="150000"/>
                  </a:lnSpc>
                  <a:buFont typeface="+mj-lt"/>
                  <a:buAutoNum type="arabicPeriod"/>
                </a:pPr>
                <a14:m>
                  <m:oMath xmlns:m="http://schemas.openxmlformats.org/officeDocument/2006/math">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b="0" i="1" smtClean="0">
                        <a:latin typeface="Cambria Math"/>
                      </a:rPr>
                      <m:t>𝑦</m:t>
                    </m:r>
                    <m:r>
                      <a:rPr lang="en-US" sz="2400" b="0" i="1" smtClean="0">
                        <a:latin typeface="Cambria Math"/>
                      </a:rPr>
                      <m:t>+</m:t>
                    </m:r>
                    <m:r>
                      <a:rPr lang="en-US" sz="2400" b="0" i="1" smtClean="0">
                        <a:latin typeface="Cambria Math"/>
                      </a:rPr>
                      <m:t>𝑥</m:t>
                    </m:r>
                  </m:oMath>
                </a14:m>
                <a:r>
                  <a:rPr lang="en-US" sz="2400" dirty="0">
                    <a:latin typeface="Times New Roman" pitchFamily="18" charset="0"/>
                    <a:cs typeface="Times New Roman" pitchFamily="18" charset="0"/>
                  </a:rPr>
                  <a:t>    commutative</a:t>
                </a:r>
              </a:p>
              <a:p>
                <a:pPr marL="596646" indent="-514350">
                  <a:lnSpc>
                    <a:spcPct val="150000"/>
                  </a:lnSpc>
                  <a:buFont typeface="+mj-lt"/>
                  <a:buAutoNum type="arabicPeriod"/>
                </a:pPr>
                <a14:m>
                  <m:oMath xmlns:m="http://schemas.openxmlformats.org/officeDocument/2006/math">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ea typeface="Cambria Math"/>
                      </a:rPr>
                      <m:t>∈</m:t>
                    </m:r>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closed under addition</a:t>
                </a:r>
              </a:p>
              <a:p>
                <a:pPr marL="596646" indent="-514350">
                  <a:lnSpc>
                    <a:spcPct val="150000"/>
                  </a:lnSpc>
                  <a:buFont typeface="+mj-lt"/>
                  <a:buAutoNum type="arabicPeriod"/>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a:rPr>
                          <m:t>𝑥</m:t>
                        </m:r>
                        <m:r>
                          <a:rPr lang="en-US" sz="2400" b="0" i="1" smtClean="0">
                            <a:latin typeface="Cambria Math"/>
                          </a:rPr>
                          <m:t>+</m:t>
                        </m:r>
                        <m:r>
                          <a:rPr lang="en-US" sz="2400" b="0" i="1" smtClean="0">
                            <a:latin typeface="Cambria Math"/>
                          </a:rPr>
                          <m:t>𝑦</m:t>
                        </m:r>
                      </m:e>
                    </m:d>
                    <m:r>
                      <a:rPr lang="en-US" sz="2400" b="0" i="0" smtClean="0">
                        <a:latin typeface="Cambria Math"/>
                      </a:rPr>
                      <m:t>+</m:t>
                    </m:r>
                    <m:r>
                      <m:rPr>
                        <m:sty m:val="p"/>
                      </m:rPr>
                      <a:rPr lang="en-US" sz="2400" b="0" i="0" smtClean="0">
                        <a:latin typeface="Cambria Math"/>
                      </a:rPr>
                      <m:t>z</m:t>
                    </m:r>
                    <m:r>
                      <a:rPr lang="en-US" sz="2400" b="0" i="0" smtClean="0">
                        <a:latin typeface="Cambria Math"/>
                      </a:rPr>
                      <m:t>=</m:t>
                    </m:r>
                    <m:r>
                      <m:rPr>
                        <m:sty m:val="p"/>
                      </m:rPr>
                      <a:rPr lang="en-US" sz="2400" b="0" i="0" smtClean="0">
                        <a:latin typeface="Cambria Math"/>
                      </a:rPr>
                      <m:t>x</m:t>
                    </m:r>
                    <m:r>
                      <a:rPr lang="en-US" sz="2400" b="0" i="0" smtClean="0">
                        <a:latin typeface="Cambria Math"/>
                      </a:rPr>
                      <m:t>+(</m:t>
                    </m:r>
                    <m:r>
                      <m:rPr>
                        <m:sty m:val="p"/>
                      </m:rPr>
                      <a:rPr lang="en-US" sz="2400" b="0" i="0" smtClean="0">
                        <a:latin typeface="Cambria Math"/>
                      </a:rPr>
                      <m:t>y</m:t>
                    </m:r>
                    <m:r>
                      <a:rPr lang="en-US" sz="2400" b="0" i="0" smtClean="0">
                        <a:latin typeface="Cambria Math"/>
                      </a:rPr>
                      <m:t>+</m:t>
                    </m:r>
                    <m:r>
                      <m:rPr>
                        <m:sty m:val="p"/>
                      </m:rPr>
                      <a:rPr lang="en-US" sz="2400" b="0" i="0" smtClean="0">
                        <a:latin typeface="Cambria Math"/>
                      </a:rPr>
                      <m:t>z</m:t>
                    </m:r>
                    <m:r>
                      <a:rPr lang="en-US" sz="2400" b="0" i="0" smtClean="0">
                        <a:latin typeface="Cambria Math"/>
                      </a:rPr>
                      <m:t>)</m:t>
                    </m:r>
                  </m:oMath>
                </a14:m>
                <a:r>
                  <a:rPr lang="en-US" sz="2400" b="0" dirty="0">
                    <a:latin typeface="Times New Roman" pitchFamily="18" charset="0"/>
                    <a:cs typeface="Times New Roman" pitchFamily="18" charset="0"/>
                  </a:rPr>
                  <a:t>  associative</a:t>
                </a:r>
              </a:p>
              <a:p>
                <a:pPr marL="596646" indent="-514350">
                  <a:lnSpc>
                    <a:spcPct val="150000"/>
                  </a:lnSpc>
                  <a:buFont typeface="+mj-lt"/>
                  <a:buAutoNum type="arabicPeriod"/>
                </a:pPr>
                <a14:m>
                  <m:oMath xmlns:m="http://schemas.openxmlformats.org/officeDocument/2006/math">
                    <m:r>
                      <a:rPr lang="en-US" sz="2400" b="0" i="1" smtClean="0">
                        <a:latin typeface="Cambria Math"/>
                      </a:rPr>
                      <m:t>𝑥</m:t>
                    </m:r>
                    <m:r>
                      <a:rPr lang="en-US" sz="2400" b="0" i="1" smtClean="0">
                        <a:latin typeface="Cambria Math"/>
                      </a:rPr>
                      <m:t>+0=0+</m:t>
                    </m:r>
                    <m:r>
                      <a:rPr lang="en-US" sz="2400" b="0" i="1" smtClean="0">
                        <a:latin typeface="Cambria Math"/>
                      </a:rPr>
                      <m:t>𝑥</m:t>
                    </m:r>
                    <m:r>
                      <a:rPr lang="en-US" sz="2400" b="0" i="1" smtClean="0">
                        <a:latin typeface="Cambria Math"/>
                      </a:rPr>
                      <m:t>=</m:t>
                    </m:r>
                    <m:r>
                      <a:rPr lang="en-US" sz="2400" b="0" i="1" smtClean="0">
                        <a:latin typeface="Cambria Math"/>
                      </a:rPr>
                      <m:t>𝑥</m:t>
                    </m:r>
                  </m:oMath>
                </a14:m>
                <a:r>
                  <a:rPr lang="en-US" sz="2400" b="0" dirty="0">
                    <a:latin typeface="Times New Roman" pitchFamily="18" charset="0"/>
                    <a:cs typeface="Times New Roman" pitchFamily="18" charset="0"/>
                  </a:rPr>
                  <a:t>  additive identity</a:t>
                </a:r>
              </a:p>
              <a:p>
                <a:pPr marL="596646" indent="-514350">
                  <a:lnSpc>
                    <a:spcPct val="150000"/>
                  </a:lnSpc>
                  <a:buFont typeface="+mj-lt"/>
                  <a:buAutoNum type="arabicPeriod"/>
                </a:pPr>
                <a14:m>
                  <m:oMath xmlns:m="http://schemas.openxmlformats.org/officeDocument/2006/math">
                    <m:r>
                      <a:rPr lang="en-US" sz="2400" b="0" i="1" smtClean="0">
                        <a:latin typeface="Cambria Math"/>
                      </a:rPr>
                      <m:t>𝑥</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m:t>
                        </m:r>
                        <m:r>
                          <a:rPr lang="en-US" sz="2400" b="0" i="1" smtClean="0">
                            <a:latin typeface="Cambria Math"/>
                          </a:rPr>
                          <m:t>𝑥</m:t>
                        </m:r>
                      </m:e>
                    </m:d>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m:t>
                        </m:r>
                        <m:r>
                          <a:rPr lang="en-US" sz="2400" b="0" i="1" smtClean="0">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=0</m:t>
                    </m:r>
                  </m:oMath>
                </a14:m>
                <a:r>
                  <a:rPr lang="en-US" sz="2400" b="0" dirty="0">
                    <a:latin typeface="Times New Roman" pitchFamily="18" charset="0"/>
                    <a:cs typeface="Times New Roman" pitchFamily="18" charset="0"/>
                  </a:rPr>
                  <a:t> additive inverse</a:t>
                </a:r>
              </a:p>
              <a:p>
                <a:pPr marL="596646" indent="-514350">
                  <a:lnSpc>
                    <a:spcPct val="150000"/>
                  </a:lnSpc>
                  <a:buFont typeface="+mj-lt"/>
                  <a:buAutoNum type="arabicPeriod"/>
                </a:pPr>
                <a14:m>
                  <m:oMath xmlns:m="http://schemas.openxmlformats.org/officeDocument/2006/math">
                    <m:r>
                      <a:rPr lang="en-US" sz="2400" b="0" i="1" smtClean="0">
                        <a:latin typeface="Cambria Math"/>
                        <a:ea typeface="Cambria Math"/>
                        <a:cs typeface="Times New Roman" pitchFamily="18" charset="0"/>
                      </a:rPr>
                      <m:t>𝛼</m:t>
                    </m:r>
                    <m:d>
                      <m:dPr>
                        <m:ctrlPr>
                          <a:rPr lang="en-US" sz="2400" b="0" i="1" smtClean="0">
                            <a:latin typeface="Cambria Math" panose="02040503050406030204" pitchFamily="18" charset="0"/>
                            <a:ea typeface="Cambria Math"/>
                            <a:cs typeface="Times New Roman" pitchFamily="18" charset="0"/>
                          </a:rPr>
                        </m:ctrlPr>
                      </m:dPr>
                      <m:e>
                        <m:r>
                          <a:rPr lang="en-US" sz="2400" b="0" i="1" smtClean="0">
                            <a:latin typeface="Cambria Math"/>
                            <a:ea typeface="Cambria Math"/>
                            <a:cs typeface="Times New Roman" pitchFamily="18" charset="0"/>
                          </a:rPr>
                          <m:t>𝛽</m:t>
                        </m:r>
                        <m:r>
                          <a:rPr lang="en-US" sz="2400" b="0" i="1" smtClean="0">
                            <a:latin typeface="Cambria Math"/>
                            <a:ea typeface="Cambria Math"/>
                            <a:cs typeface="Times New Roman" pitchFamily="18" charset="0"/>
                          </a:rPr>
                          <m:t>𝑥</m:t>
                        </m:r>
                      </m:e>
                    </m:d>
                    <m:r>
                      <a:rPr lang="en-US" sz="2400" b="0" i="1" smtClean="0">
                        <a:latin typeface="Cambria Math"/>
                        <a:ea typeface="Cambria Math"/>
                        <a:cs typeface="Times New Roman" pitchFamily="18" charset="0"/>
                      </a:rPr>
                      <m:t>=</m:t>
                    </m:r>
                    <m:d>
                      <m:dPr>
                        <m:ctrlPr>
                          <a:rPr lang="en-US" sz="2400" b="0" i="1" smtClean="0">
                            <a:latin typeface="Cambria Math" panose="02040503050406030204" pitchFamily="18" charset="0"/>
                            <a:ea typeface="Cambria Math"/>
                            <a:cs typeface="Times New Roman" pitchFamily="18" charset="0"/>
                          </a:rPr>
                        </m:ctrlPr>
                      </m:dPr>
                      <m:e>
                        <m:r>
                          <a:rPr lang="en-US" sz="2400" b="0" i="1" smtClean="0">
                            <a:latin typeface="Cambria Math"/>
                            <a:ea typeface="Cambria Math"/>
                            <a:cs typeface="Times New Roman" pitchFamily="18" charset="0"/>
                          </a:rPr>
                          <m:t>𝛼𝛽</m:t>
                        </m:r>
                      </m:e>
                    </m:d>
                    <m:r>
                      <a:rPr lang="en-US" sz="2400" b="0" i="1" smtClean="0">
                        <a:latin typeface="Cambria Math"/>
                        <a:ea typeface="Cambria Math"/>
                        <a:cs typeface="Times New Roman" pitchFamily="18" charset="0"/>
                      </a:rPr>
                      <m:t>𝑥</m:t>
                    </m:r>
                  </m:oMath>
                </a14:m>
                <a:endParaRPr lang="en-US" sz="2400" b="0" dirty="0">
                  <a:latin typeface="Times New Roman" pitchFamily="18" charset="0"/>
                  <a:cs typeface="Times New Roman" pitchFamily="18" charset="0"/>
                </a:endParaRPr>
              </a:p>
              <a:p>
                <a:pPr marL="596646" indent="-514350">
                  <a:lnSpc>
                    <a:spcPct val="150000"/>
                  </a:lnSpc>
                  <a:buFont typeface="+mj-lt"/>
                  <a:buAutoNum type="arabicPeriod"/>
                </a:pPr>
                <a14:m>
                  <m:oMath xmlns:m="http://schemas.openxmlformats.org/officeDocument/2006/math">
                    <m:d>
                      <m:dPr>
                        <m:ctrlPr>
                          <a:rPr lang="en-US" sz="2400" b="0" i="1" smtClean="0">
                            <a:latin typeface="Cambria Math" panose="02040503050406030204" pitchFamily="18" charset="0"/>
                            <a:ea typeface="Cambria Math"/>
                            <a:cs typeface="Times New Roman" pitchFamily="18" charset="0"/>
                          </a:rPr>
                        </m:ctrlPr>
                      </m:dPr>
                      <m:e>
                        <m:r>
                          <a:rPr lang="en-US" sz="2400" b="0" i="1" smtClean="0">
                            <a:latin typeface="Cambria Math"/>
                            <a:ea typeface="Cambria Math"/>
                            <a:cs typeface="Times New Roman" pitchFamily="18" charset="0"/>
                          </a:rPr>
                          <m:t>𝛼</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𝛽</m:t>
                        </m:r>
                      </m:e>
                    </m:d>
                    <m:r>
                      <a:rPr lang="en-US" sz="2400" b="0" i="1" smtClean="0">
                        <a:latin typeface="Cambria Math"/>
                        <a:ea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𝛼</m:t>
                    </m:r>
                    <m:r>
                      <a:rPr lang="en-US" sz="2400" b="0" i="1" smtClean="0">
                        <a:latin typeface="Cambria Math"/>
                        <a:ea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𝛽</m:t>
                    </m:r>
                    <m:r>
                      <a:rPr lang="en-US" sz="2400" b="0" i="1" smtClean="0">
                        <a:latin typeface="Cambria Math"/>
                        <a:ea typeface="Cambria Math"/>
                        <a:cs typeface="Times New Roman" pitchFamily="18" charset="0"/>
                      </a:rPr>
                      <m:t>𝑥</m:t>
                    </m:r>
                  </m:oMath>
                </a14:m>
                <a:endParaRPr lang="en-US" sz="2400" b="0" dirty="0">
                  <a:latin typeface="Times New Roman" pitchFamily="18" charset="0"/>
                  <a:cs typeface="Times New Roman" pitchFamily="18" charset="0"/>
                </a:endParaRPr>
              </a:p>
              <a:p>
                <a:pPr marL="596646" indent="-514350">
                  <a:lnSpc>
                    <a:spcPct val="150000"/>
                  </a:lnSpc>
                  <a:buFont typeface="+mj-lt"/>
                  <a:buAutoNum type="arabicPeriod"/>
                </a:pPr>
                <a14:m>
                  <m:oMath xmlns:m="http://schemas.openxmlformats.org/officeDocument/2006/math">
                    <m:r>
                      <a:rPr lang="en-US" sz="2400" b="0" i="1" smtClean="0">
                        <a:latin typeface="Cambria Math"/>
                        <a:ea typeface="Cambria Math"/>
                        <a:cs typeface="Times New Roman" pitchFamily="18" charset="0"/>
                      </a:rPr>
                      <m:t>𝛼</m:t>
                    </m:r>
                    <m:d>
                      <m:dPr>
                        <m:ctrlPr>
                          <a:rPr lang="en-US" sz="2400" b="0" i="1" smtClean="0">
                            <a:latin typeface="Cambria Math" panose="02040503050406030204" pitchFamily="18" charset="0"/>
                            <a:ea typeface="Cambria Math"/>
                            <a:cs typeface="Times New Roman" pitchFamily="18" charset="0"/>
                          </a:rPr>
                        </m:ctrlPr>
                      </m:dPr>
                      <m:e>
                        <m:r>
                          <a:rPr lang="en-US" sz="2400" b="0" i="1" smtClean="0">
                            <a:latin typeface="Cambria Math"/>
                            <a:ea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𝑦</m:t>
                        </m:r>
                      </m:e>
                    </m:d>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𝛼</m:t>
                    </m:r>
                    <m:r>
                      <a:rPr lang="en-US" sz="2400" b="0" i="1" smtClean="0">
                        <a:latin typeface="Cambria Math"/>
                        <a:ea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𝛼</m:t>
                    </m:r>
                    <m:r>
                      <a:rPr lang="en-US" sz="2400" b="0" i="1" smtClean="0">
                        <a:latin typeface="Cambria Math"/>
                        <a:ea typeface="Cambria Math"/>
                        <a:cs typeface="Times New Roman" pitchFamily="18" charset="0"/>
                      </a:rPr>
                      <m:t>𝑦</m:t>
                    </m:r>
                  </m:oMath>
                </a14:m>
                <a:endParaRPr lang="en-US" sz="2400" b="0" dirty="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398" r="-244"/>
                </a:stretch>
              </a:blipFill>
            </p:spPr>
            <p:txBody>
              <a:bodyPr/>
              <a:lstStyle/>
              <a:p>
                <a:r>
                  <a:rPr lang="en-US">
                    <a:noFill/>
                  </a:rPr>
                  <a:t> </a:t>
                </a:r>
              </a:p>
            </p:txBody>
          </p:sp>
        </mc:Fallback>
      </mc:AlternateContent>
    </p:spTree>
    <p:extLst>
      <p:ext uri="{BB962C8B-B14F-4D97-AF65-F5344CB8AC3E}">
        <p14:creationId xmlns:p14="http://schemas.microsoft.com/office/powerpoint/2010/main" val="308239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685800"/>
                <a:ext cx="7498080" cy="5562600"/>
              </a:xfrm>
            </p:spPr>
            <p:txBody>
              <a:bodyPr>
                <a:normAutofit/>
              </a:bodyPr>
              <a:lstStyle/>
              <a:p>
                <a:pPr marL="82296" indent="0">
                  <a:lnSpc>
                    <a:spcPct val="150000"/>
                  </a:lnSpc>
                  <a:buNone/>
                </a:pPr>
                <a:r>
                  <a:rPr lang="en-US" sz="2400" b="0" dirty="0"/>
                  <a:t>Let </a:t>
                </a:r>
                <a14:m>
                  <m:oMath xmlns:m="http://schemas.openxmlformats.org/officeDocument/2006/math">
                    <m:r>
                      <a:rPr lang="en-US" sz="2400" b="0" i="1" smtClean="0">
                        <a:latin typeface="Cambria Math"/>
                      </a:rPr>
                      <m:t>𝑢</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2,4,−5</m:t>
                        </m:r>
                      </m:e>
                    </m:d>
                  </m:oMath>
                </a14:m>
                <a:r>
                  <a:rPr lang="en-US" sz="2400" dirty="0"/>
                  <a:t> and </a:t>
                </a:r>
                <a14:m>
                  <m:oMath xmlns:m="http://schemas.openxmlformats.org/officeDocument/2006/math">
                    <m:r>
                      <a:rPr lang="en-US" sz="2400" b="0" i="1" smtClean="0">
                        <a:latin typeface="Cambria Math"/>
                      </a:rPr>
                      <m:t>𝑣</m:t>
                    </m:r>
                    <m:r>
                      <a:rPr lang="en-US" sz="2400" b="0" i="1" smtClean="0">
                        <a:latin typeface="Cambria Math"/>
                      </a:rPr>
                      <m:t>=(1,−6,9)</m:t>
                    </m:r>
                  </m:oMath>
                </a14:m>
                <a:endParaRPr lang="en-US" sz="2400" dirty="0"/>
              </a:p>
              <a:p>
                <a:pPr marL="82296" indent="0">
                  <a:lnSpc>
                    <a:spcPct val="150000"/>
                  </a:lnSpc>
                  <a:buNone/>
                </a:pPr>
                <a14:m>
                  <m:oMathPara xmlns:m="http://schemas.openxmlformats.org/officeDocument/2006/math">
                    <m:oMathParaPr>
                      <m:jc m:val="left"/>
                    </m:oMathParaPr>
                    <m:oMath xmlns:m="http://schemas.openxmlformats.org/officeDocument/2006/math">
                      <m:r>
                        <a:rPr lang="en-US" sz="2400" b="0" i="1" smtClean="0">
                          <a:latin typeface="Cambria Math"/>
                        </a:rPr>
                        <m:t>𝑢</m:t>
                      </m:r>
                      <m:r>
                        <a:rPr lang="en-US" sz="2400" b="0" i="1" smtClean="0">
                          <a:latin typeface="Cambria Math"/>
                        </a:rPr>
                        <m:t>+</m:t>
                      </m:r>
                      <m:r>
                        <a:rPr lang="en-US" sz="2400" b="0" i="1" smtClean="0">
                          <a:latin typeface="Cambria Math"/>
                        </a:rPr>
                        <m:t>𝑣</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2+1,4+</m:t>
                          </m:r>
                          <m:d>
                            <m:dPr>
                              <m:ctrlPr>
                                <a:rPr lang="en-US" sz="2400" b="0" i="1" smtClean="0">
                                  <a:latin typeface="Cambria Math" panose="02040503050406030204" pitchFamily="18" charset="0"/>
                                </a:rPr>
                              </m:ctrlPr>
                            </m:dPr>
                            <m:e>
                              <m:r>
                                <a:rPr lang="en-US" sz="2400" b="0" i="1" smtClean="0">
                                  <a:latin typeface="Cambria Math"/>
                                </a:rPr>
                                <m:t>−6</m:t>
                              </m:r>
                            </m:e>
                          </m:d>
                          <m:r>
                            <a:rPr lang="en-US" sz="2400" b="0" i="1" smtClean="0">
                              <a:latin typeface="Cambria Math"/>
                            </a:rPr>
                            <m:t>,−5+9</m:t>
                          </m:r>
                        </m:e>
                      </m:d>
                    </m:oMath>
                  </m:oMathPara>
                </a14:m>
                <a:endParaRPr lang="en-US" sz="2400" b="0" i="1" dirty="0">
                  <a:latin typeface="Cambria Math"/>
                </a:endParaRPr>
              </a:p>
              <a:p>
                <a:pPr marL="82296" indent="0">
                  <a:lnSpc>
                    <a:spcPct val="150000"/>
                  </a:lnSpc>
                  <a:buNone/>
                </a:pPr>
                <a14:m>
                  <m:oMathPara xmlns:m="http://schemas.openxmlformats.org/officeDocument/2006/math">
                    <m:oMathParaPr>
                      <m:jc m:val="left"/>
                    </m:oMathParaPr>
                    <m:oMath xmlns:m="http://schemas.openxmlformats.org/officeDocument/2006/math">
                      <m:r>
                        <a:rPr lang="en-US" sz="2400" b="0" i="1" smtClean="0">
                          <a:latin typeface="Cambria Math"/>
                        </a:rPr>
                        <m:t>𝑢</m:t>
                      </m:r>
                      <m:r>
                        <a:rPr lang="en-US" sz="2400" b="0" i="1" smtClean="0">
                          <a:latin typeface="Cambria Math"/>
                        </a:rPr>
                        <m:t>+</m:t>
                      </m:r>
                      <m:r>
                        <a:rPr lang="en-US" sz="2400" b="0" i="1" smtClean="0">
                          <a:latin typeface="Cambria Math"/>
                        </a:rPr>
                        <m:t>𝑣</m:t>
                      </m:r>
                      <m:r>
                        <a:rPr lang="en-US" sz="2400" b="0" i="1" smtClean="0">
                          <a:latin typeface="Cambria Math"/>
                        </a:rPr>
                        <m:t>=(3,−2,4)</m:t>
                      </m:r>
                    </m:oMath>
                  </m:oMathPara>
                </a14:m>
                <a:endParaRPr lang="en-US" sz="2400" dirty="0"/>
              </a:p>
              <a:p>
                <a:pPr marL="82296" indent="0">
                  <a:lnSpc>
                    <a:spcPct val="150000"/>
                  </a:lnSpc>
                  <a:buNone/>
                </a:pPr>
                <a14:m>
                  <m:oMathPara xmlns:m="http://schemas.openxmlformats.org/officeDocument/2006/math">
                    <m:oMathParaPr>
                      <m:jc m:val="left"/>
                    </m:oMathParaPr>
                    <m:oMath xmlns:m="http://schemas.openxmlformats.org/officeDocument/2006/math">
                      <m:r>
                        <a:rPr lang="en-US" sz="2400" b="0" i="1" smtClean="0">
                          <a:latin typeface="Cambria Math"/>
                        </a:rPr>
                        <m:t>5</m:t>
                      </m:r>
                      <m:r>
                        <a:rPr lang="en-US" sz="2400" b="0" i="1" smtClean="0">
                          <a:latin typeface="Cambria Math"/>
                        </a:rPr>
                        <m:t>𝑢</m:t>
                      </m:r>
                      <m:r>
                        <a:rPr lang="en-US" sz="2400" b="0" i="1" smtClean="0">
                          <a:latin typeface="Cambria Math"/>
                        </a:rPr>
                        <m:t>=(5∗2, 5∗4, 5∗</m:t>
                      </m:r>
                      <m:d>
                        <m:dPr>
                          <m:ctrlPr>
                            <a:rPr lang="en-US" sz="2400" b="0" i="1" smtClean="0">
                              <a:latin typeface="Cambria Math" panose="02040503050406030204" pitchFamily="18" charset="0"/>
                            </a:rPr>
                          </m:ctrlPr>
                        </m:dPr>
                        <m:e>
                          <m:r>
                            <a:rPr lang="en-US" sz="2400" b="0" i="1" smtClean="0">
                              <a:latin typeface="Cambria Math"/>
                            </a:rPr>
                            <m:t>−5</m:t>
                          </m:r>
                        </m:e>
                      </m:d>
                      <m:r>
                        <a:rPr lang="en-US" sz="2400" b="0" i="1" smtClean="0">
                          <a:latin typeface="Cambria Math"/>
                        </a:rPr>
                        <m:t>)</m:t>
                      </m:r>
                    </m:oMath>
                  </m:oMathPara>
                </a14:m>
                <a:endParaRPr lang="en-US" sz="2400" dirty="0"/>
              </a:p>
              <a:p>
                <a:pPr marL="82296" indent="0">
                  <a:lnSpc>
                    <a:spcPct val="150000"/>
                  </a:lnSpc>
                  <a:buNone/>
                </a:pPr>
                <a14:m>
                  <m:oMathPara xmlns:m="http://schemas.openxmlformats.org/officeDocument/2006/math">
                    <m:oMathParaPr>
                      <m:jc m:val="left"/>
                    </m:oMathParaPr>
                    <m:oMath xmlns:m="http://schemas.openxmlformats.org/officeDocument/2006/math">
                      <m:r>
                        <a:rPr lang="en-US" sz="2400" b="0" i="1" smtClean="0">
                          <a:latin typeface="Cambria Math"/>
                        </a:rPr>
                        <m:t>5</m:t>
                      </m:r>
                      <m:r>
                        <a:rPr lang="en-US" sz="2400" b="0" i="1" smtClean="0">
                          <a:latin typeface="Cambria Math"/>
                        </a:rPr>
                        <m:t>𝑢</m:t>
                      </m:r>
                      <m:r>
                        <a:rPr lang="en-US" sz="2400" b="0" i="1" smtClean="0">
                          <a:latin typeface="Cambria Math"/>
                        </a:rPr>
                        <m:t>=(10,20,−25)</m:t>
                      </m:r>
                    </m:oMath>
                  </m:oMathPara>
                </a14:m>
                <a:endParaRPr lang="en-US" sz="2400" dirty="0"/>
              </a:p>
              <a:p>
                <a:pPr marL="82296" indent="0">
                  <a:lnSpc>
                    <a:spcPct val="150000"/>
                  </a:lnSpc>
                  <a:buNone/>
                </a:pPr>
                <a14:m>
                  <m:oMathPara xmlns:m="http://schemas.openxmlformats.org/officeDocument/2006/math">
                    <m:oMathParaPr>
                      <m:jc m:val="left"/>
                    </m:oMathParaPr>
                    <m:oMath xmlns:m="http://schemas.openxmlformats.org/officeDocument/2006/math">
                      <m:r>
                        <a:rPr lang="en-US" sz="2400" b="0" i="1" smtClean="0">
                          <a:latin typeface="Cambria Math"/>
                        </a:rPr>
                        <m:t>3</m:t>
                      </m:r>
                      <m:r>
                        <a:rPr lang="en-US" sz="2400" b="0" i="1" smtClean="0">
                          <a:latin typeface="Cambria Math"/>
                        </a:rPr>
                        <m:t>𝑢</m:t>
                      </m:r>
                      <m:r>
                        <a:rPr lang="en-US" sz="2400" b="0" i="1" smtClean="0">
                          <a:latin typeface="Cambria Math"/>
                        </a:rPr>
                        <m:t>−5</m:t>
                      </m:r>
                      <m:r>
                        <a:rPr lang="en-US" sz="2400" b="0" i="1" smtClean="0">
                          <a:latin typeface="Cambria Math"/>
                        </a:rPr>
                        <m:t>𝑣</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6,12,−15</m:t>
                          </m:r>
                        </m:e>
                      </m:d>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−5,30,−45</m:t>
                          </m:r>
                        </m:e>
                      </m:d>
                    </m:oMath>
                  </m:oMathPara>
                </a14:m>
                <a:endParaRPr lang="en-US" sz="2400" b="0" dirty="0"/>
              </a:p>
              <a:p>
                <a:pPr marL="82296" indent="0">
                  <a:lnSpc>
                    <a:spcPct val="150000"/>
                  </a:lnSpc>
                  <a:buNone/>
                </a:pPr>
                <a14:m>
                  <m:oMathPara xmlns:m="http://schemas.openxmlformats.org/officeDocument/2006/math">
                    <m:oMathParaPr>
                      <m:jc m:val="left"/>
                    </m:oMathParaPr>
                    <m:oMath xmlns:m="http://schemas.openxmlformats.org/officeDocument/2006/math">
                      <m:r>
                        <a:rPr lang="en-US" sz="2400" b="0" i="1" smtClean="0">
                          <a:latin typeface="Cambria Math"/>
                        </a:rPr>
                        <m:t>3</m:t>
                      </m:r>
                      <m:r>
                        <a:rPr lang="en-US" sz="2400" b="0" i="1" smtClean="0">
                          <a:latin typeface="Cambria Math"/>
                        </a:rPr>
                        <m:t>𝑢</m:t>
                      </m:r>
                      <m:r>
                        <a:rPr lang="en-US" sz="2400" b="0" i="1" smtClean="0">
                          <a:latin typeface="Cambria Math"/>
                        </a:rPr>
                        <m:t>−5</m:t>
                      </m:r>
                      <m:r>
                        <a:rPr lang="en-US" sz="2400" b="0" i="1" smtClean="0">
                          <a:latin typeface="Cambria Math"/>
                        </a:rPr>
                        <m:t>𝑣</m:t>
                      </m:r>
                      <m:r>
                        <a:rPr lang="en-US" sz="2400" b="0" i="1" smtClean="0">
                          <a:latin typeface="Cambria Math"/>
                        </a:rPr>
                        <m:t>=(1,42,−60)</m:t>
                      </m:r>
                    </m:oMath>
                  </m:oMathPara>
                </a14:m>
                <a:endParaRPr lang="en-US" sz="2400" dirty="0"/>
              </a:p>
              <a:p>
                <a:pPr marL="82296" indent="0">
                  <a:lnSpc>
                    <a:spcPct val="150000"/>
                  </a:lnSpc>
                  <a:buNone/>
                </a:pPr>
                <a:endParaRPr lang="en-US" sz="2400" dirty="0"/>
              </a:p>
              <a:p>
                <a:pPr marL="82296" indent="0">
                  <a:lnSpc>
                    <a:spcPct val="150000"/>
                  </a:lnSpc>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685800"/>
                <a:ext cx="7498080" cy="5562600"/>
              </a:xfrm>
              <a:blipFill rotWithShape="1">
                <a:blip r:embed="rId2"/>
                <a:stretch>
                  <a:fillRect l="-163"/>
                </a:stretch>
              </a:blipFill>
            </p:spPr>
            <p:txBody>
              <a:bodyPr/>
              <a:lstStyle/>
              <a:p>
                <a:r>
                  <a:rPr lang="en-US">
                    <a:noFill/>
                  </a:rPr>
                  <a:t> </a:t>
                </a:r>
              </a:p>
            </p:txBody>
          </p:sp>
        </mc:Fallback>
      </mc:AlternateContent>
    </p:spTree>
    <p:extLst>
      <p:ext uri="{BB962C8B-B14F-4D97-AF65-F5344CB8AC3E}">
        <p14:creationId xmlns:p14="http://schemas.microsoft.com/office/powerpoint/2010/main" val="32809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(Inner) Product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82296" indent="0">
                  <a:buNone/>
                </a:pPr>
                <a:r>
                  <a:rPr lang="en-US" sz="2400" dirty="0">
                    <a:latin typeface="Times New Roman" pitchFamily="18" charset="0"/>
                    <a:cs typeface="Times New Roman" pitchFamily="18" charset="0"/>
                  </a:rPr>
                  <a:t>Consider arbitrary vectors u and v 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r>
                      <a:rPr lang="en-US" sz="2400" i="1">
                        <a:latin typeface="Cambria Math"/>
                        <a:ea typeface="Cambria Math"/>
                      </a:rPr>
                      <m:t> </m:t>
                    </m:r>
                  </m:oMath>
                </a14:m>
                <a:r>
                  <a:rPr lang="en-US" sz="2400" dirty="0">
                    <a:latin typeface="Times New Roman" pitchFamily="18" charset="0"/>
                    <a:cs typeface="Times New Roman" pitchFamily="18" charset="0"/>
                  </a:rPr>
                  <a:t>say,</a:t>
                </a:r>
              </a:p>
              <a:p>
                <a:pPr marL="82296" indent="0">
                  <a:buNone/>
                </a:pP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d>
                      <m:dPr>
                        <m:ctrlPr>
                          <a:rPr lang="en-US" sz="2400" b="0" i="1" smtClean="0">
                            <a:latin typeface="Cambria Math" panose="02040503050406030204" pitchFamily="18" charset="0"/>
                            <a:cs typeface="Times New Roman" pitchFamily="18" charset="0"/>
                          </a:rPr>
                        </m:ctrlPr>
                      </m:dPr>
                      <m:e>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1</m:t>
                            </m:r>
                          </m:sub>
                        </m:sSub>
                        <m:r>
                          <a:rPr lang="en-US" sz="2400" b="0" i="1" smtClean="0">
                            <a:latin typeface="Cambria Math"/>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2,</m:t>
                            </m:r>
                          </m:sub>
                        </m:sSub>
                        <m:r>
                          <a:rPr lang="en-US" sz="2400" b="0" i="1" smtClean="0">
                            <a:latin typeface="Cambria Math"/>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𝑛</m:t>
                            </m:r>
                          </m:sub>
                        </m:sSub>
                      </m:e>
                    </m:d>
                  </m:oMath>
                </a14:m>
                <a:r>
                  <a:rPr lang="en-US" sz="2400" dirty="0">
                    <a:latin typeface="Times New Roman" pitchFamily="18" charset="0"/>
                    <a:cs typeface="Times New Roman" pitchFamily="18" charset="0"/>
                  </a:rPr>
                  <a:t> and </a:t>
                </a:r>
                <a14:m>
                  <m:oMath xmlns:m="http://schemas.openxmlformats.org/officeDocument/2006/math">
                    <m:r>
                      <a:rPr lang="en-US" sz="2400" b="0" i="1" smtClean="0">
                        <a:latin typeface="Cambria Math"/>
                        <a:cs typeface="Times New Roman" pitchFamily="18" charset="0"/>
                      </a:rPr>
                      <m:t>𝑣</m:t>
                    </m:r>
                    <m:r>
                      <a:rPr lang="en-US" sz="2400" i="1">
                        <a:latin typeface="Cambria Math"/>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𝑏</m:t>
                            </m:r>
                          </m:e>
                          <m:sub>
                            <m:r>
                              <a:rPr lang="en-US" sz="2400" i="1">
                                <a:latin typeface="Cambria Math"/>
                                <a:cs typeface="Times New Roman" pitchFamily="18" charset="0"/>
                              </a:rPr>
                              <m:t>1</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𝑏</m:t>
                            </m:r>
                          </m:e>
                          <m:sub>
                            <m:r>
                              <a:rPr lang="en-US" sz="2400" i="1">
                                <a:latin typeface="Cambria Math"/>
                                <a:cs typeface="Times New Roman" pitchFamily="18" charset="0"/>
                              </a:rPr>
                              <m:t>2,</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𝑏</m:t>
                            </m:r>
                          </m:e>
                          <m:sub>
                            <m:r>
                              <a:rPr lang="en-US" sz="2400" i="1">
                                <a:latin typeface="Cambria Math"/>
                                <a:cs typeface="Times New Roman" pitchFamily="18" charset="0"/>
                              </a:rPr>
                              <m:t>𝑛</m:t>
                            </m:r>
                          </m:sub>
                        </m:sSub>
                      </m:e>
                    </m:d>
                  </m:oMath>
                </a14:m>
                <a:r>
                  <a:rPr lang="en-US" sz="2400" dirty="0">
                    <a:latin typeface="Times New Roman" pitchFamily="18" charset="0"/>
                    <a:cs typeface="Times New Roman" pitchFamily="18" charset="0"/>
                  </a:rPr>
                  <a:t>The dot product or inner product of u and v is denoted and defined by</a:t>
                </a:r>
              </a:p>
              <a:p>
                <a:pPr marL="82296" indent="0">
                  <a:buNone/>
                </a:pPr>
                <a14:m>
                  <m:oMathPara xmlns:m="http://schemas.openxmlformats.org/officeDocument/2006/math">
                    <m:oMathParaPr>
                      <m:jc m:val="centerGroup"/>
                    </m:oMathParaPr>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 . </m:t>
                      </m:r>
                      <m:r>
                        <a:rPr lang="en-US" sz="2400" b="0" i="1" smtClean="0">
                          <a:latin typeface="Cambria Math"/>
                          <a:cs typeface="Times New Roman" pitchFamily="18" charset="0"/>
                        </a:rPr>
                        <m:t>𝑣</m:t>
                      </m:r>
                      <m:r>
                        <a:rPr lang="en-US" sz="2400" b="0" i="1" smtClean="0">
                          <a:latin typeface="Cambria Math"/>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1</m:t>
                          </m:r>
                        </m:sub>
                      </m:sSub>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𝑏</m:t>
                          </m:r>
                        </m:e>
                        <m:sub>
                          <m:r>
                            <a:rPr lang="en-US" sz="2400" b="0" i="1" smtClean="0">
                              <a:latin typeface="Cambria Math"/>
                              <a:cs typeface="Times New Roman" pitchFamily="18" charset="0"/>
                            </a:rPr>
                            <m:t>1</m:t>
                          </m:r>
                        </m:sub>
                      </m:sSub>
                      <m:r>
                        <a:rPr lang="en-US" sz="2400" b="0" i="1" smtClean="0">
                          <a:latin typeface="Cambria Math"/>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2</m:t>
                          </m:r>
                        </m:sub>
                      </m:sSub>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𝑏</m:t>
                          </m:r>
                        </m:e>
                        <m:sub>
                          <m:r>
                            <a:rPr lang="en-US" sz="2400" b="0" i="1" smtClean="0">
                              <a:latin typeface="Cambria Math"/>
                              <a:cs typeface="Times New Roman" pitchFamily="18" charset="0"/>
                            </a:rPr>
                            <m:t>2</m:t>
                          </m:r>
                        </m:sub>
                      </m:sSub>
                      <m:r>
                        <a:rPr lang="en-US" sz="2400" b="0" i="1" smtClean="0">
                          <a:latin typeface="Cambria Math"/>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𝑎</m:t>
                          </m:r>
                        </m:e>
                        <m:sub>
                          <m:r>
                            <a:rPr lang="en-US" sz="2400" b="0" i="1" smtClean="0">
                              <a:latin typeface="Cambria Math"/>
                              <a:cs typeface="Times New Roman" pitchFamily="18" charset="0"/>
                            </a:rPr>
                            <m:t>𝑛</m:t>
                          </m:r>
                        </m:sub>
                      </m:sSub>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𝑏</m:t>
                          </m:r>
                        </m:e>
                        <m:sub>
                          <m:r>
                            <a:rPr lang="en-US" sz="2400" b="0" i="1" smtClean="0">
                              <a:latin typeface="Cambria Math"/>
                              <a:cs typeface="Times New Roman" pitchFamily="18" charset="0"/>
                            </a:rPr>
                            <m:t>𝑛</m:t>
                          </m:r>
                        </m:sub>
                      </m:sSub>
                    </m:oMath>
                  </m:oMathPara>
                </a14:m>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That is, </a:t>
                </a:r>
                <a14:m>
                  <m:oMath xmlns:m="http://schemas.openxmlformats.org/officeDocument/2006/math">
                    <m:r>
                      <a:rPr lang="en-US" sz="2400" i="1">
                        <a:latin typeface="Cambria Math"/>
                        <a:cs typeface="Times New Roman" pitchFamily="18" charset="0"/>
                      </a:rPr>
                      <m:t>𝑢</m:t>
                    </m:r>
                    <m:r>
                      <a:rPr lang="en-US" sz="2400" i="1">
                        <a:latin typeface="Cambria Math"/>
                        <a:cs typeface="Times New Roman" pitchFamily="18" charset="0"/>
                      </a:rPr>
                      <m:t> . </m:t>
                    </m:r>
                    <m:r>
                      <a:rPr lang="en-US" sz="2400" i="1">
                        <a:latin typeface="Cambria Math"/>
                        <a:cs typeface="Times New Roman" pitchFamily="18" charset="0"/>
                      </a:rPr>
                      <m:t>𝑣</m:t>
                    </m:r>
                    <m:r>
                      <a:rPr lang="en-US" sz="2400" i="1">
                        <a:latin typeface="Cambria Math"/>
                        <a:cs typeface="Times New Roman" pitchFamily="18" charset="0"/>
                      </a:rPr>
                      <m:t> </m:t>
                    </m:r>
                  </m:oMath>
                </a14:m>
                <a:r>
                  <a:rPr lang="en-US" sz="2400" dirty="0">
                    <a:latin typeface="Times New Roman" pitchFamily="18" charset="0"/>
                    <a:cs typeface="Times New Roman" pitchFamily="18" charset="0"/>
                  </a:rPr>
                  <a:t>is obtained by multiplying corresponding components and adding the resulting products.</a:t>
                </a:r>
              </a:p>
              <a:p>
                <a:pPr marL="82296" indent="0">
                  <a:buNone/>
                </a:pPr>
                <a:r>
                  <a:rPr lang="en-US" sz="2400" dirty="0">
                    <a:latin typeface="Times New Roman" pitchFamily="18" charset="0"/>
                    <a:cs typeface="Times New Roman" pitchFamily="18" charset="0"/>
                  </a:rPr>
                  <a:t>The vectors u and  v are said to be orthogonal (or perpendicular) if their dot product is zero—that is, if</a:t>
                </a:r>
              </a:p>
              <a:p>
                <a:pPr marL="82296" indent="0">
                  <a:buNone/>
                </a:pPr>
                <a14:m>
                  <m:oMathPara xmlns:m="http://schemas.openxmlformats.org/officeDocument/2006/math">
                    <m:oMathParaPr>
                      <m:jc m:val="left"/>
                    </m:oMathParaPr>
                    <m:oMath xmlns:m="http://schemas.openxmlformats.org/officeDocument/2006/math">
                      <m:r>
                        <a:rPr lang="en-US" sz="2400" i="1">
                          <a:latin typeface="Cambria Math"/>
                          <a:cs typeface="Times New Roman" pitchFamily="18" charset="0"/>
                        </a:rPr>
                        <m:t>𝑢</m:t>
                      </m:r>
                      <m:r>
                        <a:rPr lang="en-US" sz="2400" i="1">
                          <a:latin typeface="Cambria Math"/>
                          <a:cs typeface="Times New Roman" pitchFamily="18" charset="0"/>
                        </a:rPr>
                        <m:t> . </m:t>
                      </m:r>
                      <m:r>
                        <a:rPr lang="en-US" sz="2400" i="1">
                          <a:latin typeface="Cambria Math"/>
                          <a:cs typeface="Times New Roman" pitchFamily="18" charset="0"/>
                        </a:rPr>
                        <m:t>𝑣</m:t>
                      </m:r>
                      <m:r>
                        <a:rPr lang="en-US" sz="2400" b="0" i="1" smtClean="0">
                          <a:latin typeface="Cambria Math"/>
                          <a:cs typeface="Times New Roman" pitchFamily="18" charset="0"/>
                        </a:rPr>
                        <m:t>=0</m:t>
                      </m:r>
                    </m:oMath>
                  </m:oMathPara>
                </a14:m>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 t="-1017" r="-488"/>
                </a:stretch>
              </a:blipFill>
            </p:spPr>
            <p:txBody>
              <a:bodyPr/>
              <a:lstStyle/>
              <a:p>
                <a:r>
                  <a:rPr lang="en-US">
                    <a:noFill/>
                  </a:rPr>
                  <a:t> </a:t>
                </a:r>
              </a:p>
            </p:txBody>
          </p:sp>
        </mc:Fallback>
      </mc:AlternateContent>
    </p:spTree>
    <p:extLst>
      <p:ext uri="{BB962C8B-B14F-4D97-AF65-F5344CB8AC3E}">
        <p14:creationId xmlns:p14="http://schemas.microsoft.com/office/powerpoint/2010/main" val="206862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533400"/>
                <a:ext cx="7498080" cy="5715000"/>
              </a:xfrm>
            </p:spPr>
            <p:txBody>
              <a:bodyPr/>
              <a:lstStyle/>
              <a:p>
                <a:pPr marL="539496" indent="-457200">
                  <a:buAutoNum type="arabicPeriod"/>
                </a:pPr>
                <a:r>
                  <a:rPr lang="en-US" sz="2400" dirty="0">
                    <a:latin typeface="Times New Roman" pitchFamily="18" charset="0"/>
                    <a:cs typeface="Times New Roman" pitchFamily="18" charset="0"/>
                  </a:rPr>
                  <a:t>Let</a:t>
                </a:r>
              </a:p>
              <a:p>
                <a:pPr marL="82296" indent="0">
                  <a:buNone/>
                </a:pPr>
                <a:r>
                  <a:rPr lang="en-US" sz="2400" dirty="0">
                    <a:latin typeface="Times New Roman" pitchFamily="18" charset="0"/>
                    <a:cs typeface="Times New Roman" pitchFamily="18" charset="0"/>
                  </a:rPr>
                  <a:t> </a:t>
                </a:r>
                <a14:m>
                  <m:oMath xmlns:m="http://schemas.openxmlformats.org/officeDocument/2006/math">
                    <m:r>
                      <a:rPr lang="en-US" sz="2400" b="0" i="1" smtClean="0">
                        <a:latin typeface="Cambria Math"/>
                      </a:rPr>
                      <m:t>𝑢</m:t>
                    </m:r>
                    <m:r>
                      <a:rPr lang="en-US" sz="2400" b="0" i="1" smtClean="0">
                        <a:latin typeface="Cambria Math"/>
                      </a:rPr>
                      <m:t>=</m:t>
                    </m:r>
                    <m:d>
                      <m:dPr>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a:rPr>
                                <m:t>1</m:t>
                              </m:r>
                            </m:e>
                            <m:e>
                              <m:r>
                                <a:rPr lang="en-US" sz="2400" b="0" i="1" smtClean="0">
                                  <a:latin typeface="Cambria Math"/>
                                </a:rPr>
                                <m:t>−2</m:t>
                              </m:r>
                            </m:e>
                            <m:e>
                              <m:r>
                                <a:rPr lang="en-US" sz="2400" b="0" i="1" smtClean="0">
                                  <a:latin typeface="Cambria Math"/>
                                </a:rPr>
                                <m:t>3</m:t>
                              </m:r>
                            </m:e>
                          </m:mr>
                        </m:m>
                      </m:e>
                    </m:d>
                    <m:r>
                      <a:rPr lang="en-US" sz="2400" b="0" i="1" smtClean="0">
                        <a:latin typeface="Cambria Math"/>
                      </a:rPr>
                      <m:t> ,</m:t>
                    </m:r>
                    <m:r>
                      <a:rPr lang="en-US" sz="2400" b="0" i="1" smtClean="0">
                        <a:latin typeface="Cambria Math"/>
                      </a:rPr>
                      <m:t>𝑣</m:t>
                    </m:r>
                    <m:r>
                      <a:rPr lang="en-US" sz="2400" b="0" i="1" smtClean="0">
                        <a:latin typeface="Cambria Math"/>
                      </a:rPr>
                      <m:t>=</m:t>
                    </m:r>
                    <m:d>
                      <m:dPr>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a:rPr>
                                <m:t>4</m:t>
                              </m:r>
                            </m:e>
                            <m:e>
                              <m:r>
                                <a:rPr lang="en-US" sz="2400" b="0" i="1" smtClean="0">
                                  <a:latin typeface="Cambria Math"/>
                                </a:rPr>
                                <m:t>5</m:t>
                              </m:r>
                            </m:e>
                            <m:e>
                              <m:r>
                                <a:rPr lang="en-US" sz="2400" b="0" i="1" smtClean="0">
                                  <a:latin typeface="Cambria Math"/>
                                </a:rPr>
                                <m:t>−1</m:t>
                              </m:r>
                            </m:e>
                          </m:mr>
                        </m:m>
                      </m:e>
                    </m:d>
                    <m:r>
                      <a:rPr lang="en-US" sz="2400" b="0" i="1" smtClean="0">
                        <a:latin typeface="Cambria Math"/>
                      </a:rPr>
                      <m:t>, </m:t>
                    </m:r>
                    <m:r>
                      <a:rPr lang="en-US" sz="2400" b="0" i="1" smtClean="0">
                        <a:latin typeface="Cambria Math"/>
                      </a:rPr>
                      <m:t>𝑤</m:t>
                    </m:r>
                    <m:r>
                      <a:rPr lang="en-US" sz="2400" b="0" i="1" smtClean="0">
                        <a:latin typeface="Cambria Math"/>
                      </a:rPr>
                      <m:t>=</m:t>
                    </m:r>
                    <m:d>
                      <m:dPr>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r>
                                <m:rPr>
                                  <m:brk m:alnAt="7"/>
                                </m:rPr>
                                <a:rPr lang="en-US" sz="2400" b="0" i="1" smtClean="0">
                                  <a:latin typeface="Cambria Math"/>
                                </a:rPr>
                                <m:t>2</m:t>
                              </m:r>
                            </m:e>
                            <m:e>
                              <m:r>
                                <a:rPr lang="en-US" sz="2400" b="0" i="1" smtClean="0">
                                  <a:latin typeface="Cambria Math"/>
                                </a:rPr>
                                <m:t>7</m:t>
                              </m:r>
                            </m:e>
                            <m:e>
                              <m:r>
                                <a:rPr lang="en-US" sz="2400" b="0" i="1" smtClean="0">
                                  <a:latin typeface="Cambria Math"/>
                                </a:rPr>
                                <m:t>4</m:t>
                              </m:r>
                            </m:e>
                          </m:mr>
                        </m:m>
                      </m:e>
                    </m:d>
                  </m:oMath>
                </a14:m>
                <a:r>
                  <a:rPr lang="en-US" sz="2400" dirty="0">
                    <a:latin typeface="Times New Roman" pitchFamily="18" charset="0"/>
                    <a:cs typeface="Times New Roman" pitchFamily="18" charset="0"/>
                  </a:rPr>
                  <a:t> </a:t>
                </a:r>
              </a:p>
              <a:p>
                <a:pPr marL="82296" indent="0">
                  <a:buNone/>
                </a:pPr>
                <a:r>
                  <a:rPr lang="en-US" sz="2400" dirty="0">
                    <a:latin typeface="Times New Roman" pitchFamily="18" charset="0"/>
                    <a:cs typeface="Times New Roman" pitchFamily="18" charset="0"/>
                  </a:rPr>
                  <a:t>then </a:t>
                </a:r>
              </a:p>
              <a:p>
                <a:pPr marL="82296"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𝑢</m:t>
                      </m:r>
                      <m:r>
                        <a:rPr lang="en-US" sz="2400" b="0" i="1" smtClean="0">
                          <a:latin typeface="Cambria Math"/>
                        </a:rPr>
                        <m:t>.</m:t>
                      </m:r>
                      <m:r>
                        <a:rPr lang="en-US" sz="2400" b="0" i="1" smtClean="0">
                          <a:latin typeface="Cambria Math"/>
                        </a:rPr>
                        <m:t>𝑣</m:t>
                      </m:r>
                      <m:r>
                        <a:rPr lang="en-US" sz="2400" b="0" i="1" smtClean="0">
                          <a:latin typeface="Cambria Math"/>
                        </a:rPr>
                        <m:t>=1</m:t>
                      </m:r>
                      <m:d>
                        <m:dPr>
                          <m:ctrlPr>
                            <a:rPr lang="en-US" sz="2400" b="0" i="1" smtClean="0">
                              <a:latin typeface="Cambria Math" panose="02040503050406030204" pitchFamily="18" charset="0"/>
                            </a:rPr>
                          </m:ctrlPr>
                        </m:dPr>
                        <m:e>
                          <m:r>
                            <a:rPr lang="en-US" sz="2400" b="0" i="1" smtClean="0">
                              <a:latin typeface="Cambria Math"/>
                            </a:rPr>
                            <m:t>4</m:t>
                          </m:r>
                        </m:e>
                      </m:d>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−2</m:t>
                          </m:r>
                        </m:e>
                      </m:d>
                      <m:d>
                        <m:dPr>
                          <m:ctrlPr>
                            <a:rPr lang="en-US" sz="2400" b="0" i="1" smtClean="0">
                              <a:latin typeface="Cambria Math" panose="02040503050406030204" pitchFamily="18" charset="0"/>
                            </a:rPr>
                          </m:ctrlPr>
                        </m:dPr>
                        <m:e>
                          <m:r>
                            <a:rPr lang="en-US" sz="2400" b="0" i="1" smtClean="0">
                              <a:latin typeface="Cambria Math"/>
                            </a:rPr>
                            <m:t>5</m:t>
                          </m:r>
                        </m:e>
                      </m:d>
                      <m:r>
                        <a:rPr lang="en-US" sz="2400" b="0" i="1" smtClean="0">
                          <a:latin typeface="Cambria Math"/>
                        </a:rPr>
                        <m:t>+3</m:t>
                      </m:r>
                      <m:d>
                        <m:dPr>
                          <m:ctrlPr>
                            <a:rPr lang="en-US" sz="2400" b="0" i="1" smtClean="0">
                              <a:latin typeface="Cambria Math" panose="02040503050406030204" pitchFamily="18" charset="0"/>
                            </a:rPr>
                          </m:ctrlPr>
                        </m:dPr>
                        <m:e>
                          <m:r>
                            <a:rPr lang="en-US" sz="2400" b="0" i="1" smtClean="0">
                              <a:latin typeface="Cambria Math"/>
                            </a:rPr>
                            <m:t>−1</m:t>
                          </m:r>
                        </m:e>
                      </m:d>
                      <m:r>
                        <a:rPr lang="en-US" sz="2400" b="0" i="1" smtClean="0">
                          <a:latin typeface="Cambria Math"/>
                        </a:rPr>
                        <m:t>=4−10−3=−9</m:t>
                      </m:r>
                    </m:oMath>
                  </m:oMathPara>
                </a14:m>
                <a:endParaRPr lang="en-US" sz="2400" dirty="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a:p>
                <a:pPr marL="82296" indent="0">
                  <a:buNone/>
                </a:pPr>
                <a14:m>
                  <m:oMathPara xmlns:m="http://schemas.openxmlformats.org/officeDocument/2006/math">
                    <m:oMathParaPr>
                      <m:jc m:val="left"/>
                    </m:oMathParaPr>
                    <m:oMath xmlns:m="http://schemas.openxmlformats.org/officeDocument/2006/math">
                      <m:r>
                        <a:rPr lang="en-US" sz="2400" b="0" i="1" smtClean="0">
                          <a:latin typeface="Cambria Math"/>
                        </a:rPr>
                        <m:t>𝑢</m:t>
                      </m:r>
                      <m:r>
                        <a:rPr lang="en-US" sz="2400" b="0" i="1" smtClean="0">
                          <a:latin typeface="Cambria Math"/>
                        </a:rPr>
                        <m:t>.</m:t>
                      </m:r>
                      <m:r>
                        <a:rPr lang="en-US" sz="2400" b="0" i="1" smtClean="0">
                          <a:latin typeface="Cambria Math"/>
                        </a:rPr>
                        <m:t>𝑤</m:t>
                      </m:r>
                      <m:r>
                        <a:rPr lang="en-US" sz="2400" b="0" i="1" smtClean="0">
                          <a:latin typeface="Cambria Math"/>
                        </a:rPr>
                        <m:t>=2−14+12=0</m:t>
                      </m:r>
                    </m:oMath>
                  </m:oMathPara>
                </a14:m>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Thus </a:t>
                </a:r>
                <a14:m>
                  <m:oMath xmlns:m="http://schemas.openxmlformats.org/officeDocument/2006/math">
                    <m:r>
                      <a:rPr lang="en-US" sz="2400" b="0" i="1" smtClean="0">
                        <a:latin typeface="Cambria Math"/>
                      </a:rPr>
                      <m:t>𝑢</m:t>
                    </m:r>
                    <m:r>
                      <a:rPr lang="en-US" sz="2400" b="0" i="1" smtClean="0">
                        <a:latin typeface="Cambria Math"/>
                      </a:rPr>
                      <m:t> </m:t>
                    </m:r>
                    <m:r>
                      <a:rPr lang="en-US" sz="2400" b="0" i="1" smtClean="0">
                        <a:latin typeface="Cambria Math"/>
                      </a:rPr>
                      <m:t>𝑎𝑛𝑑</m:t>
                    </m:r>
                    <m:r>
                      <a:rPr lang="en-US" sz="2400" b="0" i="1" smtClean="0">
                        <a:latin typeface="Cambria Math"/>
                      </a:rPr>
                      <m:t> </m:t>
                    </m:r>
                    <m:r>
                      <a:rPr lang="en-US" sz="2400" b="0" i="1" smtClean="0">
                        <a:latin typeface="Cambria Math"/>
                      </a:rPr>
                      <m:t>𝑤</m:t>
                    </m:r>
                  </m:oMath>
                </a14:m>
                <a:r>
                  <a:rPr lang="en-US" sz="2400" dirty="0">
                    <a:latin typeface="Times New Roman" pitchFamily="18" charset="0"/>
                    <a:cs typeface="Times New Roman" pitchFamily="18" charset="0"/>
                  </a:rPr>
                  <a:t> are orthogonal.</a:t>
                </a:r>
              </a:p>
              <a:p>
                <a:pPr marL="82296" indent="0">
                  <a:buNone/>
                </a:pPr>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2. Suppose </a:t>
                </a:r>
                <a14:m>
                  <m:oMath xmlns:m="http://schemas.openxmlformats.org/officeDocument/2006/math">
                    <m:r>
                      <a:rPr lang="en-US" sz="2400" i="1">
                        <a:latin typeface="Cambria Math"/>
                      </a:rPr>
                      <m:t>𝑢</m:t>
                    </m:r>
                    <m:r>
                      <a:rPr lang="en-US" sz="2400" i="1">
                        <a:latin typeface="Cambria Math"/>
                      </a:rPr>
                      <m:t>=</m:t>
                    </m:r>
                    <m:d>
                      <m:dPr>
                        <m:ctrlPr>
                          <a:rPr lang="en-US" sz="2400" i="1">
                            <a:latin typeface="Cambria Math" panose="02040503050406030204" pitchFamily="18" charset="0"/>
                          </a:rPr>
                        </m:ctrlPr>
                      </m:dPr>
                      <m:e>
                        <m:r>
                          <a:rPr lang="en-US" sz="2400" b="0" i="1" smtClean="0">
                            <a:latin typeface="Cambria Math"/>
                          </a:rPr>
                          <m:t>1,2,3,4</m:t>
                        </m:r>
                      </m:e>
                    </m:d>
                    <m:r>
                      <a:rPr lang="en-US" sz="2400" i="1">
                        <a:latin typeface="Cambria Math"/>
                      </a:rPr>
                      <m:t> </m:t>
                    </m:r>
                    <m:r>
                      <a:rPr lang="en-US" sz="2400" b="0" i="1" smtClean="0">
                        <a:latin typeface="Cambria Math"/>
                      </a:rPr>
                      <m:t>𝑎𝑛𝑑</m:t>
                    </m:r>
                    <m:r>
                      <a:rPr lang="en-US" sz="2400" b="0" i="1" smtClean="0">
                        <a:latin typeface="Cambria Math"/>
                      </a:rPr>
                      <m:t> </m:t>
                    </m:r>
                    <m:r>
                      <a:rPr lang="en-US" sz="2400" i="1">
                        <a:latin typeface="Cambria Math"/>
                      </a:rPr>
                      <m:t>𝑣</m:t>
                    </m:r>
                    <m:r>
                      <a:rPr lang="en-US" sz="2400" i="1">
                        <a:latin typeface="Cambria Math"/>
                      </a:rPr>
                      <m:t>=</m:t>
                    </m:r>
                    <m:d>
                      <m:dPr>
                        <m:ctrlPr>
                          <a:rPr lang="en-US" sz="2400" i="1">
                            <a:latin typeface="Cambria Math" panose="02040503050406030204" pitchFamily="18" charset="0"/>
                          </a:rPr>
                        </m:ctrlPr>
                      </m:dPr>
                      <m:e>
                        <m:r>
                          <a:rPr lang="en-US" sz="2400" b="0" i="1" smtClean="0">
                            <a:latin typeface="Cambria Math"/>
                          </a:rPr>
                          <m:t>6,</m:t>
                        </m:r>
                        <m:r>
                          <a:rPr lang="en-US" sz="2400" b="0" i="1" smtClean="0">
                            <a:latin typeface="Cambria Math"/>
                          </a:rPr>
                          <m:t>𝑘</m:t>
                        </m:r>
                        <m:r>
                          <a:rPr lang="en-US" sz="2400" b="0" i="1" smtClean="0">
                            <a:latin typeface="Cambria Math"/>
                          </a:rPr>
                          <m:t>,−8,2</m:t>
                        </m:r>
                      </m:e>
                    </m:d>
                  </m:oMath>
                </a14:m>
                <a:r>
                  <a:rPr lang="en-US" sz="2400" dirty="0">
                    <a:latin typeface="Times New Roman" pitchFamily="18" charset="0"/>
                    <a:cs typeface="Times New Roman" pitchFamily="18" charset="0"/>
                  </a:rPr>
                  <a:t>. Find k so that u and v are orthogonal.</a:t>
                </a:r>
              </a:p>
              <a:p>
                <a:pPr marL="82296" indent="0">
                  <a:buNone/>
                </a:pPr>
                <a:r>
                  <a:rPr lang="en-US" sz="2400" dirty="0">
                    <a:latin typeface="Times New Roman" pitchFamily="18" charset="0"/>
                    <a:cs typeface="Times New Roman" pitchFamily="18" charset="0"/>
                  </a:rPr>
                  <a:t>First obtain </a:t>
                </a: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=6+2</m:t>
                    </m:r>
                    <m:r>
                      <a:rPr lang="en-US" sz="2400" b="0" i="1" smtClean="0">
                        <a:latin typeface="Cambria Math"/>
                        <a:cs typeface="Times New Roman" pitchFamily="18" charset="0"/>
                      </a:rPr>
                      <m:t>𝑘</m:t>
                    </m:r>
                    <m:r>
                      <a:rPr lang="en-US" sz="2400" b="0" i="1" smtClean="0">
                        <a:latin typeface="Cambria Math"/>
                        <a:cs typeface="Times New Roman" pitchFamily="18" charset="0"/>
                      </a:rPr>
                      <m:t>−24+8=10+2</m:t>
                    </m:r>
                    <m:r>
                      <a:rPr lang="en-US" sz="2400" b="0" i="1" smtClean="0">
                        <a:latin typeface="Cambria Math"/>
                        <a:cs typeface="Times New Roman" pitchFamily="18" charset="0"/>
                      </a:rPr>
                      <m:t>𝑘</m:t>
                    </m:r>
                  </m:oMath>
                </a14:m>
                <a:r>
                  <a:rPr lang="en-US" sz="2400" dirty="0">
                    <a:latin typeface="Times New Roman" pitchFamily="18" charset="0"/>
                    <a:cs typeface="Times New Roman" pitchFamily="18" charset="0"/>
                  </a:rPr>
                  <a:t> Then set  </a:t>
                </a: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=0</m:t>
                    </m:r>
                  </m:oMath>
                </a14:m>
                <a:r>
                  <a:rPr lang="en-US" sz="2400" dirty="0">
                    <a:latin typeface="Times New Roman" pitchFamily="18" charset="0"/>
                    <a:cs typeface="Times New Roman" pitchFamily="18" charset="0"/>
                  </a:rPr>
                  <a:t> and solve for </a:t>
                </a:r>
                <a14:m>
                  <m:oMath xmlns:m="http://schemas.openxmlformats.org/officeDocument/2006/math">
                    <m:r>
                      <a:rPr lang="en-US" sz="2400" b="0" i="1" smtClean="0">
                        <a:latin typeface="Cambria Math"/>
                        <a:cs typeface="Times New Roman" pitchFamily="18" charset="0"/>
                      </a:rPr>
                      <m:t>𝑘</m:t>
                    </m:r>
                  </m:oMath>
                </a14:m>
                <a:endParaRPr lang="en-US" sz="2400" dirty="0">
                  <a:latin typeface="Times New Roman" pitchFamily="18" charset="0"/>
                  <a:cs typeface="Times New Roman" pitchFamily="18" charset="0"/>
                </a:endParaRPr>
              </a:p>
              <a:p>
                <a:pPr marL="82296" indent="0">
                  <a:buNone/>
                </a:pPr>
                <a14:m>
                  <m:oMath xmlns:m="http://schemas.openxmlformats.org/officeDocument/2006/math">
                    <m:r>
                      <a:rPr lang="en-US" sz="2400" i="1">
                        <a:latin typeface="Cambria Math"/>
                        <a:cs typeface="Times New Roman" pitchFamily="18" charset="0"/>
                      </a:rPr>
                      <m:t>10+2</m:t>
                    </m:r>
                    <m:r>
                      <a:rPr lang="en-US" sz="2400" i="1">
                        <a:latin typeface="Cambria Math"/>
                        <a:cs typeface="Times New Roman" pitchFamily="18" charset="0"/>
                      </a:rPr>
                      <m:t>𝑘</m:t>
                    </m:r>
                    <m:r>
                      <a:rPr lang="en-US" sz="2400" b="0" i="1" smtClean="0">
                        <a:latin typeface="Cambria Math"/>
                        <a:cs typeface="Times New Roman" pitchFamily="18" charset="0"/>
                      </a:rPr>
                      <m:t>=0   ,   </m:t>
                    </m:r>
                    <m:r>
                      <a:rPr lang="en-US" sz="2400" b="0" i="1" smtClean="0">
                        <a:latin typeface="Cambria Math"/>
                        <a:cs typeface="Times New Roman" pitchFamily="18" charset="0"/>
                      </a:rPr>
                      <m:t>𝑘</m:t>
                    </m:r>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10</m:t>
                        </m:r>
                      </m:num>
                      <m:den>
                        <m:r>
                          <a:rPr lang="en-US" sz="2400" b="0" i="1" smtClean="0">
                            <a:latin typeface="Cambria Math"/>
                            <a:cs typeface="Times New Roman" pitchFamily="18" charset="0"/>
                          </a:rPr>
                          <m:t>2</m:t>
                        </m:r>
                      </m:den>
                    </m:f>
                    <m:r>
                      <a:rPr lang="en-US" sz="2400" b="0" i="1" smtClean="0">
                        <a:latin typeface="Cambria Math"/>
                        <a:cs typeface="Times New Roman" pitchFamily="18" charset="0"/>
                      </a:rPr>
                      <m:t>=5</m:t>
                    </m:r>
                  </m:oMath>
                </a14:m>
                <a:r>
                  <a:rPr lang="en-US" sz="2400" dirty="0">
                    <a:latin typeface="Times New Roman" pitchFamily="18" charset="0"/>
                    <a:cs typeface="Times New Roman" pitchFamily="18" charset="0"/>
                  </a:rPr>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533400"/>
                <a:ext cx="7498080" cy="5715000"/>
              </a:xfrm>
              <a:blipFill rotWithShape="1">
                <a:blip r:embed="rId2"/>
                <a:stretch>
                  <a:fillRect l="-163" t="-854" r="-244"/>
                </a:stretch>
              </a:blipFill>
            </p:spPr>
            <p:txBody>
              <a:bodyPr/>
              <a:lstStyle/>
              <a:p>
                <a:r>
                  <a:rPr lang="en-US">
                    <a:noFill/>
                  </a:rPr>
                  <a:t> </a:t>
                </a:r>
              </a:p>
            </p:txBody>
          </p:sp>
        </mc:Fallback>
      </mc:AlternateContent>
    </p:spTree>
    <p:extLst>
      <p:ext uri="{BB962C8B-B14F-4D97-AF65-F5344CB8AC3E}">
        <p14:creationId xmlns:p14="http://schemas.microsoft.com/office/powerpoint/2010/main" val="75743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304800"/>
                <a:ext cx="7498080" cy="5943600"/>
              </a:xfrm>
            </p:spPr>
            <p:txBody>
              <a:bodyPr>
                <a:normAutofit/>
              </a:bodyPr>
              <a:lstStyle/>
              <a:p>
                <a:pPr marL="82296" indent="0">
                  <a:buNone/>
                </a:pPr>
                <a:r>
                  <a:rPr lang="en-US" sz="2400" dirty="0">
                    <a:latin typeface="Times New Roman" pitchFamily="18" charset="0"/>
                    <a:cs typeface="Times New Roman" pitchFamily="18" charset="0"/>
                  </a:rPr>
                  <a:t>Basic properties of the dot product 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r>
                      <a:rPr lang="en-US" sz="2400" i="1">
                        <a:latin typeface="Cambria Math"/>
                        <a:ea typeface="Cambria Math"/>
                      </a:rPr>
                      <m:t> </m:t>
                    </m:r>
                  </m:oMath>
                </a14:m>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THEOREM: For any vectors </a:t>
                </a:r>
                <a14:m>
                  <m:oMath xmlns:m="http://schemas.openxmlformats.org/officeDocument/2006/math">
                    <m:r>
                      <a:rPr lang="en-US" sz="2400" b="0" i="1" smtClean="0">
                        <a:latin typeface="Cambria Math"/>
                        <a:cs typeface="Times New Roman" pitchFamily="18" charset="0"/>
                      </a:rPr>
                      <m:t>𝑣</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 </m:t>
                    </m:r>
                    <m:r>
                      <a:rPr lang="en-US" sz="2400" b="0" i="1" smtClean="0">
                        <a:latin typeface="Cambria Math"/>
                        <a:cs typeface="Times New Roman" pitchFamily="18" charset="0"/>
                      </a:rPr>
                      <m:t>𝑎𝑛𝑑</m:t>
                    </m:r>
                    <m:r>
                      <a:rPr lang="en-US" sz="2400" b="0" i="1" smtClean="0">
                        <a:latin typeface="Cambria Math"/>
                        <a:cs typeface="Times New Roman" pitchFamily="18" charset="0"/>
                      </a:rPr>
                      <m:t> </m:t>
                    </m:r>
                    <m:r>
                      <a:rPr lang="en-US" sz="2400" b="0" i="1" smtClean="0">
                        <a:latin typeface="Cambria Math"/>
                        <a:cs typeface="Times New Roman" pitchFamily="18" charset="0"/>
                      </a:rPr>
                      <m:t>𝑤</m:t>
                    </m:r>
                    <m:r>
                      <a:rPr lang="en-US" sz="2400" b="0" i="1" smtClean="0">
                        <a:latin typeface="Cambria Math"/>
                        <a:cs typeface="Times New Roman" pitchFamily="18" charset="0"/>
                      </a:rPr>
                      <m:t> </m:t>
                    </m:r>
                  </m:oMath>
                </a14:m>
                <a:r>
                  <a:rPr lang="en-US" sz="2400" dirty="0">
                    <a:latin typeface="Times New Roman" pitchFamily="18" charset="0"/>
                    <a:cs typeface="Times New Roman" pitchFamily="18" charset="0"/>
                  </a:rPr>
                  <a:t>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and any scalar k in </a:t>
                </a:r>
                <a14:m>
                  <m:oMath xmlns:m="http://schemas.openxmlformats.org/officeDocument/2006/math">
                    <m:r>
                      <a:rPr lang="en-US" sz="2400" i="1" smtClean="0">
                        <a:latin typeface="Cambria Math"/>
                        <a:cs typeface="Times New Roman" pitchFamily="18" charset="0"/>
                      </a:rPr>
                      <m:t>ℝ</m:t>
                    </m:r>
                  </m:oMath>
                </a14:m>
                <a:r>
                  <a:rPr lang="en-US" sz="2400" dirty="0">
                    <a:latin typeface="Times New Roman" pitchFamily="18" charset="0"/>
                    <a:cs typeface="Times New Roman" pitchFamily="18" charset="0"/>
                  </a:rPr>
                  <a:t>:</a:t>
                </a:r>
              </a:p>
              <a:p>
                <a:pPr marL="539496" indent="-457200">
                  <a:buFont typeface="+mj-lt"/>
                  <a:buAutoNum type="arabicPeriod"/>
                </a:pPr>
                <a14:m>
                  <m:oMath xmlns:m="http://schemas.openxmlformats.org/officeDocument/2006/math">
                    <m:d>
                      <m:dPr>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e>
                    </m:d>
                    <m:r>
                      <a:rPr lang="en-US" sz="2400" b="0" i="1" smtClean="0">
                        <a:latin typeface="Cambria Math"/>
                        <a:cs typeface="Times New Roman" pitchFamily="18" charset="0"/>
                      </a:rPr>
                      <m:t>.</m:t>
                    </m:r>
                    <m:r>
                      <a:rPr lang="en-US" sz="2400" b="0" i="1" smtClean="0">
                        <a:latin typeface="Cambria Math"/>
                        <a:cs typeface="Times New Roman" pitchFamily="18" charset="0"/>
                      </a:rPr>
                      <m:t>𝑤</m:t>
                    </m:r>
                    <m:r>
                      <a:rPr lang="en-US" sz="2400" b="0" i="1" smtClean="0">
                        <a:latin typeface="Cambria Math"/>
                        <a:cs typeface="Times New Roman" pitchFamily="18" charset="0"/>
                      </a:rPr>
                      <m:t>=</m:t>
                    </m:r>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𝑤</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m:t>
                    </m:r>
                    <m:r>
                      <a:rPr lang="en-US" sz="2400" b="0" i="1" smtClean="0">
                        <a:latin typeface="Cambria Math"/>
                        <a:cs typeface="Times New Roman" pitchFamily="18" charset="0"/>
                      </a:rPr>
                      <m:t>𝑤</m:t>
                    </m:r>
                  </m:oMath>
                </a14:m>
                <a:endParaRPr lang="en-US" sz="2400" dirty="0">
                  <a:latin typeface="Times New Roman" pitchFamily="18" charset="0"/>
                  <a:cs typeface="Times New Roman" pitchFamily="18" charset="0"/>
                </a:endParaRPr>
              </a:p>
              <a:p>
                <a:pPr marL="539496" indent="-457200">
                  <a:buFont typeface="+mj-lt"/>
                  <a:buAutoNum type="arabicPeriod"/>
                </a:pPr>
                <a14:m>
                  <m:oMath xmlns:m="http://schemas.openxmlformats.org/officeDocument/2006/math">
                    <m:d>
                      <m:dPr>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𝑘𝑢</m:t>
                        </m:r>
                      </m:e>
                    </m:d>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m:t>
                    </m:r>
                    <m:r>
                      <a:rPr lang="en-US" sz="2400" b="0" i="1" smtClean="0">
                        <a:latin typeface="Cambria Math"/>
                        <a:cs typeface="Times New Roman" pitchFamily="18" charset="0"/>
                      </a:rPr>
                      <m:t>𝑘</m:t>
                    </m:r>
                    <m:r>
                      <a:rPr lang="en-US" sz="2400" b="0" i="1" smtClean="0">
                        <a:latin typeface="Cambria Math"/>
                        <a:cs typeface="Times New Roman" pitchFamily="18" charset="0"/>
                      </a:rPr>
                      <m:t>(</m:t>
                    </m:r>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m:t>
                    </m:r>
                  </m:oMath>
                </a14:m>
                <a:endParaRPr lang="en-US" sz="2400" dirty="0">
                  <a:latin typeface="Times New Roman" pitchFamily="18" charset="0"/>
                  <a:cs typeface="Times New Roman" pitchFamily="18" charset="0"/>
                </a:endParaRPr>
              </a:p>
              <a:p>
                <a:pPr marL="539496" indent="-457200">
                  <a:buFont typeface="+mj-lt"/>
                  <a:buAutoNum type="arabicPeriod"/>
                </a:pP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m:t>
                    </m:r>
                    <m:r>
                      <a:rPr lang="en-US" sz="2400" b="0" i="1" smtClean="0">
                        <a:latin typeface="Cambria Math"/>
                        <a:cs typeface="Times New Roman" pitchFamily="18" charset="0"/>
                      </a:rPr>
                      <m:t>𝑢</m:t>
                    </m:r>
                  </m:oMath>
                </a14:m>
                <a:endParaRPr lang="en-US" sz="2400" dirty="0">
                  <a:latin typeface="Times New Roman" pitchFamily="18" charset="0"/>
                  <a:cs typeface="Times New Roman" pitchFamily="18" charset="0"/>
                </a:endParaRPr>
              </a:p>
              <a:p>
                <a:pPr marL="539496" indent="-457200">
                  <a:buFont typeface="+mj-lt"/>
                  <a:buAutoNum type="arabicPeriod"/>
                </a:pP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𝑢</m:t>
                    </m:r>
                    <m:r>
                      <a:rPr lang="en-US" sz="2400" b="0" i="1" smtClean="0">
                        <a:latin typeface="Cambria Math"/>
                        <a:ea typeface="Cambria Math"/>
                        <a:cs typeface="Times New Roman" pitchFamily="18" charset="0"/>
                      </a:rPr>
                      <m:t>≥0 , </m:t>
                    </m:r>
                    <m:r>
                      <a:rPr lang="en-US" sz="2400" b="0" i="1" smtClean="0">
                        <a:latin typeface="Cambria Math"/>
                        <a:ea typeface="Cambria Math"/>
                        <a:cs typeface="Times New Roman" pitchFamily="18" charset="0"/>
                      </a:rPr>
                      <m:t>𝑎𝑛𝑑</m:t>
                    </m:r>
                    <m:r>
                      <a:rPr lang="en-US" sz="2400" b="0" i="1" smtClean="0">
                        <a:latin typeface="Cambria Math"/>
                        <a:ea typeface="Cambria Math"/>
                        <a:cs typeface="Times New Roman" pitchFamily="18" charset="0"/>
                      </a:rPr>
                      <m:t> </m:t>
                    </m:r>
                    <m:r>
                      <a:rPr lang="en-US" sz="2400" b="0" i="1" smtClean="0">
                        <a:latin typeface="Cambria Math"/>
                        <a:ea typeface="Cambria Math"/>
                        <a:cs typeface="Times New Roman" pitchFamily="18" charset="0"/>
                      </a:rPr>
                      <m:t>𝑢</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𝑢</m:t>
                    </m:r>
                    <m:r>
                      <a:rPr lang="en-US" sz="2400" b="0" i="1" smtClean="0">
                        <a:latin typeface="Cambria Math"/>
                        <a:ea typeface="Cambria Math"/>
                        <a:cs typeface="Times New Roman" pitchFamily="18" charset="0"/>
                      </a:rPr>
                      <m:t>=0 </m:t>
                    </m:r>
                    <m:r>
                      <a:rPr lang="en-US" sz="2400" b="0" i="1" smtClean="0">
                        <a:latin typeface="Cambria Math"/>
                        <a:ea typeface="Cambria Math"/>
                        <a:cs typeface="Times New Roman" pitchFamily="18" charset="0"/>
                      </a:rPr>
                      <m:t>𝑖𝑓𝑓</m:t>
                    </m:r>
                    <m:r>
                      <a:rPr lang="en-US" sz="2400" b="0" i="1" smtClean="0">
                        <a:latin typeface="Cambria Math"/>
                        <a:ea typeface="Cambria Math"/>
                        <a:cs typeface="Times New Roman" pitchFamily="18" charset="0"/>
                      </a:rPr>
                      <m:t> </m:t>
                    </m:r>
                    <m:r>
                      <a:rPr lang="en-US" sz="2400" b="0" i="1" smtClean="0">
                        <a:latin typeface="Cambria Math"/>
                        <a:ea typeface="Cambria Math"/>
                        <a:cs typeface="Times New Roman" pitchFamily="18" charset="0"/>
                      </a:rPr>
                      <m:t>𝑢</m:t>
                    </m:r>
                    <m:r>
                      <a:rPr lang="en-US" sz="2400" b="0" i="1" smtClean="0">
                        <a:latin typeface="Cambria Math"/>
                        <a:ea typeface="Cambria Math"/>
                        <a:cs typeface="Times New Roman" pitchFamily="18" charset="0"/>
                      </a:rPr>
                      <m:t>=0.</m:t>
                    </m:r>
                  </m:oMath>
                </a14:m>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304800"/>
                <a:ext cx="7498080" cy="5943600"/>
              </a:xfrm>
              <a:blipFill rotWithShape="1">
                <a:blip r:embed="rId2"/>
                <a:stretch>
                  <a:fillRect l="-163" t="-821"/>
                </a:stretch>
              </a:blipFill>
            </p:spPr>
            <p:txBody>
              <a:bodyPr/>
              <a:lstStyle/>
              <a:p>
                <a:r>
                  <a:rPr lang="en-US">
                    <a:noFill/>
                  </a:rPr>
                  <a:t> </a:t>
                </a:r>
              </a:p>
            </p:txBody>
          </p:sp>
        </mc:Fallback>
      </mc:AlternateContent>
    </p:spTree>
    <p:extLst>
      <p:ext uri="{BB962C8B-B14F-4D97-AF65-F5344CB8AC3E}">
        <p14:creationId xmlns:p14="http://schemas.microsoft.com/office/powerpoint/2010/main" val="379820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 (Length) of a Vector</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990600"/>
                <a:ext cx="7498080" cy="5257800"/>
              </a:xfrm>
            </p:spPr>
            <p:txBody>
              <a:bodyPr>
                <a:normAutofit/>
              </a:bodyPr>
              <a:lstStyle/>
              <a:p>
                <a:pPr marL="82296" indent="0">
                  <a:buNone/>
                </a:pPr>
                <a:r>
                  <a:rPr lang="en-US" sz="2400" dirty="0">
                    <a:latin typeface="Times New Roman" pitchFamily="18" charset="0"/>
                    <a:cs typeface="Times New Roman" pitchFamily="18" charset="0"/>
                  </a:rPr>
                  <a:t>The norm or length of a vector u 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denoted by </a:t>
                </a:r>
                <a14:m>
                  <m:oMath xmlns:m="http://schemas.openxmlformats.org/officeDocument/2006/math">
                    <m:d>
                      <m:dPr>
                        <m:begChr m:val="‖"/>
                        <m:endChr m:val="‖"/>
                        <m:ctrlPr>
                          <a:rPr lang="en-US" sz="240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𝑢</m:t>
                        </m:r>
                      </m:e>
                    </m:d>
                  </m:oMath>
                </a14:m>
                <a:r>
                  <a:rPr lang="en-US" sz="2400" dirty="0">
                    <a:latin typeface="Times New Roman" pitchFamily="18" charset="0"/>
                    <a:cs typeface="Times New Roman" pitchFamily="18" charset="0"/>
                  </a:rPr>
                  <a:t>is defined to be the nonnegative square root of</a:t>
                </a:r>
              </a:p>
              <a:p>
                <a:pPr marL="82296" indent="0">
                  <a:buNone/>
                </a:pP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𝑢</m:t>
                    </m:r>
                    <m:r>
                      <a:rPr lang="en-US" sz="2400" b="0" i="1" smtClean="0">
                        <a:latin typeface="Cambria Math"/>
                        <a:cs typeface="Times New Roman" pitchFamily="18" charset="0"/>
                      </a:rPr>
                      <m:t> </m:t>
                    </m:r>
                  </m:oMath>
                </a14:m>
                <a:r>
                  <a:rPr lang="en-US" sz="2400" dirty="0">
                    <a:latin typeface="Times New Roman" pitchFamily="18" charset="0"/>
                    <a:cs typeface="Times New Roman" pitchFamily="18" charset="0"/>
                  </a:rPr>
                  <a:t>In particular, if </a:t>
                </a:r>
                <a14:m>
                  <m:oMath xmlns:m="http://schemas.openxmlformats.org/officeDocument/2006/math">
                    <m:r>
                      <a:rPr lang="en-US" sz="2400" i="1">
                        <a:latin typeface="Cambria Math"/>
                        <a:cs typeface="Times New Roman" pitchFamily="18" charset="0"/>
                      </a:rPr>
                      <m:t>𝑢</m:t>
                    </m:r>
                    <m:r>
                      <a:rPr lang="en-US" sz="2400" i="1">
                        <a:latin typeface="Cambria Math"/>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1</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2,</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𝑛</m:t>
                            </m:r>
                          </m:sub>
                        </m:sSub>
                      </m:e>
                    </m:d>
                  </m:oMath>
                </a14:m>
                <a:r>
                  <a:rPr lang="en-US" sz="2400" dirty="0">
                    <a:latin typeface="Times New Roman" pitchFamily="18" charset="0"/>
                    <a:cs typeface="Times New Roman" pitchFamily="18" charset="0"/>
                  </a:rPr>
                  <a:t> , then</a:t>
                </a:r>
              </a:p>
              <a:p>
                <a:pPr marL="82296"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𝑢</m:t>
                          </m:r>
                        </m:e>
                      </m: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𝑢</m:t>
                          </m:r>
                        </m:e>
                      </m:ra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sSup>
                            <m:sSupPr>
                              <m:ctrlPr>
                                <a:rPr lang="en-US" sz="2400" b="0" i="1" smtClean="0">
                                  <a:latin typeface="Cambria Math" panose="02040503050406030204" pitchFamily="18" charset="0"/>
                                  <a:cs typeface="Times New Roman" pitchFamily="18" charset="0"/>
                                </a:rPr>
                              </m:ctrlPr>
                            </m:sSup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1</m:t>
                                  </m:r>
                                </m:sub>
                              </m:sSub>
                            </m:e>
                            <m:sup>
                              <m:r>
                                <a:rPr lang="en-US" sz="2400" b="0" i="1" smtClean="0">
                                  <a:latin typeface="Cambria Math"/>
                                  <a:cs typeface="Times New Roman" pitchFamily="18" charset="0"/>
                                </a:rPr>
                                <m:t>2</m:t>
                              </m:r>
                            </m:sup>
                          </m:sSup>
                          <m:r>
                            <a:rPr lang="en-US" sz="2400" b="0" i="1" smtClean="0">
                              <a:latin typeface="Cambria Math"/>
                              <a:cs typeface="Times New Roman" pitchFamily="18" charset="0"/>
                            </a:rPr>
                            <m:t>+</m:t>
                          </m:r>
                          <m:sSup>
                            <m:sSupPr>
                              <m:ctrlPr>
                                <a:rPr lang="en-US" sz="2400" i="1">
                                  <a:latin typeface="Cambria Math" panose="02040503050406030204" pitchFamily="18" charset="0"/>
                                  <a:cs typeface="Times New Roman" pitchFamily="18" charset="0"/>
                                </a:rPr>
                              </m:ctrlPr>
                            </m:sSup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b="0" i="1" smtClean="0">
                                      <a:latin typeface="Cambria Math"/>
                                      <a:cs typeface="Times New Roman" pitchFamily="18" charset="0"/>
                                    </a:rPr>
                                    <m:t>2</m:t>
                                  </m:r>
                                </m:sub>
                              </m:sSub>
                            </m:e>
                            <m:sup>
                              <m:r>
                                <a:rPr lang="en-US" sz="2400" i="1">
                                  <a:latin typeface="Cambria Math"/>
                                  <a:cs typeface="Times New Roman" pitchFamily="18" charset="0"/>
                                </a:rPr>
                                <m:t>2</m:t>
                              </m:r>
                            </m:sup>
                          </m:sSup>
                          <m:r>
                            <a:rPr lang="en-US" sz="2400" b="0" i="1" smtClean="0">
                              <a:latin typeface="Cambria Math"/>
                              <a:cs typeface="Times New Roman" pitchFamily="18" charset="0"/>
                            </a:rPr>
                            <m:t>+…+</m:t>
                          </m:r>
                          <m:sSup>
                            <m:sSupPr>
                              <m:ctrlPr>
                                <a:rPr lang="en-US" sz="2400" i="1">
                                  <a:latin typeface="Cambria Math" panose="02040503050406030204" pitchFamily="18" charset="0"/>
                                  <a:cs typeface="Times New Roman" pitchFamily="18" charset="0"/>
                                </a:rPr>
                              </m:ctrlPr>
                            </m:sSup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b="0" i="1" smtClean="0">
                                      <a:latin typeface="Cambria Math"/>
                                      <a:cs typeface="Times New Roman" pitchFamily="18" charset="0"/>
                                    </a:rPr>
                                    <m:t>𝑛</m:t>
                                  </m:r>
                                </m:sub>
                              </m:sSub>
                            </m:e>
                            <m:sup>
                              <m:r>
                                <a:rPr lang="en-US" sz="2400" i="1">
                                  <a:latin typeface="Cambria Math"/>
                                  <a:cs typeface="Times New Roman" pitchFamily="18" charset="0"/>
                                </a:rPr>
                                <m:t>2</m:t>
                              </m:r>
                            </m:sup>
                          </m:sSup>
                        </m:e>
                      </m:rad>
                    </m:oMath>
                  </m:oMathPara>
                </a14:m>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A vector u is called a unit vector if  </a:t>
                </a:r>
                <a14:m>
                  <m:oMath xmlns:m="http://schemas.openxmlformats.org/officeDocument/2006/math">
                    <m:d>
                      <m:dPr>
                        <m:begChr m:val="‖"/>
                        <m:endChr m:val="‖"/>
                        <m:ctrlPr>
                          <a:rPr lang="en-US" sz="2400" i="1">
                            <a:latin typeface="Cambria Math" panose="02040503050406030204" pitchFamily="18" charset="0"/>
                            <a:cs typeface="Times New Roman" pitchFamily="18" charset="0"/>
                          </a:rPr>
                        </m:ctrlPr>
                      </m:dPr>
                      <m:e>
                        <m:r>
                          <a:rPr lang="en-US" sz="2400" i="1">
                            <a:latin typeface="Cambria Math"/>
                            <a:cs typeface="Times New Roman" pitchFamily="18" charset="0"/>
                          </a:rPr>
                          <m:t>𝑢</m:t>
                        </m:r>
                      </m:e>
                    </m:d>
                    <m:r>
                      <a:rPr lang="en-US" sz="2400" b="0" i="1" smtClean="0">
                        <a:latin typeface="Cambria Math"/>
                        <a:cs typeface="Times New Roman" pitchFamily="18" charset="0"/>
                      </a:rPr>
                      <m:t>=1</m:t>
                    </m:r>
                  </m:oMath>
                </a14:m>
                <a:r>
                  <a:rPr lang="en-US" sz="2400" dirty="0">
                    <a:latin typeface="Times New Roman" pitchFamily="18" charset="0"/>
                    <a:cs typeface="Times New Roman" pitchFamily="18" charset="0"/>
                  </a:rPr>
                  <a:t> or, equivalently, if </a:t>
                </a:r>
                <a14:m>
                  <m:oMath xmlns:m="http://schemas.openxmlformats.org/officeDocument/2006/math">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𝑢</m:t>
                    </m:r>
                    <m:r>
                      <a:rPr lang="en-US" sz="2400" b="0" i="1" smtClean="0">
                        <a:latin typeface="Cambria Math"/>
                        <a:cs typeface="Times New Roman" pitchFamily="18" charset="0"/>
                      </a:rPr>
                      <m:t>=1</m:t>
                    </m:r>
                  </m:oMath>
                </a14:m>
                <a:r>
                  <a:rPr lang="en-US" sz="2400" dirty="0">
                    <a:latin typeface="Times New Roman" pitchFamily="18" charset="0"/>
                    <a:cs typeface="Times New Roman" pitchFamily="18" charset="0"/>
                  </a:rPr>
                  <a:t>. For any nonzero vector v 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the vector</a:t>
                </a:r>
              </a:p>
              <a:p>
                <a:pPr marL="82296" indent="0">
                  <a:buNone/>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cs typeface="Times New Roman" pitchFamily="18" charset="0"/>
                            </a:rPr>
                          </m:ctrlPr>
                        </m:accPr>
                        <m:e>
                          <m:r>
                            <a:rPr lang="en-US" sz="2400" b="0" i="1" smtClean="0">
                              <a:latin typeface="Cambria Math"/>
                              <a:cs typeface="Times New Roman" pitchFamily="18" charset="0"/>
                            </a:rPr>
                            <m:t>𝑣</m:t>
                          </m:r>
                        </m:e>
                      </m:acc>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d>
                            <m:dPr>
                              <m:begChr m:val="‖"/>
                              <m:endChr m:val="‖"/>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𝑣</m:t>
                              </m:r>
                            </m:e>
                          </m:d>
                        </m:den>
                      </m:f>
                      <m:r>
                        <a:rPr lang="en-US" sz="2400" b="0" i="1" smtClean="0">
                          <a:latin typeface="Cambria Math"/>
                          <a:cs typeface="Times New Roman" pitchFamily="18" charset="0"/>
                        </a:rPr>
                        <m:t>𝑣</m:t>
                      </m:r>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𝑣</m:t>
                          </m:r>
                        </m:num>
                        <m:den>
                          <m:d>
                            <m:dPr>
                              <m:begChr m:val="‖"/>
                              <m:endChr m:val="‖"/>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𝑣</m:t>
                              </m:r>
                            </m:e>
                          </m:d>
                        </m:den>
                      </m:f>
                    </m:oMath>
                  </m:oMathPara>
                </a14:m>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is the unique unit vector in the same direction as v. The process of finding </a:t>
                </a:r>
                <a14:m>
                  <m:oMath xmlns:m="http://schemas.openxmlformats.org/officeDocument/2006/math">
                    <m:acc>
                      <m:accPr>
                        <m:chr m:val="̂"/>
                        <m:ctrlPr>
                          <a:rPr lang="en-US" sz="2400" i="1">
                            <a:latin typeface="Cambria Math" panose="02040503050406030204" pitchFamily="18" charset="0"/>
                            <a:cs typeface="Times New Roman" pitchFamily="18" charset="0"/>
                          </a:rPr>
                        </m:ctrlPr>
                      </m:accPr>
                      <m:e>
                        <m:r>
                          <a:rPr lang="en-US" sz="2400" i="1">
                            <a:latin typeface="Cambria Math"/>
                            <a:cs typeface="Times New Roman" pitchFamily="18" charset="0"/>
                          </a:rPr>
                          <m:t>𝑣</m:t>
                        </m:r>
                      </m:e>
                    </m:acc>
                    <m:r>
                      <a:rPr lang="en-US" sz="2400" b="0" i="1" smtClean="0">
                        <a:latin typeface="Cambria Math"/>
                        <a:cs typeface="Times New Roman" pitchFamily="18" charset="0"/>
                      </a:rPr>
                      <m:t> </m:t>
                    </m:r>
                  </m:oMath>
                </a14:m>
                <a:r>
                  <a:rPr lang="en-US" sz="2400" dirty="0">
                    <a:latin typeface="Times New Roman" pitchFamily="18" charset="0"/>
                    <a:cs typeface="Times New Roman" pitchFamily="18" charset="0"/>
                  </a:rPr>
                  <a:t>from v is called normalizing v.</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990600"/>
                <a:ext cx="7498080" cy="5257800"/>
              </a:xfrm>
              <a:blipFill rotWithShape="1">
                <a:blip r:embed="rId2"/>
                <a:stretch>
                  <a:fillRect l="-163" t="-928"/>
                </a:stretch>
              </a:blipFill>
            </p:spPr>
            <p:txBody>
              <a:bodyPr/>
              <a:lstStyle/>
              <a:p>
                <a:r>
                  <a:rPr lang="en-US">
                    <a:noFill/>
                  </a:rPr>
                  <a:t> </a:t>
                </a:r>
              </a:p>
            </p:txBody>
          </p:sp>
        </mc:Fallback>
      </mc:AlternateContent>
    </p:spTree>
    <p:extLst>
      <p:ext uri="{BB962C8B-B14F-4D97-AF65-F5344CB8AC3E}">
        <p14:creationId xmlns:p14="http://schemas.microsoft.com/office/powerpoint/2010/main" val="96318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608" y="228600"/>
                <a:ext cx="7498080" cy="6019800"/>
              </a:xfrm>
            </p:spPr>
            <p:txBody>
              <a:bodyPr>
                <a:normAutofit fontScale="77500" lnSpcReduction="20000"/>
              </a:bodyPr>
              <a:lstStyle/>
              <a:p>
                <a:pPr marL="82296" indent="0">
                  <a:buNone/>
                </a:pPr>
                <a:r>
                  <a:rPr lang="en-US" sz="2400" dirty="0">
                    <a:latin typeface="Times New Roman" pitchFamily="18" charset="0"/>
                    <a:cs typeface="Times New Roman" pitchFamily="18" charset="0"/>
                  </a:rPr>
                  <a:t>Suppose </a:t>
                </a:r>
                <a14:m>
                  <m:oMath xmlns:m="http://schemas.openxmlformats.org/officeDocument/2006/math">
                    <m:r>
                      <a:rPr lang="en-US" sz="2400" b="0" i="1" smtClean="0">
                        <a:latin typeface="Cambria Math"/>
                      </a:rPr>
                      <m:t>𝑢</m:t>
                    </m:r>
                    <m:r>
                      <a:rPr lang="en-US" sz="2400" b="0" i="1" smtClean="0">
                        <a:latin typeface="Cambria Math"/>
                      </a:rPr>
                      <m:t>=(1,−2,−4,5,3)</m:t>
                    </m:r>
                  </m:oMath>
                </a14:m>
                <a:r>
                  <a:rPr lang="en-US" sz="2400" dirty="0">
                    <a:latin typeface="Times New Roman" pitchFamily="18" charset="0"/>
                    <a:cs typeface="Times New Roman" pitchFamily="18" charset="0"/>
                  </a:rPr>
                  <a:t> to find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a:rPr>
                          <m:t>𝑢</m:t>
                        </m:r>
                      </m:e>
                    </m:d>
                  </m:oMath>
                </a14:m>
                <a:endParaRPr lang="en-US" sz="2400" dirty="0">
                  <a:latin typeface="Times New Roman" pitchFamily="18" charset="0"/>
                  <a:cs typeface="Times New Roman" pitchFamily="18" charset="0"/>
                </a:endParaRPr>
              </a:p>
              <a:p>
                <a:pPr marL="82296"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a:rPr>
                            <m:t>𝑢</m:t>
                          </m:r>
                        </m:e>
                      </m:d>
                      <m:r>
                        <a:rPr lang="en-US" sz="2400" b="0" i="1" smtClean="0">
                          <a:latin typeface="Cambria Math"/>
                        </a:rPr>
                        <m:t>=</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r>
                                <a:rPr lang="en-US" sz="2400" b="0" i="1" smtClean="0">
                                  <a:latin typeface="Cambria Math"/>
                                </a:rPr>
                                <m:t>1</m:t>
                              </m:r>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(−2)</m:t>
                              </m:r>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(−4)</m:t>
                              </m:r>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5</m:t>
                              </m:r>
                            </m:e>
                            <m:sup>
                              <m:r>
                                <a:rPr lang="en-US" sz="2400" b="0" i="1" smtClean="0">
                                  <a:latin typeface="Cambria Math"/>
                                </a:rPr>
                                <m:t>2</m:t>
                              </m:r>
                            </m:sup>
                          </m:sSup>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3</m:t>
                              </m:r>
                            </m:e>
                            <m:sup>
                              <m:r>
                                <a:rPr lang="en-US" sz="2400" b="0" i="1" smtClean="0">
                                  <a:latin typeface="Cambria Math"/>
                                </a:rPr>
                                <m:t>2</m:t>
                              </m:r>
                            </m:sup>
                          </m:sSup>
                        </m:e>
                      </m:ra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55</m:t>
                          </m:r>
                        </m:e>
                      </m:rad>
                    </m:oMath>
                  </m:oMathPara>
                </a14:m>
                <a:endParaRPr lang="en-US" sz="2400" dirty="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a:p>
                <a:pPr marL="82296" indent="0">
                  <a:lnSpc>
                    <a:spcPct val="150000"/>
                  </a:lnSpc>
                  <a:buNone/>
                </a:pPr>
                <a:r>
                  <a:rPr lang="en-US" sz="2400" dirty="0">
                    <a:latin typeface="Times New Roman" pitchFamily="18" charset="0"/>
                    <a:cs typeface="Times New Roman" pitchFamily="18" charset="0"/>
                  </a:rPr>
                  <a:t>Let </a:t>
                </a:r>
                <a14:m>
                  <m:oMath xmlns:m="http://schemas.openxmlformats.org/officeDocument/2006/math">
                    <m:r>
                      <a:rPr lang="en-US" sz="2400" b="0" i="1" smtClean="0">
                        <a:latin typeface="Cambria Math"/>
                        <a:cs typeface="Times New Roman" pitchFamily="18" charset="0"/>
                      </a:rPr>
                      <m:t>𝑣</m:t>
                    </m:r>
                    <m:r>
                      <a:rPr lang="en-US" sz="2400" b="0" i="1" smtClean="0">
                        <a:latin typeface="Cambria Math"/>
                        <a:cs typeface="Times New Roman" pitchFamily="18" charset="0"/>
                      </a:rPr>
                      <m:t>=</m:t>
                    </m:r>
                    <m:d>
                      <m:dPr>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1,−3,4,2</m:t>
                        </m:r>
                      </m:e>
                    </m:d>
                    <m:r>
                      <a:rPr lang="en-US" sz="2400" b="0" i="1" smtClean="0">
                        <a:latin typeface="Cambria Math"/>
                        <a:cs typeface="Times New Roman" pitchFamily="18" charset="0"/>
                      </a:rPr>
                      <m:t> </m:t>
                    </m:r>
                    <m:r>
                      <a:rPr lang="en-US" sz="2400" b="0" i="1" smtClean="0">
                        <a:latin typeface="Cambria Math"/>
                        <a:cs typeface="Times New Roman" pitchFamily="18" charset="0"/>
                      </a:rPr>
                      <m:t>𝑎𝑛𝑑</m:t>
                    </m:r>
                    <m:r>
                      <a:rPr lang="en-US" sz="2400" b="0" i="1" smtClean="0">
                        <a:latin typeface="Cambria Math"/>
                        <a:cs typeface="Times New Roman" pitchFamily="18" charset="0"/>
                      </a:rPr>
                      <m:t> </m:t>
                    </m:r>
                    <m:r>
                      <a:rPr lang="en-US" sz="2400" b="0" i="1" smtClean="0">
                        <a:latin typeface="Cambria Math"/>
                        <a:cs typeface="Times New Roman" pitchFamily="18" charset="0"/>
                      </a:rPr>
                      <m:t>𝑤</m:t>
                    </m:r>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2</m:t>
                        </m:r>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6</m:t>
                        </m:r>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5</m:t>
                        </m:r>
                      </m:num>
                      <m:den>
                        <m:r>
                          <a:rPr lang="en-US" sz="2400" b="0" i="1" smtClean="0">
                            <a:latin typeface="Cambria Math"/>
                            <a:cs typeface="Times New Roman" pitchFamily="18" charset="0"/>
                          </a:rPr>
                          <m:t>6</m:t>
                        </m:r>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6</m:t>
                        </m:r>
                      </m:den>
                    </m:f>
                    <m:r>
                      <a:rPr lang="en-US" sz="2400" b="0" i="1" smtClean="0">
                        <a:latin typeface="Cambria Math"/>
                        <a:cs typeface="Times New Roman" pitchFamily="18" charset="0"/>
                      </a:rPr>
                      <m:t>)</m:t>
                    </m:r>
                  </m:oMath>
                </a14:m>
                <a:r>
                  <a:rPr lang="en-US" sz="2400" dirty="0">
                    <a:latin typeface="Times New Roman" pitchFamily="18" charset="0"/>
                    <a:cs typeface="Times New Roman" pitchFamily="18" charset="0"/>
                  </a:rPr>
                  <a:t> then</a:t>
                </a:r>
              </a:p>
              <a:p>
                <a:pPr marL="82296" indent="0">
                  <a:lnSpc>
                    <a:spcPct val="150000"/>
                  </a:lnSpc>
                  <a:buNone/>
                </a:pPr>
                <a:endParaRPr lang="en-US" sz="240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𝑣</m:t>
                          </m:r>
                        </m:e>
                      </m: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r>
                            <a:rPr lang="en-US" sz="2400" b="0" i="1" smtClean="0">
                              <a:latin typeface="Cambria Math"/>
                              <a:cs typeface="Times New Roman" pitchFamily="18" charset="0"/>
                            </a:rPr>
                            <m:t>1+9+16+4</m:t>
                          </m:r>
                        </m:e>
                      </m:ra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r>
                            <a:rPr lang="en-US" sz="2400" b="0" i="1" smtClean="0">
                              <a:latin typeface="Cambria Math"/>
                              <a:cs typeface="Times New Roman" pitchFamily="18" charset="0"/>
                            </a:rPr>
                            <m:t>30</m:t>
                          </m:r>
                        </m:e>
                      </m:rad>
                    </m:oMath>
                  </m:oMathPara>
                </a14:m>
                <a:endParaRPr lang="en-US" sz="2400" dirty="0">
                  <a:latin typeface="Times New Roman" pitchFamily="18" charset="0"/>
                  <a:cs typeface="Times New Roman" pitchFamily="18" charset="0"/>
                </a:endParaRPr>
              </a:p>
              <a:p>
                <a:pPr marL="82296"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𝑤</m:t>
                          </m:r>
                        </m:e>
                      </m: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4</m:t>
                              </m:r>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36</m:t>
                              </m:r>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25</m:t>
                              </m:r>
                            </m:num>
                            <m:den>
                              <m:r>
                                <a:rPr lang="en-US" sz="2400" b="0" i="1" smtClean="0">
                                  <a:latin typeface="Cambria Math"/>
                                  <a:cs typeface="Times New Roman" pitchFamily="18" charset="0"/>
                                </a:rPr>
                                <m:t>36</m:t>
                              </m:r>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
                                <a:rPr lang="en-US" sz="2400" b="0" i="1" smtClean="0">
                                  <a:latin typeface="Cambria Math"/>
                                  <a:cs typeface="Times New Roman" pitchFamily="18" charset="0"/>
                                </a:rPr>
                                <m:t>36</m:t>
                              </m:r>
                            </m:den>
                          </m:f>
                        </m:e>
                      </m:ra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36</m:t>
                              </m:r>
                            </m:num>
                            <m:den>
                              <m:r>
                                <a:rPr lang="en-US" sz="2400" b="0" i="1" smtClean="0">
                                  <a:latin typeface="Cambria Math"/>
                                  <a:cs typeface="Times New Roman" pitchFamily="18" charset="0"/>
                                </a:rPr>
                                <m:t>36</m:t>
                              </m:r>
                            </m:den>
                          </m:f>
                        </m:e>
                      </m:rad>
                      <m:r>
                        <a:rPr lang="en-US" sz="2400" b="0" i="1" smtClean="0">
                          <a:latin typeface="Cambria Math"/>
                          <a:cs typeface="Times New Roman" pitchFamily="18" charset="0"/>
                        </a:rPr>
                        <m:t>=1</m:t>
                      </m:r>
                    </m:oMath>
                  </m:oMathPara>
                </a14:m>
                <a:endParaRPr lang="en-US" sz="2400" dirty="0">
                  <a:latin typeface="Times New Roman" pitchFamily="18" charset="0"/>
                  <a:cs typeface="Times New Roman" pitchFamily="18" charset="0"/>
                </a:endParaRPr>
              </a:p>
              <a:p>
                <a:pPr marL="82296" indent="0">
                  <a:lnSpc>
                    <a:spcPct val="150000"/>
                  </a:lnSpc>
                  <a:buNone/>
                </a:pPr>
                <a:r>
                  <a:rPr lang="en-US" sz="2400" dirty="0">
                    <a:latin typeface="Times New Roman" pitchFamily="18" charset="0"/>
                    <a:cs typeface="Times New Roman" pitchFamily="18" charset="0"/>
                  </a:rPr>
                  <a:t>Thus w is a unit vector, but v is not a unit vector. However, we can normalize v as follows:</a:t>
                </a:r>
              </a:p>
              <a:p>
                <a:pPr marL="82296" indent="0">
                  <a:lnSpc>
                    <a:spcPct val="150000"/>
                  </a:lnSpc>
                  <a:buNone/>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cs typeface="Times New Roman" pitchFamily="18" charset="0"/>
                            </a:rPr>
                          </m:ctrlPr>
                        </m:accPr>
                        <m:e>
                          <m:r>
                            <a:rPr lang="en-US" sz="2400" i="1">
                              <a:latin typeface="Cambria Math"/>
                              <a:cs typeface="Times New Roman" pitchFamily="18" charset="0"/>
                            </a:rPr>
                            <m:t>𝑣</m:t>
                          </m:r>
                        </m:e>
                      </m:acc>
                      <m:r>
                        <a:rPr lang="en-US" sz="2400" i="1">
                          <a:latin typeface="Cambria Math"/>
                          <a:cs typeface="Times New Roman" pitchFamily="18" charset="0"/>
                        </a:rPr>
                        <m:t>=</m:t>
                      </m:r>
                      <m:f>
                        <m:fPr>
                          <m:ctrlPr>
                            <a:rPr lang="en-US" sz="2400" i="1">
                              <a:latin typeface="Cambria Math" panose="02040503050406030204" pitchFamily="18" charset="0"/>
                              <a:cs typeface="Times New Roman" pitchFamily="18" charset="0"/>
                            </a:rPr>
                          </m:ctrlPr>
                        </m:fPr>
                        <m:num>
                          <m:r>
                            <a:rPr lang="en-US" sz="2400" i="1">
                              <a:latin typeface="Cambria Math"/>
                              <a:cs typeface="Times New Roman" pitchFamily="18" charset="0"/>
                            </a:rPr>
                            <m:t>𝑣</m:t>
                          </m:r>
                        </m:num>
                        <m:den>
                          <m:d>
                            <m:dPr>
                              <m:begChr m:val="‖"/>
                              <m:endChr m:val="‖"/>
                              <m:ctrlPr>
                                <a:rPr lang="en-US" sz="2400" i="1">
                                  <a:latin typeface="Cambria Math" panose="02040503050406030204" pitchFamily="18" charset="0"/>
                                  <a:cs typeface="Times New Roman" pitchFamily="18" charset="0"/>
                                </a:rPr>
                              </m:ctrlPr>
                            </m:dPr>
                            <m:e>
                              <m:r>
                                <a:rPr lang="en-US" sz="2400" i="1">
                                  <a:latin typeface="Cambria Math"/>
                                  <a:cs typeface="Times New Roman" pitchFamily="18" charset="0"/>
                                </a:rPr>
                                <m:t>𝑣</m:t>
                              </m:r>
                            </m:e>
                          </m:d>
                        </m:den>
                      </m:f>
                      <m:r>
                        <a:rPr lang="en-US" sz="2400" b="0" i="1" smtClean="0">
                          <a:latin typeface="Cambria Math"/>
                          <a:cs typeface="Times New Roman" pitchFamily="18" charset="0"/>
                        </a:rPr>
                        <m:t>=</m:t>
                      </m:r>
                      <m:f>
                        <m:fPr>
                          <m:ctrlPr>
                            <a:rPr lang="en-US" sz="2400" b="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1</m:t>
                          </m:r>
                        </m:num>
                        <m:den>
                          <m:rad>
                            <m:radPr>
                              <m:degHide m:val="on"/>
                              <m:ctrlPr>
                                <a:rPr lang="en-US" sz="2400" b="0" i="1" smtClean="0">
                                  <a:latin typeface="Cambria Math" panose="02040503050406030204" pitchFamily="18" charset="0"/>
                                  <a:cs typeface="Times New Roman" pitchFamily="18" charset="0"/>
                                </a:rPr>
                              </m:ctrlPr>
                            </m:radPr>
                            <m:deg/>
                            <m:e>
                              <m:r>
                                <a:rPr lang="en-US" sz="2400" b="0" i="1" smtClean="0">
                                  <a:latin typeface="Cambria Math"/>
                                  <a:cs typeface="Times New Roman" pitchFamily="18" charset="0"/>
                                </a:rPr>
                                <m:t>30</m:t>
                              </m:r>
                            </m:e>
                          </m:rad>
                        </m:den>
                      </m:f>
                      <m:r>
                        <a:rPr lang="en-US" sz="2400" b="0" i="1" smtClean="0">
                          <a:latin typeface="Cambria Math"/>
                          <a:cs typeface="Times New Roman" pitchFamily="18" charset="0"/>
                        </a:rPr>
                        <m:t>,</m:t>
                      </m:r>
                      <m:f>
                        <m:fPr>
                          <m:ctrlPr>
                            <a:rPr lang="en-US" sz="2400" i="1">
                              <a:latin typeface="Cambria Math" panose="02040503050406030204" pitchFamily="18" charset="0"/>
                              <a:cs typeface="Times New Roman" pitchFamily="18" charset="0"/>
                            </a:rPr>
                          </m:ctrlPr>
                        </m:fPr>
                        <m:num>
                          <m:r>
                            <a:rPr lang="en-US" sz="2400" b="0" i="1" smtClean="0">
                              <a:latin typeface="Cambria Math"/>
                              <a:cs typeface="Times New Roman" pitchFamily="18" charset="0"/>
                            </a:rPr>
                            <m:t>−3</m:t>
                          </m:r>
                        </m:num>
                        <m:den>
                          <m:rad>
                            <m:radPr>
                              <m:degHide m:val="on"/>
                              <m:ctrlPr>
                                <a:rPr lang="en-US" sz="2400" i="1">
                                  <a:latin typeface="Cambria Math" panose="02040503050406030204" pitchFamily="18" charset="0"/>
                                  <a:cs typeface="Times New Roman" pitchFamily="18" charset="0"/>
                                </a:rPr>
                              </m:ctrlPr>
                            </m:radPr>
                            <m:deg/>
                            <m:e>
                              <m:r>
                                <a:rPr lang="en-US" sz="2400" i="1">
                                  <a:latin typeface="Cambria Math"/>
                                  <a:cs typeface="Times New Roman" pitchFamily="18" charset="0"/>
                                </a:rPr>
                                <m:t>30</m:t>
                              </m:r>
                            </m:e>
                          </m:rad>
                        </m:den>
                      </m:f>
                      <m:r>
                        <a:rPr lang="en-US" sz="2400" b="0" i="1" smtClean="0">
                          <a:latin typeface="Cambria Math"/>
                          <a:cs typeface="Times New Roman" pitchFamily="18" charset="0"/>
                        </a:rPr>
                        <m:t>,</m:t>
                      </m:r>
                      <m:f>
                        <m:fPr>
                          <m:ctrlPr>
                            <a:rPr lang="en-US" sz="240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4</m:t>
                          </m:r>
                        </m:num>
                        <m:den>
                          <m:rad>
                            <m:radPr>
                              <m:degHide m:val="on"/>
                              <m:ctrlPr>
                                <a:rPr lang="en-US" sz="2400" i="1">
                                  <a:latin typeface="Cambria Math" panose="02040503050406030204" pitchFamily="18" charset="0"/>
                                  <a:cs typeface="Times New Roman" pitchFamily="18" charset="0"/>
                                </a:rPr>
                              </m:ctrlPr>
                            </m:radPr>
                            <m:deg/>
                            <m:e>
                              <m:r>
                                <a:rPr lang="en-US" sz="2400" i="1">
                                  <a:latin typeface="Cambria Math"/>
                                  <a:cs typeface="Times New Roman" pitchFamily="18" charset="0"/>
                                </a:rPr>
                                <m:t>30</m:t>
                              </m:r>
                            </m:e>
                          </m:rad>
                        </m:den>
                      </m:f>
                      <m:r>
                        <a:rPr lang="en-US" sz="2400" b="0" i="1" smtClean="0">
                          <a:latin typeface="Cambria Math"/>
                          <a:cs typeface="Times New Roman" pitchFamily="18" charset="0"/>
                        </a:rPr>
                        <m:t>,</m:t>
                      </m:r>
                      <m:f>
                        <m:fPr>
                          <m:ctrlPr>
                            <a:rPr lang="en-US" sz="2400" i="1">
                              <a:latin typeface="Cambria Math" panose="02040503050406030204" pitchFamily="18" charset="0"/>
                              <a:cs typeface="Times New Roman" pitchFamily="18" charset="0"/>
                            </a:rPr>
                          </m:ctrlPr>
                        </m:fPr>
                        <m:num>
                          <m:r>
                            <a:rPr lang="en-US" sz="2400" b="0" i="1" smtClean="0">
                              <a:latin typeface="Cambria Math"/>
                              <a:cs typeface="Times New Roman" pitchFamily="18" charset="0"/>
                            </a:rPr>
                            <m:t>2</m:t>
                          </m:r>
                        </m:num>
                        <m:den>
                          <m:rad>
                            <m:radPr>
                              <m:degHide m:val="on"/>
                              <m:ctrlPr>
                                <a:rPr lang="en-US" sz="2400" i="1">
                                  <a:latin typeface="Cambria Math" panose="02040503050406030204" pitchFamily="18" charset="0"/>
                                  <a:cs typeface="Times New Roman" pitchFamily="18" charset="0"/>
                                </a:rPr>
                              </m:ctrlPr>
                            </m:radPr>
                            <m:deg/>
                            <m:e>
                              <m:r>
                                <a:rPr lang="en-US" sz="2400" i="1">
                                  <a:latin typeface="Cambria Math"/>
                                  <a:cs typeface="Times New Roman" pitchFamily="18" charset="0"/>
                                </a:rPr>
                                <m:t>30</m:t>
                              </m:r>
                            </m:e>
                          </m:rad>
                        </m:den>
                      </m:f>
                    </m:oMath>
                  </m:oMathPara>
                </a14:m>
                <a:endParaRPr lang="en-US" sz="2400" dirty="0">
                  <a:latin typeface="Times New Roman" pitchFamily="18" charset="0"/>
                  <a:cs typeface="Times New Roman" pitchFamily="18" charset="0"/>
                </a:endParaRPr>
              </a:p>
              <a:p>
                <a:pPr marL="82296" indent="0">
                  <a:lnSpc>
                    <a:spcPct val="150000"/>
                  </a:lnSpc>
                  <a:buNone/>
                </a:pPr>
                <a:r>
                  <a:rPr lang="en-US" sz="2400" dirty="0">
                    <a:latin typeface="Times New Roman" pitchFamily="18" charset="0"/>
                    <a:cs typeface="Times New Roman" pitchFamily="18" charset="0"/>
                  </a:rPr>
                  <a:t>This is the unique unit vector in the same direction as v.</a:t>
                </a:r>
              </a:p>
              <a:p>
                <a:pPr marL="82296" indent="0">
                  <a:buNone/>
                </a:pPr>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608" y="228600"/>
                <a:ext cx="7498080" cy="6019800"/>
              </a:xfrm>
              <a:blipFill rotWithShape="1">
                <a:blip r:embed="rId2"/>
                <a:stretch>
                  <a:fillRect t="-1418" b="-811"/>
                </a:stretch>
              </a:blipFill>
            </p:spPr>
            <p:txBody>
              <a:bodyPr/>
              <a:lstStyle/>
              <a:p>
                <a:r>
                  <a:rPr lang="en-US">
                    <a:noFill/>
                  </a:rPr>
                  <a:t> </a:t>
                </a:r>
              </a:p>
            </p:txBody>
          </p:sp>
        </mc:Fallback>
      </mc:AlternateContent>
    </p:spTree>
    <p:extLst>
      <p:ext uri="{BB962C8B-B14F-4D97-AF65-F5344CB8AC3E}">
        <p14:creationId xmlns:p14="http://schemas.microsoft.com/office/powerpoint/2010/main" val="352994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Distance, Angles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82296" indent="0">
                  <a:buNone/>
                </a:pPr>
                <a:r>
                  <a:rPr lang="en-US" sz="2400" dirty="0">
                    <a:latin typeface="Times New Roman" pitchFamily="18" charset="0"/>
                    <a:cs typeface="Times New Roman" pitchFamily="18" charset="0"/>
                  </a:rPr>
                  <a:t>The distance between vectors </a:t>
                </a:r>
                <a14:m>
                  <m:oMath xmlns:m="http://schemas.openxmlformats.org/officeDocument/2006/math">
                    <m:r>
                      <a:rPr lang="en-US" sz="2400" i="1">
                        <a:latin typeface="Cambria Math"/>
                        <a:cs typeface="Times New Roman" pitchFamily="18" charset="0"/>
                      </a:rPr>
                      <m:t>𝑢</m:t>
                    </m:r>
                    <m:r>
                      <a:rPr lang="en-US" sz="2400" i="1">
                        <a:latin typeface="Cambria Math"/>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1</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2,</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𝑎</m:t>
                            </m:r>
                          </m:e>
                          <m:sub>
                            <m:r>
                              <a:rPr lang="en-US" sz="2400" i="1">
                                <a:latin typeface="Cambria Math"/>
                                <a:cs typeface="Times New Roman" pitchFamily="18" charset="0"/>
                              </a:rPr>
                              <m:t>𝑛</m:t>
                            </m:r>
                          </m:sub>
                        </m:sSub>
                      </m:e>
                    </m:d>
                  </m:oMath>
                </a14:m>
                <a:r>
                  <a:rPr lang="en-US" sz="2400" dirty="0">
                    <a:latin typeface="Times New Roman" pitchFamily="18" charset="0"/>
                    <a:cs typeface="Times New Roman" pitchFamily="18" charset="0"/>
                  </a:rPr>
                  <a:t> and </a:t>
                </a:r>
                <a14:m>
                  <m:oMath xmlns:m="http://schemas.openxmlformats.org/officeDocument/2006/math">
                    <m:r>
                      <a:rPr lang="en-US" sz="2400" i="1">
                        <a:latin typeface="Cambria Math"/>
                        <a:cs typeface="Times New Roman" pitchFamily="18" charset="0"/>
                      </a:rPr>
                      <m:t>𝑣</m:t>
                    </m:r>
                    <m:r>
                      <a:rPr lang="en-US" sz="2400" i="1">
                        <a:latin typeface="Cambria Math"/>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𝑏</m:t>
                            </m:r>
                          </m:e>
                          <m:sub>
                            <m:r>
                              <a:rPr lang="en-US" sz="2400" i="1">
                                <a:latin typeface="Cambria Math"/>
                                <a:cs typeface="Times New Roman" pitchFamily="18" charset="0"/>
                              </a:rPr>
                              <m:t>1</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𝑏</m:t>
                            </m:r>
                          </m:e>
                          <m:sub>
                            <m:r>
                              <a:rPr lang="en-US" sz="2400" i="1">
                                <a:latin typeface="Cambria Math"/>
                                <a:cs typeface="Times New Roman" pitchFamily="18" charset="0"/>
                              </a:rPr>
                              <m:t>2,</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𝑏</m:t>
                            </m:r>
                          </m:e>
                          <m:sub>
                            <m:r>
                              <a:rPr lang="en-US" sz="2400" i="1">
                                <a:latin typeface="Cambria Math"/>
                                <a:cs typeface="Times New Roman" pitchFamily="18" charset="0"/>
                              </a:rPr>
                              <m:t>𝑛</m:t>
                            </m:r>
                          </m:sub>
                        </m:sSub>
                      </m:e>
                    </m:d>
                    <m:r>
                      <a:rPr lang="en-US" sz="2400" i="1">
                        <a:latin typeface="Cambria Math"/>
                        <a:cs typeface="Times New Roman" pitchFamily="18" charset="0"/>
                      </a:rPr>
                      <m:t> </m:t>
                    </m:r>
                  </m:oMath>
                </a14:m>
                <a:r>
                  <a:rPr lang="en-US" sz="2400" dirty="0">
                    <a:latin typeface="Times New Roman" pitchFamily="18" charset="0"/>
                    <a:cs typeface="Times New Roman" pitchFamily="18" charset="0"/>
                  </a:rPr>
                  <a:t>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is denoted and defined by</a:t>
                </a:r>
              </a:p>
              <a:p>
                <a:pPr marL="82296" indent="0">
                  <a:buNone/>
                </a:pPr>
                <a14:m>
                  <m:oMathPara xmlns:m="http://schemas.openxmlformats.org/officeDocument/2006/math">
                    <m:oMathParaPr>
                      <m:jc m:val="centerGroup"/>
                    </m:oMathParaPr>
                    <m:oMath xmlns:m="http://schemas.openxmlformats.org/officeDocument/2006/math">
                      <m:r>
                        <a:rPr lang="en-US" sz="2400" b="0" i="1" smtClean="0">
                          <a:latin typeface="Cambria Math"/>
                          <a:cs typeface="Times New Roman" pitchFamily="18" charset="0"/>
                        </a:rPr>
                        <m:t>𝑑</m:t>
                      </m:r>
                      <m:d>
                        <m:dPr>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e>
                      </m:d>
                      <m:r>
                        <a:rPr lang="en-US" sz="2400" b="0" i="1" smtClean="0">
                          <a:latin typeface="Cambria Math"/>
                          <a:cs typeface="Times New Roman" pitchFamily="18" charset="0"/>
                        </a:rPr>
                        <m:t>=</m:t>
                      </m:r>
                      <m:d>
                        <m:dPr>
                          <m:begChr m:val="‖"/>
                          <m:endChr m:val="‖"/>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e>
                      </m:d>
                      <m:r>
                        <a:rPr lang="en-US" sz="2400" b="0" i="1" smtClean="0">
                          <a:latin typeface="Cambria Math"/>
                          <a:cs typeface="Times New Roman" pitchFamily="18" charset="0"/>
                        </a:rPr>
                        <m:t>=</m:t>
                      </m:r>
                      <m:rad>
                        <m:radPr>
                          <m:degHide m:val="on"/>
                          <m:ctrlPr>
                            <a:rPr lang="en-US" sz="2400" b="0" i="1" smtClean="0">
                              <a:latin typeface="Cambria Math" panose="02040503050406030204" pitchFamily="18" charset="0"/>
                              <a:cs typeface="Times New Roman" pitchFamily="18" charset="0"/>
                            </a:rPr>
                          </m:ctrlPr>
                        </m:radPr>
                        <m:deg/>
                        <m:e>
                          <m:sSup>
                            <m:sSupPr>
                              <m:ctrlPr>
                                <a:rPr lang="en-US" sz="2400" b="0" i="1" smtClean="0">
                                  <a:latin typeface="Cambria Math" panose="02040503050406030204" pitchFamily="18" charset="0"/>
                                  <a:cs typeface="Times New Roman" pitchFamily="18" charset="0"/>
                                </a:rPr>
                              </m:ctrlPr>
                            </m:sSupPr>
                            <m:e>
                              <m:sSub>
                                <m:sSubPr>
                                  <m:ctrlPr>
                                    <a:rPr lang="en-US" sz="2400" i="1">
                                      <a:latin typeface="Cambria Math" panose="02040503050406030204" pitchFamily="18" charset="0"/>
                                      <a:cs typeface="Times New Roman" pitchFamily="18" charset="0"/>
                                    </a:rPr>
                                  </m:ctrlPr>
                                </m:sSubPr>
                                <m:e>
                                  <m:r>
                                    <a:rPr lang="en-US" sz="2400" b="0" i="1" smtClean="0">
                                      <a:latin typeface="Cambria Math"/>
                                      <a:cs typeface="Times New Roman" pitchFamily="18" charset="0"/>
                                    </a:rPr>
                                    <m:t>(</m:t>
                                  </m:r>
                                  <m:r>
                                    <a:rPr lang="en-US" sz="2400" i="1">
                                      <a:latin typeface="Cambria Math"/>
                                      <a:cs typeface="Times New Roman" pitchFamily="18" charset="0"/>
                                    </a:rPr>
                                    <m:t>𝑎</m:t>
                                  </m:r>
                                </m:e>
                                <m:sub>
                                  <m:r>
                                    <a:rPr lang="en-US" sz="2400" i="1">
                                      <a:latin typeface="Cambria Math"/>
                                      <a:cs typeface="Times New Roman" pitchFamily="18" charset="0"/>
                                    </a:rPr>
                                    <m:t>1</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𝑏</m:t>
                                  </m:r>
                                </m:e>
                                <m:sub>
                                  <m:r>
                                    <a:rPr lang="en-US" sz="2400" i="1">
                                      <a:latin typeface="Cambria Math"/>
                                      <a:cs typeface="Times New Roman" pitchFamily="18" charset="0"/>
                                    </a:rPr>
                                    <m:t>1</m:t>
                                  </m:r>
                                </m:sub>
                              </m:sSub>
                              <m:r>
                                <a:rPr lang="en-US" sz="2400" b="0" i="1" smtClean="0">
                                  <a:latin typeface="Cambria Math"/>
                                  <a:cs typeface="Times New Roman" pitchFamily="18" charset="0"/>
                                </a:rPr>
                                <m:t>)</m:t>
                              </m:r>
                            </m:e>
                            <m:sup>
                              <m:r>
                                <a:rPr lang="en-US" sz="2400" b="0" i="1" smtClean="0">
                                  <a:latin typeface="Cambria Math"/>
                                  <a:cs typeface="Times New Roman" pitchFamily="18" charset="0"/>
                                </a:rPr>
                                <m:t>2</m:t>
                              </m:r>
                            </m:sup>
                          </m:sSup>
                          <m:r>
                            <a:rPr lang="en-US" sz="2400" b="0" i="1" smtClean="0">
                              <a:latin typeface="Cambria Math"/>
                              <a:cs typeface="Times New Roman" pitchFamily="18" charset="0"/>
                            </a:rPr>
                            <m:t>+</m:t>
                          </m:r>
                          <m:sSup>
                            <m:sSupPr>
                              <m:ctrlPr>
                                <a:rPr lang="en-US" sz="2400" i="1">
                                  <a:latin typeface="Cambria Math" panose="02040503050406030204" pitchFamily="18" charset="0"/>
                                  <a:cs typeface="Times New Roman" pitchFamily="18" charset="0"/>
                                </a:rPr>
                              </m:ctrlPr>
                            </m:sSup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m:t>
                                  </m:r>
                                  <m:r>
                                    <a:rPr lang="en-US" sz="2400" i="1">
                                      <a:latin typeface="Cambria Math"/>
                                      <a:cs typeface="Times New Roman" pitchFamily="18" charset="0"/>
                                    </a:rPr>
                                    <m:t>𝑎</m:t>
                                  </m:r>
                                </m:e>
                                <m:sub>
                                  <m:r>
                                    <a:rPr lang="en-US" sz="2400" b="0" i="1" smtClean="0">
                                      <a:latin typeface="Cambria Math"/>
                                      <a:cs typeface="Times New Roman" pitchFamily="18" charset="0"/>
                                    </a:rPr>
                                    <m:t>2</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𝑏</m:t>
                                  </m:r>
                                </m:e>
                                <m:sub>
                                  <m:r>
                                    <a:rPr lang="en-US" sz="2400" b="0" i="1" smtClean="0">
                                      <a:latin typeface="Cambria Math"/>
                                      <a:cs typeface="Times New Roman" pitchFamily="18" charset="0"/>
                                    </a:rPr>
                                    <m:t>2</m:t>
                                  </m:r>
                                </m:sub>
                              </m:sSub>
                              <m:r>
                                <a:rPr lang="en-US" sz="2400" i="1">
                                  <a:latin typeface="Cambria Math"/>
                                  <a:cs typeface="Times New Roman" pitchFamily="18" charset="0"/>
                                </a:rPr>
                                <m:t>)</m:t>
                              </m:r>
                            </m:e>
                            <m:sup>
                              <m:r>
                                <a:rPr lang="en-US" sz="2400" i="1">
                                  <a:latin typeface="Cambria Math"/>
                                  <a:cs typeface="Times New Roman" pitchFamily="18" charset="0"/>
                                </a:rPr>
                                <m:t>2</m:t>
                              </m:r>
                            </m:sup>
                          </m:sSup>
                          <m:r>
                            <a:rPr lang="en-US" sz="2400" b="0" i="1" smtClean="0">
                              <a:latin typeface="Cambria Math"/>
                              <a:cs typeface="Times New Roman" pitchFamily="18" charset="0"/>
                            </a:rPr>
                            <m:t>+…+</m:t>
                          </m:r>
                          <m:sSup>
                            <m:sSupPr>
                              <m:ctrlPr>
                                <a:rPr lang="en-US" sz="2400" i="1">
                                  <a:latin typeface="Cambria Math" panose="02040503050406030204" pitchFamily="18" charset="0"/>
                                  <a:cs typeface="Times New Roman" pitchFamily="18" charset="0"/>
                                </a:rPr>
                              </m:ctrlPr>
                            </m:sSupPr>
                            <m:e>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m:t>
                                  </m:r>
                                  <m:r>
                                    <a:rPr lang="en-US" sz="2400" i="1">
                                      <a:latin typeface="Cambria Math"/>
                                      <a:cs typeface="Times New Roman" pitchFamily="18" charset="0"/>
                                    </a:rPr>
                                    <m:t>𝑎</m:t>
                                  </m:r>
                                </m:e>
                                <m:sub>
                                  <m:r>
                                    <a:rPr lang="en-US" sz="2400" b="0" i="1" smtClean="0">
                                      <a:latin typeface="Cambria Math"/>
                                      <a:cs typeface="Times New Roman" pitchFamily="18" charset="0"/>
                                    </a:rPr>
                                    <m:t>𝑛</m:t>
                                  </m:r>
                                </m:sub>
                              </m:sSub>
                              <m:r>
                                <a:rPr lang="en-US" sz="2400" i="1">
                                  <a:latin typeface="Cambria Math"/>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a:cs typeface="Times New Roman" pitchFamily="18" charset="0"/>
                                    </a:rPr>
                                    <m:t>𝑏</m:t>
                                  </m:r>
                                </m:e>
                                <m:sub>
                                  <m:r>
                                    <a:rPr lang="en-US" sz="2400" b="0" i="1" smtClean="0">
                                      <a:latin typeface="Cambria Math"/>
                                      <a:cs typeface="Times New Roman" pitchFamily="18" charset="0"/>
                                    </a:rPr>
                                    <m:t>𝑛</m:t>
                                  </m:r>
                                </m:sub>
                              </m:sSub>
                              <m:r>
                                <a:rPr lang="en-US" sz="2400" i="1">
                                  <a:latin typeface="Cambria Math"/>
                                  <a:cs typeface="Times New Roman" pitchFamily="18" charset="0"/>
                                </a:rPr>
                                <m:t>)</m:t>
                              </m:r>
                            </m:e>
                            <m:sup>
                              <m:r>
                                <a:rPr lang="en-US" sz="2400" i="1">
                                  <a:latin typeface="Cambria Math"/>
                                  <a:cs typeface="Times New Roman" pitchFamily="18" charset="0"/>
                                </a:rPr>
                                <m:t>2</m:t>
                              </m:r>
                            </m:sup>
                          </m:sSup>
                        </m:e>
                      </m:rad>
                    </m:oMath>
                  </m:oMathPara>
                </a14:m>
                <a:endParaRPr lang="en-US" sz="2400" dirty="0">
                  <a:latin typeface="Times New Roman" pitchFamily="18" charset="0"/>
                  <a:cs typeface="Times New Roman" pitchFamily="18" charset="0"/>
                </a:endParaRPr>
              </a:p>
              <a:p>
                <a:pPr marL="82296" indent="0">
                  <a:buNone/>
                </a:pPr>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The angle </a:t>
                </a:r>
                <a14:m>
                  <m:oMath xmlns:m="http://schemas.openxmlformats.org/officeDocument/2006/math">
                    <m:r>
                      <a:rPr lang="en-US" sz="2400" i="1" smtClean="0">
                        <a:latin typeface="Cambria Math"/>
                        <a:ea typeface="Cambria Math"/>
                      </a:rPr>
                      <m:t>𝜃</m:t>
                    </m:r>
                  </m:oMath>
                </a14:m>
                <a:r>
                  <a:rPr lang="en-US" sz="2400" dirty="0">
                    <a:latin typeface="Times New Roman" pitchFamily="18" charset="0"/>
                    <a:cs typeface="Times New Roman" pitchFamily="18" charset="0"/>
                  </a:rPr>
                  <a:t> between nonzero vectors </a:t>
                </a:r>
                <a14:m>
                  <m:oMath xmlns:m="http://schemas.openxmlformats.org/officeDocument/2006/math">
                    <m:r>
                      <a:rPr lang="en-US" sz="2400" b="0" i="1" smtClean="0">
                        <a:latin typeface="Cambria Math"/>
                      </a:rPr>
                      <m:t>𝑢</m:t>
                    </m:r>
                    <m:r>
                      <a:rPr lang="en-US" sz="2400" b="0" i="1" smtClean="0">
                        <a:latin typeface="Cambria Math"/>
                      </a:rPr>
                      <m:t>, </m:t>
                    </m:r>
                    <m:r>
                      <a:rPr lang="en-US" sz="2400" b="0" i="1" smtClean="0">
                        <a:latin typeface="Cambria Math"/>
                      </a:rPr>
                      <m:t>𝑣</m:t>
                    </m:r>
                    <m:r>
                      <a:rPr lang="en-US" sz="2400" b="0" i="1" smtClean="0">
                        <a:latin typeface="Cambria Math"/>
                      </a:rPr>
                      <m:t> </m:t>
                    </m:r>
                  </m:oMath>
                </a14:m>
                <a:r>
                  <a:rPr lang="en-US" sz="2400" dirty="0">
                    <a:latin typeface="Times New Roman" pitchFamily="18" charset="0"/>
                    <a:cs typeface="Times New Roman" pitchFamily="18" charset="0"/>
                  </a:rPr>
                  <a:t>in </a:t>
                </a:r>
                <a14:m>
                  <m:oMath xmlns:m="http://schemas.openxmlformats.org/officeDocument/2006/math">
                    <m:sSup>
                      <m:sSupPr>
                        <m:ctrlPr>
                          <a:rPr lang="en-US" sz="2400" i="1">
                            <a:latin typeface="Cambria Math" panose="02040503050406030204" pitchFamily="18" charset="0"/>
                            <a:ea typeface="Cambria Math"/>
                          </a:rPr>
                        </m:ctrlPr>
                      </m:sSupPr>
                      <m:e>
                        <m:r>
                          <a:rPr lang="en-US" sz="2400" i="1">
                            <a:latin typeface="Cambria Math"/>
                            <a:ea typeface="Cambria Math"/>
                          </a:rPr>
                          <m:t>ℝ</m:t>
                        </m:r>
                      </m:e>
                      <m:sup>
                        <m:r>
                          <a:rPr lang="en-US" sz="2400" i="1">
                            <a:latin typeface="Cambria Math"/>
                            <a:ea typeface="Cambria Math"/>
                          </a:rPr>
                          <m:t>𝑛</m:t>
                        </m:r>
                      </m:sup>
                    </m:sSup>
                  </m:oMath>
                </a14:m>
                <a:r>
                  <a:rPr lang="en-US" sz="2400" dirty="0">
                    <a:latin typeface="Times New Roman" pitchFamily="18" charset="0"/>
                    <a:cs typeface="Times New Roman" pitchFamily="18" charset="0"/>
                  </a:rPr>
                  <a:t> is defined by</a:t>
                </a:r>
              </a:p>
              <a:p>
                <a:pPr marL="82296"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cs typeface="Times New Roman" pitchFamily="18" charset="0"/>
                            </a:rPr>
                          </m:ctrlPr>
                        </m:funcPr>
                        <m:fName>
                          <m:r>
                            <m:rPr>
                              <m:sty m:val="p"/>
                            </m:rPr>
                            <a:rPr lang="en-US" sz="2400" i="0" smtClean="0">
                              <a:latin typeface="Cambria Math"/>
                              <a:cs typeface="Times New Roman" pitchFamily="18" charset="0"/>
                            </a:rPr>
                            <m:t>cos</m:t>
                          </m:r>
                        </m:fName>
                        <m:e>
                          <m:r>
                            <a:rPr lang="en-US" sz="2400" i="1" smtClean="0">
                              <a:latin typeface="Cambria Math"/>
                              <a:ea typeface="Cambria Math"/>
                              <a:cs typeface="Times New Roman" pitchFamily="18" charset="0"/>
                            </a:rPr>
                            <m:t>𝜃</m:t>
                          </m:r>
                          <m:r>
                            <a:rPr lang="en-US" sz="2400" b="0" i="1" smtClean="0">
                              <a:latin typeface="Cambria Math"/>
                              <a:ea typeface="Cambria Math"/>
                              <a:cs typeface="Times New Roman" pitchFamily="18" charset="0"/>
                            </a:rPr>
                            <m:t>=</m:t>
                          </m:r>
                          <m:f>
                            <m:fPr>
                              <m:ctrlPr>
                                <a:rPr lang="en-US" sz="2400" b="0" i="1" smtClean="0">
                                  <a:latin typeface="Cambria Math" panose="02040503050406030204" pitchFamily="18" charset="0"/>
                                  <a:ea typeface="Cambria Math"/>
                                  <a:cs typeface="Times New Roman" pitchFamily="18" charset="0"/>
                                </a:rPr>
                              </m:ctrlPr>
                            </m:fPr>
                            <m:num>
                              <m:r>
                                <a:rPr lang="en-US" sz="2400" b="0" i="1" smtClean="0">
                                  <a:latin typeface="Cambria Math"/>
                                  <a:ea typeface="Cambria Math"/>
                                  <a:cs typeface="Times New Roman" pitchFamily="18" charset="0"/>
                                </a:rPr>
                                <m:t>𝑢</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𝑣</m:t>
                              </m:r>
                            </m:num>
                            <m:den>
                              <m:d>
                                <m:dPr>
                                  <m:begChr m:val="‖"/>
                                  <m:endChr m:val="‖"/>
                                  <m:ctrlPr>
                                    <a:rPr lang="en-US" sz="2400" b="0" i="1" smtClean="0">
                                      <a:latin typeface="Cambria Math" panose="02040503050406030204" pitchFamily="18" charset="0"/>
                                      <a:ea typeface="Cambria Math"/>
                                      <a:cs typeface="Times New Roman" pitchFamily="18" charset="0"/>
                                    </a:rPr>
                                  </m:ctrlPr>
                                </m:dPr>
                                <m:e>
                                  <m:r>
                                    <a:rPr lang="en-US" sz="2400" b="0" i="1" smtClean="0">
                                      <a:latin typeface="Cambria Math"/>
                                      <a:ea typeface="Cambria Math"/>
                                      <a:cs typeface="Times New Roman" pitchFamily="18" charset="0"/>
                                    </a:rPr>
                                    <m:t>𝑢</m:t>
                                  </m:r>
                                </m:e>
                              </m:d>
                              <m:d>
                                <m:dPr>
                                  <m:begChr m:val="‖"/>
                                  <m:endChr m:val="‖"/>
                                  <m:ctrlPr>
                                    <a:rPr lang="en-US" sz="2400" b="0" i="1" smtClean="0">
                                      <a:latin typeface="Cambria Math" panose="02040503050406030204" pitchFamily="18" charset="0"/>
                                      <a:ea typeface="Cambria Math"/>
                                      <a:cs typeface="Times New Roman" pitchFamily="18" charset="0"/>
                                    </a:rPr>
                                  </m:ctrlPr>
                                </m:dPr>
                                <m:e>
                                  <m:r>
                                    <a:rPr lang="en-US" sz="2400" b="0" i="1" smtClean="0">
                                      <a:latin typeface="Cambria Math"/>
                                      <a:ea typeface="Cambria Math"/>
                                      <a:cs typeface="Times New Roman" pitchFamily="18" charset="0"/>
                                    </a:rPr>
                                    <m:t>𝑣</m:t>
                                  </m:r>
                                </m:e>
                              </m:d>
                            </m:den>
                          </m:f>
                        </m:e>
                      </m:func>
                    </m:oMath>
                  </m:oMathPara>
                </a14:m>
                <a:endParaRPr lang="en-US" sz="2400" dirty="0">
                  <a:latin typeface="Times New Roman" pitchFamily="18" charset="0"/>
                  <a:cs typeface="Times New Roman" pitchFamily="18" charset="0"/>
                </a:endParaRPr>
              </a:p>
              <a:p>
                <a:pPr marL="82296" indent="0">
                  <a:buNone/>
                </a:pPr>
                <a:r>
                  <a:rPr lang="en-US" sz="2400" dirty="0">
                    <a:latin typeface="Times New Roman" pitchFamily="18" charset="0"/>
                    <a:cs typeface="Times New Roman" pitchFamily="18" charset="0"/>
                  </a:rPr>
                  <a:t>Note that if </a:t>
                </a:r>
                <a14:m>
                  <m:oMath xmlns:m="http://schemas.openxmlformats.org/officeDocument/2006/math">
                    <m:r>
                      <a:rPr lang="en-US" sz="2400" i="1">
                        <a:latin typeface="Cambria Math"/>
                        <a:ea typeface="Cambria Math"/>
                        <a:cs typeface="Times New Roman" pitchFamily="18" charset="0"/>
                      </a:rPr>
                      <m:t>𝑢</m:t>
                    </m:r>
                    <m:r>
                      <a:rPr lang="en-US" sz="2400" i="1">
                        <a:latin typeface="Cambria Math"/>
                        <a:ea typeface="Cambria Math"/>
                        <a:cs typeface="Times New Roman" pitchFamily="18" charset="0"/>
                      </a:rPr>
                      <m:t>.</m:t>
                    </m:r>
                    <m:r>
                      <a:rPr lang="en-US" sz="2400" i="1">
                        <a:latin typeface="Cambria Math"/>
                        <a:ea typeface="Cambria Math"/>
                        <a:cs typeface="Times New Roman" pitchFamily="18" charset="0"/>
                      </a:rPr>
                      <m:t>𝑣</m:t>
                    </m:r>
                    <m:r>
                      <a:rPr lang="en-US" sz="2400" b="0" i="0" smtClean="0">
                        <a:latin typeface="Cambria Math"/>
                        <a:ea typeface="Cambria Math"/>
                        <a:cs typeface="Times New Roman" pitchFamily="18" charset="0"/>
                      </a:rPr>
                      <m:t>=0</m:t>
                    </m:r>
                  </m:oMath>
                </a14:m>
                <a:r>
                  <a:rPr lang="en-US" sz="2400" dirty="0">
                    <a:latin typeface="Times New Roman" pitchFamily="18" charset="0"/>
                    <a:cs typeface="Times New Roman" pitchFamily="18" charset="0"/>
                  </a:rPr>
                  <a:t> then </a:t>
                </a:r>
                <a14:m>
                  <m:oMath xmlns:m="http://schemas.openxmlformats.org/officeDocument/2006/math">
                    <m:r>
                      <a:rPr lang="en-US" sz="2400" i="1" smtClean="0">
                        <a:latin typeface="Cambria Math"/>
                        <a:ea typeface="Cambria Math"/>
                        <a:cs typeface="Times New Roman" pitchFamily="18" charset="0"/>
                      </a:rPr>
                      <m:t>𝜃</m:t>
                    </m:r>
                    <m:r>
                      <a:rPr lang="en-US" sz="2400" b="0" i="1" smtClean="0">
                        <a:latin typeface="Cambria Math"/>
                        <a:ea typeface="Cambria Math"/>
                        <a:cs typeface="Times New Roman" pitchFamily="18" charset="0"/>
                      </a:rPr>
                      <m:t>=90 </m:t>
                    </m:r>
                  </m:oMath>
                </a14:m>
                <a:r>
                  <a:rPr lang="en-US" sz="2400" dirty="0">
                    <a:latin typeface="Times New Roman" pitchFamily="18" charset="0"/>
                    <a:cs typeface="Times New Roman" pitchFamily="18" charset="0"/>
                  </a:rPr>
                  <a:t>This then agrees with our previous definition of </a:t>
                </a:r>
                <a:r>
                  <a:rPr lang="en-US" sz="2400" dirty="0" err="1">
                    <a:latin typeface="Times New Roman" pitchFamily="18" charset="0"/>
                    <a:cs typeface="Times New Roman" pitchFamily="18" charset="0"/>
                  </a:rPr>
                  <a:t>orthogonality</a:t>
                </a:r>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 t="-508" r="-1220"/>
                </a:stretch>
              </a:blipFill>
            </p:spPr>
            <p:txBody>
              <a:bodyPr/>
              <a:lstStyle/>
              <a:p>
                <a:r>
                  <a:rPr lang="en-US">
                    <a:noFill/>
                  </a:rPr>
                  <a:t> </a:t>
                </a:r>
              </a:p>
            </p:txBody>
          </p:sp>
        </mc:Fallback>
      </mc:AlternateContent>
    </p:spTree>
    <p:extLst>
      <p:ext uri="{BB962C8B-B14F-4D97-AF65-F5344CB8AC3E}">
        <p14:creationId xmlns:p14="http://schemas.microsoft.com/office/powerpoint/2010/main" val="616696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254</TotalTime>
  <Words>867</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Cambria Math</vt:lpstr>
      <vt:lpstr>Gill Sans MT</vt:lpstr>
      <vt:lpstr>Times New Roman</vt:lpstr>
      <vt:lpstr>Verdana</vt:lpstr>
      <vt:lpstr>Wingdings 2</vt:lpstr>
      <vt:lpstr>Solstice</vt:lpstr>
      <vt:lpstr>vector</vt:lpstr>
      <vt:lpstr>Some properties of vectors</vt:lpstr>
      <vt:lpstr>PowerPoint Presentation</vt:lpstr>
      <vt:lpstr>Dot (Inner) Product</vt:lpstr>
      <vt:lpstr>PowerPoint Presentation</vt:lpstr>
      <vt:lpstr>PowerPoint Presentation</vt:lpstr>
      <vt:lpstr>Norm (Length) of a Vector </vt:lpstr>
      <vt:lpstr>PowerPoint Presentation</vt:lpstr>
      <vt:lpstr>Distance, Angles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dc:title>
  <dc:creator>Suhail</dc:creator>
  <cp:lastModifiedBy>raban doski</cp:lastModifiedBy>
  <cp:revision>36</cp:revision>
  <dcterms:created xsi:type="dcterms:W3CDTF">2006-08-16T00:00:00Z</dcterms:created>
  <dcterms:modified xsi:type="dcterms:W3CDTF">2021-12-22T19:01:20Z</dcterms:modified>
</cp:coreProperties>
</file>