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1" r:id="rId5"/>
    <p:sldId id="259" r:id="rId6"/>
    <p:sldId id="260" r:id="rId7"/>
    <p:sldId id="280" r:id="rId8"/>
    <p:sldId id="261" r:id="rId9"/>
    <p:sldId id="264" r:id="rId10"/>
    <p:sldId id="265" r:id="rId11"/>
    <p:sldId id="272" r:id="rId12"/>
    <p:sldId id="274" r:id="rId13"/>
    <p:sldId id="273" r:id="rId14"/>
    <p:sldId id="270" r:id="rId15"/>
    <p:sldId id="275" r:id="rId16"/>
    <p:sldId id="278" r:id="rId17"/>
    <p:sldId id="276" r:id="rId18"/>
    <p:sldId id="277" r:id="rId19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557EE-E96E-4453-9CDB-9F2A19838363}" type="datetimeFigureOut">
              <a:rPr lang="en-US" smtClean="0"/>
              <a:t>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C1E36-2961-4C2B-B6EB-2A09F8F35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36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98934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20807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582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91487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956060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0341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5583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50436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7843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2895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6292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CC858-09E8-4B56-A830-A5531B45A77B}" type="datetimeFigureOut">
              <a:rPr lang="ar-IQ" smtClean="0"/>
              <a:t>19/06/1443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D714-FEC0-4A64-88DF-4F598DC96B3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45483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Cardinal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Boundedness</a:t>
            </a:r>
            <a:r>
              <a:rPr lang="en-US" b="1" dirty="0" smtClean="0"/>
              <a:t> and Cardinality</a:t>
            </a:r>
            <a:endParaRPr lang="ar-IQ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1916832"/>
            <a:ext cx="6400800" cy="3096344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Upper bound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Lower bound </a:t>
            </a: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Supremum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err="1" smtClean="0">
                <a:solidFill>
                  <a:schemeClr val="tx1"/>
                </a:solidFill>
              </a:rPr>
              <a:t>Infimum</a:t>
            </a:r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Cardinality of infinite sets</a:t>
            </a:r>
          </a:p>
          <a:p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126817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632"/>
                <a:ext cx="8784976" cy="6741368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dirty="0" smtClean="0">
                    <a:latin typeface="LCMSS8"/>
                    <a:cs typeface="+mj-cs"/>
                  </a:rPr>
                  <a:t>Consider the set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={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−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/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𝑛</m:t>
                    </m:r>
                    <m:r>
                      <a:rPr lang="en-US" sz="2400" i="1" dirty="0">
                        <a:latin typeface="Cambria Math"/>
                        <a:cs typeface="+mj-cs"/>
                      </a:rPr>
                      <m:t>: </m:t>
                    </m:r>
                    <m:r>
                      <a:rPr lang="en-US" sz="2400" i="1" dirty="0">
                        <a:latin typeface="Cambria Math"/>
                        <a:cs typeface="+mj-cs"/>
                      </a:rPr>
                      <m:t>𝑛</m:t>
                    </m:r>
                    <m:r>
                      <a:rPr lang="en-US" sz="2400" i="1" dirty="0">
                        <a:latin typeface="Cambria Math"/>
                        <a:cs typeface="+mj-cs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  <a:ea typeface="Cambria Math"/>
                        <a:cs typeface="+mj-cs"/>
                      </a:rPr>
                      <m:t>ℕ</m:t>
                    </m:r>
                    <m:r>
                      <a:rPr lang="en-US" sz="2400" i="1" dirty="0" smtClean="0">
                        <a:latin typeface="Cambria Math"/>
                        <a:ea typeface="Cambria Math"/>
                        <a:cs typeface="+mj-cs"/>
                      </a:rPr>
                      <m:t>}.</m:t>
                    </m:r>
                  </m:oMath>
                </a14:m>
                <a:endParaRPr lang="en-US" sz="2400" dirty="0" smtClean="0">
                  <a:latin typeface="LCMSS8"/>
                  <a:cs typeface="+mj-cs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i="0" dirty="0" smtClean="0">
                    <a:latin typeface="+mj-lt"/>
                  </a:rPr>
                  <a:t>{</a:t>
                </a:r>
                <a:r>
                  <a:rPr lang="en-US" sz="2400" b="0" i="0" dirty="0" smtClean="0">
                    <a:latin typeface="+mj-lt"/>
                  </a:rPr>
                  <a:t>1,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/>
                      </a:rPr>
                      <m:t> , 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b="0" i="0" dirty="0" smtClean="0">
                    <a:latin typeface="+mj-lt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b="0" i="0" dirty="0" smtClean="0">
                    <a:latin typeface="+mj-lt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b="0" i="0" dirty="0" smtClean="0">
                    <a:latin typeface="+mj-lt"/>
                  </a:rPr>
                  <a:t> , ... ,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  <a:ea typeface="Cambria Math"/>
                      </a:rPr>
                      <m:t>}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∞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LCMSS8"/>
                            <a:cs typeface="+mj-cs"/>
                          </a:rPr>
                          <m:t> </m:t>
                        </m:r>
                      </m:den>
                    </m:f>
                  </m:oMath>
                </a14:m>
                <a:endParaRPr lang="en-US" sz="2400" dirty="0" smtClean="0">
                  <a:latin typeface="LCMSS8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dirty="0">
                    <a:latin typeface="LCMSS8"/>
                    <a:cs typeface="+mj-cs"/>
                  </a:rPr>
                  <a:t>Upper bounds</a:t>
                </a:r>
                <a:r>
                  <a:rPr lang="en-US" sz="2400" dirty="0" smtClean="0">
                    <a:latin typeface="LCMSS8"/>
                    <a:cs typeface="+mj-cs"/>
                  </a:rPr>
                  <a:t>: [2,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+mj-cs"/>
                      </a:rPr>
                      <m:t>∞</m:t>
                    </m:r>
                  </m:oMath>
                </a14:m>
                <a:r>
                  <a:rPr lang="en-US" sz="2400" dirty="0" smtClean="0">
                    <a:latin typeface="LCMSS8"/>
                    <a:cs typeface="+mj-cs"/>
                  </a:rPr>
                  <a:t>) </a:t>
                </a:r>
              </a:p>
              <a:p>
                <a:pPr marL="0" indent="0" algn="l">
                  <a:buNone/>
                </a:pPr>
                <a:r>
                  <a:rPr lang="en-US" sz="2400" dirty="0" smtClean="0">
                    <a:latin typeface="LCMSS8"/>
                    <a:cs typeface="+mj-cs"/>
                  </a:rPr>
                  <a:t>2</a:t>
                </a:r>
                <a:r>
                  <a:rPr lang="ar-IQ" sz="2400" dirty="0" smtClean="0">
                    <a:latin typeface="LCMSS8"/>
                    <a:cs typeface="+mj-cs"/>
                  </a:rPr>
                  <a:t>= </a:t>
                </a:r>
                <a:r>
                  <a:rPr lang="en-US" sz="2400" dirty="0" err="1" smtClean="0">
                    <a:latin typeface="LCMSS8"/>
                    <a:cs typeface="+mj-cs"/>
                  </a:rPr>
                  <a:t>l.u.b</a:t>
                </a:r>
                <a:r>
                  <a:rPr lang="en-US" sz="2400" dirty="0" smtClean="0">
                    <a:latin typeface="LCMSS8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LCMSS8"/>
                    <a:cs typeface="+mj-cs"/>
                  </a:rPr>
                  <a:t>) = sup(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LCMSS8"/>
                    <a:cs typeface="+mj-cs"/>
                  </a:rPr>
                  <a:t>)</a:t>
                </a:r>
              </a:p>
              <a:p>
                <a:pPr marL="0" indent="0" algn="l">
                  <a:buNone/>
                </a:pPr>
                <a:r>
                  <a:rPr lang="en-US" sz="2400" dirty="0" smtClean="0">
                    <a:latin typeface="LCMSS8"/>
                    <a:cs typeface="+mj-cs"/>
                  </a:rPr>
                  <a:t>= does </a:t>
                </a:r>
                <a:r>
                  <a:rPr lang="en-US" sz="2400" dirty="0">
                    <a:latin typeface="LCMSS8"/>
                    <a:cs typeface="+mj-cs"/>
                  </a:rPr>
                  <a:t>not exist </a:t>
                </a:r>
                <a:r>
                  <a:rPr lang="ar-IQ" sz="2400" dirty="0" smtClean="0">
                    <a:latin typeface="LCMSS8"/>
                    <a:cs typeface="+mj-cs"/>
                  </a:rPr>
                  <a:t>(</a:t>
                </a:r>
                <a:r>
                  <a:rPr lang="en-US" sz="2400" dirty="0">
                    <a:latin typeface="LCMSS8"/>
                    <a:cs typeface="+mj-cs"/>
                  </a:rPr>
                  <a:t>Max(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</m:oMath>
                </a14:m>
                <a:endParaRPr lang="en-US" sz="2400" dirty="0">
                  <a:latin typeface="LCMSS8"/>
                </a:endParaRPr>
              </a:p>
              <a:p>
                <a:pPr marL="0" indent="0" algn="l">
                  <a:buNone/>
                </a:pPr>
                <a:endParaRPr lang="en-US" sz="2400" dirty="0" smtClean="0">
                  <a:latin typeface="LCMSS8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dirty="0" smtClean="0">
                    <a:latin typeface="LCMSS8"/>
                    <a:cs typeface="+mj-cs"/>
                  </a:rPr>
                  <a:t>Lower bounds</a:t>
                </a:r>
                <a:r>
                  <a:rPr lang="en-US" sz="2400" dirty="0">
                    <a:latin typeface="LCMSS8"/>
                    <a:cs typeface="+mj-cs"/>
                  </a:rPr>
                  <a:t>: </a:t>
                </a:r>
                <a:r>
                  <a:rPr lang="en-US" sz="2400" dirty="0" smtClean="0">
                    <a:latin typeface="LCMSS8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+mj-cs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+mj-cs"/>
                      </a:rPr>
                      <m:t>∞,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+mj-cs"/>
                      </a:rPr>
                      <m:t>1</m:t>
                    </m:r>
                  </m:oMath>
                </a14:m>
                <a:r>
                  <a:rPr lang="en-US" sz="2400" dirty="0" smtClean="0">
                    <a:latin typeface="LCMSS8"/>
                    <a:cs typeface="+mj-cs"/>
                  </a:rPr>
                  <a:t>] </a:t>
                </a:r>
              </a:p>
              <a:p>
                <a:pPr marL="0" indent="0" algn="l">
                  <a:buNone/>
                </a:pPr>
                <a:r>
                  <a:rPr lang="en-US" sz="2400" dirty="0" smtClean="0">
                    <a:latin typeface="LCMSS8"/>
                    <a:cs typeface="+mj-cs"/>
                  </a:rPr>
                  <a:t>g. </a:t>
                </a:r>
                <a:r>
                  <a:rPr lang="en-US" sz="2400" dirty="0">
                    <a:latin typeface="LCMSS8"/>
                    <a:cs typeface="+mj-cs"/>
                  </a:rPr>
                  <a:t>l, b(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>
                    <a:latin typeface="LCMSS8"/>
                    <a:cs typeface="+mj-cs"/>
                  </a:rPr>
                  <a:t>)= </a:t>
                </a:r>
                <a:r>
                  <a:rPr lang="en-US" sz="2400" dirty="0" err="1">
                    <a:latin typeface="LCMSS8"/>
                    <a:cs typeface="+mj-cs"/>
                  </a:rPr>
                  <a:t>inf</a:t>
                </a:r>
                <a:r>
                  <a:rPr lang="en-US" sz="2400" dirty="0">
                    <a:latin typeface="LCMSS8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>
                    <a:latin typeface="LCMSS8"/>
                    <a:cs typeface="+mj-cs"/>
                  </a:rPr>
                  <a:t>) = 1</a:t>
                </a:r>
              </a:p>
              <a:p>
                <a:pPr marL="0" indent="0" algn="l">
                  <a:buNone/>
                </a:pPr>
                <a:r>
                  <a:rPr lang="en-US" sz="2400" dirty="0" smtClean="0">
                    <a:latin typeface="LCMSS8"/>
                    <a:cs typeface="+mj-cs"/>
                  </a:rPr>
                  <a:t>Min(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LCMSS8"/>
                    <a:cs typeface="+mj-cs"/>
                  </a:rPr>
                  <a:t>) = 1</a:t>
                </a:r>
                <a:endParaRPr lang="en-US" sz="2400" dirty="0">
                  <a:latin typeface="LCMSS8"/>
                  <a:cs typeface="+mj-cs"/>
                </a:endParaRPr>
              </a:p>
              <a:p>
                <a:pPr marL="0" indent="0" algn="l">
                  <a:buNone/>
                </a:pPr>
                <a:endParaRPr lang="en-US" sz="2400" dirty="0">
                  <a:latin typeface="LCMSS8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dirty="0" err="1" smtClean="0">
                    <a:latin typeface="LCMSS8"/>
                    <a:cs typeface="+mj-cs"/>
                  </a:rPr>
                  <a:t>H.w</a:t>
                </a:r>
                <a:r>
                  <a:rPr lang="en-US" sz="2400" dirty="0" smtClean="0">
                    <a:latin typeface="LCMSS8"/>
                    <a:cs typeface="+mj-cs"/>
                  </a:rPr>
                  <a:t>:  </a:t>
                </a:r>
                <a:r>
                  <a:rPr lang="en-US" sz="2400" dirty="0">
                    <a:latin typeface="LCMSS8"/>
                    <a:cs typeface="+mj-cs"/>
                  </a:rPr>
                  <a:t>Find upper bound, sup(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LCMSS8"/>
                    <a:cs typeface="+mj-cs"/>
                  </a:rPr>
                  <a:t>), max(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LCMSS8"/>
                    <a:cs typeface="+mj-cs"/>
                  </a:rPr>
                  <a:t>), lower bound, inf(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LCMSS8"/>
                    <a:cs typeface="+mj-cs"/>
                  </a:rPr>
                  <a:t>) and min</a:t>
                </a:r>
                <a:r>
                  <a:rPr lang="en-US" sz="2400" dirty="0">
                    <a:latin typeface="LCMSS8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latin typeface="LCMSS8"/>
                    <a:cs typeface="+mj-cs"/>
                  </a:rPr>
                  <a:t>) if they exist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/>
                      </a:rPr>
                      <m:t>where</m:t>
                    </m:r>
                  </m:oMath>
                </a14:m>
                <a:endParaRPr lang="ar-IQ" sz="2400" dirty="0" smtClean="0">
                  <a:latin typeface="LCMSS8"/>
                  <a:cs typeface="+mj-cs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 dirty="0">
                            <a:latin typeface="Cambria Math"/>
                          </a:rPr>
                          <m:t>: </m:t>
                        </m:r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 ∈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ℕ</m:t>
                        </m:r>
                      </m:e>
                    </m:d>
                  </m:oMath>
                </a14:m>
                <a:r>
                  <a:rPr lang="en-US" sz="2400" dirty="0" smtClean="0">
                    <a:cs typeface="+mj-cs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b="0" i="1" dirty="0" smtClean="0">
                        <a:latin typeface="Cambria Math"/>
                      </a:rPr>
                      <m:t>=(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5</m:t>
                    </m:r>
                    <m:r>
                      <a:rPr lang="en-US" sz="24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+mj-cs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=(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4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,∞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>
                    <a:cs typeface="+mj-cs"/>
                  </a:rPr>
                  <a:t> ,A ={2,4,6,8} </a:t>
                </a:r>
                <a:endParaRPr lang="ar-IQ" sz="2400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632"/>
                <a:ext cx="8784976" cy="6741368"/>
              </a:xfrm>
              <a:blipFill rotWithShape="1">
                <a:blip r:embed="rId2"/>
                <a:stretch>
                  <a:fillRect l="-971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7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6632"/>
                <a:ext cx="8229600" cy="6009531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ar-IQ" sz="2400" b="1" dirty="0" smtClean="0">
                    <a:solidFill>
                      <a:srgbClr val="FF0000"/>
                    </a:solidFill>
                    <a:cs typeface="+mj-cs"/>
                  </a:rPr>
                  <a:t> </a:t>
                </a:r>
                <a:r>
                  <a:rPr lang="en-US" sz="2400" b="1" dirty="0" smtClean="0">
                    <a:solidFill>
                      <a:srgbClr val="FF0000"/>
                    </a:solidFill>
                    <a:cs typeface="+mj-cs"/>
                  </a:rPr>
                  <a:t>  </a:t>
                </a:r>
                <a:r>
                  <a:rPr lang="en-US" sz="2600" b="1" dirty="0" smtClean="0">
                    <a:solidFill>
                      <a:srgbClr val="FF0000"/>
                    </a:solidFill>
                    <a:cs typeface="+mj-cs"/>
                  </a:rPr>
                  <a:t>1-1Correspondence</a:t>
                </a:r>
              </a:p>
              <a:p>
                <a:pPr marL="0" indent="0" algn="l">
                  <a:buNone/>
                </a:pPr>
                <a:r>
                  <a:rPr lang="en-US" sz="2400" b="1" dirty="0" smtClean="0">
                    <a:solidFill>
                      <a:srgbClr val="FF0000"/>
                    </a:solidFill>
                    <a:cs typeface="+mj-cs"/>
                  </a:rPr>
                  <a:t>Definition:  </a:t>
                </a:r>
                <a:r>
                  <a:rPr lang="en-US" sz="2400" dirty="0" smtClean="0">
                    <a:cs typeface="+mj-cs"/>
                  </a:rPr>
                  <a:t>A</a:t>
                </a:r>
                <a:r>
                  <a:rPr lang="en-US" sz="2400" dirty="0">
                    <a:cs typeface="+mj-cs"/>
                  </a:rPr>
                  <a:t> </a:t>
                </a:r>
                <a:r>
                  <a:rPr lang="en-US" sz="2400" b="1" dirty="0">
                    <a:cs typeface="+mj-cs"/>
                  </a:rPr>
                  <a:t>one</a:t>
                </a:r>
                <a:r>
                  <a:rPr lang="en-US" sz="2400" dirty="0">
                    <a:cs typeface="+mj-cs"/>
                  </a:rPr>
                  <a:t>-to-</a:t>
                </a:r>
                <a:r>
                  <a:rPr lang="en-US" sz="2400" b="1" dirty="0">
                    <a:cs typeface="+mj-cs"/>
                  </a:rPr>
                  <a:t>one </a:t>
                </a:r>
                <a:r>
                  <a:rPr lang="en-US" sz="2400" b="1" dirty="0" smtClean="0">
                    <a:cs typeface="+mj-cs"/>
                  </a:rPr>
                  <a:t>correspondence</a:t>
                </a:r>
                <a:r>
                  <a:rPr lang="en-US" sz="2400" dirty="0" smtClean="0">
                    <a:cs typeface="+mj-cs"/>
                  </a:rPr>
                  <a:t>;  the </a:t>
                </a:r>
                <a:r>
                  <a:rPr lang="en-US" sz="2400" dirty="0">
                    <a:cs typeface="+mj-cs"/>
                  </a:rPr>
                  <a:t> </a:t>
                </a:r>
                <a:r>
                  <a:rPr lang="en-US" sz="2400" dirty="0" smtClean="0">
                    <a:cs typeface="+mj-cs"/>
                  </a:rPr>
                  <a:t>elements in two sets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/>
                        <a:cs typeface="+mj-cs"/>
                      </a:rPr>
                      <m:t>c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cs typeface="+mj-cs"/>
                      </a:rPr>
                      <m:t>an</m:t>
                    </m:r>
                    <m:r>
                      <a:rPr lang="en-US" sz="2400" b="0" i="0" dirty="0" smtClean="0">
                        <a:latin typeface="Cambria Math"/>
                        <a:cs typeface="+mj-cs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cs typeface="+mj-cs"/>
                      </a:rPr>
                      <m:t>be</m:t>
                    </m:r>
                    <m:r>
                      <a:rPr lang="en-US" sz="2400" b="0" i="0" dirty="0" smtClean="0">
                        <a:latin typeface="Cambria Math"/>
                        <a:cs typeface="+mj-cs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cs typeface="+mj-cs"/>
                      </a:rPr>
                      <m:t>matched</m:t>
                    </m:r>
                  </m:oMath>
                </a14:m>
                <a:r>
                  <a:rPr lang="en-US" sz="2400" dirty="0" smtClean="0">
                    <a:cs typeface="+mj-cs"/>
                  </a:rPr>
                  <a:t> together in such a way  that</a:t>
                </a:r>
                <a:r>
                  <a:rPr lang="en-US" sz="2400" dirty="0">
                    <a:cs typeface="+mj-cs"/>
                  </a:rPr>
                  <a:t> </a:t>
                </a:r>
                <a:r>
                  <a:rPr lang="en-US" sz="2400" b="1" dirty="0">
                    <a:cs typeface="+mj-cs"/>
                  </a:rPr>
                  <a:t>each</a:t>
                </a:r>
                <a:r>
                  <a:rPr lang="en-US" sz="2400" dirty="0">
                    <a:cs typeface="+mj-cs"/>
                  </a:rPr>
                  <a:t> element </a:t>
                </a:r>
                <a:r>
                  <a:rPr lang="en-US" sz="2400" dirty="0" smtClean="0">
                    <a:cs typeface="+mj-cs"/>
                  </a:rPr>
                  <a:t>is paired with exactly one unique element from the other set. </a:t>
                </a:r>
              </a:p>
              <a:p>
                <a:pPr marL="0" indent="0" algn="l">
                  <a:buNone/>
                </a:pPr>
                <a:endParaRPr lang="ar-IQ" sz="2400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6632"/>
                <a:ext cx="8229600" cy="6009531"/>
              </a:xfrm>
              <a:blipFill rotWithShape="1">
                <a:blip r:embed="rId2"/>
                <a:stretch>
                  <a:fillRect l="-2148" t="-811" r="-133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57" y="2242084"/>
            <a:ext cx="6326991" cy="385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77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571796" cy="6309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899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ar-IQ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Equivalence</a:t>
            </a:r>
            <a:r>
              <a:rPr lang="en-US" dirty="0" smtClean="0"/>
              <a:t>(</a:t>
            </a:r>
            <a:r>
              <a:rPr lang="en-US" dirty="0" err="1" smtClean="0"/>
              <a:t>equinumerous</a:t>
            </a:r>
            <a:r>
              <a:rPr lang="en-US" dirty="0" smtClean="0"/>
              <a:t>)</a:t>
            </a:r>
            <a:endParaRPr lang="ar-IQ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4095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l">
                  <a:buNone/>
                </a:pPr>
                <a:r>
                  <a:rPr lang="en-US" dirty="0" smtClean="0"/>
                  <a:t>Two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</a:t>
                </a:r>
                <a:r>
                  <a:rPr lang="en-US" b="1" dirty="0" smtClean="0"/>
                  <a:t>equivalence</a:t>
                </a:r>
                <a:r>
                  <a:rPr lang="en-US" dirty="0" smtClean="0"/>
                  <a:t> ( they </a:t>
                </a:r>
                <a:r>
                  <a:rPr lang="en-US" dirty="0"/>
                  <a:t>have the same </a:t>
                </a:r>
                <a:r>
                  <a:rPr lang="en-US" dirty="0">
                    <a:hlinkClick r:id="rId2" tooltip="Cardinality"/>
                  </a:rPr>
                  <a:t>cardinality</a:t>
                </a:r>
                <a:r>
                  <a:rPr lang="en-US" dirty="0"/>
                  <a:t> (number of elements</a:t>
                </a:r>
                <a:r>
                  <a:rPr lang="en-US" dirty="0" smtClean="0"/>
                  <a:t>)) if there exists a </a:t>
                </a:r>
                <a:r>
                  <a:rPr lang="en-US" dirty="0" err="1" smtClean="0"/>
                  <a:t>bijections</a:t>
                </a:r>
                <a:r>
                  <a:rPr lang="en-US" dirty="0" smtClean="0"/>
                  <a:t> (1-1 correspondence)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Written as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|=|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| </m:t>
                    </m:r>
                  </m:oMath>
                </a14:m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Examples: state whether each pairs of sets is equal, equivalence or neither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a) {</a:t>
                </a:r>
                <a:r>
                  <a:rPr lang="en-US" dirty="0" err="1" smtClean="0"/>
                  <a:t>p,r,s</a:t>
                </a:r>
                <a:r>
                  <a:rPr lang="en-US" dirty="0" smtClean="0"/>
                  <a:t>}, {</a:t>
                </a:r>
                <a:r>
                  <a:rPr lang="en-US" dirty="0" err="1" smtClean="0"/>
                  <a:t>a,b,d</a:t>
                </a:r>
                <a:r>
                  <a:rPr lang="en-US" dirty="0" smtClean="0"/>
                  <a:t>}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b) {345}, {3,4,5}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c) {even natural number less than 10}, {2,4,6,8}</a:t>
                </a:r>
              </a:p>
              <a:p>
                <a:pPr marL="0" indent="0" algn="l">
                  <a:buNone/>
                </a:pPr>
                <a:endParaRPr lang="en-US" dirty="0" smtClean="0"/>
              </a:p>
              <a:p>
                <a:pPr marL="0" indent="0" algn="l">
                  <a:buNone/>
                </a:pPr>
                <a:r>
                  <a:rPr lang="en-US" dirty="0" smtClean="0"/>
                  <a:t>How about the infinite sets?</a:t>
                </a:r>
              </a:p>
              <a:p>
                <a:pPr marL="0" indent="0" algn="l">
                  <a:buNone/>
                </a:pPr>
                <a:r>
                  <a:rPr lang="en-US" dirty="0" smtClean="0"/>
                  <a:t> </a:t>
                </a: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409547"/>
              </a:xfrm>
              <a:blipFill rotWithShape="1">
                <a:blip r:embed="rId3"/>
                <a:stretch>
                  <a:fillRect l="-2267" t="-2255" r="-10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454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l"/>
                <a:r>
                  <a:rPr lang="en-US" dirty="0" smtClean="0"/>
                  <a:t>Example: (0,1)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7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ar-IQ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667" b="-851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US" dirty="0" smtClean="0"/>
                  <a:t>We can see thus using a </a:t>
                </a:r>
                <a:r>
                  <a:rPr lang="en-US" dirty="0" err="1" smtClean="0"/>
                  <a:t>bijection</a:t>
                </a:r>
                <a:r>
                  <a:rPr lang="en-US" dirty="0" smtClean="0"/>
                  <a:t> function</a:t>
                </a: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(0,1)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 smtClean="0"/>
                  <a:t> by defining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3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marL="0" indent="0" algn="l" rtl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 algn="l" rtl="0">
                  <a:buNone/>
                </a:pPr>
                <a:r>
                  <a:rPr lang="en-US" dirty="0"/>
                  <a:t> </a:t>
                </a:r>
                <a:r>
                  <a:rPr lang="en-US" b="1" dirty="0" smtClean="0"/>
                  <a:t>In general </a:t>
                </a:r>
                <a:r>
                  <a:rPr lang="en-US" dirty="0"/>
                  <a:t>(0,1)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≈(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endParaRPr lang="en-US" b="0" dirty="0" smtClean="0"/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:</m:t>
                    </m:r>
                  </m:oMath>
                </a14:m>
                <a:r>
                  <a:rPr lang="en-US" dirty="0"/>
                  <a:t>(0,1)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 defined by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87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Countable and Uncountable sets</a:t>
            </a:r>
            <a:endParaRPr lang="ar-IQ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76064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3000" dirty="0" smtClean="0"/>
                  <a:t>Countable sets: A set is called countable if it is finite.</a:t>
                </a:r>
              </a:p>
              <a:p>
                <a:pPr marL="0" indent="0" algn="l">
                  <a:buNone/>
                </a:pPr>
                <a:r>
                  <a:rPr lang="en-US" sz="3000" dirty="0" smtClean="0"/>
                  <a:t>Example: {positive odd number less than 200}</a:t>
                </a:r>
              </a:p>
              <a:p>
                <a:pPr marL="0" indent="0" algn="l">
                  <a:buNone/>
                </a:pPr>
                <a:r>
                  <a:rPr lang="ar-IQ" sz="3000" dirty="0" smtClean="0"/>
                  <a:t> </a:t>
                </a:r>
                <a:r>
                  <a:rPr lang="en-US" sz="3000" dirty="0" smtClean="0"/>
                  <a:t>Countable infinite(denumerable) if it has the same cardinality as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  <a:ea typeface="Cambria Math"/>
                      </a:rPr>
                      <m:t>ℕ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. </m:t>
                    </m:r>
                  </m:oMath>
                </a14:m>
                <a:r>
                  <a:rPr lang="en-US" sz="3000" b="0" dirty="0" smtClean="0">
                    <a:ea typeface="Cambria Math"/>
                  </a:rPr>
                  <a:t>We denoted by |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3000" b="0" dirty="0" smtClean="0">
                    <a:ea typeface="Cambria Math"/>
                  </a:rPr>
                  <a:t>|=|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/>
                        <a:ea typeface="Cambria Math"/>
                      </a:rPr>
                      <m:t>ℕ</m:t>
                    </m:r>
                  </m:oMath>
                </a14:m>
                <a:r>
                  <a:rPr lang="en-US" sz="3000" b="0" dirty="0" smtClean="0">
                    <a:ea typeface="Cambria Math"/>
                  </a:rPr>
                  <a:t>|=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ℵ</m:t>
                        </m:r>
                      </m:e>
                      <m:sub>
                        <m:r>
                          <a:rPr lang="en-US" sz="30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000" b="0" dirty="0" smtClean="0">
                    <a:ea typeface="Cambria Math"/>
                  </a:rPr>
                  <a:t>(</a:t>
                </a:r>
                <a:r>
                  <a:rPr lang="en-US" sz="3000" b="0" dirty="0" err="1" smtClean="0">
                    <a:ea typeface="Cambria Math"/>
                  </a:rPr>
                  <a:t>alph</a:t>
                </a:r>
                <a:r>
                  <a:rPr lang="en-US" sz="3000" b="0" dirty="0" smtClean="0">
                    <a:ea typeface="Cambria Math"/>
                  </a:rPr>
                  <a:t> null) </a:t>
                </a:r>
              </a:p>
              <a:p>
                <a:pPr marL="0" indent="0" algn="l">
                  <a:buNone/>
                </a:pPr>
                <a:r>
                  <a:rPr lang="en-US" sz="3000" b="0" dirty="0" smtClean="0">
                    <a:ea typeface="Cambria Math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  <a:ea typeface="Cambria Math"/>
                      </a:rPr>
                      <m:t>ℚ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ℤ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sz="3000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0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/>
                                <a:ea typeface="Cambria Math"/>
                              </a:rPr>
                              <m:t>ℤ</m:t>
                            </m:r>
                          </m:e>
                          <m:sup>
                            <m:r>
                              <a:rPr lang="en-US" sz="30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</m:sup>
                        </m:sSup>
                      </m:e>
                      <m:sub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𝑜𝑑𝑑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r>
                      <a:rPr lang="en-US" sz="3000" b="0" i="1" smtClean="0">
                        <a:latin typeface="Cambria Math"/>
                        <a:ea typeface="Cambria Math"/>
                      </a:rPr>
                      <m:t>.  ..</m:t>
                    </m:r>
                  </m:oMath>
                </a14:m>
                <a:endParaRPr lang="en-US" sz="3000" b="0" dirty="0" smtClean="0">
                  <a:ea typeface="Cambria Math"/>
                </a:endParaRPr>
              </a:p>
              <a:p>
                <a:pPr marL="0" indent="0" algn="l">
                  <a:buNone/>
                </a:pPr>
                <a:r>
                  <a:rPr lang="en-US" sz="3000" dirty="0" smtClean="0"/>
                  <a:t>A set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3000" dirty="0" smtClean="0"/>
                  <a:t> is </a:t>
                </a:r>
                <a:r>
                  <a:rPr lang="en-US" sz="3000" b="1" dirty="0" smtClean="0">
                    <a:solidFill>
                      <a:srgbClr val="C00000"/>
                    </a:solidFill>
                  </a:rPr>
                  <a:t>countable</a:t>
                </a:r>
                <a:r>
                  <a:rPr lang="en-US" sz="3000" dirty="0" smtClean="0"/>
                  <a:t> if it is either finite or </a:t>
                </a:r>
                <a:r>
                  <a:rPr lang="en-US" sz="3000" dirty="0" err="1" smtClean="0"/>
                  <a:t>countably</a:t>
                </a:r>
                <a:r>
                  <a:rPr lang="en-US" sz="3000" dirty="0" smtClean="0"/>
                  <a:t> infinite.</a:t>
                </a:r>
              </a:p>
              <a:p>
                <a:pPr marL="0" indent="0" algn="l">
                  <a:buNone/>
                </a:pPr>
                <a:r>
                  <a:rPr lang="en-US" sz="3000" dirty="0" smtClean="0"/>
                  <a:t>A set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/>
                      </a:rPr>
                      <m:t>𝑆</m:t>
                    </m:r>
                  </m:oMath>
                </a14:m>
                <a:r>
                  <a:rPr lang="en-US" sz="3000" dirty="0"/>
                  <a:t> is called </a:t>
                </a:r>
                <a:r>
                  <a:rPr lang="en-US" sz="3000" b="1" dirty="0" smtClean="0">
                    <a:solidFill>
                      <a:srgbClr val="C00000"/>
                    </a:solidFill>
                  </a:rPr>
                  <a:t>uncountable</a:t>
                </a:r>
                <a:r>
                  <a:rPr lang="en-US" sz="3000" dirty="0" smtClean="0"/>
                  <a:t> if it is infinite and not countable.</a:t>
                </a:r>
              </a:p>
              <a:p>
                <a:pPr marL="0" indent="0" algn="l">
                  <a:buNone/>
                </a:pPr>
                <a:r>
                  <a:rPr lang="ar-IQ" sz="3000" dirty="0" smtClean="0"/>
                  <a:t> </a:t>
                </a:r>
                <a:r>
                  <a:rPr lang="en-US" sz="3000" dirty="0" smtClean="0"/>
                  <a:t>Examples: (0,1],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 , </m:t>
                    </m:r>
                    <m:d>
                      <m:dPr>
                        <m:ctrlPr>
                          <a:rPr lang="en-US" sz="3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30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30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𝐼𝑟𝑟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…</m:t>
                    </m:r>
                  </m:oMath>
                </a14:m>
                <a:endParaRPr lang="en-US" sz="3000" b="0" i="1" dirty="0" smtClean="0">
                  <a:latin typeface="Cambria Math"/>
                  <a:ea typeface="Cambria Math"/>
                </a:endParaRP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The set of reals is </a:t>
                </a:r>
                <a:r>
                  <a:rPr lang="en-US" sz="2800" b="1" dirty="0"/>
                  <a:t>uncountable</a:t>
                </a:r>
                <a:r>
                  <a:rPr lang="en-US" sz="2800" dirty="0"/>
                  <a:t> and has cardinality </a:t>
                </a:r>
                <a:r>
                  <a:rPr lang="en-US" sz="2800" dirty="0" smtClean="0"/>
                  <a:t> “c “.</a:t>
                </a:r>
                <a:endParaRPr lang="ar-IQ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760640"/>
              </a:xfrm>
              <a:blipFill rotWithShape="1">
                <a:blip r:embed="rId2"/>
                <a:stretch>
                  <a:fillRect l="-1467" t="-127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03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604867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251520" y="2688495"/>
                <a:ext cx="8640960" cy="3828049"/>
              </a:xfrm>
              <a:prstGeom prst="rect">
                <a:avLst/>
              </a:prstGeom>
              <a:solidFill>
                <a:srgbClr val="FFFEFA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15870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Low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rgbClr val="0372A6"/>
                    </a:solidFill>
                    <a:effectLst/>
                    <a:latin typeface="+mj-lt"/>
                    <a:cs typeface="Tahoma" pitchFamily="34" charset="0"/>
                  </a:rPr>
                  <a:t>Transfinite Numbers</a:t>
                </a:r>
              </a:p>
              <a:p>
                <a:pPr lvl="0" algn="justLow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As mentioned earlier,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Tahoma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+mj-lt"/>
                            <a:cs typeface="Tahoma" pitchFamily="34" charset="0"/>
                          </a:rPr>
                          <m:t>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latin typeface="+mj-lt"/>
                            <a:cs typeface="Tahoma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 is used to denote the cardinality of a countable set.  Transfinite numbers are used to describe the cardinalities of "higher &amp; higher" infinities.</a:t>
                </a:r>
              </a:p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lvl="0" algn="justLow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cs typeface="Tahoma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cs typeface="Tahoma" pitchFamily="34" charset="0"/>
                          </a:rPr>
                          <m:t>ℵ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  <a:cs typeface="Tahoma" pitchFamily="34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cs typeface="Tahoma" pitchFamily="34" charset="0"/>
                      </a:rPr>
                      <m:t> </m:t>
                    </m:r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=|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/>
                        <a:cs typeface="Tahoma" pitchFamily="34" charset="0"/>
                      </a:rPr>
                      <m:t>ℕ</m:t>
                    </m:r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|=|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/>
                        <a:cs typeface="Tahoma" pitchFamily="34" charset="0"/>
                      </a:rPr>
                      <m:t>ℤ</m:t>
                    </m:r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|=|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/>
                        <a:cs typeface="Tahoma" pitchFamily="34" charset="0"/>
                      </a:rPr>
                      <m:t>ℚ</m:t>
                    </m:r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|                         cardinality of </a:t>
                </a:r>
                <a:r>
                  <a:rPr kumimoji="0" lang="en-US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countably</a:t>
                </a: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 infinite sets.</a:t>
                </a:r>
              </a:p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lvl="0" algn="justLow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Cambria Math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  <a:cs typeface="Tahoma" pitchFamily="34" charset="0"/>
                          </a:rPr>
                          <m:t>ℵ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  <a:cs typeface="Tahoma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=|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/>
                        <a:cs typeface="Tahoma" pitchFamily="34" charset="0"/>
                      </a:rPr>
                      <m:t>ℝ</m:t>
                    </m:r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|=|(0,1)|=|P(</a:t>
                </a:r>
                <a14:m>
                  <m:oMath xmlns:m="http://schemas.openxmlformats.org/officeDocument/2006/math">
                    <m:r>
                      <a:rPr kumimoji="0" lang="en-US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/>
                        <a:ea typeface="Cambria Math"/>
                        <a:cs typeface="Tahoma" pitchFamily="34" charset="0"/>
                      </a:rPr>
                      <m:t>ℕ</m:t>
                    </m:r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)|         </a:t>
                </a:r>
                <a:r>
                  <a:rPr kumimoji="0" lang="en-US" b="0" i="0" u="none" strike="noStrike" cap="none" normalizeH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 </a:t>
                </a: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  cardinality of the "lowest" </a:t>
                </a:r>
                <a:r>
                  <a:rPr kumimoji="0" lang="en-US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uncountably</a:t>
                </a: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 infinite sets; also         known as "cardinality of the continuum".</a:t>
                </a:r>
              </a:p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lvl="0" algn="justLow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/>
                            <a:cs typeface="Tahoma" pitchFamily="34" charset="0"/>
                          </a:rPr>
                          <m:t>ℵ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=|P(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itchFamily="34" charset="0"/>
                      </a:rPr>
                      <m:t>ℝ</m:t>
                    </m:r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)|=|P(P(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ahoma" pitchFamily="34" charset="0"/>
                      </a:rPr>
                      <m:t>ℕ</m:t>
                    </m:r>
                  </m:oMath>
                </a14:m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))|                     cardinality of the next </a:t>
                </a:r>
                <a:r>
                  <a:rPr kumimoji="0" lang="en-US" b="0" i="0" u="none" strike="noStrike" cap="none" normalizeH="0" baseline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uncountably</a:t>
                </a: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 infinite sets.</a:t>
                </a:r>
              </a:p>
              <a:p>
                <a:pPr lvl="0" algn="justLow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+mj-lt"/>
                  <a:cs typeface="Tahoma" pitchFamily="34" charset="0"/>
                </a:endParaRPr>
              </a:p>
              <a:p>
                <a:pPr lvl="0" algn="justLow" rt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/>
                  <a:t>From this we see that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2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ℵ</m:t>
                        </m:r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=ℵ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  <a:p>
                <a:pPr marL="0" marR="0" lvl="0" indent="0" algn="justLow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+mj-lt"/>
                    <a:cs typeface="Tahoma" pitchFamily="34" charset="0"/>
                  </a:rPr>
                  <a:t>  </a:t>
                </a:r>
                <a:endPara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688495"/>
                <a:ext cx="8640960" cy="3828049"/>
              </a:xfrm>
              <a:prstGeom prst="rect">
                <a:avLst/>
              </a:prstGeom>
              <a:blipFill rotWithShape="1">
                <a:blip r:embed="rId3"/>
                <a:stretch>
                  <a:fillRect l="-1622" r="-7405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3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542007" cy="4284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73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052736"/>
            <a:ext cx="8208912" cy="3503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3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29648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2200" b="1" i="0" u="none" strike="noStrike" baseline="0" dirty="0" smtClean="0">
                    <a:latin typeface="CMBX12"/>
                  </a:rPr>
                  <a:t>Bounds of sets of real numbers</a:t>
                </a: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BX12"/>
                  </a:rPr>
                  <a:t> </a:t>
                </a:r>
                <a:r>
                  <a:rPr lang="en-US" sz="2200" b="1" i="0" u="none" strike="noStrike" baseline="0" dirty="0" smtClean="0">
                    <a:latin typeface="CMBX12"/>
                  </a:rPr>
                  <a:t>1. Upper bounds of a set</a:t>
                </a:r>
                <a:r>
                  <a:rPr lang="en-US" sz="2200" b="0" i="0" u="none" strike="noStrike" baseline="0" dirty="0" smtClean="0">
                    <a:latin typeface="CMBX12"/>
                  </a:rPr>
                  <a:t>;</a:t>
                </a: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a set of real numbers.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is called 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BX12"/>
                    <a:cs typeface="+mj-cs"/>
                  </a:rPr>
                  <a:t>bounded above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if there is a number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𝑀</m:t>
                    </m:r>
                    <m:r>
                      <a:rPr lang="en-US" sz="2200" b="0" i="1" u="none" strike="noStrike" baseline="0" dirty="0" smtClean="0">
                        <a:latin typeface="Cambria Math"/>
                        <a:ea typeface="Cambria Math"/>
                        <a:cs typeface="+mj-cs"/>
                      </a:rPr>
                      <m:t>∈</m:t>
                    </m:r>
                    <m:r>
                      <a:rPr lang="en-US" sz="2200" b="0" i="1" u="none" strike="noStrike" baseline="0" dirty="0" smtClean="0">
                        <a:latin typeface="Cambria Math"/>
                        <a:ea typeface="Cambria Math"/>
                        <a:cs typeface="+mj-cs"/>
                      </a:rPr>
                      <m:t>ℝ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such</a:t>
                </a:r>
                <a:r>
                  <a:rPr lang="en-US" sz="2200" b="0" i="0" u="none" strike="noStrike" dirty="0" smtClean="0">
                    <a:latin typeface="CMR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that any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𝑥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ea typeface="Cambria Math"/>
                        <a:cs typeface="+mj-cs"/>
                      </a:rPr>
                      <m:t>∈ 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is less than, or equal to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𝑀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; </a:t>
                </a:r>
                <a:r>
                  <a:rPr lang="en-US" sz="2200" b="0" i="0" u="none" strike="noStrike" baseline="0" dirty="0" err="1" smtClean="0">
                    <a:latin typeface="CMMI12"/>
                    <a:cs typeface="+mj-cs"/>
                  </a:rPr>
                  <a:t>i.e</a:t>
                </a:r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/>
                        <a:ea typeface="Cambria Math"/>
                        <a:cs typeface="+mj-cs"/>
                      </a:rPr>
                      <m:t>∀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 ∈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 </m:t>
                    </m:r>
                  </m:oMath>
                </a14:m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  <a:cs typeface="+mj-cs"/>
                      </a:rPr>
                      <m:t>≤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+mj-cs"/>
                      </a:rPr>
                      <m:t>𝑀</m:t>
                    </m:r>
                  </m:oMath>
                </a14:m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 </a:t>
                </a: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solidFill>
                          <a:srgbClr val="C00000"/>
                        </a:solidFill>
                        <a:latin typeface="Cambria Math"/>
                        <a:cs typeface="+mj-cs"/>
                      </a:rPr>
                      <m:t>𝑀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is called </a:t>
                </a: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an 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TI12"/>
                    <a:cs typeface="+mj-cs"/>
                  </a:rPr>
                  <a:t>upper bound 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R12"/>
                    <a:cs typeface="+mj-cs"/>
                  </a:rPr>
                  <a:t>for the set 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MI12"/>
                    <a:cs typeface="+mj-cs"/>
                  </a:rPr>
                  <a:t>S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R12"/>
                    <a:cs typeface="+mj-cs"/>
                  </a:rPr>
                  <a:t>.</a:t>
                </a:r>
              </a:p>
              <a:p>
                <a:pPr marL="0" indent="0" algn="l">
                  <a:buNone/>
                </a:pPr>
                <a:endParaRPr lang="en-US" sz="2200" b="0" i="0" u="none" strike="noStrike" baseline="0" dirty="0" smtClean="0">
                  <a:solidFill>
                    <a:srgbClr val="C00000"/>
                  </a:solidFill>
                  <a:latin typeface="CMR12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𝑀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is an upper bound for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then any bigger number is also an upper bound.</a:t>
                </a:r>
              </a:p>
              <a:p>
                <a:pPr marL="0" indent="0" algn="l">
                  <a:buNone/>
                </a:pPr>
                <a:endParaRPr lang="en-US" sz="2200" b="0" i="0" u="none" strike="noStrike" baseline="0" dirty="0" smtClean="0">
                  <a:latin typeface="CMR12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A number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𝐵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is called </a:t>
                </a:r>
                <a:r>
                  <a:rPr lang="en-US" sz="2200" b="0" i="0" u="none" strike="noStrike" baseline="0" dirty="0" smtClean="0">
                    <a:latin typeface="CMBX12"/>
                    <a:cs typeface="+mj-cs"/>
                  </a:rPr>
                  <a:t>the 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BX12"/>
                    <a:cs typeface="+mj-cs"/>
                  </a:rPr>
                  <a:t>least upper bound </a:t>
                </a: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(or </a:t>
                </a:r>
                <a:r>
                  <a:rPr lang="en-US" sz="2200" b="0" i="0" u="none" strike="noStrike" baseline="0" dirty="0" err="1" smtClean="0">
                    <a:solidFill>
                      <a:srgbClr val="C00000"/>
                    </a:solidFill>
                    <a:latin typeface="CMBX12"/>
                    <a:cs typeface="+mj-cs"/>
                  </a:rPr>
                  <a:t>supremum</a:t>
                </a: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) of the</a:t>
                </a: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if:</a:t>
                </a: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𝐵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is an upper bound: any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 ∈ 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 </m:t>
                    </m:r>
                  </m:oMath>
                </a14:m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satisfies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 ≤ </m:t>
                    </m:r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𝐵</m:t>
                    </m:r>
                  </m:oMath>
                </a14:m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, and</a:t>
                </a:r>
              </a:p>
              <a:p>
                <a:pPr marL="0" indent="0" algn="l">
                  <a:buNone/>
                </a:pP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latin typeface="Cambria Math"/>
                        <a:cs typeface="+mj-cs"/>
                      </a:rPr>
                      <m:t>𝐵</m:t>
                    </m:r>
                  </m:oMath>
                </a14:m>
                <a:r>
                  <a:rPr lang="en-US" sz="22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is </a:t>
                </a:r>
                <a:r>
                  <a:rPr lang="en-US" sz="2200" b="0" i="0" u="none" strike="noStrike" baseline="0" dirty="0" smtClean="0">
                    <a:latin typeface="CMR12"/>
                    <a:cs typeface="+mj-cs"/>
                  </a:rPr>
                  <a:t>the smallest </a:t>
                </a:r>
                <a:r>
                  <a:rPr lang="en-US" sz="2200" b="0" i="0" u="none" strike="noStrike" baseline="0" dirty="0" smtClean="0">
                    <a:latin typeface="CMTI12"/>
                    <a:cs typeface="+mj-cs"/>
                  </a:rPr>
                  <a:t>upper bound. </a:t>
                </a:r>
              </a:p>
              <a:p>
                <a:pPr marL="0" indent="0" algn="l">
                  <a:buNone/>
                </a:pPr>
                <a:r>
                  <a:rPr lang="ar-IQ" sz="2200" b="0" i="0" u="none" strike="noStrike" baseline="0" dirty="0" smtClean="0">
                    <a:latin typeface="CMTI12"/>
                    <a:cs typeface="+mj-cs"/>
                  </a:rPr>
                  <a:t>(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TI12"/>
                    <a:cs typeface="+mj-cs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solidFill>
                          <a:srgbClr val="C00000"/>
                        </a:solidFill>
                        <a:latin typeface="Cambria Math"/>
                        <a:cs typeface="+mj-cs"/>
                      </a:rPr>
                      <m:t>𝐵</m:t>
                    </m:r>
                    <m:r>
                      <a:rPr lang="en-US" sz="2200" b="0" i="1" u="none" strike="noStrike" baseline="0" dirty="0" smtClean="0">
                        <a:solidFill>
                          <a:srgbClr val="C00000"/>
                        </a:solidFill>
                        <a:latin typeface="Cambria Math"/>
                        <a:cs typeface="+mj-cs"/>
                      </a:rPr>
                      <m:t> </m:t>
                    </m:r>
                  </m:oMath>
                </a14:m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R12"/>
                    <a:cs typeface="+mj-cs"/>
                  </a:rPr>
                  <a:t>= </a:t>
                </a:r>
                <a:r>
                  <a:rPr lang="en-US" sz="2200" b="0" i="0" u="none" strike="noStrike" baseline="0" dirty="0" err="1" smtClean="0">
                    <a:solidFill>
                      <a:srgbClr val="C00000"/>
                    </a:solidFill>
                    <a:latin typeface="CMR12"/>
                    <a:cs typeface="+mj-cs"/>
                  </a:rPr>
                  <a:t>l.u.b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R12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solidFill>
                          <a:srgbClr val="C00000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MI12"/>
                    <a:cs typeface="+mj-cs"/>
                  </a:rPr>
                  <a:t>) </a:t>
                </a:r>
                <a:r>
                  <a:rPr lang="en-US" sz="2200" b="0" i="0" u="none" strike="noStrike" baseline="0" dirty="0" smtClean="0">
                    <a:solidFill>
                      <a:srgbClr val="C00000"/>
                    </a:solidFill>
                    <a:latin typeface="CMR12"/>
                    <a:cs typeface="+mj-cs"/>
                  </a:rPr>
                  <a:t>= sup(</a:t>
                </a:r>
                <a14:m>
                  <m:oMath xmlns:m="http://schemas.openxmlformats.org/officeDocument/2006/math">
                    <m:r>
                      <a:rPr lang="en-US" sz="2200" b="0" i="1" u="none" strike="noStrike" baseline="0" dirty="0" smtClean="0">
                        <a:solidFill>
                          <a:srgbClr val="C00000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endParaRPr lang="en-US" sz="2200" b="0" i="0" u="none" strike="noStrike" baseline="0" dirty="0" smtClean="0">
                  <a:latin typeface="CMMI12"/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29648"/>
              </a:xfrm>
              <a:blipFill rotWithShape="1">
                <a:blip r:embed="rId2"/>
                <a:stretch>
                  <a:fillRect l="-733" t="-44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517233"/>
            <a:ext cx="4355976" cy="1340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450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lvl="0" indent="0" algn="l">
                  <a:buNone/>
                </a:pP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Upper bounds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MMI12"/>
                    <a:cs typeface="+mj-cs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may, or may not belong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.</a:t>
                </a:r>
              </a:p>
              <a:p>
                <a:pPr marL="0" lvl="0" indent="0" algn="l">
                  <a:buNone/>
                </a:pPr>
                <a:endParaRPr lang="en-US" sz="2200" dirty="0" smtClean="0">
                  <a:solidFill>
                    <a:prstClr val="black"/>
                  </a:solidFill>
                  <a:latin typeface="CMR12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200" dirty="0">
                    <a:cs typeface="+mj-cs"/>
                  </a:rPr>
                  <a:t>For example, the interval (−2, 3) is bounded above by </a:t>
                </a:r>
                <a:r>
                  <a:rPr lang="en-US" sz="2200" dirty="0" smtClean="0">
                    <a:cs typeface="+mj-cs"/>
                  </a:rPr>
                  <a:t>3, 3.5, 4</a:t>
                </a:r>
                <a:r>
                  <a:rPr lang="en-US" sz="2200" dirty="0">
                    <a:cs typeface="+mj-cs"/>
                  </a:rPr>
                  <a:t>, </a:t>
                </a:r>
                <a:r>
                  <a:rPr lang="en-US" sz="2200" dirty="0" smtClean="0">
                    <a:cs typeface="+mj-cs"/>
                  </a:rPr>
                  <a:t>5,…</a:t>
                </a:r>
                <a:endParaRPr lang="en-US" sz="2200" dirty="0"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200" dirty="0">
                    <a:cs typeface="+mj-cs"/>
                  </a:rPr>
                  <a:t>In fact </a:t>
                </a:r>
                <a:r>
                  <a:rPr lang="en-US" sz="2200" dirty="0">
                    <a:solidFill>
                      <a:srgbClr val="C00000"/>
                    </a:solidFill>
                    <a:cs typeface="+mj-cs"/>
                  </a:rPr>
                  <a:t>3</a:t>
                </a:r>
                <a:r>
                  <a:rPr lang="en-US" sz="2200" dirty="0">
                    <a:cs typeface="+mj-cs"/>
                  </a:rPr>
                  <a:t> is its </a:t>
                </a:r>
                <a:r>
                  <a:rPr lang="en-US" sz="2200" dirty="0">
                    <a:solidFill>
                      <a:srgbClr val="C00000"/>
                    </a:solidFill>
                    <a:cs typeface="+mj-cs"/>
                  </a:rPr>
                  <a:t>least</a:t>
                </a:r>
                <a:r>
                  <a:rPr lang="en-US" sz="2200" dirty="0">
                    <a:cs typeface="+mj-cs"/>
                  </a:rPr>
                  <a:t> upper </a:t>
                </a:r>
                <a:r>
                  <a:rPr lang="en-US" sz="2200" dirty="0" smtClean="0">
                    <a:cs typeface="+mj-cs"/>
                  </a:rPr>
                  <a:t>bound ( </a:t>
                </a:r>
                <a:r>
                  <a:rPr lang="en-US" sz="2200" dirty="0" err="1" smtClean="0">
                    <a:cs typeface="+mj-cs"/>
                  </a:rPr>
                  <a:t>supremum</a:t>
                </a:r>
                <a:r>
                  <a:rPr lang="en-US" sz="2200" dirty="0" smtClean="0">
                    <a:cs typeface="+mj-cs"/>
                  </a:rPr>
                  <a:t>) .</a:t>
                </a:r>
              </a:p>
              <a:p>
                <a:pPr marL="0" indent="0" algn="l">
                  <a:buNone/>
                </a:pPr>
                <a:endParaRPr lang="en-US" sz="2200" dirty="0">
                  <a:solidFill>
                    <a:prstClr val="black"/>
                  </a:solidFill>
                  <a:latin typeface="CMR12"/>
                  <a:cs typeface="+mj-cs"/>
                </a:endParaRPr>
              </a:p>
              <a:p>
                <a:pPr marL="0" lvl="0" indent="0" algn="l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When the </a:t>
                </a:r>
                <a:r>
                  <a:rPr lang="en-US" sz="2200" dirty="0" err="1">
                    <a:solidFill>
                      <a:prstClr val="black"/>
                    </a:solidFill>
                    <a:latin typeface="CMR12"/>
                    <a:cs typeface="+mj-cs"/>
                  </a:rPr>
                  <a:t>supremum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MMI12"/>
                    <a:cs typeface="+mj-cs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is a number that belongs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dirty="0">
                    <a:solidFill>
                      <a:prstClr val="black"/>
                    </a:solidFill>
                    <a:latin typeface="CMMI12"/>
                    <a:cs typeface="+mj-cs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then it is </a:t>
                </a:r>
                <a:endParaRPr lang="ar-IQ" sz="2200" dirty="0" smtClean="0">
                  <a:solidFill>
                    <a:prstClr val="black"/>
                  </a:solidFill>
                  <a:latin typeface="CMR12"/>
                  <a:cs typeface="+mj-cs"/>
                </a:endParaRPr>
              </a:p>
              <a:p>
                <a:pPr marL="0" lvl="0" indent="0" algn="l">
                  <a:buNone/>
                </a:pP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also called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the </a:t>
                </a:r>
                <a:r>
                  <a:rPr lang="en-US" sz="2200" dirty="0">
                    <a:solidFill>
                      <a:srgbClr val="C00000"/>
                    </a:solidFill>
                    <a:latin typeface="CMBX12"/>
                    <a:cs typeface="+mj-cs"/>
                  </a:rPr>
                  <a:t>maximum</a:t>
                </a:r>
                <a:r>
                  <a:rPr lang="en-US" sz="2200" dirty="0">
                    <a:solidFill>
                      <a:prstClr val="black"/>
                    </a:solidFill>
                    <a:latin typeface="CMBX12"/>
                    <a:cs typeface="+mj-cs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.</a:t>
                </a:r>
              </a:p>
              <a:p>
                <a:pPr marL="0" lvl="0" indent="0" algn="l">
                  <a:buNone/>
                </a:pPr>
                <a:endParaRPr lang="en-US" sz="2200" dirty="0">
                  <a:solidFill>
                    <a:prstClr val="black"/>
                  </a:solidFill>
                  <a:latin typeface="CMR12"/>
                  <a:cs typeface="+mj-cs"/>
                </a:endParaRPr>
              </a:p>
              <a:p>
                <a:pPr marL="0" lvl="0" indent="0" algn="l">
                  <a:buNone/>
                </a:pP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Example: The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interval (</a:t>
                </a:r>
                <a:r>
                  <a:rPr lang="en-US" sz="2200" dirty="0">
                    <a:solidFill>
                      <a:prstClr val="black"/>
                    </a:solidFill>
                    <a:latin typeface="CMSY10"/>
                    <a:cs typeface="+mj-cs"/>
                  </a:rPr>
                  <a:t>−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MMI12"/>
                    <a:cs typeface="+mj-cs"/>
                  </a:rPr>
                  <a:t>,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3) has </a:t>
                </a:r>
                <a:r>
                  <a:rPr lang="en-US" sz="2200" dirty="0" err="1">
                    <a:solidFill>
                      <a:prstClr val="black"/>
                    </a:solidFill>
                    <a:latin typeface="CMR12"/>
                    <a:cs typeface="+mj-cs"/>
                  </a:rPr>
                  <a:t>supremum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 equal to 3 and no </a:t>
                </a: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maximum because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3</m:t>
                    </m:r>
                    <m:r>
                      <a:rPr lang="en-US" sz="2200" b="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j-cs"/>
                      </a:rPr>
                      <m:t>∉ </m:t>
                    </m:r>
                  </m:oMath>
                </a14:m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CMSY10"/>
                    <a:cs typeface="+mj-cs"/>
                  </a:rPr>
                  <a:t>−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MMI12"/>
                    <a:cs typeface="+mj-cs"/>
                  </a:rPr>
                  <a:t>,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3)</a:t>
                </a: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  while 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(</a:t>
                </a:r>
                <a:r>
                  <a:rPr lang="en-US" sz="2200" dirty="0">
                    <a:solidFill>
                      <a:prstClr val="black"/>
                    </a:solidFill>
                    <a:latin typeface="CMSY10"/>
                    <a:cs typeface="+mj-cs"/>
                  </a:rPr>
                  <a:t>−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2</a:t>
                </a:r>
                <a:r>
                  <a:rPr lang="en-US" sz="2200" dirty="0">
                    <a:solidFill>
                      <a:prstClr val="black"/>
                    </a:solidFill>
                    <a:latin typeface="CMMI12"/>
                    <a:cs typeface="+mj-cs"/>
                  </a:rPr>
                  <a:t>, </a:t>
                </a: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3] has </a:t>
                </a:r>
                <a:r>
                  <a:rPr lang="en-US" sz="2200" dirty="0" err="1" smtClean="0">
                    <a:solidFill>
                      <a:prstClr val="black"/>
                    </a:solidFill>
                    <a:latin typeface="CMR12"/>
                    <a:cs typeface="+mj-cs"/>
                  </a:rPr>
                  <a:t>supremum</a:t>
                </a: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and </a:t>
                </a: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maximum which is  </a:t>
                </a:r>
                <a:r>
                  <a:rPr lang="en-US" sz="2200" dirty="0">
                    <a:solidFill>
                      <a:prstClr val="black"/>
                    </a:solidFill>
                    <a:latin typeface="CMR12"/>
                    <a:cs typeface="+mj-cs"/>
                  </a:rPr>
                  <a:t>equal to 3</a:t>
                </a:r>
                <a:r>
                  <a:rPr lang="en-US" sz="2200" dirty="0" smtClean="0">
                    <a:solidFill>
                      <a:prstClr val="black"/>
                    </a:solidFill>
                    <a:latin typeface="CMR12"/>
                    <a:cs typeface="+mj-cs"/>
                  </a:rPr>
                  <a:t>.</a:t>
                </a:r>
              </a:p>
              <a:p>
                <a:pPr marL="0" lvl="0" indent="0" algn="l">
                  <a:buNone/>
                </a:pPr>
                <a:endParaRPr lang="en-US" sz="2200" dirty="0" smtClean="0">
                  <a:solidFill>
                    <a:prstClr val="black"/>
                  </a:solidFill>
                  <a:latin typeface="CMR12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200" dirty="0">
                    <a:cs typeface="+mj-cs"/>
                  </a:rPr>
                  <a:t>If the set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200" dirty="0">
                    <a:cs typeface="+mj-cs"/>
                  </a:rPr>
                  <a:t> is not bounded above (also called unbounded above) </a:t>
                </a:r>
                <a:endParaRPr lang="en-US" sz="2200" dirty="0" smtClean="0">
                  <a:cs typeface="+mj-cs"/>
                </a:endParaRPr>
              </a:p>
              <a:p>
                <a:pPr marL="0" indent="0" algn="ctr">
                  <a:buNone/>
                </a:pPr>
                <a:r>
                  <a:rPr lang="en-US" sz="2200" dirty="0" smtClean="0">
                    <a:cs typeface="+mj-cs"/>
                  </a:rPr>
                  <a:t>sup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  <a:cs typeface="+mj-cs"/>
                      </a:rPr>
                      <m:t>𝑆</m:t>
                    </m:r>
                    <m:r>
                      <a:rPr lang="en-US" sz="2200" i="1" dirty="0" smtClean="0">
                        <a:latin typeface="Cambria Math"/>
                        <a:cs typeface="+mj-cs"/>
                      </a:rPr>
                      <m:t> = +∞</m:t>
                    </m:r>
                  </m:oMath>
                </a14:m>
                <a:endParaRPr lang="en-US" sz="2200" dirty="0" smtClean="0">
                  <a:ea typeface="Cambria Math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200" dirty="0">
                    <a:solidFill>
                      <a:prstClr val="black"/>
                    </a:solidFill>
                    <a:latin typeface="CMR12"/>
                  </a:rPr>
                  <a:t>For example, the set of natural numbers does not have upper bound.</a:t>
                </a:r>
              </a:p>
              <a:p>
                <a:pPr marL="0" indent="0">
                  <a:buNone/>
                </a:pPr>
                <a:endParaRPr lang="ar-IQ" sz="2200" dirty="0">
                  <a:solidFill>
                    <a:prstClr val="black"/>
                  </a:solidFill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733" t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0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7239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9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0648"/>
                <a:ext cx="8229600" cy="7318654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2400" b="1" dirty="0" smtClean="0">
                    <a:cs typeface="+mj-cs"/>
                  </a:rPr>
                  <a:t>2. </a:t>
                </a:r>
                <a:r>
                  <a:rPr lang="en-US" sz="2400" b="1" dirty="0">
                    <a:cs typeface="+mj-cs"/>
                  </a:rPr>
                  <a:t>Lower bounds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 smtClean="0">
                    <a:cs typeface="+mj-cs"/>
                  </a:rPr>
                  <a:t> </a:t>
                </a:r>
                <a:r>
                  <a:rPr lang="en-US" sz="2400" dirty="0">
                    <a:cs typeface="+mj-cs"/>
                  </a:rPr>
                  <a:t>is called </a:t>
                </a:r>
                <a:r>
                  <a:rPr lang="en-US" sz="2400" dirty="0">
                    <a:solidFill>
                      <a:srgbClr val="C00000"/>
                    </a:solidFill>
                    <a:cs typeface="+mj-cs"/>
                  </a:rPr>
                  <a:t>bounded below</a:t>
                </a:r>
                <a:r>
                  <a:rPr lang="en-US" sz="2400" dirty="0">
                    <a:cs typeface="+mj-cs"/>
                  </a:rPr>
                  <a:t> if there is a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</a:rPr>
                      <m:t>𝑚</m:t>
                    </m:r>
                    <m:r>
                      <a:rPr lang="en-US" sz="2400" i="1" dirty="0">
                        <a:latin typeface="Cambria Math"/>
                        <a:ea typeface="Cambria Math"/>
                        <a:cs typeface="+mj-cs"/>
                      </a:rPr>
                      <m:t>∈</m:t>
                    </m:r>
                    <m:r>
                      <a:rPr lang="en-US" sz="2400" i="1" dirty="0">
                        <a:latin typeface="Cambria Math"/>
                        <a:ea typeface="Cambria Math"/>
                        <a:cs typeface="+mj-cs"/>
                      </a:rPr>
                      <m:t>ℝ</m:t>
                    </m:r>
                  </m:oMath>
                </a14:m>
                <a:r>
                  <a:rPr lang="en-US" sz="2400" dirty="0" smtClean="0">
                    <a:cs typeface="+mj-cs"/>
                  </a:rPr>
                  <a:t> such </a:t>
                </a:r>
                <a:r>
                  <a:rPr lang="en-US" sz="2400" dirty="0">
                    <a:cs typeface="+mj-cs"/>
                  </a:rPr>
                  <a:t>that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+mj-cs"/>
                  </a:rPr>
                  <a:t>is bigger </a:t>
                </a:r>
                <a:r>
                  <a:rPr lang="en-US" sz="2400" dirty="0">
                    <a:cs typeface="+mj-cs"/>
                  </a:rPr>
                  <a:t>than, or equal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𝑚</m:t>
                    </m:r>
                  </m:oMath>
                </a14:m>
                <a:r>
                  <a:rPr lang="en-US" sz="2400" dirty="0">
                    <a:cs typeface="+mj-cs"/>
                  </a:rPr>
                  <a:t>: </a:t>
                </a:r>
                <a:r>
                  <a:rPr lang="en-US" sz="2400" dirty="0" err="1" smtClean="0">
                    <a:cs typeface="+mj-cs"/>
                  </a:rPr>
                  <a:t>i.e</a:t>
                </a:r>
                <a:r>
                  <a:rPr lang="en-US" sz="2400" dirty="0" smtClean="0"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  <a:cs typeface="+mj-cs"/>
                      </a:rPr>
                      <m:t>∀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+mj-cs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+mj-cs"/>
                      </a:rPr>
                      <m:t>∈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+mj-cs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  <a:ea typeface="Cambria Math"/>
                        <a:cs typeface="+mj-cs"/>
                      </a:rPr>
                      <m:t> </m:t>
                    </m:r>
                  </m:oMath>
                </a14:m>
                <a:r>
                  <a:rPr lang="en-US" sz="2400" dirty="0" smtClean="0">
                    <a:cs typeface="+mj-cs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 ≥ </m:t>
                    </m:r>
                    <m:r>
                      <a:rPr lang="en-US" sz="2400" i="1" dirty="0">
                        <a:latin typeface="Cambria Math"/>
                        <a:cs typeface="+mj-cs"/>
                      </a:rPr>
                      <m:t>𝑚</m:t>
                    </m:r>
                  </m:oMath>
                </a14:m>
                <a:r>
                  <a:rPr lang="en-US" sz="2400" dirty="0">
                    <a:cs typeface="+mj-cs"/>
                  </a:rPr>
                  <a:t>. </a:t>
                </a:r>
                <a:endParaRPr lang="en-US" sz="2400" dirty="0" smtClean="0"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dirty="0" smtClean="0">
                    <a:cs typeface="+mj-cs"/>
                  </a:rPr>
                  <a:t>The </a:t>
                </a:r>
                <a:r>
                  <a:rPr lang="en-US" sz="2400" dirty="0">
                    <a:cs typeface="+mj-cs"/>
                  </a:rPr>
                  <a:t>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/>
                        <a:cs typeface="+mj-cs"/>
                      </a:rPr>
                      <m:t>𝑚</m:t>
                    </m:r>
                  </m:oMath>
                </a14:m>
                <a:r>
                  <a:rPr lang="en-US" sz="2400" dirty="0">
                    <a:cs typeface="+mj-cs"/>
                  </a:rPr>
                  <a:t> is called a </a:t>
                </a:r>
                <a:r>
                  <a:rPr lang="en-US" sz="2400" dirty="0">
                    <a:solidFill>
                      <a:srgbClr val="C00000"/>
                    </a:solidFill>
                    <a:cs typeface="+mj-cs"/>
                  </a:rPr>
                  <a:t>lower </a:t>
                </a:r>
                <a:r>
                  <a:rPr lang="en-US" sz="2400" dirty="0" smtClean="0">
                    <a:solidFill>
                      <a:srgbClr val="C00000"/>
                    </a:solidFill>
                    <a:cs typeface="+mj-cs"/>
                  </a:rPr>
                  <a:t>bound for </a:t>
                </a:r>
                <a:r>
                  <a:rPr lang="en-US" sz="2400" dirty="0">
                    <a:solidFill>
                      <a:srgbClr val="C00000"/>
                    </a:solidFill>
                    <a:cs typeface="+mj-cs"/>
                  </a:rPr>
                  <a:t>the set S</a:t>
                </a:r>
                <a:r>
                  <a:rPr lang="en-US" sz="2400" dirty="0" smtClean="0">
                    <a:cs typeface="+mj-cs"/>
                  </a:rPr>
                  <a:t>.</a:t>
                </a:r>
              </a:p>
              <a:p>
                <a:pPr marL="0" indent="0" algn="l">
                  <a:buNone/>
                </a:pPr>
                <a:endParaRPr lang="en-US" sz="2400" dirty="0"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dirty="0">
                    <a:cs typeface="+mj-cs"/>
                  </a:rPr>
                  <a:t>Note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𝑚</m:t>
                    </m:r>
                  </m:oMath>
                </a14:m>
                <a:r>
                  <a:rPr lang="en-US" sz="2400" dirty="0">
                    <a:cs typeface="+mj-cs"/>
                  </a:rPr>
                  <a:t> is a lower bound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>
                    <a:cs typeface="+mj-cs"/>
                  </a:rPr>
                  <a:t> then any smaller number is also </a:t>
                </a:r>
                <a:r>
                  <a:rPr lang="en-US" sz="2400" dirty="0" smtClean="0">
                    <a:cs typeface="+mj-cs"/>
                  </a:rPr>
                  <a:t>a lower </a:t>
                </a:r>
                <a:r>
                  <a:rPr lang="en-US" sz="2400" dirty="0">
                    <a:cs typeface="+mj-cs"/>
                  </a:rPr>
                  <a:t>bound</a:t>
                </a:r>
                <a:r>
                  <a:rPr lang="en-US" sz="2400" dirty="0" smtClean="0">
                    <a:cs typeface="+mj-cs"/>
                  </a:rPr>
                  <a:t>.</a:t>
                </a:r>
                <a:endParaRPr lang="en-US" sz="2400" dirty="0"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dirty="0">
                    <a:cs typeface="+mj-cs"/>
                  </a:rPr>
                  <a:t>A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𝑏</m:t>
                    </m:r>
                  </m:oMath>
                </a14:m>
                <a:r>
                  <a:rPr lang="en-US" sz="2400" dirty="0">
                    <a:cs typeface="+mj-cs"/>
                  </a:rPr>
                  <a:t> is called the </a:t>
                </a:r>
                <a:r>
                  <a:rPr lang="en-US" sz="2400" dirty="0">
                    <a:solidFill>
                      <a:srgbClr val="C00000"/>
                    </a:solidFill>
                    <a:cs typeface="+mj-cs"/>
                  </a:rPr>
                  <a:t>greatest lower bound </a:t>
                </a:r>
                <a:r>
                  <a:rPr lang="en-US" sz="2400" dirty="0">
                    <a:cs typeface="+mj-cs"/>
                  </a:rPr>
                  <a:t>(or </a:t>
                </a:r>
                <a:r>
                  <a:rPr lang="en-US" sz="2400" dirty="0" err="1">
                    <a:solidFill>
                      <a:srgbClr val="C00000"/>
                    </a:solidFill>
                    <a:cs typeface="+mj-cs"/>
                  </a:rPr>
                  <a:t>infimum</a:t>
                </a:r>
                <a:r>
                  <a:rPr lang="en-US" sz="2400" dirty="0">
                    <a:cs typeface="+mj-cs"/>
                  </a:rPr>
                  <a:t>) of </a:t>
                </a:r>
                <a:r>
                  <a:rPr lang="en-US" sz="2400" dirty="0" smtClean="0">
                    <a:cs typeface="+mj-cs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>
                    <a:cs typeface="+mj-cs"/>
                  </a:rPr>
                  <a:t> if:</a:t>
                </a:r>
              </a:p>
              <a:p>
                <a:pPr marL="0" indent="0" algn="l">
                  <a:buNone/>
                </a:pPr>
                <a:r>
                  <a:rPr lang="en-US" sz="2400" dirty="0">
                    <a:cs typeface="+mj-cs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𝑏</m:t>
                    </m:r>
                  </m:oMath>
                </a14:m>
                <a:r>
                  <a:rPr lang="en-US" sz="2400" dirty="0">
                    <a:cs typeface="+mj-cs"/>
                  </a:rPr>
                  <a:t> is a lower bound: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 </m:t>
                    </m:r>
                  </m:oMath>
                </a14:m>
                <a:r>
                  <a:rPr lang="en-US" sz="2400" dirty="0">
                    <a:cs typeface="+mj-cs"/>
                  </a:rPr>
                  <a:t>satisfies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  <a:ea typeface="Cambria Math"/>
                        <a:cs typeface="+mj-cs"/>
                      </a:rPr>
                      <m:t>≥</m:t>
                    </m:r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𝑏</m:t>
                    </m:r>
                  </m:oMath>
                </a14:m>
                <a:r>
                  <a:rPr lang="en-US" sz="2400" dirty="0">
                    <a:cs typeface="+mj-cs"/>
                  </a:rPr>
                  <a:t>, </a:t>
                </a:r>
                <a:r>
                  <a:rPr lang="en-US" sz="2400" dirty="0" smtClean="0">
                    <a:cs typeface="+mj-cs"/>
                  </a:rPr>
                  <a:t>and</a:t>
                </a:r>
              </a:p>
              <a:p>
                <a:pPr marL="0" indent="0" algn="l">
                  <a:buNone/>
                </a:pPr>
                <a:r>
                  <a:rPr lang="en-US" sz="2400" dirty="0" smtClean="0">
                    <a:cs typeface="+mj-cs"/>
                  </a:rPr>
                  <a:t>2)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cs typeface="+mj-cs"/>
                      </a:rPr>
                      <m:t>𝑏</m:t>
                    </m:r>
                  </m:oMath>
                </a14:m>
                <a:r>
                  <a:rPr lang="en-US" sz="2400" dirty="0" smtClean="0">
                    <a:cs typeface="+mj-cs"/>
                  </a:rPr>
                  <a:t> is the greatest lower bound.</a:t>
                </a:r>
              </a:p>
              <a:p>
                <a:pPr marL="0" indent="0" algn="l">
                  <a:buNone/>
                </a:pPr>
                <a:endParaRPr lang="en-US" sz="2400" dirty="0" smtClean="0"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ar-IQ" sz="2400" dirty="0" smtClean="0">
                    <a:cs typeface="+mj-cs"/>
                  </a:rPr>
                  <a:t>(</a:t>
                </a:r>
                <a:r>
                  <a:rPr lang="en-US" sz="2400" dirty="0" smtClean="0">
                    <a:solidFill>
                      <a:srgbClr val="C00000"/>
                    </a:solidFill>
                    <a:cs typeface="+mj-cs"/>
                  </a:rPr>
                  <a:t>Notation: </a:t>
                </a:r>
                <a:r>
                  <a:rPr lang="en-US" sz="2400" dirty="0" smtClean="0">
                    <a:cs typeface="+mj-cs"/>
                  </a:rPr>
                  <a:t>b= </a:t>
                </a:r>
                <a:r>
                  <a:rPr lang="en-US" sz="2400" dirty="0" err="1" smtClean="0">
                    <a:cs typeface="+mj-cs"/>
                  </a:rPr>
                  <a:t>g.l.b</a:t>
                </a:r>
                <a:r>
                  <a:rPr lang="en-US" sz="2400" dirty="0" smtClean="0"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 smtClean="0">
                    <a:cs typeface="+mj-cs"/>
                  </a:rPr>
                  <a:t>) = </a:t>
                </a:r>
                <a:r>
                  <a:rPr lang="en-US" sz="2400" dirty="0" err="1" smtClean="0">
                    <a:cs typeface="+mj-cs"/>
                  </a:rPr>
                  <a:t>inf</a:t>
                </a:r>
                <a:r>
                  <a:rPr lang="en-US" sz="2400" dirty="0" smtClean="0"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endParaRPr lang="en-US" sz="2400" dirty="0" smtClean="0"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0648"/>
                <a:ext cx="8229600" cy="7318654"/>
              </a:xfrm>
              <a:blipFill rotWithShape="1">
                <a:blip r:embed="rId2"/>
                <a:stretch>
                  <a:fillRect l="-1926" t="-667" r="-88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143" y="5013176"/>
            <a:ext cx="3760639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14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lvl="0" indent="0" algn="l">
                  <a:buNone/>
                </a:pPr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Greatest lower bounds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 may, or may not belong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.</a:t>
                </a:r>
              </a:p>
              <a:p>
                <a:pPr marL="0" lvl="0" indent="0" algn="l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 </a:t>
                </a:r>
              </a:p>
              <a:p>
                <a:pPr marL="0" lvl="0" indent="0" algn="l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For </a:t>
                </a:r>
                <a:r>
                  <a:rPr lang="en-US" sz="2400" dirty="0" err="1" smtClean="0">
                    <a:solidFill>
                      <a:prstClr val="black"/>
                    </a:solidFill>
                    <a:cs typeface="+mj-cs"/>
                  </a:rPr>
                  <a:t>example,the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interval (−2, 3) is bounded below by -100, -15, -4, -2. In fact −2 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is its </a:t>
                </a:r>
                <a:r>
                  <a:rPr lang="en-US" sz="2400" dirty="0" err="1">
                    <a:solidFill>
                      <a:prstClr val="black"/>
                    </a:solidFill>
                    <a:cs typeface="+mj-cs"/>
                  </a:rPr>
                  <a:t>infimum</a:t>
                </a:r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 (greatest lower bound). </a:t>
                </a:r>
                <a:endParaRPr lang="en-US" sz="2400" dirty="0" smtClean="0">
                  <a:solidFill>
                    <a:prstClr val="black"/>
                  </a:solidFill>
                  <a:cs typeface="+mj-cs"/>
                </a:endParaRPr>
              </a:p>
              <a:p>
                <a:pPr marL="0" lvl="0" indent="0" algn="l">
                  <a:buNone/>
                </a:pP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The </a:t>
                </a:r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interval [−2, 3) also has −2 as 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its </a:t>
                </a:r>
                <a:r>
                  <a:rPr lang="en-US" sz="2400" dirty="0" err="1" smtClean="0">
                    <a:solidFill>
                      <a:prstClr val="black"/>
                    </a:solidFill>
                    <a:cs typeface="+mj-cs"/>
                  </a:rPr>
                  <a:t>infimum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.</a:t>
                </a:r>
              </a:p>
              <a:p>
                <a:pPr marL="0" lvl="0" indent="0" algn="l">
                  <a:buNone/>
                </a:pPr>
                <a:endParaRPr lang="en-US" sz="2400" dirty="0">
                  <a:solidFill>
                    <a:prstClr val="black"/>
                  </a:solidFill>
                  <a:cs typeface="+mj-cs"/>
                </a:endParaRPr>
              </a:p>
              <a:p>
                <a:pPr marL="0" lvl="0" indent="0" algn="l">
                  <a:buNone/>
                </a:pPr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When the </a:t>
                </a:r>
                <a:r>
                  <a:rPr lang="en-US" sz="2400" dirty="0" err="1">
                    <a:solidFill>
                      <a:prstClr val="black"/>
                    </a:solidFill>
                    <a:cs typeface="+mj-cs"/>
                  </a:rPr>
                  <a:t>infimum</a:t>
                </a:r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 belongs to S then it is called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𝑚𝑖𝑛𝑖𝑚𝑢𝑚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.</a:t>
                </a:r>
              </a:p>
              <a:p>
                <a:pPr marL="0" lvl="0" indent="0" algn="l">
                  <a:buNone/>
                </a:pPr>
                <a:endParaRPr lang="en-US" sz="2400" dirty="0">
                  <a:solidFill>
                    <a:prstClr val="black"/>
                  </a:solidFill>
                  <a:cs typeface="+mj-cs"/>
                </a:endParaRPr>
              </a:p>
              <a:p>
                <a:pPr marL="0" lvl="0" indent="0" algn="l">
                  <a:buNone/>
                </a:pPr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The interval (−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j-cs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,−2) is not bounded below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.</a:t>
                </a:r>
              </a:p>
              <a:p>
                <a:pPr marL="0" lvl="0" indent="0" algn="l">
                  <a:buNone/>
                </a:pPr>
                <a:endParaRPr lang="en-US" sz="2400" dirty="0">
                  <a:solidFill>
                    <a:prstClr val="black"/>
                  </a:solidFill>
                  <a:cs typeface="+mj-cs"/>
                </a:endParaRPr>
              </a:p>
              <a:p>
                <a:pPr marL="0" lvl="0" indent="0" algn="l">
                  <a:buNone/>
                </a:pPr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If the set S is not bounded below 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 is </a:t>
                </a:r>
                <a:r>
                  <a:rPr lang="en-US" sz="2400" dirty="0" err="1" smtClean="0">
                    <a:solidFill>
                      <a:prstClr val="black"/>
                    </a:solidFill>
                    <a:cs typeface="+mj-cs"/>
                  </a:rPr>
                  <a:t>aslo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 called </a:t>
                </a:r>
                <a:r>
                  <a:rPr lang="en-US" sz="2400" dirty="0" err="1" smtClean="0">
                    <a:solidFill>
                      <a:prstClr val="black"/>
                    </a:solidFill>
                    <a:cs typeface="+mj-cs"/>
                  </a:rPr>
                  <a:t>unboumded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 below </a:t>
                </a:r>
              </a:p>
              <a:p>
                <a:pPr marL="0" lvl="0" indent="0" algn="l">
                  <a:buNone/>
                </a:pPr>
                <a:r>
                  <a:rPr lang="en-US" sz="2400" dirty="0" err="1" smtClean="0">
                    <a:solidFill>
                      <a:prstClr val="black"/>
                    </a:solidFill>
                    <a:cs typeface="+mj-cs"/>
                  </a:rPr>
                  <a:t>inf</a:t>
                </a:r>
                <a:r>
                  <a:rPr lang="en-US" sz="2400" dirty="0" smtClean="0">
                    <a:solidFill>
                      <a:prstClr val="black"/>
                    </a:solidFill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cs typeface="+mj-cs"/>
                  </a:rPr>
                  <a:t> = −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+mj-cs"/>
                      </a:rPr>
                      <m:t>∞</m:t>
                    </m:r>
                  </m:oMath>
                </a14:m>
                <a:endParaRPr lang="ar-IQ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867" t="-711" r="-4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5746"/>
            <a:ext cx="8261572" cy="2748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59" y="2681420"/>
            <a:ext cx="7980165" cy="3869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391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6632"/>
                <a:ext cx="8928992" cy="6480720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1" i="0" u="none" strike="noStrike" baseline="0" dirty="0" smtClean="0">
                    <a:latin typeface="CMBX12"/>
                    <a:cs typeface="+mj-cs"/>
                  </a:rPr>
                  <a:t>Bounded sets:</a:t>
                </a: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A set which is bounded above and bounded below is called </a:t>
                </a:r>
                <a:r>
                  <a:rPr lang="en-US" sz="2400" b="0" i="0" u="none" strike="noStrike" baseline="0" dirty="0" smtClean="0">
                    <a:latin typeface="CMBX12"/>
                    <a:cs typeface="+mj-cs"/>
                  </a:rPr>
                  <a:t>bounded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So if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</m:oMath>
                </a14:m>
                <a:r>
                  <a:rPr lang="en-US" sz="24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is a bounded set then there are two numbers,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𝑚</m:t>
                    </m:r>
                  </m:oMath>
                </a14:m>
                <a:r>
                  <a:rPr lang="en-US" sz="24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𝑀</m:t>
                    </m:r>
                  </m:oMath>
                </a14:m>
                <a:r>
                  <a:rPr lang="en-US" sz="2400" b="0" i="0" u="none" strike="noStrike" baseline="0" dirty="0" smtClean="0">
                    <a:latin typeface="CMMI12"/>
                    <a:cs typeface="+mj-cs"/>
                  </a:rPr>
                  <a:t> 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such that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𝑚</m:t>
                    </m:r>
                    <m:r>
                      <a:rPr lang="en-US" sz="2400" b="0" i="1" u="none" strike="noStrike" baseline="0" dirty="0" smtClean="0">
                        <a:latin typeface="Cambria Math"/>
                        <a:ea typeface="Cambria Math"/>
                        <a:cs typeface="+mj-cs"/>
                      </a:rPr>
                      <m:t>≤</m:t>
                    </m:r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  </m:t>
                    </m:r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 ≤ </m:t>
                    </m:r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𝑀</m:t>
                    </m:r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 </m:t>
                    </m:r>
                  </m:oMath>
                </a14:m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𝑥</m:t>
                    </m:r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 ∈ </m:t>
                    </m:r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𝑆</m:t>
                    </m:r>
                    <m:r>
                      <a:rPr lang="en-US" sz="2400" b="0" i="1" u="none" strike="noStrike" baseline="0" dirty="0" smtClean="0">
                        <a:latin typeface="Cambria Math"/>
                        <a:cs typeface="+mj-cs"/>
                      </a:rPr>
                      <m:t>. </m:t>
                    </m:r>
                  </m:oMath>
                </a14:m>
                <a:endParaRPr lang="en-US" sz="2400" b="0" i="0" u="none" strike="noStrike" baseline="0" dirty="0" smtClean="0">
                  <a:latin typeface="CMR12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A set which is not bounded is called </a:t>
                </a:r>
                <a:r>
                  <a:rPr lang="en-US" sz="2400" b="0" i="0" u="none" strike="noStrike" baseline="0" dirty="0" smtClean="0">
                    <a:solidFill>
                      <a:srgbClr val="C00000"/>
                    </a:solidFill>
                    <a:latin typeface="CMTI12"/>
                    <a:cs typeface="+mj-cs"/>
                  </a:rPr>
                  <a:t>unbounded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.</a:t>
                </a:r>
              </a:p>
              <a:p>
                <a:pPr marL="0" indent="0" algn="l">
                  <a:buNone/>
                </a:pPr>
                <a:endParaRPr lang="en-US" sz="2400" b="0" i="0" u="none" strike="noStrike" baseline="0" dirty="0" smtClean="0">
                  <a:latin typeface="CMR12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For example the interval (</a:t>
                </a:r>
                <a:r>
                  <a:rPr lang="en-US" sz="2400" b="0" i="0" u="none" strike="noStrike" baseline="0" dirty="0" smtClean="0">
                    <a:latin typeface="CMSY10"/>
                    <a:cs typeface="+mj-cs"/>
                  </a:rPr>
                  <a:t>−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2</a:t>
                </a:r>
                <a:r>
                  <a:rPr lang="en-US" sz="2400" b="0" i="0" u="none" strike="noStrike" baseline="0" dirty="0" smtClean="0">
                    <a:latin typeface="CMMI12"/>
                    <a:cs typeface="+mj-cs"/>
                  </a:rPr>
                  <a:t>, 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3) is bounded.</a:t>
                </a:r>
              </a:p>
              <a:p>
                <a:pPr marL="0" indent="0" algn="l">
                  <a:buNone/>
                </a:pPr>
                <a:endParaRPr lang="en-US" sz="2400" b="0" i="0" u="none" strike="noStrike" baseline="0" dirty="0" smtClean="0">
                  <a:latin typeface="CMR12"/>
                  <a:cs typeface="+mj-cs"/>
                </a:endParaRP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Examples of unbounded sets: </a:t>
                </a: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(</a:t>
                </a:r>
                <a:r>
                  <a:rPr lang="en-US" sz="2400" b="0" i="0" u="none" strike="noStrike" baseline="0" dirty="0" smtClean="0">
                    <a:latin typeface="CMSY10"/>
                    <a:cs typeface="+mj-cs"/>
                  </a:rPr>
                  <a:t>−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2</a:t>
                </a:r>
                <a:r>
                  <a:rPr lang="en-US" sz="2400" b="0" i="0" u="none" strike="noStrike" baseline="0" dirty="0" smtClean="0">
                    <a:latin typeface="CMMI12"/>
                    <a:cs typeface="+mj-cs"/>
                  </a:rPr>
                  <a:t>,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ea typeface="Cambria Math"/>
                        <a:cs typeface="+mj-cs"/>
                      </a:rPr>
                      <m:t>∞</m:t>
                    </m:r>
                  </m:oMath>
                </a14:m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)</a:t>
                </a:r>
                <a:r>
                  <a:rPr lang="en-US" sz="2400" b="0" i="0" u="none" strike="noStrike" baseline="0" dirty="0" smtClean="0">
                    <a:latin typeface="CMMI12"/>
                    <a:cs typeface="+mj-cs"/>
                  </a:rPr>
                  <a:t>, 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(</a:t>
                </a:r>
                <a:r>
                  <a:rPr lang="en-US" sz="2400" b="0" i="0" u="none" strike="noStrike" baseline="0" dirty="0" smtClean="0">
                    <a:latin typeface="CMSY10"/>
                    <a:cs typeface="+mj-cs"/>
                  </a:rPr>
                  <a:t>−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ea typeface="Cambria Math"/>
                        <a:cs typeface="+mj-cs"/>
                      </a:rPr>
                      <m:t>∞</m:t>
                    </m:r>
                  </m:oMath>
                </a14:m>
                <a:r>
                  <a:rPr lang="en-US" sz="2400" b="0" i="0" u="none" strike="noStrike" baseline="0" dirty="0" smtClean="0">
                    <a:latin typeface="CMMI12"/>
                    <a:cs typeface="+mj-cs"/>
                  </a:rPr>
                  <a:t>, 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3), </a:t>
                </a: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the set of all real numbers(</a:t>
                </a:r>
                <a:r>
                  <a:rPr lang="en-US" sz="2400" b="0" i="0" u="none" strike="noStrike" baseline="0" dirty="0" smtClean="0">
                    <a:latin typeface="CMSY10"/>
                    <a:cs typeface="+mj-cs"/>
                  </a:rPr>
                  <a:t>−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ea typeface="Cambria Math"/>
                        <a:cs typeface="+mj-cs"/>
                      </a:rPr>
                      <m:t>∞</m:t>
                    </m:r>
                  </m:oMath>
                </a14:m>
                <a:r>
                  <a:rPr lang="en-US" sz="2400" b="0" i="0" u="none" strike="noStrike" baseline="0" dirty="0" smtClean="0">
                    <a:latin typeface="CMMI12"/>
                    <a:cs typeface="+mj-cs"/>
                  </a:rPr>
                  <a:t>,</a:t>
                </a: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+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/>
                        <a:ea typeface="Cambria Math"/>
                        <a:cs typeface="+mj-cs"/>
                      </a:rPr>
                      <m:t>∞</m:t>
                    </m:r>
                  </m:oMath>
                </a14:m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), </a:t>
                </a:r>
              </a:p>
              <a:p>
                <a:pPr marL="0" indent="0" algn="l">
                  <a:buNone/>
                </a:pPr>
                <a:r>
                  <a:rPr lang="en-US" sz="2400" b="0" i="0" u="none" strike="noStrike" baseline="0" dirty="0" smtClean="0">
                    <a:latin typeface="CMR12"/>
                    <a:cs typeface="+mj-cs"/>
                  </a:rPr>
                  <a:t>the set of all natural numbers, …</a:t>
                </a:r>
                <a:endParaRPr lang="ar-IQ" sz="2400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6632"/>
                <a:ext cx="8928992" cy="6480720"/>
              </a:xfrm>
              <a:blipFill rotWithShape="1">
                <a:blip r:embed="rId2"/>
                <a:stretch>
                  <a:fillRect l="-2049" t="-65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9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/>
              </a:bodyPr>
              <a:lstStyle/>
              <a:p>
                <a:pPr marL="0" indent="0" algn="l" fontAlgn="base">
                  <a:buNone/>
                </a:pPr>
                <a:endParaRPr lang="en-US" sz="2400" b="1" dirty="0" smtClean="0">
                  <a:solidFill>
                    <a:srgbClr val="606060"/>
                  </a:solidFill>
                  <a:latin typeface="Open Sans"/>
                  <a:cs typeface="+mj-cs"/>
                </a:endParaRPr>
              </a:p>
              <a:p>
                <a:pPr marL="0" indent="0" algn="l" fontAlgn="base">
                  <a:buNone/>
                </a:pPr>
                <a:r>
                  <a:rPr lang="en-US" sz="2400" b="1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Theorem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. Every non-empty set of real numbers which is bounded from below has a </a:t>
                </a:r>
                <a:r>
                  <a:rPr lang="en-US" sz="2400" dirty="0" err="1">
                    <a:solidFill>
                      <a:srgbClr val="606060"/>
                    </a:solidFill>
                    <a:latin typeface="Open Sans"/>
                    <a:cs typeface="+mj-cs"/>
                  </a:rPr>
                  <a:t>infimum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.</a:t>
                </a:r>
              </a:p>
              <a:p>
                <a:pPr marL="0" indent="0" algn="l" fontAlgn="base">
                  <a:buNone/>
                </a:pPr>
                <a:endParaRPr lang="en-US" sz="2400" dirty="0">
                  <a:solidFill>
                    <a:srgbClr val="606060"/>
                  </a:solidFill>
                  <a:latin typeface="Open Sans"/>
                  <a:cs typeface="+mj-cs"/>
                </a:endParaRPr>
              </a:p>
              <a:p>
                <a:pPr marL="0" indent="0" algn="l" fontAlgn="base">
                  <a:buNone/>
                </a:pPr>
                <a:r>
                  <a:rPr lang="en-US" sz="2400" b="1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Proposition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. 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Let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𝑏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∈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 such that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&lt;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. Then</a:t>
                </a:r>
              </a:p>
              <a:p>
                <a:pPr marL="0" indent="0" algn="l" fontAlgn="base">
                  <a:buNone/>
                </a:pPr>
                <a:endParaRPr lang="en-US" sz="2400" dirty="0" smtClean="0">
                  <a:solidFill>
                    <a:srgbClr val="606060"/>
                  </a:solidFill>
                  <a:latin typeface="Open Sans"/>
                  <a:cs typeface="+mj-cs"/>
                </a:endParaRPr>
              </a:p>
              <a:p>
                <a:pPr marL="0" indent="0" algn="l" fontAlgn="base">
                  <a:buNone/>
                </a:pP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1.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 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sup((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))= sup((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])= sup([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))= sup([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,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])=</a:t>
                </a:r>
                <a:r>
                  <a:rPr lang="en-US" sz="2400" dirty="0">
                    <a:solidFill>
                      <a:srgbClr val="606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𝑏</m:t>
                    </m:r>
                  </m:oMath>
                </a14:m>
                <a:endParaRPr lang="en-US" sz="2400" dirty="0">
                  <a:solidFill>
                    <a:srgbClr val="606060"/>
                  </a:solidFill>
                  <a:latin typeface="Open Sans"/>
                  <a:cs typeface="+mj-cs"/>
                </a:endParaRPr>
              </a:p>
              <a:p>
                <a:pPr marL="0" indent="0" algn="l" fontAlgn="base">
                  <a:buNone/>
                </a:pP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2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. </a:t>
                </a:r>
                <a:r>
                  <a:rPr lang="en-US" sz="2400" dirty="0" err="1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inf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((</a:t>
                </a:r>
                <a:r>
                  <a:rPr lang="en-US" sz="2400" dirty="0">
                    <a:solidFill>
                      <a:srgbClr val="606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))= inf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606060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])= inf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([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))= inf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([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])=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 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,  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,</a:t>
                </a:r>
                <a:endParaRPr lang="en-US" sz="2400" dirty="0">
                  <a:solidFill>
                    <a:srgbClr val="606060"/>
                  </a:solidFill>
                  <a:latin typeface="Open Sans"/>
                  <a:cs typeface="+mj-cs"/>
                </a:endParaRPr>
              </a:p>
              <a:p>
                <a:pPr marL="0" indent="0" algn="l" fontAlgn="base">
                  <a:buNone/>
                </a:pP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3.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 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sup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(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+∞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))= sup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([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+∞</m:t>
                    </m:r>
                  </m:oMath>
                </a14:m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))=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 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+∞</m:t>
                    </m:r>
                  </m:oMath>
                </a14:m>
                <a:endParaRPr lang="en-US" sz="2400" dirty="0">
                  <a:solidFill>
                    <a:srgbClr val="606060"/>
                  </a:solidFill>
                  <a:latin typeface="Open Sans"/>
                  <a:cs typeface="+mj-cs"/>
                </a:endParaRPr>
              </a:p>
              <a:p>
                <a:pPr marL="0" indent="0" algn="l" fontAlgn="base">
                  <a:buNone/>
                </a:pP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4.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 </a:t>
                </a:r>
                <a:r>
                  <a:rPr lang="en-US" sz="2400" dirty="0" err="1">
                    <a:solidFill>
                      <a:srgbClr val="606060"/>
                    </a:solidFill>
                    <a:latin typeface="Open Sans"/>
                    <a:cs typeface="+mj-cs"/>
                  </a:rPr>
                  <a:t>inf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–∞,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))= inf(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–∞,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])=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–</m:t>
                    </m:r>
                    <m:r>
                      <a:rPr lang="en-US" sz="2400" i="1" dirty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,</a:t>
                </a:r>
              </a:p>
              <a:p>
                <a:pPr marL="0" indent="0" algn="l" fontAlgn="base">
                  <a:buNone/>
                </a:pP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5.</a:t>
                </a:r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 sup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–∞,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))= sup(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–∞,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]) = inf(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,+∞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 = </a:t>
                </a:r>
                <a:r>
                  <a:rPr lang="en-US" sz="2400" dirty="0" err="1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inf</a:t>
                </a:r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([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,+∞</m:t>
                    </m:r>
                  </m:oMath>
                </a14:m>
                <a:r>
                  <a:rPr lang="en-US" sz="2400" dirty="0" smtClean="0">
                    <a:solidFill>
                      <a:srgbClr val="606060"/>
                    </a:solidFill>
                    <a:latin typeface="Open Sans"/>
                    <a:cs typeface="+mj-cs"/>
                  </a:rPr>
                  <a:t>))=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 </m:t>
                    </m:r>
                    <m:r>
                      <a:rPr lang="en-US" sz="2400" i="1" dirty="0" smtClean="0">
                        <a:solidFill>
                          <a:srgbClr val="606060"/>
                        </a:solidFill>
                        <a:latin typeface="Cambria Math"/>
                        <a:cs typeface="+mj-cs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606060"/>
                    </a:solidFill>
                    <a:latin typeface="Open Sans"/>
                    <a:cs typeface="+mj-cs"/>
                  </a:rPr>
                  <a:t>.</a:t>
                </a:r>
              </a:p>
              <a:p>
                <a:pPr marL="0" indent="0">
                  <a:buNone/>
                </a:pPr>
                <a:endParaRPr lang="ar-IQ" sz="2400" dirty="0"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933" t="-622" r="-126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95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1091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Boundedness and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: Equivalence(equinumerous)</vt:lpstr>
      <vt:lpstr>Example: (0,1) ≈(3,7)</vt:lpstr>
      <vt:lpstr>Countable and Uncountable sets</vt:lpstr>
      <vt:lpstr>PowerPoint Presentation</vt:lpstr>
      <vt:lpstr>PowerPoint Presentation</vt:lpstr>
      <vt:lpstr>PowerPoint Presentation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Boundedness and Cardinality</dc:title>
  <dc:creator>Malta Company</dc:creator>
  <cp:lastModifiedBy>Maher</cp:lastModifiedBy>
  <cp:revision>49</cp:revision>
  <dcterms:created xsi:type="dcterms:W3CDTF">2021-01-22T16:31:21Z</dcterms:created>
  <dcterms:modified xsi:type="dcterms:W3CDTF">2022-01-22T10:21:02Z</dcterms:modified>
</cp:coreProperties>
</file>