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72" r:id="rId2"/>
    <p:sldId id="256" r:id="rId3"/>
    <p:sldId id="260" r:id="rId4"/>
    <p:sldId id="258" r:id="rId5"/>
    <p:sldId id="284" r:id="rId6"/>
    <p:sldId id="292" r:id="rId7"/>
    <p:sldId id="259" r:id="rId8"/>
    <p:sldId id="261" r:id="rId9"/>
    <p:sldId id="280" r:id="rId10"/>
    <p:sldId id="262" r:id="rId11"/>
    <p:sldId id="281" r:id="rId12"/>
    <p:sldId id="264" r:id="rId13"/>
    <p:sldId id="282" r:id="rId14"/>
    <p:sldId id="283" r:id="rId15"/>
    <p:sldId id="265" r:id="rId16"/>
    <p:sldId id="290" r:id="rId17"/>
    <p:sldId id="291" r:id="rId18"/>
    <p:sldId id="266" r:id="rId19"/>
    <p:sldId id="267" r:id="rId20"/>
    <p:sldId id="285" r:id="rId21"/>
    <p:sldId id="268" r:id="rId22"/>
    <p:sldId id="269" r:id="rId23"/>
    <p:sldId id="286" r:id="rId24"/>
    <p:sldId id="288" r:id="rId25"/>
    <p:sldId id="289" r:id="rId26"/>
    <p:sldId id="270" r:id="rId27"/>
    <p:sldId id="271" r:id="rId28"/>
    <p:sldId id="293" r:id="rId29"/>
    <p:sldId id="275" r:id="rId30"/>
    <p:sldId id="279" r:id="rId31"/>
    <p:sldId id="276" r:id="rId32"/>
    <p:sldId id="278" r:id="rId33"/>
    <p:sldId id="294" r:id="rId34"/>
  </p:sldIdLst>
  <p:sldSz cx="9144000" cy="6858000" type="screen4x3"/>
  <p:notesSz cx="6858000" cy="9144000"/>
  <p:defaultTextStyle>
    <a:defPPr>
      <a:defRPr lang="ar-IQ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8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F51D-F5AC-40D7-B9A2-B7762275B7BB}" type="datetimeFigureOut">
              <a:rPr lang="ar-IQ" smtClean="0"/>
              <a:t>13/05/1443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8FEE-CC73-4B1C-8A0C-57A690B6AFB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92604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F51D-F5AC-40D7-B9A2-B7762275B7BB}" type="datetimeFigureOut">
              <a:rPr lang="ar-IQ" smtClean="0"/>
              <a:t>13/05/1443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8FEE-CC73-4B1C-8A0C-57A690B6AFB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41350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F51D-F5AC-40D7-B9A2-B7762275B7BB}" type="datetimeFigureOut">
              <a:rPr lang="ar-IQ" smtClean="0"/>
              <a:t>13/05/1443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8FEE-CC73-4B1C-8A0C-57A690B6AFB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06064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F51D-F5AC-40D7-B9A2-B7762275B7BB}" type="datetimeFigureOut">
              <a:rPr lang="ar-IQ" smtClean="0"/>
              <a:t>13/05/1443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8FEE-CC73-4B1C-8A0C-57A690B6AFB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493466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F51D-F5AC-40D7-B9A2-B7762275B7BB}" type="datetimeFigureOut">
              <a:rPr lang="ar-IQ" smtClean="0"/>
              <a:t>13/05/1443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8FEE-CC73-4B1C-8A0C-57A690B6AFB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08018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F51D-F5AC-40D7-B9A2-B7762275B7BB}" type="datetimeFigureOut">
              <a:rPr lang="ar-IQ" smtClean="0"/>
              <a:t>13/05/1443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8FEE-CC73-4B1C-8A0C-57A690B6AFB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05300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F51D-F5AC-40D7-B9A2-B7762275B7BB}" type="datetimeFigureOut">
              <a:rPr lang="ar-IQ" smtClean="0"/>
              <a:t>13/05/1443</a:t>
            </a:fld>
            <a:endParaRPr lang="ar-IQ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8FEE-CC73-4B1C-8A0C-57A690B6AFB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12829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F51D-F5AC-40D7-B9A2-B7762275B7BB}" type="datetimeFigureOut">
              <a:rPr lang="ar-IQ" smtClean="0"/>
              <a:t>13/05/1443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8FEE-CC73-4B1C-8A0C-57A690B6AFB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19363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F51D-F5AC-40D7-B9A2-B7762275B7BB}" type="datetimeFigureOut">
              <a:rPr lang="ar-IQ" smtClean="0"/>
              <a:t>13/05/1443</a:t>
            </a:fld>
            <a:endParaRPr lang="ar-IQ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8FEE-CC73-4B1C-8A0C-57A690B6AFB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45286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F51D-F5AC-40D7-B9A2-B7762275B7BB}" type="datetimeFigureOut">
              <a:rPr lang="ar-IQ" smtClean="0"/>
              <a:t>13/05/1443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8FEE-CC73-4B1C-8A0C-57A690B6AFB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038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IQ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EF51D-F5AC-40D7-B9A2-B7762275B7BB}" type="datetimeFigureOut">
              <a:rPr lang="ar-IQ" smtClean="0"/>
              <a:t>13/05/1443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8FEE-CC73-4B1C-8A0C-57A690B6AFB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023629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ar-IQ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EF51D-F5AC-40D7-B9A2-B7762275B7BB}" type="datetimeFigureOut">
              <a:rPr lang="ar-IQ" smtClean="0"/>
              <a:t>13/05/1443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58FEE-CC73-4B1C-8A0C-57A690B6AFBB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86942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IQ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8892480" cy="6642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2064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640"/>
            <a:ext cx="7991754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71" y="1700808"/>
            <a:ext cx="7056784" cy="5023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40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08" y="0"/>
            <a:ext cx="7776864" cy="508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63" y="4813953"/>
            <a:ext cx="7619754" cy="892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63" y="5702650"/>
            <a:ext cx="7619754" cy="625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20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14" y="188640"/>
            <a:ext cx="8766974" cy="6519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17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"/>
    </mc:Choice>
    <mc:Fallback xmlns="">
      <p:transition spd="slow" advTm="1867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1"/>
            <a:ext cx="8568952" cy="623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987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49627"/>
            <a:ext cx="8525568" cy="6210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467580"/>
            <a:ext cx="5422206" cy="84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281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 dirty="0"/>
          </a:p>
        </p:txBody>
      </p:sp>
      <p:pic>
        <p:nvPicPr>
          <p:cNvPr id="922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253258"/>
            <a:ext cx="2039094" cy="1294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8568952" cy="2136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032"/>
            <a:ext cx="7200800" cy="2785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70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16632"/>
                <a:ext cx="8579296" cy="6624736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2400" u="sng" dirty="0" smtClean="0"/>
                  <a:t>Proof </a:t>
                </a:r>
                <a:r>
                  <a:rPr lang="en-US" sz="2400" u="sng" dirty="0"/>
                  <a:t>by contradiction</a:t>
                </a:r>
                <a:r>
                  <a:rPr lang="en-US" sz="2400" dirty="0"/>
                  <a:t> is very powerful.</a:t>
                </a:r>
              </a:p>
              <a:p>
                <a:pPr marL="0" indent="0" algn="l">
                  <a:buNone/>
                </a:pPr>
                <a:endParaRPr lang="en-US" sz="2400" dirty="0" smtClean="0"/>
              </a:p>
              <a:p>
                <a:pPr marL="0" indent="0" algn="l">
                  <a:buNone/>
                </a:pPr>
                <a:r>
                  <a:rPr lang="en-US" sz="2400" dirty="0" smtClean="0"/>
                  <a:t>The </a:t>
                </a:r>
                <a:r>
                  <a:rPr lang="en-US" sz="2400" dirty="0"/>
                  <a:t>idea is based on this tautology (where we want to </a:t>
                </a:r>
                <a:r>
                  <a:rPr lang="en-US" sz="2400" dirty="0" smtClean="0"/>
                  <a:t>prove</a:t>
                </a:r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/>
                  <a:t>): 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</a:rPr>
                      <m:t> </m:t>
                    </m:r>
                  </m:oMath>
                </a14:m>
                <a:endParaRPr lang="en-US" sz="2400" b="0" i="0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(¬</m:t>
                    </m:r>
                    <m:r>
                      <a:rPr lang="en-US" sz="2400" i="1" dirty="0" err="1">
                        <a:latin typeface="Cambria Math"/>
                      </a:rPr>
                      <m:t>𝑝</m:t>
                    </m:r>
                    <m:r>
                      <a:rPr lang="en-US" sz="2400" i="1" dirty="0" err="1">
                        <a:latin typeface="Cambria Math"/>
                      </a:rPr>
                      <m:t>→</m:t>
                    </m:r>
                    <m:r>
                      <a:rPr lang="en-US" sz="2400" i="1" dirty="0" err="1">
                        <a:latin typeface="Cambria Math"/>
                      </a:rPr>
                      <m:t>𝐹</m:t>
                    </m:r>
                    <m:r>
                      <a:rPr lang="en-US" sz="2400" i="1" dirty="0">
                        <a:latin typeface="Cambria Math"/>
                      </a:rPr>
                      <m:t>)→</m:t>
                    </m:r>
                    <m:r>
                      <a:rPr lang="en-US" sz="2400" i="1" dirty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lvl="1" indent="0" algn="l">
                  <a:buNone/>
                </a:pPr>
                <a:r>
                  <a:rPr lang="en-US" sz="2400" dirty="0"/>
                  <a:t>If we assume our conjecture is false, and then manage to prove a contradiction (proposition that's always false), then the only possible conclusion is that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/>
                  <a:t> is true.</a:t>
                </a:r>
              </a:p>
              <a:p>
                <a:pPr marL="457200" lvl="1" indent="0" algn="l">
                  <a:buNone/>
                </a:pPr>
                <a:r>
                  <a:rPr lang="en-US" sz="2400" dirty="0"/>
                  <a:t>Or informally: if it doesn't make any sense for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sz="2400" dirty="0"/>
                  <a:t> to be false, it must be true.</a:t>
                </a:r>
              </a:p>
              <a:p>
                <a:pPr marL="0" indent="0" algn="l">
                  <a:buNone/>
                </a:pPr>
                <a:r>
                  <a:rPr lang="en-US" sz="2400" dirty="0"/>
                  <a:t>If we're proving an implication (which we usually are), assuming the </a:t>
                </a:r>
                <a:r>
                  <a:rPr lang="en-US" sz="2400" dirty="0" smtClean="0"/>
                  <a:t>conjecture </a:t>
                </a:r>
                <a:r>
                  <a:rPr lang="en-US" sz="2400" dirty="0"/>
                  <a:t>is false means assuming </a:t>
                </a:r>
                <a:r>
                  <a:rPr lang="en-US" sz="2400" dirty="0" smtClean="0"/>
                  <a:t>that</a:t>
                </a:r>
              </a:p>
              <a:p>
                <a:pPr marL="0" indent="0" algn="ctr">
                  <a:buNone/>
                </a:pP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¬(</m:t>
                    </m:r>
                    <m:r>
                      <a:rPr lang="en-US" sz="2400" i="1" dirty="0" err="1">
                        <a:latin typeface="Cambria Math"/>
                      </a:rPr>
                      <m:t>𝑝</m:t>
                    </m:r>
                    <m:r>
                      <a:rPr lang="en-US" sz="2400" i="1" dirty="0" err="1">
                        <a:latin typeface="Cambria Math"/>
                      </a:rPr>
                      <m:t>→</m:t>
                    </m:r>
                    <m:r>
                      <a:rPr lang="en-US" sz="2400" i="1" dirty="0" err="1">
                        <a:latin typeface="Cambria Math"/>
                      </a:rPr>
                      <m:t>𝑞</m:t>
                    </m:r>
                    <m:r>
                      <a:rPr lang="en-US" sz="2400" i="1" dirty="0">
                        <a:latin typeface="Cambria Math"/>
                      </a:rPr>
                      <m:t>)≡¬(¬</m:t>
                    </m:r>
                    <m:r>
                      <a:rPr lang="en-US" sz="2400" i="1" dirty="0" err="1">
                        <a:latin typeface="Cambria Math"/>
                      </a:rPr>
                      <m:t>𝑝</m:t>
                    </m:r>
                    <m:r>
                      <a:rPr lang="en-US" sz="2400" i="1" dirty="0" err="1">
                        <a:latin typeface="Cambria Math"/>
                      </a:rPr>
                      <m:t>∨</m:t>
                    </m:r>
                    <m:r>
                      <a:rPr lang="en-US" sz="2400" i="1" dirty="0" err="1">
                        <a:latin typeface="Cambria Math"/>
                      </a:rPr>
                      <m:t>𝑞</m:t>
                    </m:r>
                    <m:r>
                      <a:rPr lang="en-US" sz="2400" i="1" dirty="0">
                        <a:latin typeface="Cambria Math"/>
                      </a:rPr>
                      <m:t>)≡</m:t>
                    </m:r>
                    <m:r>
                      <a:rPr lang="en-US" sz="2400" i="1" dirty="0">
                        <a:latin typeface="Cambria Math"/>
                      </a:rPr>
                      <m:t>𝑝</m:t>
                    </m:r>
                    <m:r>
                      <a:rPr lang="en-US" sz="2400" i="1" dirty="0">
                        <a:latin typeface="Cambria Math"/>
                      </a:rPr>
                      <m:t>∧¬</m:t>
                    </m:r>
                    <m:r>
                      <a:rPr lang="en-US" sz="2400" i="1" dirty="0">
                        <a:latin typeface="Cambria Math"/>
                      </a:rPr>
                      <m:t>𝑞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lvl="1" indent="0" algn="l">
                  <a:buNone/>
                </a:pPr>
                <a:r>
                  <a:rPr lang="en-US" sz="2400" dirty="0"/>
                  <a:t>In other words, assume all of the premises are true, but that the conclusion is false.</a:t>
                </a:r>
              </a:p>
              <a:p>
                <a:pPr marL="457200" lvl="1" indent="0" algn="l">
                  <a:buNone/>
                </a:pPr>
                <a:r>
                  <a:rPr lang="en-US" sz="2400" dirty="0"/>
                  <a:t>Try to get from there to a contradiction.</a:t>
                </a:r>
              </a:p>
              <a:p>
                <a:pPr marL="0" indent="0" algn="l">
                  <a:buNone/>
                </a:pPr>
                <a:endParaRPr lang="ar-IQ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16632"/>
                <a:ext cx="8579296" cy="6624736"/>
              </a:xfrm>
              <a:blipFill rotWithShape="1">
                <a:blip r:embed="rId2"/>
                <a:stretch>
                  <a:fillRect l="-2132" t="-736" r="-1493" b="-2944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71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88640"/>
                <a:ext cx="8784976" cy="6408712"/>
              </a:xfrm>
            </p:spPr>
            <p:txBody>
              <a:bodyPr>
                <a:noAutofit/>
              </a:bodyPr>
              <a:lstStyle/>
              <a:p>
                <a:pPr marL="0" indent="0" algn="l">
                  <a:buNone/>
                </a:pPr>
                <a:r>
                  <a:rPr lang="en-US" sz="2800" dirty="0" smtClean="0"/>
                  <a:t>An example proof by contradiction:</a:t>
                </a:r>
              </a:p>
              <a:p>
                <a:pPr marL="0" indent="0" algn="l">
                  <a:buNone/>
                </a:pPr>
                <a:r>
                  <a:rPr lang="en-US" sz="2800" b="1" dirty="0" smtClean="0"/>
                  <a:t>Theorem</a:t>
                </a:r>
                <a:r>
                  <a:rPr lang="en-US" sz="2800" b="1" dirty="0"/>
                  <a:t>:</a:t>
                </a:r>
                <a:r>
                  <a:rPr lang="en-US" sz="2800" dirty="0"/>
                  <a:t> If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 is an even perfect square with both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800" dirty="0"/>
                  <a:t> and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 integers and 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,</m:t>
                    </m:r>
                  </m:oMath>
                </a14:m>
                <a:r>
                  <a:rPr lang="en-US" sz="2800" dirty="0"/>
                  <a:t> then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𝑚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is </a:t>
                </a:r>
                <a:r>
                  <a:rPr lang="en-US" sz="2800" dirty="0"/>
                  <a:t>even.</a:t>
                </a:r>
              </a:p>
              <a:p>
                <a:pPr marL="0" indent="0" algn="l">
                  <a:buNone/>
                </a:pPr>
                <a:endParaRPr lang="en-US" sz="2800" b="1" dirty="0" smtClean="0"/>
              </a:p>
              <a:p>
                <a:pPr marL="0" indent="0" algn="l">
                  <a:buNone/>
                </a:pPr>
                <a:r>
                  <a:rPr lang="en-US" sz="2800" b="1" dirty="0" smtClean="0"/>
                  <a:t>Proof</a:t>
                </a:r>
                <a:r>
                  <a:rPr lang="en-US" sz="2800" b="1" dirty="0"/>
                  <a:t>:</a:t>
                </a:r>
                <a:r>
                  <a:rPr lang="en-US" sz="2800" dirty="0"/>
                  <a:t> Suppose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 is even, but assume for contradiction that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800" dirty="0"/>
                  <a:t> is not. Then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800" dirty="0"/>
                  <a:t> can be written as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𝑚</m:t>
                    </m:r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r>
                      <a:rPr lang="en-US" sz="2800" i="1" dirty="0" smtClean="0">
                        <a:latin typeface="Cambria Math"/>
                      </a:rPr>
                      <m:t>2</m:t>
                    </m:r>
                    <m:r>
                      <a:rPr lang="en-US" sz="2800" i="1" dirty="0" smtClean="0">
                        <a:latin typeface="Cambria Math"/>
                      </a:rPr>
                      <m:t>𝑘</m:t>
                    </m:r>
                    <m:r>
                      <a:rPr lang="en-US" sz="2800" i="1" dirty="0" smtClean="0">
                        <a:latin typeface="Cambria Math"/>
                      </a:rPr>
                      <m:t>+</m:t>
                    </m:r>
                    <m:r>
                      <a:rPr lang="en-US" sz="280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800" dirty="0"/>
                  <a:t> for some integer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/>
                  <a:t>. Then,</a:t>
                </a:r>
              </a:p>
              <a:p>
                <a:pPr marL="0" indent="0" algn="l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i="1" dirty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2800" i="1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sz="2800" i="1" dirty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 smtClean="0"/>
                  <a:t>    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/>
                      </a:rPr>
                      <m:t>               </m:t>
                    </m:r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r>
                      <a:rPr lang="en-US" sz="2800" i="1" dirty="0" smtClean="0">
                        <a:latin typeface="Cambria Math"/>
                      </a:rPr>
                      <m:t>4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 dirty="0" smtClean="0">
                        <a:latin typeface="Cambria Math"/>
                      </a:rPr>
                      <m:t>+</m:t>
                    </m:r>
                    <m:r>
                      <a:rPr lang="en-US" sz="2800" i="1" dirty="0" smtClean="0">
                        <a:latin typeface="Cambria Math"/>
                      </a:rPr>
                      <m:t>4</m:t>
                    </m:r>
                    <m:r>
                      <a:rPr lang="en-US" sz="2800" i="1" dirty="0" smtClean="0">
                        <a:latin typeface="Cambria Math"/>
                      </a:rPr>
                      <m:t>𝑘</m:t>
                    </m:r>
                    <m:r>
                      <a:rPr lang="en-US" sz="2800" i="1" dirty="0" smtClean="0">
                        <a:latin typeface="Cambria Math"/>
                      </a:rPr>
                      <m:t>+</m:t>
                    </m:r>
                    <m:r>
                      <a:rPr lang="en-US" sz="2800" i="1" dirty="0" smtClean="0">
                        <a:latin typeface="Cambria Math"/>
                      </a:rPr>
                      <m:t>1</m:t>
                    </m:r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r>
                      <a:rPr lang="en-US" sz="2800" i="1" dirty="0" smtClean="0">
                        <a:latin typeface="Cambria Math"/>
                      </a:rPr>
                      <m:t>2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 dirty="0" smtClean="0">
                        <a:latin typeface="Cambria Math"/>
                      </a:rPr>
                      <m:t>+</m:t>
                    </m:r>
                    <m:r>
                      <a:rPr lang="en-US" sz="2800" i="1" dirty="0" smtClean="0">
                        <a:latin typeface="Cambria Math"/>
                      </a:rPr>
                      <m:t>2</m:t>
                    </m:r>
                    <m:r>
                      <a:rPr lang="en-US" sz="2800" i="1" dirty="0" smtClean="0">
                        <a:latin typeface="Cambria Math"/>
                      </a:rPr>
                      <m:t>𝑘</m:t>
                    </m:r>
                    <m:r>
                      <a:rPr lang="en-US" sz="2800" i="1" dirty="0" smtClean="0">
                        <a:latin typeface="Cambria Math"/>
                      </a:rPr>
                      <m:t>)+</m:t>
                    </m:r>
                    <m:r>
                      <a:rPr lang="en-US" sz="2800" i="1" dirty="0" smtClean="0">
                        <a:latin typeface="Cambria Math"/>
                      </a:rPr>
                      <m:t>1</m:t>
                    </m:r>
                  </m:oMath>
                </a14:m>
                <a:endParaRPr lang="en-US" sz="2800" dirty="0" smtClean="0"/>
              </a:p>
              <a:p>
                <a:pPr marL="0" indent="0" algn="l">
                  <a:buNone/>
                </a:pPr>
                <a:r>
                  <a:rPr lang="ar-IQ" sz="2800" b="0" dirty="0" smtClean="0"/>
                  <a:t> </a:t>
                </a:r>
                <a:r>
                  <a:rPr lang="en-US" sz="2800" b="0" dirty="0" smtClean="0"/>
                  <a:t>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2</m:t>
                    </m:r>
                    <m:r>
                      <a:rPr lang="en-US" sz="2800" b="0" i="1" smtClean="0">
                        <a:latin typeface="Cambria Math"/>
                      </a:rPr>
                      <m:t>𝑡</m:t>
                    </m:r>
                    <m:r>
                      <a:rPr lang="en-US" sz="2800" b="0" i="1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800" dirty="0" smtClean="0"/>
                  <a:t>   where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𝑡</m:t>
                    </m:r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latin typeface="Cambria Math"/>
                      </a:rPr>
                      <m:t>2</m:t>
                    </m:r>
                    <m:r>
                      <a:rPr lang="en-US" sz="2800" i="1" dirty="0">
                        <a:latin typeface="Cambria Math"/>
                      </a:rPr>
                      <m:t>𝑘</m:t>
                    </m:r>
                    <m:r>
                      <a:rPr lang="en-US" sz="280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800" i="1" dirty="0" smtClean="0">
                        <a:latin typeface="Cambria Math"/>
                        <a:ea typeface="Cambria Math"/>
                      </a:rPr>
                      <m:t>ℤ</m:t>
                    </m:r>
                  </m:oMath>
                </a14:m>
                <a:r>
                  <a:rPr lang="en-US" sz="2800" dirty="0" smtClean="0"/>
                  <a:t> </a:t>
                </a:r>
              </a:p>
              <a:p>
                <a:pPr marL="0" indent="0" algn="l">
                  <a:buNone/>
                </a:pPr>
                <a:r>
                  <a:rPr lang="en-US" sz="2800" dirty="0" smtClean="0"/>
                  <a:t>Since</a:t>
                </a:r>
                <a:r>
                  <a:rPr lang="en-US" sz="2800" dirty="0"/>
                  <a:t>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/>
                  <a:t> is an integer, we see that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is odd</a:t>
                </a:r>
                <a:r>
                  <a:rPr lang="en-US" sz="2800" dirty="0" smtClean="0"/>
                  <a:t>.</a:t>
                </a:r>
              </a:p>
              <a:p>
                <a:pPr marL="0" indent="0" algn="l">
                  <a:buNone/>
                </a:pPr>
                <a:r>
                  <a:rPr lang="en-US" sz="2800" dirty="0" smtClean="0"/>
                  <a:t>This </a:t>
                </a:r>
                <a:r>
                  <a:rPr lang="en-US" sz="2800" dirty="0"/>
                  <a:t>contradicts the premise that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 is even, so </a:t>
                </a:r>
                <a:r>
                  <a:rPr lang="en-US" sz="2800" dirty="0" smtClean="0"/>
                  <a:t>by contradiction </a:t>
                </a:r>
                <a:r>
                  <a:rPr lang="en-US" sz="2800" dirty="0"/>
                  <a:t>we conclude that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800" dirty="0"/>
                  <a:t> is even.∎</a:t>
                </a:r>
              </a:p>
              <a:p>
                <a:pPr marL="0" indent="0" algn="l">
                  <a:buNone/>
                </a:pPr>
                <a:endParaRPr lang="ar-IQ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88640"/>
                <a:ext cx="8784976" cy="6408712"/>
              </a:xfrm>
              <a:blipFill rotWithShape="1">
                <a:blip r:embed="rId2"/>
                <a:stretch>
                  <a:fillRect l="-2497" t="-856" b="-9800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100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229200"/>
            <a:ext cx="4980274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IQ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11" y="260648"/>
            <a:ext cx="8442161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156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04663"/>
            <a:ext cx="8746305" cy="6339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8910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IQ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481054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5609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4" y="548680"/>
            <a:ext cx="8530846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341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" y="1268760"/>
            <a:ext cx="9109202" cy="5589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9888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982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5"/>
    </mc:Choice>
    <mc:Fallback xmlns="">
      <p:transition spd="slow" advTm="1285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0" y="0"/>
            <a:ext cx="8833833" cy="579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44" y="5949280"/>
            <a:ext cx="8018912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12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6"/>
    </mc:Choice>
    <mc:Fallback xmlns="">
      <p:transition spd="slow" advTm="1786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2" y="116632"/>
            <a:ext cx="8937183" cy="661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3248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Proof by Cases</a:t>
            </a:r>
            <a:br>
              <a:rPr lang="en-US" b="1" dirty="0"/>
            </a:br>
            <a:endParaRPr lang="ar-IQ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268760"/>
                <a:ext cx="8928992" cy="5184576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2400" dirty="0" smtClean="0"/>
                  <a:t>Sometimes</a:t>
                </a:r>
                <a:r>
                  <a:rPr lang="en-US" sz="2400" dirty="0"/>
                  <a:t>, it's not possible (or very difficult) to prove the whole theorem at once.</a:t>
                </a:r>
              </a:p>
              <a:p>
                <a:pPr marL="457200" lvl="1" indent="0" algn="l">
                  <a:buNone/>
                </a:pPr>
                <a:r>
                  <a:rPr lang="en-US" sz="2400" dirty="0"/>
                  <a:t>e.g. a “For all integers…” theorem might be very different for evens and odds, or for primes and non-primes, or …</a:t>
                </a:r>
              </a:p>
              <a:p>
                <a:pPr marL="457200" lvl="1" indent="0" algn="l">
                  <a:buNone/>
                </a:pPr>
                <a:r>
                  <a:rPr lang="en-US" sz="2400" dirty="0"/>
                  <a:t>If we could prove each case separately, that would be enough.</a:t>
                </a:r>
              </a:p>
              <a:p>
                <a:pPr marL="0" indent="0" algn="l">
                  <a:buNone/>
                </a:pPr>
                <a:r>
                  <a:rPr lang="en-US" sz="2400" b="1" u="sng" dirty="0" smtClean="0"/>
                  <a:t>proof </a:t>
                </a:r>
                <a:r>
                  <a:rPr lang="en-US" sz="2400" b="1" u="sng" dirty="0"/>
                  <a:t>by cases</a:t>
                </a:r>
                <a:r>
                  <a:rPr lang="en-US" sz="2400" dirty="0"/>
                  <a:t> relies on this equivalence</a:t>
                </a:r>
                <a:r>
                  <a:rPr lang="en-US" dirty="0" smtClean="0"/>
                  <a:t>: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∨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∨⋯∨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)→</m:t>
                    </m:r>
                    <m:r>
                      <a:rPr lang="en-US" sz="2400" i="1" dirty="0">
                        <a:latin typeface="Cambria Math"/>
                      </a:rPr>
                      <m:t>𝑞</m:t>
                    </m:r>
                    <m:r>
                      <a:rPr lang="en-US" sz="2400" i="1" dirty="0">
                        <a:latin typeface="Cambria Math"/>
                      </a:rPr>
                      <m:t>≡(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→</m:t>
                    </m:r>
                    <m:r>
                      <a:rPr lang="en-US" sz="2400" i="1" dirty="0">
                        <a:latin typeface="Cambria Math"/>
                      </a:rPr>
                      <m:t>𝑞</m:t>
                    </m:r>
                    <m:r>
                      <a:rPr lang="en-US" sz="2400" i="1" dirty="0">
                        <a:latin typeface="Cambria Math"/>
                      </a:rPr>
                      <m:t>)∧(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→</m:t>
                    </m:r>
                    <m:r>
                      <a:rPr lang="en-US" sz="2400" i="1" dirty="0">
                        <a:latin typeface="Cambria Math"/>
                      </a:rPr>
                      <m:t>𝑞</m:t>
                    </m:r>
                    <m:r>
                      <a:rPr lang="en-US" sz="2400" i="1" dirty="0">
                        <a:latin typeface="Cambria Math"/>
                      </a:rPr>
                      <m:t>)∧⋯∧(</m:t>
                    </m:r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 dirty="0" err="1">
                        <a:latin typeface="Cambria Math"/>
                      </a:rPr>
                      <m:t>→</m:t>
                    </m:r>
                    <m:r>
                      <a:rPr lang="en-US" sz="2400" i="1" dirty="0" err="1">
                        <a:latin typeface="Cambria Math"/>
                      </a:rPr>
                      <m:t>𝑞</m:t>
                    </m:r>
                    <m:r>
                      <a:rPr lang="en-US" sz="24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  <a:endParaRPr lang="ar-IQ" sz="2400" dirty="0" smtClean="0"/>
              </a:p>
              <a:p>
                <a:pPr marL="0" indent="0" algn="l">
                  <a:buNone/>
                </a:pPr>
                <a:r>
                  <a:rPr lang="en-US" sz="2400" dirty="0"/>
                  <a:t>So, if we can divide the premise up into cases, and prove each case (by any method we like), we're done.</a:t>
                </a:r>
              </a:p>
              <a:p>
                <a:pPr marL="0" indent="0" algn="l">
                  <a:buNone/>
                </a:pPr>
                <a:endParaRPr lang="ar-IQ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8760"/>
                <a:ext cx="8928992" cy="5184576"/>
              </a:xfrm>
              <a:blipFill rotWithShape="1">
                <a:blip r:embed="rId2"/>
                <a:stretch>
                  <a:fillRect l="-1980" t="-940" r="-129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137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16632"/>
                <a:ext cx="8712968" cy="648072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 algn="l">
                  <a:buNone/>
                </a:pPr>
                <a:r>
                  <a:rPr lang="en-US" sz="2800" dirty="0" smtClean="0"/>
                  <a:t>An example proof by cases:</a:t>
                </a:r>
              </a:p>
              <a:p>
                <a:pPr marL="0" indent="0" algn="l">
                  <a:buNone/>
                </a:pPr>
                <a:r>
                  <a:rPr lang="en-US" sz="2800" b="1" dirty="0" smtClean="0"/>
                  <a:t>Theorem</a:t>
                </a:r>
                <a:r>
                  <a:rPr lang="en-US" sz="2800" b="1" dirty="0"/>
                  <a:t>:</a:t>
                </a:r>
                <a:r>
                  <a:rPr lang="en-US" sz="2800" dirty="0"/>
                  <a:t> If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 is an integer, then 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+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</a:rPr>
                      <m:t>+</m:t>
                    </m:r>
                    <m:r>
                      <a:rPr lang="en-US" sz="2800" i="1" dirty="0" smtClean="0">
                        <a:latin typeface="Cambria Math"/>
                      </a:rPr>
                      <m:t>10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is even</a:t>
                </a:r>
                <a:r>
                  <a:rPr lang="en-US" sz="2800" dirty="0" smtClean="0"/>
                  <a:t>.</a:t>
                </a:r>
              </a:p>
              <a:p>
                <a:pPr marL="0" indent="0" algn="l">
                  <a:buNone/>
                </a:pPr>
                <a:endParaRPr lang="en-US" sz="2800" dirty="0"/>
              </a:p>
              <a:p>
                <a:pPr marL="0" indent="0" algn="l">
                  <a:buNone/>
                </a:pPr>
                <a:r>
                  <a:rPr lang="en-US" sz="2800" b="1" dirty="0"/>
                  <a:t>Proof:</a:t>
                </a:r>
                <a:r>
                  <a:rPr lang="en-US" sz="2800" dirty="0"/>
                  <a:t> We will show by cases, for even and odd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pPr marL="0" indent="0" algn="l">
                  <a:buNone/>
                </a:pPr>
                <a:r>
                  <a:rPr lang="en-US" sz="2800" b="1" dirty="0"/>
                  <a:t>Case 1</a:t>
                </a:r>
                <a:r>
                  <a:rPr lang="en-US" sz="2800" dirty="0"/>
                  <a:t>: Suppose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 is even. Then there is </a:t>
                </a:r>
                <a:r>
                  <a:rPr lang="en-US" sz="2800" dirty="0" smtClean="0"/>
                  <a:t>an integer</a:t>
                </a:r>
                <a:r>
                  <a:rPr lang="en-US" sz="2800" dirty="0"/>
                  <a:t>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/>
                  <a:t> such </a:t>
                </a:r>
                <a:r>
                  <a:rPr lang="en-US" sz="2800" dirty="0" smtClean="0"/>
                  <a:t>that </a:t>
                </a:r>
                <a:r>
                  <a:rPr lang="en-US" sz="2800" dirty="0"/>
                  <a:t>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r>
                      <a:rPr lang="en-US" sz="2800" i="1" dirty="0" smtClean="0">
                        <a:latin typeface="Cambria Math"/>
                      </a:rPr>
                      <m:t>2</m:t>
                    </m:r>
                    <m:r>
                      <a:rPr lang="en-US" sz="28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/>
                  <a:t> and,</a:t>
                </a:r>
              </a:p>
              <a:p>
                <a:pPr marL="0" indent="0" algn="l">
                  <a:buNone/>
                </a:pPr>
                <a:r>
                  <a:rPr lang="en-US" sz="2800" dirty="0"/>
                  <a:t>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+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𝑛</m:t>
                    </m:r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latin typeface="Cambria Math"/>
                      </a:rPr>
                      <m:t>10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= </a:t>
                </a:r>
                <a:r>
                  <a:rPr lang="en-US" sz="2800" dirty="0"/>
                  <a:t>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+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𝑛</m:t>
                    </m:r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latin typeface="Cambria Math"/>
                      </a:rPr>
                      <m:t>10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pPr marL="0" indent="0" algn="l">
                  <a:buNone/>
                </a:pPr>
                <a:r>
                  <a:rPr lang="en-US" sz="2800" dirty="0" smtClean="0"/>
                  <a:t>                        =</a:t>
                </a:r>
                <a:r>
                  <a:rPr lang="en-US" sz="2800" dirty="0"/>
                  <a:t> 1</a:t>
                </a:r>
                <a:r>
                  <a:rPr lang="en-US" sz="2800" dirty="0" smtClean="0"/>
                  <a:t>2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+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𝑛</m:t>
                    </m:r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latin typeface="Cambria Math"/>
                      </a:rPr>
                      <m:t>10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endParaRPr lang="en-US" sz="2800" dirty="0" smtClean="0"/>
              </a:p>
              <a:p>
                <a:pPr marL="0" indent="0" algn="l"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                      =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/>
                      </a:rPr>
                      <m:t> </m:t>
                    </m:r>
                    <m:r>
                      <a:rPr lang="en-US" sz="2800" i="1" dirty="0" smtClean="0">
                        <a:latin typeface="Cambria Math"/>
                      </a:rPr>
                      <m:t>2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6</m:t>
                    </m:r>
                    <m:sSup>
                      <m:sSupPr>
                        <m:ctrlPr>
                          <a:rPr lang="en-US" sz="2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/>
                          </a:rPr>
                          <m:t>𝑘</m:t>
                        </m:r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 dirty="0" smtClean="0">
                        <a:latin typeface="Cambria Math"/>
                      </a:rPr>
                      <m:t>+</m:t>
                    </m:r>
                    <m:r>
                      <a:rPr lang="en-US" sz="2800" i="1" dirty="0" smtClean="0">
                        <a:latin typeface="Cambria Math"/>
                      </a:rPr>
                      <m:t>𝑘</m:t>
                    </m:r>
                    <m:r>
                      <a:rPr lang="en-US" sz="2800" i="1" dirty="0" smtClean="0">
                        <a:latin typeface="Cambria Math"/>
                      </a:rPr>
                      <m:t>+</m:t>
                    </m:r>
                    <m:r>
                      <a:rPr lang="en-US" sz="2800" i="1" dirty="0" smtClean="0">
                        <a:latin typeface="Cambria Math"/>
                      </a:rPr>
                      <m:t>5</m:t>
                    </m:r>
                    <m:r>
                      <a:rPr lang="en-US" sz="2800" i="1" dirty="0">
                        <a:latin typeface="Cambria Math"/>
                      </a:rPr>
                      <m:t>).</m:t>
                    </m:r>
                  </m:oMath>
                </a14:m>
                <a:endParaRPr lang="en-US" sz="2800" dirty="0"/>
              </a:p>
              <a:p>
                <a:pPr marL="0" indent="0" algn="l">
                  <a:buNone/>
                </a:pPr>
                <a:r>
                  <a:rPr lang="en-US" sz="2800" b="1" dirty="0"/>
                  <a:t>Case 2</a:t>
                </a:r>
                <a:r>
                  <a:rPr lang="en-US" sz="2800" dirty="0"/>
                  <a:t>: Suppose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is odd. Then there is </a:t>
                </a:r>
                <a:r>
                  <a:rPr lang="en-US" sz="2800" dirty="0" smtClean="0"/>
                  <a:t>an integer</a:t>
                </a:r>
                <a:r>
                  <a:rPr lang="en-US" sz="2800" dirty="0"/>
                  <a:t>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/>
                  <a:t> such that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𝑛</m:t>
                    </m:r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r>
                      <a:rPr lang="en-US" sz="2800" i="1" dirty="0" smtClean="0">
                        <a:latin typeface="Cambria Math"/>
                      </a:rPr>
                      <m:t>2</m:t>
                    </m:r>
                    <m:r>
                      <a:rPr lang="en-US" sz="2800" i="1" dirty="0" smtClean="0">
                        <a:latin typeface="Cambria Math"/>
                      </a:rPr>
                      <m:t>𝑘</m:t>
                    </m:r>
                    <m:r>
                      <a:rPr lang="en-US" sz="2800" i="1" dirty="0" smtClean="0">
                        <a:latin typeface="Cambria Math"/>
                      </a:rPr>
                      <m:t>+</m:t>
                    </m:r>
                    <m:r>
                      <a:rPr lang="en-US" sz="2800" i="1" dirty="0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800" dirty="0"/>
                  <a:t> and,</a:t>
                </a:r>
              </a:p>
              <a:p>
                <a:pPr marL="0" indent="0" algn="l">
                  <a:buNone/>
                </a:pPr>
                <a:r>
                  <a:rPr lang="en-US" sz="2800" dirty="0"/>
                  <a:t>3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sz="2800" i="1" dirty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+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𝑛</m:t>
                    </m:r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latin typeface="Cambria Math"/>
                      </a:rPr>
                      <m:t>10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=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2</m:t>
                            </m:r>
                            <m:r>
                              <a:rPr lang="en-US" sz="2800" i="1" dirty="0">
                                <a:latin typeface="Cambria Math"/>
                              </a:rPr>
                              <m:t>𝑘</m:t>
                            </m:r>
                            <m:r>
                              <a:rPr lang="en-US" sz="2800" i="1" dirty="0">
                                <a:latin typeface="Cambria Math"/>
                              </a:rPr>
                              <m:t>+</m:t>
                            </m:r>
                            <m:r>
                              <a:rPr lang="en-US" sz="2800" i="1" dirty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i="1" dirty="0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/>
                          </a:rPr>
                          <m:t>2</m:t>
                        </m:r>
                        <m:r>
                          <a:rPr lang="en-US" sz="280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sz="2800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800" i="1" dirty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 dirty="0" smtClean="0">
                        <a:latin typeface="Cambria Math"/>
                      </a:rPr>
                      <m:t>+</m:t>
                    </m:r>
                    <m:r>
                      <a:rPr lang="en-US" sz="2800" i="1" dirty="0" smtClean="0">
                        <a:latin typeface="Cambria Math"/>
                      </a:rPr>
                      <m:t>10</m:t>
                    </m:r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r>
                      <a:rPr lang="en-US" sz="2800" i="1" dirty="0" smtClean="0">
                        <a:latin typeface="Cambria Math"/>
                      </a:rPr>
                      <m:t>3</m:t>
                    </m:r>
                    <m:d>
                      <m:d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/>
                          </a:rPr>
                          <m:t>4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800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800" i="1" dirty="0" smtClean="0">
                            <a:latin typeface="Cambria Math"/>
                          </a:rPr>
                          <m:t>4</m:t>
                        </m:r>
                        <m:r>
                          <a:rPr lang="en-US" sz="280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sz="2800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800" i="1" dirty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 dirty="0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/>
                          </a:rPr>
                          <m:t>2</m:t>
                        </m:r>
                        <m:r>
                          <a:rPr lang="en-US" sz="280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sz="2800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800" i="1" dirty="0" smtClean="0"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 dirty="0" smtClean="0">
                        <a:latin typeface="Cambria Math"/>
                      </a:rPr>
                      <m:t>+</m:t>
                    </m:r>
                    <m:r>
                      <a:rPr lang="en-US" sz="2800" i="1" dirty="0" smtClean="0">
                        <a:latin typeface="Cambria Math"/>
                      </a:rPr>
                      <m:t>10</m:t>
                    </m:r>
                  </m:oMath>
                </a14:m>
                <a:endParaRPr lang="en-US" sz="2800" i="1" dirty="0" smtClean="0">
                  <a:latin typeface="Cambria Math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=</m:t>
                      </m:r>
                      <m:r>
                        <a:rPr lang="en-US" sz="2800" i="1" dirty="0" smtClean="0">
                          <a:latin typeface="Cambria Math"/>
                        </a:rPr>
                        <m:t>12</m:t>
                      </m:r>
                      <m:sSup>
                        <m:sSupPr>
                          <m:ctrlPr>
                            <a:rPr lang="en-US" sz="28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 smtClean="0">
                          <a:latin typeface="Cambria Math"/>
                        </a:rPr>
                        <m:t>+</m:t>
                      </m:r>
                      <m:r>
                        <a:rPr lang="en-US" sz="2800" i="1" dirty="0" smtClean="0">
                          <a:latin typeface="Cambria Math"/>
                        </a:rPr>
                        <m:t>14</m:t>
                      </m:r>
                      <m:r>
                        <a:rPr lang="en-US" sz="2800" i="1" dirty="0" smtClean="0">
                          <a:latin typeface="Cambria Math"/>
                        </a:rPr>
                        <m:t>𝑘</m:t>
                      </m:r>
                      <m:r>
                        <a:rPr lang="en-US" sz="2800" i="1" dirty="0" smtClean="0">
                          <a:latin typeface="Cambria Math"/>
                        </a:rPr>
                        <m:t>+</m:t>
                      </m:r>
                      <m:r>
                        <a:rPr lang="en-US" sz="2800" i="1" dirty="0" smtClean="0">
                          <a:latin typeface="Cambria Math"/>
                        </a:rPr>
                        <m:t>14</m:t>
                      </m:r>
                    </m:oMath>
                  </m:oMathPara>
                </a14:m>
                <a:endParaRPr lang="en-US" sz="2800" i="1" dirty="0" smtClean="0">
                  <a:latin typeface="Cambria Math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=</m:t>
                      </m:r>
                      <m:r>
                        <a:rPr lang="en-US" sz="2800" i="1" dirty="0" smtClean="0">
                          <a:latin typeface="Cambria Math"/>
                        </a:rPr>
                        <m:t>2</m:t>
                      </m:r>
                      <m:r>
                        <a:rPr lang="en-US" sz="2800" i="1" dirty="0" smtClean="0">
                          <a:latin typeface="Cambria Math"/>
                        </a:rPr>
                        <m:t>(</m:t>
                      </m:r>
                      <m:r>
                        <a:rPr lang="en-US" sz="2800" i="1" dirty="0" smtClean="0">
                          <a:latin typeface="Cambria Math"/>
                        </a:rPr>
                        <m:t>6</m:t>
                      </m:r>
                      <m:sSup>
                        <m:sSupPr>
                          <m:ctrlPr>
                            <a:rPr lang="en-US" sz="2800" i="1" dirty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i="1" dirty="0">
                              <a:latin typeface="Cambria Math"/>
                            </a:rPr>
                            <m:t>𝑘</m:t>
                          </m:r>
                        </m:e>
                        <m:sup>
                          <m:r>
                            <a:rPr lang="en-US" sz="2800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 dirty="0" smtClean="0">
                          <a:latin typeface="Cambria Math"/>
                        </a:rPr>
                        <m:t>+</m:t>
                      </m:r>
                      <m:r>
                        <a:rPr lang="en-US" sz="2800" i="1" dirty="0" smtClean="0">
                          <a:latin typeface="Cambria Math"/>
                        </a:rPr>
                        <m:t>7</m:t>
                      </m:r>
                      <m:r>
                        <a:rPr lang="en-US" sz="2800" i="1" dirty="0" smtClean="0">
                          <a:latin typeface="Cambria Math"/>
                        </a:rPr>
                        <m:t>𝑘</m:t>
                      </m:r>
                      <m:r>
                        <a:rPr lang="en-US" sz="2800" i="1" dirty="0" smtClean="0">
                          <a:latin typeface="Cambria Math"/>
                        </a:rPr>
                        <m:t>+</m:t>
                      </m:r>
                      <m:r>
                        <a:rPr lang="en-US" sz="2800" i="1" dirty="0" smtClean="0">
                          <a:latin typeface="Cambria Math"/>
                        </a:rPr>
                        <m:t>7</m:t>
                      </m:r>
                      <m:r>
                        <a:rPr lang="en-US" sz="2800" i="1" dirty="0" smtClean="0">
                          <a:latin typeface="Cambria Math"/>
                        </a:rPr>
                        <m:t>).</m:t>
                      </m:r>
                    </m:oMath>
                  </m:oMathPara>
                </a14:m>
                <a:endParaRPr lang="en-US" sz="2800" dirty="0"/>
              </a:p>
              <a:p>
                <a:pPr marL="0" indent="0" algn="l">
                  <a:buNone/>
                </a:pPr>
                <a:r>
                  <a:rPr lang="en-US" sz="2800" dirty="0"/>
                  <a:t>By cases, we see that the theorem is true for all integers.∎</a:t>
                </a:r>
              </a:p>
              <a:p>
                <a:pPr marL="0" indent="0" algn="l">
                  <a:buNone/>
                </a:pPr>
                <a:endParaRPr lang="ar-IQ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16632"/>
                <a:ext cx="8712968" cy="6480720"/>
              </a:xfrm>
              <a:blipFill rotWithShape="1">
                <a:blip r:embed="rId2"/>
                <a:stretch>
                  <a:fillRect l="-2028" t="-1317" b="-5080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642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33"/>
            <a:ext cx="9136945" cy="65527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24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26" y="-99392"/>
            <a:ext cx="9150626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26" y="4725144"/>
            <a:ext cx="9150626" cy="2121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330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0"/>
    </mc:Choice>
    <mc:Fallback xmlns="">
      <p:transition spd="slow" advTm="92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86" y="260648"/>
            <a:ext cx="8648722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3423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225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98" y="26458"/>
            <a:ext cx="9160498" cy="683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436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7597819" cy="54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150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3"/>
            <a:ext cx="8820472" cy="525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81" y="929694"/>
            <a:ext cx="8568691" cy="439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09" y="5445224"/>
            <a:ext cx="8347147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223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60648"/>
            <a:ext cx="8424936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4017438"/>
            <a:ext cx="8464211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2947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548680"/>
            <a:ext cx="8856984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525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94" y="188640"/>
            <a:ext cx="8496944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" y="3717032"/>
            <a:ext cx="7056784" cy="256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1" y="3861048"/>
            <a:ext cx="2843809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7104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" y="2106557"/>
            <a:ext cx="9144000" cy="32964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7" y="4822058"/>
            <a:ext cx="8568952" cy="402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0" y="5373216"/>
            <a:ext cx="9117789" cy="1368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27" y="188640"/>
            <a:ext cx="9153053" cy="1609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221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88640"/>
            <a:ext cx="820891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415297"/>
            <a:ext cx="7848872" cy="3182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19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57" y="116632"/>
            <a:ext cx="8352928" cy="3225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717032"/>
            <a:ext cx="8640961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60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8568952" cy="2088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7632848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051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05"/>
    </mc:Choice>
    <mc:Fallback xmlns="">
      <p:transition spd="slow" advTm="7205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6" y="46855"/>
            <a:ext cx="8996528" cy="6728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297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21496"/>
            <a:ext cx="7272808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6632"/>
            <a:ext cx="8568952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695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82</Words>
  <Application>Microsoft Office PowerPoint</Application>
  <PresentationFormat>On-screen Show (4:3)</PresentationFormat>
  <Paragraphs>37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Proof by Cases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Naim Al Hussaini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Malta Company</dc:creator>
  <cp:lastModifiedBy>Malta Company</cp:lastModifiedBy>
  <cp:revision>68</cp:revision>
  <dcterms:created xsi:type="dcterms:W3CDTF">2021-01-01T12:44:21Z</dcterms:created>
  <dcterms:modified xsi:type="dcterms:W3CDTF">2021-12-17T19:01:49Z</dcterms:modified>
</cp:coreProperties>
</file>