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FE019-DE7A-41D9-A6C8-A4521C5AE8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1FE7A0-80CB-448D-8147-9E181BFC4B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CA2582-2EB5-418F-B526-64BC801247E0}"/>
              </a:ext>
            </a:extLst>
          </p:cNvPr>
          <p:cNvSpPr>
            <a:spLocks noGrp="1"/>
          </p:cNvSpPr>
          <p:nvPr>
            <p:ph type="dt" sz="half" idx="10"/>
          </p:nvPr>
        </p:nvSpPr>
        <p:spPr/>
        <p:txBody>
          <a:bodyPr/>
          <a:lstStyle/>
          <a:p>
            <a:fld id="{6D4910FF-4F97-4CDE-81EB-509AD1380F07}" type="datetimeFigureOut">
              <a:rPr lang="en-US" smtClean="0"/>
              <a:t>4/3/2022</a:t>
            </a:fld>
            <a:endParaRPr lang="en-US"/>
          </a:p>
        </p:txBody>
      </p:sp>
      <p:sp>
        <p:nvSpPr>
          <p:cNvPr id="5" name="Footer Placeholder 4">
            <a:extLst>
              <a:ext uri="{FF2B5EF4-FFF2-40B4-BE49-F238E27FC236}">
                <a16:creationId xmlns:a16="http://schemas.microsoft.com/office/drawing/2014/main" id="{86504E6A-EB88-4ABD-A1E2-8EFCD22960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C37458-7979-4539-9E6E-1D358B7F9549}"/>
              </a:ext>
            </a:extLst>
          </p:cNvPr>
          <p:cNvSpPr>
            <a:spLocks noGrp="1"/>
          </p:cNvSpPr>
          <p:nvPr>
            <p:ph type="sldNum" sz="quarter" idx="12"/>
          </p:nvPr>
        </p:nvSpPr>
        <p:spPr/>
        <p:txBody>
          <a:bodyPr/>
          <a:lstStyle/>
          <a:p>
            <a:fld id="{82EB1CC6-3C04-4C3C-B898-1B5C7E5566F0}" type="slidenum">
              <a:rPr lang="en-US" smtClean="0"/>
              <a:t>‹#›</a:t>
            </a:fld>
            <a:endParaRPr lang="en-US"/>
          </a:p>
        </p:txBody>
      </p:sp>
    </p:spTree>
    <p:extLst>
      <p:ext uri="{BB962C8B-B14F-4D97-AF65-F5344CB8AC3E}">
        <p14:creationId xmlns:p14="http://schemas.microsoft.com/office/powerpoint/2010/main" val="418205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3ABBF-3366-4673-A8F8-8DA60A0780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25B71B-CB41-460B-BD62-A3DE0240DE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45F60B-4579-40AF-A0AE-2F8C47F50F2F}"/>
              </a:ext>
            </a:extLst>
          </p:cNvPr>
          <p:cNvSpPr>
            <a:spLocks noGrp="1"/>
          </p:cNvSpPr>
          <p:nvPr>
            <p:ph type="dt" sz="half" idx="10"/>
          </p:nvPr>
        </p:nvSpPr>
        <p:spPr/>
        <p:txBody>
          <a:bodyPr/>
          <a:lstStyle/>
          <a:p>
            <a:fld id="{6D4910FF-4F97-4CDE-81EB-509AD1380F07}" type="datetimeFigureOut">
              <a:rPr lang="en-US" smtClean="0"/>
              <a:t>4/3/2022</a:t>
            </a:fld>
            <a:endParaRPr lang="en-US"/>
          </a:p>
        </p:txBody>
      </p:sp>
      <p:sp>
        <p:nvSpPr>
          <p:cNvPr id="5" name="Footer Placeholder 4">
            <a:extLst>
              <a:ext uri="{FF2B5EF4-FFF2-40B4-BE49-F238E27FC236}">
                <a16:creationId xmlns:a16="http://schemas.microsoft.com/office/drawing/2014/main" id="{6E8CBB4C-78F1-455B-B2E9-ACC68E3E72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D3662D-14F3-450C-B95C-563C6931D5BC}"/>
              </a:ext>
            </a:extLst>
          </p:cNvPr>
          <p:cNvSpPr>
            <a:spLocks noGrp="1"/>
          </p:cNvSpPr>
          <p:nvPr>
            <p:ph type="sldNum" sz="quarter" idx="12"/>
          </p:nvPr>
        </p:nvSpPr>
        <p:spPr/>
        <p:txBody>
          <a:bodyPr/>
          <a:lstStyle/>
          <a:p>
            <a:fld id="{82EB1CC6-3C04-4C3C-B898-1B5C7E5566F0}" type="slidenum">
              <a:rPr lang="en-US" smtClean="0"/>
              <a:t>‹#›</a:t>
            </a:fld>
            <a:endParaRPr lang="en-US"/>
          </a:p>
        </p:txBody>
      </p:sp>
    </p:spTree>
    <p:extLst>
      <p:ext uri="{BB962C8B-B14F-4D97-AF65-F5344CB8AC3E}">
        <p14:creationId xmlns:p14="http://schemas.microsoft.com/office/powerpoint/2010/main" val="1150795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34576F-21F9-427C-8F28-DE4A38BED0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B9752E-AC47-4BFE-808F-440BA3B407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E046FC-584C-4EA6-9692-92BEACEB28F6}"/>
              </a:ext>
            </a:extLst>
          </p:cNvPr>
          <p:cNvSpPr>
            <a:spLocks noGrp="1"/>
          </p:cNvSpPr>
          <p:nvPr>
            <p:ph type="dt" sz="half" idx="10"/>
          </p:nvPr>
        </p:nvSpPr>
        <p:spPr/>
        <p:txBody>
          <a:bodyPr/>
          <a:lstStyle/>
          <a:p>
            <a:fld id="{6D4910FF-4F97-4CDE-81EB-509AD1380F07}" type="datetimeFigureOut">
              <a:rPr lang="en-US" smtClean="0"/>
              <a:t>4/3/2022</a:t>
            </a:fld>
            <a:endParaRPr lang="en-US"/>
          </a:p>
        </p:txBody>
      </p:sp>
      <p:sp>
        <p:nvSpPr>
          <p:cNvPr id="5" name="Footer Placeholder 4">
            <a:extLst>
              <a:ext uri="{FF2B5EF4-FFF2-40B4-BE49-F238E27FC236}">
                <a16:creationId xmlns:a16="http://schemas.microsoft.com/office/drawing/2014/main" id="{4D03E126-59BE-46FA-9CAC-B99C98248E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6888CE-09E4-443B-8AB0-38B15A45C720}"/>
              </a:ext>
            </a:extLst>
          </p:cNvPr>
          <p:cNvSpPr>
            <a:spLocks noGrp="1"/>
          </p:cNvSpPr>
          <p:nvPr>
            <p:ph type="sldNum" sz="quarter" idx="12"/>
          </p:nvPr>
        </p:nvSpPr>
        <p:spPr/>
        <p:txBody>
          <a:bodyPr/>
          <a:lstStyle/>
          <a:p>
            <a:fld id="{82EB1CC6-3C04-4C3C-B898-1B5C7E5566F0}" type="slidenum">
              <a:rPr lang="en-US" smtClean="0"/>
              <a:t>‹#›</a:t>
            </a:fld>
            <a:endParaRPr lang="en-US"/>
          </a:p>
        </p:txBody>
      </p:sp>
    </p:spTree>
    <p:extLst>
      <p:ext uri="{BB962C8B-B14F-4D97-AF65-F5344CB8AC3E}">
        <p14:creationId xmlns:p14="http://schemas.microsoft.com/office/powerpoint/2010/main" val="1343506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201C0-1C6C-4161-858B-6CE3129C9E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F210C8-97B5-4D76-96FB-A858DFCBA8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1E870C-B7DD-476C-A1F9-3D1857452BE0}"/>
              </a:ext>
            </a:extLst>
          </p:cNvPr>
          <p:cNvSpPr>
            <a:spLocks noGrp="1"/>
          </p:cNvSpPr>
          <p:nvPr>
            <p:ph type="dt" sz="half" idx="10"/>
          </p:nvPr>
        </p:nvSpPr>
        <p:spPr/>
        <p:txBody>
          <a:bodyPr/>
          <a:lstStyle/>
          <a:p>
            <a:fld id="{6D4910FF-4F97-4CDE-81EB-509AD1380F07}" type="datetimeFigureOut">
              <a:rPr lang="en-US" smtClean="0"/>
              <a:t>4/3/2022</a:t>
            </a:fld>
            <a:endParaRPr lang="en-US"/>
          </a:p>
        </p:txBody>
      </p:sp>
      <p:sp>
        <p:nvSpPr>
          <p:cNvPr id="5" name="Footer Placeholder 4">
            <a:extLst>
              <a:ext uri="{FF2B5EF4-FFF2-40B4-BE49-F238E27FC236}">
                <a16:creationId xmlns:a16="http://schemas.microsoft.com/office/drawing/2014/main" id="{5AADD85B-34A1-4716-991A-70648815A1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3FC3CA-EAD4-44FE-B8B4-D9F0497889EA}"/>
              </a:ext>
            </a:extLst>
          </p:cNvPr>
          <p:cNvSpPr>
            <a:spLocks noGrp="1"/>
          </p:cNvSpPr>
          <p:nvPr>
            <p:ph type="sldNum" sz="quarter" idx="12"/>
          </p:nvPr>
        </p:nvSpPr>
        <p:spPr/>
        <p:txBody>
          <a:bodyPr/>
          <a:lstStyle/>
          <a:p>
            <a:fld id="{82EB1CC6-3C04-4C3C-B898-1B5C7E5566F0}" type="slidenum">
              <a:rPr lang="en-US" smtClean="0"/>
              <a:t>‹#›</a:t>
            </a:fld>
            <a:endParaRPr lang="en-US"/>
          </a:p>
        </p:txBody>
      </p:sp>
    </p:spTree>
    <p:extLst>
      <p:ext uri="{BB962C8B-B14F-4D97-AF65-F5344CB8AC3E}">
        <p14:creationId xmlns:p14="http://schemas.microsoft.com/office/powerpoint/2010/main" val="1073376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31311-AAD9-4BE4-81B1-A20C9297A5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BD9DE-9515-4EB2-9FB2-FEF618700B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3E7CF5-DCA6-4C83-BCBB-559ED8B071D5}"/>
              </a:ext>
            </a:extLst>
          </p:cNvPr>
          <p:cNvSpPr>
            <a:spLocks noGrp="1"/>
          </p:cNvSpPr>
          <p:nvPr>
            <p:ph type="dt" sz="half" idx="10"/>
          </p:nvPr>
        </p:nvSpPr>
        <p:spPr/>
        <p:txBody>
          <a:bodyPr/>
          <a:lstStyle/>
          <a:p>
            <a:fld id="{6D4910FF-4F97-4CDE-81EB-509AD1380F07}" type="datetimeFigureOut">
              <a:rPr lang="en-US" smtClean="0"/>
              <a:t>4/3/2022</a:t>
            </a:fld>
            <a:endParaRPr lang="en-US"/>
          </a:p>
        </p:txBody>
      </p:sp>
      <p:sp>
        <p:nvSpPr>
          <p:cNvPr id="5" name="Footer Placeholder 4">
            <a:extLst>
              <a:ext uri="{FF2B5EF4-FFF2-40B4-BE49-F238E27FC236}">
                <a16:creationId xmlns:a16="http://schemas.microsoft.com/office/drawing/2014/main" id="{B869FFCE-AA04-43B7-9B75-A8E1486039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5BE67F-969C-4CD5-B555-5ADDC85E6953}"/>
              </a:ext>
            </a:extLst>
          </p:cNvPr>
          <p:cNvSpPr>
            <a:spLocks noGrp="1"/>
          </p:cNvSpPr>
          <p:nvPr>
            <p:ph type="sldNum" sz="quarter" idx="12"/>
          </p:nvPr>
        </p:nvSpPr>
        <p:spPr/>
        <p:txBody>
          <a:bodyPr/>
          <a:lstStyle/>
          <a:p>
            <a:fld id="{82EB1CC6-3C04-4C3C-B898-1B5C7E5566F0}" type="slidenum">
              <a:rPr lang="en-US" smtClean="0"/>
              <a:t>‹#›</a:t>
            </a:fld>
            <a:endParaRPr lang="en-US"/>
          </a:p>
        </p:txBody>
      </p:sp>
    </p:spTree>
    <p:extLst>
      <p:ext uri="{BB962C8B-B14F-4D97-AF65-F5344CB8AC3E}">
        <p14:creationId xmlns:p14="http://schemas.microsoft.com/office/powerpoint/2010/main" val="2585260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04070-67A3-453E-9EEF-F9F607BD1A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220803-0DB3-4AA7-BCE0-43FAF750D4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56D6ED-9158-4AEC-99E6-23BFC608B6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478FF4E-018E-4CDC-A154-6EDE77634A18}"/>
              </a:ext>
            </a:extLst>
          </p:cNvPr>
          <p:cNvSpPr>
            <a:spLocks noGrp="1"/>
          </p:cNvSpPr>
          <p:nvPr>
            <p:ph type="dt" sz="half" idx="10"/>
          </p:nvPr>
        </p:nvSpPr>
        <p:spPr/>
        <p:txBody>
          <a:bodyPr/>
          <a:lstStyle/>
          <a:p>
            <a:fld id="{6D4910FF-4F97-4CDE-81EB-509AD1380F07}" type="datetimeFigureOut">
              <a:rPr lang="en-US" smtClean="0"/>
              <a:t>4/3/2022</a:t>
            </a:fld>
            <a:endParaRPr lang="en-US"/>
          </a:p>
        </p:txBody>
      </p:sp>
      <p:sp>
        <p:nvSpPr>
          <p:cNvPr id="6" name="Footer Placeholder 5">
            <a:extLst>
              <a:ext uri="{FF2B5EF4-FFF2-40B4-BE49-F238E27FC236}">
                <a16:creationId xmlns:a16="http://schemas.microsoft.com/office/drawing/2014/main" id="{A1C03EB5-ABCA-486D-AF92-98064AF506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CB45F5-0A32-4AAE-9542-12C043C7E696}"/>
              </a:ext>
            </a:extLst>
          </p:cNvPr>
          <p:cNvSpPr>
            <a:spLocks noGrp="1"/>
          </p:cNvSpPr>
          <p:nvPr>
            <p:ph type="sldNum" sz="quarter" idx="12"/>
          </p:nvPr>
        </p:nvSpPr>
        <p:spPr/>
        <p:txBody>
          <a:bodyPr/>
          <a:lstStyle/>
          <a:p>
            <a:fld id="{82EB1CC6-3C04-4C3C-B898-1B5C7E5566F0}" type="slidenum">
              <a:rPr lang="en-US" smtClean="0"/>
              <a:t>‹#›</a:t>
            </a:fld>
            <a:endParaRPr lang="en-US"/>
          </a:p>
        </p:txBody>
      </p:sp>
    </p:spTree>
    <p:extLst>
      <p:ext uri="{BB962C8B-B14F-4D97-AF65-F5344CB8AC3E}">
        <p14:creationId xmlns:p14="http://schemas.microsoft.com/office/powerpoint/2010/main" val="2056314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6AFFC-77CE-43C3-AAE2-1B24AF572A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0CEB9F-BDC3-455A-B6E2-CA6A3CF7FD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88441C-829C-4E73-B2FA-8E30731D05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A277B4-956F-4CF6-BA50-F04914DF0A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3BEED2-AD73-41FD-A43A-1F594A4B21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63FFCF-7E27-4E90-912F-D870AB00B4AF}"/>
              </a:ext>
            </a:extLst>
          </p:cNvPr>
          <p:cNvSpPr>
            <a:spLocks noGrp="1"/>
          </p:cNvSpPr>
          <p:nvPr>
            <p:ph type="dt" sz="half" idx="10"/>
          </p:nvPr>
        </p:nvSpPr>
        <p:spPr/>
        <p:txBody>
          <a:bodyPr/>
          <a:lstStyle/>
          <a:p>
            <a:fld id="{6D4910FF-4F97-4CDE-81EB-509AD1380F07}" type="datetimeFigureOut">
              <a:rPr lang="en-US" smtClean="0"/>
              <a:t>4/3/2022</a:t>
            </a:fld>
            <a:endParaRPr lang="en-US"/>
          </a:p>
        </p:txBody>
      </p:sp>
      <p:sp>
        <p:nvSpPr>
          <p:cNvPr id="8" name="Footer Placeholder 7">
            <a:extLst>
              <a:ext uri="{FF2B5EF4-FFF2-40B4-BE49-F238E27FC236}">
                <a16:creationId xmlns:a16="http://schemas.microsoft.com/office/drawing/2014/main" id="{7A4B1085-A2E1-45AC-8B84-67B1674448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F762EA-623B-4822-A484-77FEF5080089}"/>
              </a:ext>
            </a:extLst>
          </p:cNvPr>
          <p:cNvSpPr>
            <a:spLocks noGrp="1"/>
          </p:cNvSpPr>
          <p:nvPr>
            <p:ph type="sldNum" sz="quarter" idx="12"/>
          </p:nvPr>
        </p:nvSpPr>
        <p:spPr/>
        <p:txBody>
          <a:bodyPr/>
          <a:lstStyle/>
          <a:p>
            <a:fld id="{82EB1CC6-3C04-4C3C-B898-1B5C7E5566F0}" type="slidenum">
              <a:rPr lang="en-US" smtClean="0"/>
              <a:t>‹#›</a:t>
            </a:fld>
            <a:endParaRPr lang="en-US"/>
          </a:p>
        </p:txBody>
      </p:sp>
    </p:spTree>
    <p:extLst>
      <p:ext uri="{BB962C8B-B14F-4D97-AF65-F5344CB8AC3E}">
        <p14:creationId xmlns:p14="http://schemas.microsoft.com/office/powerpoint/2010/main" val="2815074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2F1AC-E706-42E2-AC6E-0E189F8033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57468D-E724-4698-B374-AF7DCC3CDA9C}"/>
              </a:ext>
            </a:extLst>
          </p:cNvPr>
          <p:cNvSpPr>
            <a:spLocks noGrp="1"/>
          </p:cNvSpPr>
          <p:nvPr>
            <p:ph type="dt" sz="half" idx="10"/>
          </p:nvPr>
        </p:nvSpPr>
        <p:spPr/>
        <p:txBody>
          <a:bodyPr/>
          <a:lstStyle/>
          <a:p>
            <a:fld id="{6D4910FF-4F97-4CDE-81EB-509AD1380F07}" type="datetimeFigureOut">
              <a:rPr lang="en-US" smtClean="0"/>
              <a:t>4/3/2022</a:t>
            </a:fld>
            <a:endParaRPr lang="en-US"/>
          </a:p>
        </p:txBody>
      </p:sp>
      <p:sp>
        <p:nvSpPr>
          <p:cNvPr id="4" name="Footer Placeholder 3">
            <a:extLst>
              <a:ext uri="{FF2B5EF4-FFF2-40B4-BE49-F238E27FC236}">
                <a16:creationId xmlns:a16="http://schemas.microsoft.com/office/drawing/2014/main" id="{9B13F2F4-E42A-4DDD-B791-92C0E1C70F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173115-C90F-4817-AB08-709C7FCBB452}"/>
              </a:ext>
            </a:extLst>
          </p:cNvPr>
          <p:cNvSpPr>
            <a:spLocks noGrp="1"/>
          </p:cNvSpPr>
          <p:nvPr>
            <p:ph type="sldNum" sz="quarter" idx="12"/>
          </p:nvPr>
        </p:nvSpPr>
        <p:spPr/>
        <p:txBody>
          <a:bodyPr/>
          <a:lstStyle/>
          <a:p>
            <a:fld id="{82EB1CC6-3C04-4C3C-B898-1B5C7E5566F0}" type="slidenum">
              <a:rPr lang="en-US" smtClean="0"/>
              <a:t>‹#›</a:t>
            </a:fld>
            <a:endParaRPr lang="en-US"/>
          </a:p>
        </p:txBody>
      </p:sp>
    </p:spTree>
    <p:extLst>
      <p:ext uri="{BB962C8B-B14F-4D97-AF65-F5344CB8AC3E}">
        <p14:creationId xmlns:p14="http://schemas.microsoft.com/office/powerpoint/2010/main" val="3188179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C61DF6-9AF7-404C-B216-1470789B782B}"/>
              </a:ext>
            </a:extLst>
          </p:cNvPr>
          <p:cNvSpPr>
            <a:spLocks noGrp="1"/>
          </p:cNvSpPr>
          <p:nvPr>
            <p:ph type="dt" sz="half" idx="10"/>
          </p:nvPr>
        </p:nvSpPr>
        <p:spPr/>
        <p:txBody>
          <a:bodyPr/>
          <a:lstStyle/>
          <a:p>
            <a:fld id="{6D4910FF-4F97-4CDE-81EB-509AD1380F07}" type="datetimeFigureOut">
              <a:rPr lang="en-US" smtClean="0"/>
              <a:t>4/3/2022</a:t>
            </a:fld>
            <a:endParaRPr lang="en-US"/>
          </a:p>
        </p:txBody>
      </p:sp>
      <p:sp>
        <p:nvSpPr>
          <p:cNvPr id="3" name="Footer Placeholder 2">
            <a:extLst>
              <a:ext uri="{FF2B5EF4-FFF2-40B4-BE49-F238E27FC236}">
                <a16:creationId xmlns:a16="http://schemas.microsoft.com/office/drawing/2014/main" id="{2B800C95-A778-48C7-A217-C239F9B7C5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16C535-68DC-491C-A8A8-D29D151A8D66}"/>
              </a:ext>
            </a:extLst>
          </p:cNvPr>
          <p:cNvSpPr>
            <a:spLocks noGrp="1"/>
          </p:cNvSpPr>
          <p:nvPr>
            <p:ph type="sldNum" sz="quarter" idx="12"/>
          </p:nvPr>
        </p:nvSpPr>
        <p:spPr/>
        <p:txBody>
          <a:bodyPr/>
          <a:lstStyle/>
          <a:p>
            <a:fld id="{82EB1CC6-3C04-4C3C-B898-1B5C7E5566F0}" type="slidenum">
              <a:rPr lang="en-US" smtClean="0"/>
              <a:t>‹#›</a:t>
            </a:fld>
            <a:endParaRPr lang="en-US"/>
          </a:p>
        </p:txBody>
      </p:sp>
    </p:spTree>
    <p:extLst>
      <p:ext uri="{BB962C8B-B14F-4D97-AF65-F5344CB8AC3E}">
        <p14:creationId xmlns:p14="http://schemas.microsoft.com/office/powerpoint/2010/main" val="3865700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680C5-8FB0-4CE7-A75A-4EAE849D3F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2DF8F6-A5A6-4796-935F-760435C900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5EE19B-93E3-4840-99A2-8B9BBF0019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3F2B32-EBAC-45C1-AE09-AED7D926D6F7}"/>
              </a:ext>
            </a:extLst>
          </p:cNvPr>
          <p:cNvSpPr>
            <a:spLocks noGrp="1"/>
          </p:cNvSpPr>
          <p:nvPr>
            <p:ph type="dt" sz="half" idx="10"/>
          </p:nvPr>
        </p:nvSpPr>
        <p:spPr/>
        <p:txBody>
          <a:bodyPr/>
          <a:lstStyle/>
          <a:p>
            <a:fld id="{6D4910FF-4F97-4CDE-81EB-509AD1380F07}" type="datetimeFigureOut">
              <a:rPr lang="en-US" smtClean="0"/>
              <a:t>4/3/2022</a:t>
            </a:fld>
            <a:endParaRPr lang="en-US"/>
          </a:p>
        </p:txBody>
      </p:sp>
      <p:sp>
        <p:nvSpPr>
          <p:cNvPr id="6" name="Footer Placeholder 5">
            <a:extLst>
              <a:ext uri="{FF2B5EF4-FFF2-40B4-BE49-F238E27FC236}">
                <a16:creationId xmlns:a16="http://schemas.microsoft.com/office/drawing/2014/main" id="{F897BF86-4310-4A8A-8E9D-DBFF83F048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CC031A-DE43-4006-8F24-19DCEE816290}"/>
              </a:ext>
            </a:extLst>
          </p:cNvPr>
          <p:cNvSpPr>
            <a:spLocks noGrp="1"/>
          </p:cNvSpPr>
          <p:nvPr>
            <p:ph type="sldNum" sz="quarter" idx="12"/>
          </p:nvPr>
        </p:nvSpPr>
        <p:spPr/>
        <p:txBody>
          <a:bodyPr/>
          <a:lstStyle/>
          <a:p>
            <a:fld id="{82EB1CC6-3C04-4C3C-B898-1B5C7E5566F0}" type="slidenum">
              <a:rPr lang="en-US" smtClean="0"/>
              <a:t>‹#›</a:t>
            </a:fld>
            <a:endParaRPr lang="en-US"/>
          </a:p>
        </p:txBody>
      </p:sp>
    </p:spTree>
    <p:extLst>
      <p:ext uri="{BB962C8B-B14F-4D97-AF65-F5344CB8AC3E}">
        <p14:creationId xmlns:p14="http://schemas.microsoft.com/office/powerpoint/2010/main" val="844543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2933D-0088-4C49-BC43-5F51BEFC5C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DFE0F4-6860-491D-8EE0-F65FB5EC4E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F48B74-AADD-4435-AB76-05D8AF86A6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278263-E07C-4858-AD19-DEAE7C4A7DD3}"/>
              </a:ext>
            </a:extLst>
          </p:cNvPr>
          <p:cNvSpPr>
            <a:spLocks noGrp="1"/>
          </p:cNvSpPr>
          <p:nvPr>
            <p:ph type="dt" sz="half" idx="10"/>
          </p:nvPr>
        </p:nvSpPr>
        <p:spPr/>
        <p:txBody>
          <a:bodyPr/>
          <a:lstStyle/>
          <a:p>
            <a:fld id="{6D4910FF-4F97-4CDE-81EB-509AD1380F07}" type="datetimeFigureOut">
              <a:rPr lang="en-US" smtClean="0"/>
              <a:t>4/3/2022</a:t>
            </a:fld>
            <a:endParaRPr lang="en-US"/>
          </a:p>
        </p:txBody>
      </p:sp>
      <p:sp>
        <p:nvSpPr>
          <p:cNvPr id="6" name="Footer Placeholder 5">
            <a:extLst>
              <a:ext uri="{FF2B5EF4-FFF2-40B4-BE49-F238E27FC236}">
                <a16:creationId xmlns:a16="http://schemas.microsoft.com/office/drawing/2014/main" id="{C3691504-1028-47E5-99A3-19C6202B65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DA7FA3-72C9-4036-AD37-53172DBC0839}"/>
              </a:ext>
            </a:extLst>
          </p:cNvPr>
          <p:cNvSpPr>
            <a:spLocks noGrp="1"/>
          </p:cNvSpPr>
          <p:nvPr>
            <p:ph type="sldNum" sz="quarter" idx="12"/>
          </p:nvPr>
        </p:nvSpPr>
        <p:spPr/>
        <p:txBody>
          <a:bodyPr/>
          <a:lstStyle/>
          <a:p>
            <a:fld id="{82EB1CC6-3C04-4C3C-B898-1B5C7E5566F0}" type="slidenum">
              <a:rPr lang="en-US" smtClean="0"/>
              <a:t>‹#›</a:t>
            </a:fld>
            <a:endParaRPr lang="en-US"/>
          </a:p>
        </p:txBody>
      </p:sp>
    </p:spTree>
    <p:extLst>
      <p:ext uri="{BB962C8B-B14F-4D97-AF65-F5344CB8AC3E}">
        <p14:creationId xmlns:p14="http://schemas.microsoft.com/office/powerpoint/2010/main" val="3894579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82836F-3107-4FCA-B9E7-F21241B6C1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F5EC6B-B8D4-40CD-A534-F6E433BFEA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FD3A9E-E3D3-488F-A689-F06BF2FE3D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4910FF-4F97-4CDE-81EB-509AD1380F07}" type="datetimeFigureOut">
              <a:rPr lang="en-US" smtClean="0"/>
              <a:t>4/3/2022</a:t>
            </a:fld>
            <a:endParaRPr lang="en-US"/>
          </a:p>
        </p:txBody>
      </p:sp>
      <p:sp>
        <p:nvSpPr>
          <p:cNvPr id="5" name="Footer Placeholder 4">
            <a:extLst>
              <a:ext uri="{FF2B5EF4-FFF2-40B4-BE49-F238E27FC236}">
                <a16:creationId xmlns:a16="http://schemas.microsoft.com/office/drawing/2014/main" id="{8B78EF29-FD27-4A1B-8B27-D17FEE7034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01465F-047B-47D8-8E60-FD819C23BC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EB1CC6-3C04-4C3C-B898-1B5C7E5566F0}" type="slidenum">
              <a:rPr lang="en-US" smtClean="0"/>
              <a:t>‹#›</a:t>
            </a:fld>
            <a:endParaRPr lang="en-US"/>
          </a:p>
        </p:txBody>
      </p:sp>
    </p:spTree>
    <p:extLst>
      <p:ext uri="{BB962C8B-B14F-4D97-AF65-F5344CB8AC3E}">
        <p14:creationId xmlns:p14="http://schemas.microsoft.com/office/powerpoint/2010/main" val="4165817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AFE48-617F-4ADE-A551-524BA6F8422B}"/>
              </a:ext>
            </a:extLst>
          </p:cNvPr>
          <p:cNvSpPr>
            <a:spLocks noGrp="1"/>
          </p:cNvSpPr>
          <p:nvPr>
            <p:ph type="ctrTitle"/>
          </p:nvPr>
        </p:nvSpPr>
        <p:spPr/>
        <p:txBody>
          <a:bodyPr/>
          <a:lstStyle/>
          <a:p>
            <a:r>
              <a:rPr lang="en-US" dirty="0"/>
              <a:t>Finite Mathematics II </a:t>
            </a:r>
          </a:p>
        </p:txBody>
      </p:sp>
      <p:sp>
        <p:nvSpPr>
          <p:cNvPr id="3" name="Subtitle 2">
            <a:extLst>
              <a:ext uri="{FF2B5EF4-FFF2-40B4-BE49-F238E27FC236}">
                <a16:creationId xmlns:a16="http://schemas.microsoft.com/office/drawing/2014/main" id="{ABB80EA4-199D-4A88-945D-453C5CEC870E}"/>
              </a:ext>
            </a:extLst>
          </p:cNvPr>
          <p:cNvSpPr>
            <a:spLocks noGrp="1"/>
          </p:cNvSpPr>
          <p:nvPr>
            <p:ph type="subTitle" idx="1"/>
          </p:nvPr>
        </p:nvSpPr>
        <p:spPr/>
        <p:txBody>
          <a:bodyPr>
            <a:normAutofit/>
          </a:bodyPr>
          <a:lstStyle/>
          <a:p>
            <a:r>
              <a:rPr lang="en-US" sz="4400" dirty="0"/>
              <a:t>Linear programing </a:t>
            </a:r>
          </a:p>
        </p:txBody>
      </p:sp>
    </p:spTree>
    <p:extLst>
      <p:ext uri="{BB962C8B-B14F-4D97-AF65-F5344CB8AC3E}">
        <p14:creationId xmlns:p14="http://schemas.microsoft.com/office/powerpoint/2010/main" val="360362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240A79-AB05-4AC8-B605-BEF36AB8616B}"/>
              </a:ext>
            </a:extLst>
          </p:cNvPr>
          <p:cNvSpPr>
            <a:spLocks noGrp="1"/>
          </p:cNvSpPr>
          <p:nvPr>
            <p:ph idx="1"/>
          </p:nvPr>
        </p:nvSpPr>
        <p:spPr>
          <a:xfrm>
            <a:off x="838200" y="337625"/>
            <a:ext cx="10515600" cy="5839338"/>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nSpc>
                <a:spcPct val="150000"/>
              </a:lnSpc>
              <a:buNone/>
            </a:pPr>
            <a:r>
              <a:rPr lang="en-US" sz="2400" dirty="0">
                <a:latin typeface="Times New Roman" panose="02020603050405020304" pitchFamily="18" charset="0"/>
                <a:cs typeface="Times New Roman" panose="02020603050405020304" pitchFamily="18" charset="0"/>
              </a:rPr>
              <a:t>Now we simply pick the one that gives the largest value for p, which is D. Therefore, the optimal value of p is 8, and an optimal solution is (4,4).</a:t>
            </a:r>
          </a:p>
          <a:p>
            <a:pPr marL="0" indent="0">
              <a:buNone/>
            </a:pPr>
            <a:endParaRPr lang="en-US" dirty="0"/>
          </a:p>
        </p:txBody>
      </p:sp>
      <p:pic>
        <p:nvPicPr>
          <p:cNvPr id="5" name="Picture 4">
            <a:extLst>
              <a:ext uri="{FF2B5EF4-FFF2-40B4-BE49-F238E27FC236}">
                <a16:creationId xmlns:a16="http://schemas.microsoft.com/office/drawing/2014/main" id="{FB917F52-1439-42CD-B894-1CA68289D9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7379" y="480177"/>
            <a:ext cx="9111864" cy="2948823"/>
          </a:xfrm>
          <a:prstGeom prst="rect">
            <a:avLst/>
          </a:prstGeom>
        </p:spPr>
      </p:pic>
    </p:spTree>
    <p:extLst>
      <p:ext uri="{BB962C8B-B14F-4D97-AF65-F5344CB8AC3E}">
        <p14:creationId xmlns:p14="http://schemas.microsoft.com/office/powerpoint/2010/main" val="1546182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179ECA-6D2F-4B2A-AA88-D21E5A71084C}"/>
              </a:ext>
            </a:extLst>
          </p:cNvPr>
          <p:cNvSpPr>
            <a:spLocks noGrp="1"/>
          </p:cNvSpPr>
          <p:nvPr>
            <p:ph idx="1"/>
          </p:nvPr>
        </p:nvSpPr>
        <p:spPr>
          <a:xfrm>
            <a:off x="838200" y="703385"/>
            <a:ext cx="10515600" cy="5473578"/>
          </a:xfrm>
        </p:spPr>
        <p:txBody>
          <a:bodyPr>
            <a:normAutofit/>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Sketching the Region Represented by a Linear Inequality in Two Variables </a:t>
            </a:r>
          </a:p>
          <a:p>
            <a:pPr marL="457200" indent="-457200">
              <a:lnSpc>
                <a:spcPct val="150000"/>
              </a:lnSpc>
              <a:buAutoNum type="arabicPeriod"/>
            </a:pPr>
            <a:r>
              <a:rPr lang="en-US" sz="2400" dirty="0">
                <a:latin typeface="Times New Roman" panose="02020603050405020304" pitchFamily="18" charset="0"/>
                <a:cs typeface="Times New Roman" panose="02020603050405020304" pitchFamily="18" charset="0"/>
              </a:rPr>
              <a:t>Sketch the straight line obtained by replacing the given inequality with an equality.</a:t>
            </a:r>
          </a:p>
          <a:p>
            <a:pPr marL="457200" indent="-457200">
              <a:lnSpc>
                <a:spcPct val="150000"/>
              </a:lnSpc>
              <a:buAutoNum type="arabicPeriod"/>
            </a:pPr>
            <a:r>
              <a:rPr lang="en-US" sz="2400" dirty="0">
                <a:latin typeface="Times New Roman" panose="02020603050405020304" pitchFamily="18" charset="0"/>
                <a:cs typeface="Times New Roman" panose="02020603050405020304" pitchFamily="18" charset="0"/>
              </a:rPr>
              <a:t>Choose a test point that is not on the line; (0,0) is a good choice if the line does not pass through the origin.</a:t>
            </a:r>
          </a:p>
          <a:p>
            <a:pPr marL="457200" indent="-457200">
              <a:lnSpc>
                <a:spcPct val="150000"/>
              </a:lnSpc>
              <a:buAutoNum type="arabicPeriod"/>
            </a:pPr>
            <a:r>
              <a:rPr lang="en-US" sz="2400" dirty="0">
                <a:latin typeface="Times New Roman" panose="02020603050405020304" pitchFamily="18" charset="0"/>
                <a:cs typeface="Times New Roman" panose="02020603050405020304" pitchFamily="18" charset="0"/>
              </a:rPr>
              <a:t> If the test point satisfies the inequality, then the set of solutions is the line plus the entire region on the same side of the line as the test point. Otherwise, it is the line plus the region on the other side of the line. In either case, shade (block out) the side that does not contain the solutions, leaving the solution set unshaded.</a:t>
            </a:r>
          </a:p>
        </p:txBody>
      </p:sp>
    </p:spTree>
    <p:extLst>
      <p:ext uri="{BB962C8B-B14F-4D97-AF65-F5344CB8AC3E}">
        <p14:creationId xmlns:p14="http://schemas.microsoft.com/office/powerpoint/2010/main" val="2360390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D89D26F-8287-4D5C-B4E9-23CB2B3231FF}"/>
                  </a:ext>
                </a:extLst>
              </p:cNvPr>
              <p:cNvSpPr>
                <a:spLocks noGrp="1"/>
              </p:cNvSpPr>
              <p:nvPr>
                <p:ph idx="1"/>
              </p:nvPr>
            </p:nvSpPr>
            <p:spPr>
              <a:xfrm>
                <a:off x="838200" y="618978"/>
                <a:ext cx="10515600" cy="5557985"/>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Here are the three steps used to graph the inequality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+2</m:t>
                    </m:r>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≥5</m:t>
                    </m:r>
                  </m:oMath>
                </a14:m>
                <a:endParaRPr lang="en-US" sz="2400" b="0" dirty="0">
                  <a:latin typeface="Times New Roman" panose="02020603050405020304" pitchFamily="18" charset="0"/>
                  <a:ea typeface="Cambria Math" panose="020405030504060302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5D89D26F-8287-4D5C-B4E9-23CB2B3231FF}"/>
                  </a:ext>
                </a:extLst>
              </p:cNvPr>
              <p:cNvSpPr>
                <a:spLocks noGrp="1" noRot="1" noChangeAspect="1" noMove="1" noResize="1" noEditPoints="1" noAdjustHandles="1" noChangeArrowheads="1" noChangeShapeType="1" noTextEdit="1"/>
              </p:cNvSpPr>
              <p:nvPr>
                <p:ph idx="1"/>
              </p:nvPr>
            </p:nvSpPr>
            <p:spPr>
              <a:xfrm>
                <a:off x="838200" y="618978"/>
                <a:ext cx="10515600" cy="5557985"/>
              </a:xfrm>
              <a:blipFill>
                <a:blip r:embed="rId2"/>
                <a:stretch>
                  <a:fillRect l="-928" t="-153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0EAE732-0638-4043-B245-4821B784E9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496" y="1016905"/>
            <a:ext cx="9744898" cy="5160058"/>
          </a:xfrm>
          <a:prstGeom prst="rect">
            <a:avLst/>
          </a:prstGeom>
        </p:spPr>
      </p:pic>
    </p:spTree>
    <p:extLst>
      <p:ext uri="{BB962C8B-B14F-4D97-AF65-F5344CB8AC3E}">
        <p14:creationId xmlns:p14="http://schemas.microsoft.com/office/powerpoint/2010/main" val="899561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2EE65A5-B8A6-49B3-8DB5-4A37B0466BBC}"/>
                  </a:ext>
                </a:extLst>
              </p:cNvPr>
              <p:cNvSpPr>
                <a:spLocks noGrp="1"/>
              </p:cNvSpPr>
              <p:nvPr>
                <p:ph idx="1"/>
              </p:nvPr>
            </p:nvSpPr>
            <p:spPr>
              <a:xfrm>
                <a:off x="838200" y="675249"/>
                <a:ext cx="10515600" cy="5501714"/>
              </a:xfrm>
            </p:spPr>
            <p:txBody>
              <a:bodyPr>
                <a:normAutofit/>
              </a:bodyPr>
              <a:lstStyle/>
              <a:p>
                <a:pPr marL="0" indent="0">
                  <a:buNone/>
                </a:pPr>
                <a:r>
                  <a:rPr lang="en-US" sz="2400" dirty="0">
                    <a:solidFill>
                      <a:schemeClr val="accent2">
                        <a:lumMod val="75000"/>
                      </a:schemeClr>
                    </a:solidFill>
                    <a:latin typeface="Times New Roman" panose="02020603050405020304" pitchFamily="18" charset="0"/>
                    <a:cs typeface="Times New Roman" panose="02020603050405020304" pitchFamily="18" charset="0"/>
                  </a:rPr>
                  <a:t>Example 1 </a:t>
                </a:r>
                <a:r>
                  <a:rPr lang="en-US" sz="2400" dirty="0">
                    <a:latin typeface="Times New Roman" panose="02020603050405020304" pitchFamily="18" charset="0"/>
                    <a:cs typeface="Times New Roman" panose="02020603050405020304" pitchFamily="18" charset="0"/>
                  </a:rPr>
                  <a:t>: sketch the region determine by each of the following inequalities:</a:t>
                </a:r>
              </a:p>
              <a:p>
                <a:pPr marL="0" indent="0">
                  <a:buNone/>
                </a:pPr>
                <a14:m>
                  <m:oMath xmlns:m="http://schemas.openxmlformats.org/officeDocument/2006/math">
                    <m:r>
                      <a:rPr lang="en-US" sz="2400" b="0" i="1" smtClean="0">
                        <a:latin typeface="Cambria Math" panose="02040503050406030204" pitchFamily="18" charset="0"/>
                        <a:cs typeface="Times New Roman" panose="02020603050405020304" pitchFamily="18" charset="0"/>
                      </a:rPr>
                      <m:t>𝑎</m:t>
                    </m:r>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−2</m:t>
                    </m:r>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≤6       </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𝑏</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  6</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≤12+4</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𝑐</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≤−1          </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𝑑</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≥0      </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𝑒</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𝑦</m:t>
                    </m:r>
                  </m:oMath>
                </a14:m>
                <a:r>
                  <a:rPr lang="en-US" sz="2400" dirty="0">
                    <a:latin typeface="Times New Roman" panose="02020603050405020304" pitchFamily="18" charset="0"/>
                    <a:cs typeface="Times New Roman" panose="02020603050405020304" pitchFamily="18" charset="0"/>
                  </a:rPr>
                  <a:t>  </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solidFill>
                      <a:srgbClr val="C00000"/>
                    </a:solidFill>
                    <a:latin typeface="Times New Roman" panose="02020603050405020304" pitchFamily="18" charset="0"/>
                    <a:cs typeface="Times New Roman" panose="02020603050405020304" pitchFamily="18" charset="0"/>
                  </a:rPr>
                  <a:t>Example 2 </a:t>
                </a:r>
                <a:r>
                  <a:rPr lang="en-US" sz="2400" dirty="0">
                    <a:latin typeface="Times New Roman" panose="02020603050405020304" pitchFamily="18" charset="0"/>
                    <a:cs typeface="Times New Roman" panose="02020603050405020304" pitchFamily="18" charset="0"/>
                  </a:rPr>
                  <a:t>:  Sketch the region of points that satisfy both inequalities:</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2</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−5</m:t>
                      </m:r>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≤10</m:t>
                      </m:r>
                    </m:oMath>
                  </m:oMathPara>
                </a14:m>
                <a:endParaRPr lang="en-US" sz="24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+2</m:t>
                      </m:r>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≤8</m:t>
                      </m:r>
                    </m:oMath>
                  </m:oMathPara>
                </a14:m>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solidFill>
                      <a:srgbClr val="C00000"/>
                    </a:solidFill>
                    <a:latin typeface="Times New Roman" panose="02020603050405020304" pitchFamily="18" charset="0"/>
                    <a:cs typeface="Times New Roman" panose="02020603050405020304" pitchFamily="18" charset="0"/>
                  </a:rPr>
                  <a:t>Example 3: </a:t>
                </a:r>
                <a:r>
                  <a:rPr lang="en-US" sz="2400" dirty="0">
                    <a:latin typeface="Times New Roman" panose="02020603050405020304" pitchFamily="18" charset="0"/>
                    <a:cs typeface="Times New Roman" panose="02020603050405020304" pitchFamily="18" charset="0"/>
                  </a:rPr>
                  <a:t>Sketch the region of solutions of the following system of inequalities, and list the coordinates of all the corner points.</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3</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≤6</m:t>
                      </m:r>
                    </m:oMath>
                  </m:oMathPara>
                </a14:m>
                <a:endParaRPr lang="en-US" sz="24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≥6</m:t>
                      </m:r>
                    </m:oMath>
                  </m:oMathPara>
                </a14:m>
                <a:endParaRPr lang="en-US" sz="240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𝑦</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≤6</m:t>
                      </m:r>
                    </m:oMath>
                  </m:oMathPara>
                </a14:m>
                <a:endParaRPr lang="en-US" sz="2400"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C2EE65A5-B8A6-49B3-8DB5-4A37B0466BBC}"/>
                  </a:ext>
                </a:extLst>
              </p:cNvPr>
              <p:cNvSpPr>
                <a:spLocks noGrp="1" noRot="1" noChangeAspect="1" noMove="1" noResize="1" noEditPoints="1" noAdjustHandles="1" noChangeArrowheads="1" noChangeShapeType="1" noTextEdit="1"/>
              </p:cNvSpPr>
              <p:nvPr>
                <p:ph idx="1"/>
              </p:nvPr>
            </p:nvSpPr>
            <p:spPr>
              <a:xfrm>
                <a:off x="838200" y="675249"/>
                <a:ext cx="10515600" cy="5501714"/>
              </a:xfrm>
              <a:blipFill>
                <a:blip r:embed="rId2"/>
                <a:stretch>
                  <a:fillRect l="-928" t="-1552"/>
                </a:stretch>
              </a:blipFill>
            </p:spPr>
            <p:txBody>
              <a:bodyPr/>
              <a:lstStyle/>
              <a:p>
                <a:r>
                  <a:rPr lang="en-US">
                    <a:noFill/>
                  </a:rPr>
                  <a:t> </a:t>
                </a:r>
              </a:p>
            </p:txBody>
          </p:sp>
        </mc:Fallback>
      </mc:AlternateContent>
    </p:spTree>
    <p:extLst>
      <p:ext uri="{BB962C8B-B14F-4D97-AF65-F5344CB8AC3E}">
        <p14:creationId xmlns:p14="http://schemas.microsoft.com/office/powerpoint/2010/main" val="3670616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61F2D99-99B5-4788-8AF6-13FBB9E8FAB2}"/>
                  </a:ext>
                </a:extLst>
              </p:cNvPr>
              <p:cNvSpPr>
                <a:spLocks noGrp="1"/>
              </p:cNvSpPr>
              <p:nvPr>
                <p:ph idx="1"/>
              </p:nvPr>
            </p:nvSpPr>
            <p:spPr>
              <a:xfrm>
                <a:off x="838200" y="618978"/>
                <a:ext cx="10515600" cy="5557985"/>
              </a:xfrm>
            </p:spPr>
            <p:txBody>
              <a:bodyPr/>
              <a:lstStyle/>
              <a:p>
                <a:pPr marL="0" indent="0">
                  <a:buNone/>
                </a:pPr>
                <a:r>
                  <a:rPr lang="en-US" dirty="0"/>
                  <a:t>Note : the solution set of the system is empty.</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≤6 </m:t>
                      </m:r>
                    </m:oMath>
                  </m:oMathPara>
                </a14:m>
                <a:endParaRPr lang="en-US"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≥6</m:t>
                      </m:r>
                    </m:oMath>
                  </m:oMathPara>
                </a14:m>
                <a:endParaRPr lang="en-US"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≤2</m:t>
                      </m:r>
                    </m:oMath>
                  </m:oMathPara>
                </a14:m>
                <a:endParaRPr lang="en-US" dirty="0"/>
              </a:p>
              <a:p>
                <a:pPr marL="0" indent="0">
                  <a:buNone/>
                </a:pPr>
                <a:r>
                  <a:rPr lang="en-US" dirty="0"/>
                  <a:t>the solution set of the system is one point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≤6 </m:t>
                      </m:r>
                    </m:oMath>
                  </m:oMathPara>
                </a14:m>
                <a:endParaRPr lang="en-US"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≥6</m:t>
                      </m:r>
                    </m:oMath>
                  </m:oMathPara>
                </a14:m>
                <a:endParaRPr lang="en-US"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≤2</m:t>
                      </m:r>
                    </m:oMath>
                  </m:oMathPara>
                </a14:m>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561F2D99-99B5-4788-8AF6-13FBB9E8FAB2}"/>
                  </a:ext>
                </a:extLst>
              </p:cNvPr>
              <p:cNvSpPr>
                <a:spLocks noGrp="1" noRot="1" noChangeAspect="1" noMove="1" noResize="1" noEditPoints="1" noAdjustHandles="1" noChangeArrowheads="1" noChangeShapeType="1" noTextEdit="1"/>
              </p:cNvSpPr>
              <p:nvPr>
                <p:ph idx="1"/>
              </p:nvPr>
            </p:nvSpPr>
            <p:spPr>
              <a:xfrm>
                <a:off x="838200" y="618978"/>
                <a:ext cx="10515600" cy="5557985"/>
              </a:xfrm>
              <a:blipFill>
                <a:blip r:embed="rId2"/>
                <a:stretch>
                  <a:fillRect l="-1217" t="-1866"/>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BD7977C8-40F9-47FC-B9F9-3865FE7F52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3845" y="3640015"/>
            <a:ext cx="3504028" cy="2747963"/>
          </a:xfrm>
          <a:prstGeom prst="rect">
            <a:avLst/>
          </a:prstGeom>
        </p:spPr>
      </p:pic>
      <p:pic>
        <p:nvPicPr>
          <p:cNvPr id="9" name="Picture 8">
            <a:extLst>
              <a:ext uri="{FF2B5EF4-FFF2-40B4-BE49-F238E27FC236}">
                <a16:creationId xmlns:a16="http://schemas.microsoft.com/office/drawing/2014/main" id="{435279DC-27A0-44C1-A686-FC54583DA4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4688" y="407964"/>
            <a:ext cx="3504027" cy="2747962"/>
          </a:xfrm>
          <a:prstGeom prst="rect">
            <a:avLst/>
          </a:prstGeom>
        </p:spPr>
      </p:pic>
    </p:spTree>
    <p:extLst>
      <p:ext uri="{BB962C8B-B14F-4D97-AF65-F5344CB8AC3E}">
        <p14:creationId xmlns:p14="http://schemas.microsoft.com/office/powerpoint/2010/main" val="1904612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ADE101-3DBE-4B66-A0AC-B540011356B1}"/>
              </a:ext>
            </a:extLst>
          </p:cNvPr>
          <p:cNvSpPr>
            <a:spLocks noGrp="1"/>
          </p:cNvSpPr>
          <p:nvPr>
            <p:ph idx="1"/>
          </p:nvPr>
        </p:nvSpPr>
        <p:spPr>
          <a:xfrm>
            <a:off x="838200" y="604911"/>
            <a:ext cx="10515600" cy="5572052"/>
          </a:xfrm>
        </p:spPr>
        <p:txBody>
          <a:bodyPr>
            <a:normAutofit/>
          </a:bodyPr>
          <a:lstStyle/>
          <a:p>
            <a:pPr marL="0" indent="0">
              <a:lnSpc>
                <a:spcPct val="150000"/>
              </a:lnSpc>
              <a:buNone/>
            </a:pPr>
            <a:r>
              <a:rPr lang="en-US" sz="2400" dirty="0">
                <a:latin typeface="Times New Roman" panose="02020603050405020304" pitchFamily="18" charset="0"/>
                <a:cs typeface="Times New Roman" panose="02020603050405020304" pitchFamily="18" charset="0"/>
              </a:rPr>
              <a:t>Notice that the solution set in Figure A extends infinitely far to the left, whereas the one in Figure B is completely enclosed by a boundary. Sets that are completely enclosed are called bounded, and sets that extend infinitely in one or more directions are unbounded.</a:t>
            </a:r>
          </a:p>
        </p:txBody>
      </p:sp>
      <p:pic>
        <p:nvPicPr>
          <p:cNvPr id="5" name="Picture 4">
            <a:extLst>
              <a:ext uri="{FF2B5EF4-FFF2-40B4-BE49-F238E27FC236}">
                <a16:creationId xmlns:a16="http://schemas.microsoft.com/office/drawing/2014/main" id="{5077B479-F76A-4C57-8EFF-A9D99D8356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2530" y="3165231"/>
            <a:ext cx="8482818" cy="3011732"/>
          </a:xfrm>
          <a:prstGeom prst="rect">
            <a:avLst/>
          </a:prstGeom>
        </p:spPr>
      </p:pic>
      <p:sp>
        <p:nvSpPr>
          <p:cNvPr id="6" name="TextBox 5">
            <a:extLst>
              <a:ext uri="{FF2B5EF4-FFF2-40B4-BE49-F238E27FC236}">
                <a16:creationId xmlns:a16="http://schemas.microsoft.com/office/drawing/2014/main" id="{3BD6A850-95D8-41C9-A2E6-1718B6ED2CAE}"/>
              </a:ext>
            </a:extLst>
          </p:cNvPr>
          <p:cNvSpPr txBox="1"/>
          <p:nvPr/>
        </p:nvSpPr>
        <p:spPr>
          <a:xfrm>
            <a:off x="3322321" y="2980565"/>
            <a:ext cx="1012873" cy="369332"/>
          </a:xfrm>
          <a:prstGeom prst="rect">
            <a:avLst/>
          </a:prstGeom>
          <a:noFill/>
        </p:spPr>
        <p:txBody>
          <a:bodyPr wrap="square" rtlCol="0">
            <a:spAutoFit/>
          </a:bodyPr>
          <a:lstStyle/>
          <a:p>
            <a:r>
              <a:rPr lang="en-US" dirty="0"/>
              <a:t>Figure A</a:t>
            </a:r>
          </a:p>
        </p:txBody>
      </p:sp>
      <p:sp>
        <p:nvSpPr>
          <p:cNvPr id="7" name="TextBox 6">
            <a:extLst>
              <a:ext uri="{FF2B5EF4-FFF2-40B4-BE49-F238E27FC236}">
                <a16:creationId xmlns:a16="http://schemas.microsoft.com/office/drawing/2014/main" id="{F55F7399-498B-483A-8C2C-0CEAC85F730A}"/>
              </a:ext>
            </a:extLst>
          </p:cNvPr>
          <p:cNvSpPr txBox="1"/>
          <p:nvPr/>
        </p:nvSpPr>
        <p:spPr>
          <a:xfrm>
            <a:off x="7115909" y="2888232"/>
            <a:ext cx="1012873" cy="369332"/>
          </a:xfrm>
          <a:prstGeom prst="rect">
            <a:avLst/>
          </a:prstGeom>
          <a:noFill/>
        </p:spPr>
        <p:txBody>
          <a:bodyPr wrap="square" rtlCol="0">
            <a:spAutoFit/>
          </a:bodyPr>
          <a:lstStyle/>
          <a:p>
            <a:r>
              <a:rPr lang="en-US" dirty="0"/>
              <a:t>Figure B</a:t>
            </a:r>
          </a:p>
        </p:txBody>
      </p:sp>
    </p:spTree>
    <p:extLst>
      <p:ext uri="{BB962C8B-B14F-4D97-AF65-F5344CB8AC3E}">
        <p14:creationId xmlns:p14="http://schemas.microsoft.com/office/powerpoint/2010/main" val="885388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50BFC24-4243-4C74-8773-490175597ECE}"/>
                  </a:ext>
                </a:extLst>
              </p:cNvPr>
              <p:cNvSpPr>
                <a:spLocks noGrp="1"/>
              </p:cNvSpPr>
              <p:nvPr>
                <p:ph idx="1"/>
              </p:nvPr>
            </p:nvSpPr>
            <p:spPr>
              <a:xfrm>
                <a:off x="838200" y="534572"/>
                <a:ext cx="10515600" cy="5642391"/>
              </a:xfrm>
            </p:spPr>
            <p:txBody>
              <a:bodyPr>
                <a:normAutofit fontScale="92500"/>
              </a:bodyPr>
              <a:lstStyle/>
              <a:p>
                <a:pPr marL="0" indent="0">
                  <a:lnSpc>
                    <a:spcPct val="150000"/>
                  </a:lnSpc>
                  <a:buNone/>
                </a:pPr>
                <a:r>
                  <a:rPr lang="en-US" sz="2400" dirty="0">
                    <a:solidFill>
                      <a:schemeClr val="accent1">
                        <a:lumMod val="75000"/>
                      </a:schemeClr>
                    </a:solidFill>
                    <a:latin typeface="Times New Roman" panose="02020603050405020304" pitchFamily="18" charset="0"/>
                    <a:cs typeface="Times New Roman" panose="02020603050405020304" pitchFamily="18" charset="0"/>
                  </a:rPr>
                  <a:t>Linear Programming Problems in Two Unknowns</a:t>
                </a:r>
              </a:p>
              <a:p>
                <a:pPr marL="0" indent="0">
                  <a:lnSpc>
                    <a:spcPct val="150000"/>
                  </a:lnSpc>
                  <a:buNone/>
                </a:pPr>
                <a:r>
                  <a:rPr lang="en-US" sz="2400" dirty="0">
                    <a:latin typeface="Times New Roman" panose="02020603050405020304" pitchFamily="18" charset="0"/>
                    <a:cs typeface="Times New Roman" panose="02020603050405020304" pitchFamily="18" charset="0"/>
                  </a:rPr>
                  <a:t> A linear programming (LP) problem in two unknowns x and y is one in which we are to find the maximum or minimum value of a linear expression</a:t>
                </a:r>
              </a:p>
              <a:p>
                <a:pPr marL="0" indent="0">
                  <a:lnSpc>
                    <a:spcPct val="150000"/>
                  </a:lnSpc>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𝑎𝑥</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𝑏𝑦</m:t>
                      </m:r>
                    </m:oMath>
                  </m:oMathPara>
                </a14:m>
                <a:endParaRPr lang="en-US" sz="2400" dirty="0">
                  <a:latin typeface="Times New Roman" panose="02020603050405020304" pitchFamily="18" charset="0"/>
                  <a:cs typeface="Times New Roman" panose="02020603050405020304" pitchFamily="18" charset="0"/>
                </a:endParaRPr>
              </a:p>
              <a:p>
                <a:pPr marL="0" indent="0">
                  <a:lnSpc>
                    <a:spcPct val="150000"/>
                  </a:lnSpc>
                  <a:buNone/>
                </a:pPr>
                <a:r>
                  <a:rPr lang="en-US" sz="2400" dirty="0">
                    <a:latin typeface="Times New Roman" panose="02020603050405020304" pitchFamily="18" charset="0"/>
                    <a:cs typeface="Times New Roman" panose="02020603050405020304" pitchFamily="18" charset="0"/>
                  </a:rPr>
                  <a:t>called the </a:t>
                </a:r>
                <a:r>
                  <a:rPr lang="en-US" sz="2400" b="1" dirty="0">
                    <a:latin typeface="Times New Roman" panose="02020603050405020304" pitchFamily="18" charset="0"/>
                    <a:cs typeface="Times New Roman" panose="02020603050405020304" pitchFamily="18" charset="0"/>
                  </a:rPr>
                  <a:t>objective function</a:t>
                </a:r>
                <a:r>
                  <a:rPr lang="en-US" sz="2400" dirty="0">
                    <a:latin typeface="Times New Roman" panose="02020603050405020304" pitchFamily="18" charset="0"/>
                    <a:cs typeface="Times New Roman" panose="02020603050405020304" pitchFamily="18" charset="0"/>
                  </a:rPr>
                  <a:t>, subject to a number of linear</a:t>
                </a:r>
                <a:r>
                  <a:rPr lang="en-US" sz="2400" b="1" dirty="0">
                    <a:latin typeface="Times New Roman" panose="02020603050405020304" pitchFamily="18" charset="0"/>
                    <a:cs typeface="Times New Roman" panose="02020603050405020304" pitchFamily="18" charset="0"/>
                  </a:rPr>
                  <a:t> constraints </a:t>
                </a:r>
                <a:r>
                  <a:rPr lang="en-US" sz="2400" dirty="0">
                    <a:latin typeface="Times New Roman" panose="02020603050405020304" pitchFamily="18" charset="0"/>
                    <a:cs typeface="Times New Roman" panose="02020603050405020304" pitchFamily="18" charset="0"/>
                  </a:rPr>
                  <a:t>of the form</a:t>
                </a:r>
              </a:p>
              <a:p>
                <a:pPr marL="0" indent="0">
                  <a:lnSpc>
                    <a:spcPct val="150000"/>
                  </a:lnSpc>
                  <a:buNone/>
                </a:pPr>
                <a14:m>
                  <m:oMath xmlns:m="http://schemas.openxmlformats.org/officeDocument/2006/math">
                    <m:r>
                      <a:rPr lang="en-US" sz="2400" b="0" i="1" smtClean="0">
                        <a:latin typeface="Cambria Math" panose="02040503050406030204" pitchFamily="18" charset="0"/>
                        <a:cs typeface="Times New Roman" panose="02020603050405020304" pitchFamily="18" charset="0"/>
                      </a:rPr>
                      <m:t>𝑐𝑥</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𝑑𝑦</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𝑒</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𝑜𝑟</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𝑐𝑥</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𝑑𝑦</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𝑒</m:t>
                    </m:r>
                  </m:oMath>
                </a14:m>
                <a:r>
                  <a:rPr lang="en-US" sz="2400" dirty="0">
                    <a:latin typeface="Times New Roman" panose="02020603050405020304" pitchFamily="18" charset="0"/>
                    <a:cs typeface="Times New Roman" panose="02020603050405020304" pitchFamily="18" charset="0"/>
                  </a:rPr>
                  <a:t> </a:t>
                </a:r>
              </a:p>
              <a:p>
                <a:pPr marL="0" indent="0">
                  <a:lnSpc>
                    <a:spcPct val="150000"/>
                  </a:lnSpc>
                  <a:buNone/>
                </a:pPr>
                <a:r>
                  <a:rPr lang="en-US" sz="2400" dirty="0">
                    <a:latin typeface="Times New Roman" panose="02020603050405020304" pitchFamily="18" charset="0"/>
                    <a:cs typeface="Times New Roman" panose="02020603050405020304" pitchFamily="18" charset="0"/>
                  </a:rPr>
                  <a:t>The solution set of points </a:t>
                </a:r>
                <a14:m>
                  <m:oMath xmlns:m="http://schemas.openxmlformats.org/officeDocument/2006/math">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𝑦</m:t>
                        </m:r>
                      </m:e>
                    </m:d>
                  </m:oMath>
                </a14:m>
                <a:r>
                  <a:rPr lang="en-US" sz="2400" dirty="0">
                    <a:latin typeface="Times New Roman" panose="02020603050405020304" pitchFamily="18" charset="0"/>
                    <a:cs typeface="Times New Roman" panose="02020603050405020304" pitchFamily="18" charset="0"/>
                  </a:rPr>
                  <a:t> satisfying all constraints is called the </a:t>
                </a:r>
                <a:r>
                  <a:rPr lang="en-US" sz="2400" b="1" dirty="0">
                    <a:latin typeface="Times New Roman" panose="02020603050405020304" pitchFamily="18" charset="0"/>
                    <a:cs typeface="Times New Roman" panose="02020603050405020304" pitchFamily="18" charset="0"/>
                  </a:rPr>
                  <a:t>feasible region </a:t>
                </a:r>
                <a:r>
                  <a:rPr lang="en-US" sz="2400" dirty="0">
                    <a:latin typeface="Times New Roman" panose="02020603050405020304" pitchFamily="18" charset="0"/>
                    <a:cs typeface="Times New Roman" panose="02020603050405020304" pitchFamily="18" charset="0"/>
                  </a:rPr>
                  <a:t>for the problem, the largest or smallest value of the objective function is called the </a:t>
                </a:r>
                <a:r>
                  <a:rPr lang="en-US" sz="2400" b="1" dirty="0">
                    <a:latin typeface="Times New Roman" panose="02020603050405020304" pitchFamily="18" charset="0"/>
                    <a:cs typeface="Times New Roman" panose="02020603050405020304" pitchFamily="18" charset="0"/>
                  </a:rPr>
                  <a:t>optimal value</a:t>
                </a:r>
                <a:r>
                  <a:rPr lang="en-US" sz="2400" dirty="0">
                    <a:latin typeface="Times New Roman" panose="02020603050405020304" pitchFamily="18" charset="0"/>
                    <a:cs typeface="Times New Roman" panose="02020603050405020304" pitchFamily="18" charset="0"/>
                  </a:rPr>
                  <a:t>, and a pair of values of x and y that gives the optimal value constitutes an </a:t>
                </a:r>
                <a:r>
                  <a:rPr lang="en-US" sz="2400" b="1" dirty="0">
                    <a:latin typeface="Times New Roman" panose="02020603050405020304" pitchFamily="18" charset="0"/>
                    <a:cs typeface="Times New Roman" panose="02020603050405020304" pitchFamily="18" charset="0"/>
                  </a:rPr>
                  <a:t>optimal solution</a:t>
                </a:r>
                <a:r>
                  <a:rPr lang="en-US" sz="2400" dirty="0">
                    <a:latin typeface="Times New Roman" panose="02020603050405020304" pitchFamily="18" charset="0"/>
                    <a:cs typeface="Times New Roman" panose="02020603050405020304" pitchFamily="18" charset="0"/>
                  </a:rPr>
                  <a:t>.</a:t>
                </a:r>
              </a:p>
            </p:txBody>
          </p:sp>
        </mc:Choice>
        <mc:Fallback>
          <p:sp>
            <p:nvSpPr>
              <p:cNvPr id="3" name="Content Placeholder 2">
                <a:extLst>
                  <a:ext uri="{FF2B5EF4-FFF2-40B4-BE49-F238E27FC236}">
                    <a16:creationId xmlns:a16="http://schemas.microsoft.com/office/drawing/2014/main" id="{750BFC24-4243-4C74-8773-490175597ECE}"/>
                  </a:ext>
                </a:extLst>
              </p:cNvPr>
              <p:cNvSpPr>
                <a:spLocks noGrp="1" noRot="1" noChangeAspect="1" noMove="1" noResize="1" noEditPoints="1" noAdjustHandles="1" noChangeArrowheads="1" noChangeShapeType="1" noTextEdit="1"/>
              </p:cNvSpPr>
              <p:nvPr>
                <p:ph idx="1"/>
              </p:nvPr>
            </p:nvSpPr>
            <p:spPr>
              <a:xfrm>
                <a:off x="838200" y="534572"/>
                <a:ext cx="10515600" cy="5642391"/>
              </a:xfrm>
              <a:blipFill>
                <a:blip r:embed="rId2"/>
                <a:stretch>
                  <a:fillRect l="-754" b="-973"/>
                </a:stretch>
              </a:blipFill>
            </p:spPr>
            <p:txBody>
              <a:bodyPr/>
              <a:lstStyle/>
              <a:p>
                <a:r>
                  <a:rPr lang="en-US">
                    <a:noFill/>
                  </a:rPr>
                  <a:t> </a:t>
                </a:r>
              </a:p>
            </p:txBody>
          </p:sp>
        </mc:Fallback>
      </mc:AlternateContent>
    </p:spTree>
    <p:extLst>
      <p:ext uri="{BB962C8B-B14F-4D97-AF65-F5344CB8AC3E}">
        <p14:creationId xmlns:p14="http://schemas.microsoft.com/office/powerpoint/2010/main" val="734003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1FE4CF8-5F29-435D-8D5E-C41DDC4CC288}"/>
              </a:ext>
            </a:extLst>
          </p:cNvPr>
          <p:cNvSpPr>
            <a:spLocks noGrp="1"/>
          </p:cNvSpPr>
          <p:nvPr>
            <p:ph idx="1"/>
          </p:nvPr>
        </p:nvSpPr>
        <p:spPr>
          <a:xfrm>
            <a:off x="838200" y="365760"/>
            <a:ext cx="10515600" cy="5811203"/>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nSpc>
                <a:spcPct val="150000"/>
              </a:lnSpc>
              <a:buNone/>
            </a:pPr>
            <a:r>
              <a:rPr lang="en-US" sz="2400" dirty="0">
                <a:solidFill>
                  <a:schemeClr val="accent1">
                    <a:lumMod val="75000"/>
                  </a:schemeClr>
                </a:solidFill>
                <a:latin typeface="Times New Roman" panose="02020603050405020304" pitchFamily="18" charset="0"/>
                <a:cs typeface="Times New Roman" panose="02020603050405020304" pitchFamily="18" charset="0"/>
              </a:rPr>
              <a:t>Fundamental Theorem of Linear Programming</a:t>
            </a:r>
          </a:p>
          <a:p>
            <a:pPr marL="0" indent="0">
              <a:lnSpc>
                <a:spcPct val="150000"/>
              </a:lnSpc>
              <a:buNone/>
            </a:pPr>
            <a:r>
              <a:rPr lang="en-US" sz="2400" dirty="0">
                <a:latin typeface="Times New Roman" panose="02020603050405020304" pitchFamily="18" charset="0"/>
                <a:cs typeface="Times New Roman" panose="02020603050405020304" pitchFamily="18" charset="0"/>
              </a:rPr>
              <a:t> (a) Linear programming problems with bounded, nonempty feasible regions always have optimal solutions.</a:t>
            </a:r>
          </a:p>
          <a:p>
            <a:pPr marL="0" indent="0">
              <a:lnSpc>
                <a:spcPct val="150000"/>
              </a:lnSpc>
              <a:buNone/>
            </a:pPr>
            <a:r>
              <a:rPr lang="en-US" sz="2400" dirty="0">
                <a:latin typeface="Times New Roman" panose="02020603050405020304" pitchFamily="18" charset="0"/>
                <a:cs typeface="Times New Roman" panose="02020603050405020304" pitchFamily="18" charset="0"/>
              </a:rPr>
              <a:t> (b) If an LP problem has optimal solutions, then at least one of these solutions occurs at a corner point of the feasible region </a:t>
            </a:r>
          </a:p>
        </p:txBody>
      </p:sp>
      <p:pic>
        <p:nvPicPr>
          <p:cNvPr id="11" name="Picture 10">
            <a:extLst>
              <a:ext uri="{FF2B5EF4-FFF2-40B4-BE49-F238E27FC236}">
                <a16:creationId xmlns:a16="http://schemas.microsoft.com/office/drawing/2014/main" id="{5FD37A61-A45D-4267-9492-FAFA80AB22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0660" y="681037"/>
            <a:ext cx="6713693" cy="1837080"/>
          </a:xfrm>
          <a:prstGeom prst="rect">
            <a:avLst/>
          </a:prstGeom>
        </p:spPr>
      </p:pic>
    </p:spTree>
    <p:extLst>
      <p:ext uri="{BB962C8B-B14F-4D97-AF65-F5344CB8AC3E}">
        <p14:creationId xmlns:p14="http://schemas.microsoft.com/office/powerpoint/2010/main" val="959591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B10B253-76E9-482D-8430-E5C677D6E4A1}"/>
                  </a:ext>
                </a:extLst>
              </p:cNvPr>
              <p:cNvSpPr>
                <a:spLocks noGrp="1"/>
              </p:cNvSpPr>
              <p:nvPr>
                <p:ph idx="1"/>
              </p:nvPr>
            </p:nvSpPr>
            <p:spPr>
              <a:xfrm>
                <a:off x="838200" y="801858"/>
                <a:ext cx="10515600" cy="5375105"/>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solidFill>
                      <a:schemeClr val="accent1">
                        <a:lumMod val="75000"/>
                      </a:schemeClr>
                    </a:solidFill>
                  </a:rPr>
                  <a:t>Example: </a:t>
                </a:r>
                <a:r>
                  <a:rPr lang="en-US" dirty="0"/>
                  <a:t>solving a Linear Programming Problem </a:t>
                </a:r>
              </a:p>
              <a:p>
                <a:pPr marL="0" indent="0">
                  <a:buNone/>
                </a:pPr>
                <a:r>
                  <a:rPr lang="en-US" dirty="0"/>
                  <a:t>Maximize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oMath>
                </a14:m>
                <a:endParaRPr lang="en-US" b="0" dirty="0"/>
              </a:p>
              <a:p>
                <a:pPr marL="0" indent="0">
                  <a:buNone/>
                </a:pPr>
                <a:r>
                  <a:rPr lang="en-US" dirty="0"/>
                  <a:t>Subjected to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m:t>
                    </m:r>
                    <m:r>
                      <a:rPr lang="en-US" b="0" i="1" smtClean="0">
                        <a:latin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≤12</m:t>
                    </m:r>
                  </m:oMath>
                </a14:m>
                <a:r>
                  <a:rPr lang="en-US" b="0" i="1" dirty="0">
                    <a:latin typeface="Cambria Math" panose="02040503050406030204" pitchFamily="18" charset="0"/>
                    <a:ea typeface="Cambria Math" panose="02040503050406030204" pitchFamily="18" charset="0"/>
                  </a:rPr>
                  <a:t> </a:t>
                </a:r>
              </a:p>
              <a:p>
                <a:pPr marL="0" indent="0" algn="l">
                  <a:buNone/>
                </a:pPr>
                <a:r>
                  <a:rPr lang="en-US" b="0" dirty="0"/>
                  <a:t>                        </a:t>
                </a: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≤12</m:t>
                    </m:r>
                  </m:oMath>
                </a14:m>
                <a:endParaRPr lang="en-US" b="0" i="1" dirty="0">
                  <a:latin typeface="Cambria Math" panose="02040503050406030204" pitchFamily="18" charset="0"/>
                  <a:ea typeface="Cambria Math" panose="02040503050406030204" pitchFamily="18" charset="0"/>
                </a:endParaRPr>
              </a:p>
              <a:p>
                <a:pPr marL="0" indent="0" algn="l">
                  <a:buNone/>
                </a:pPr>
                <a:r>
                  <a:rPr lang="en-US" b="0" dirty="0"/>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≥0 ,</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≥0.</m:t>
                    </m:r>
                  </m:oMath>
                </a14:m>
                <a:endParaRPr lang="en-US" dirty="0"/>
              </a:p>
            </p:txBody>
          </p:sp>
        </mc:Choice>
        <mc:Fallback>
          <p:sp>
            <p:nvSpPr>
              <p:cNvPr id="3" name="Content Placeholder 2">
                <a:extLst>
                  <a:ext uri="{FF2B5EF4-FFF2-40B4-BE49-F238E27FC236}">
                    <a16:creationId xmlns:a16="http://schemas.microsoft.com/office/drawing/2014/main" id="{4B10B253-76E9-482D-8430-E5C677D6E4A1}"/>
                  </a:ext>
                </a:extLst>
              </p:cNvPr>
              <p:cNvSpPr>
                <a:spLocks noGrp="1" noRot="1" noChangeAspect="1" noMove="1" noResize="1" noEditPoints="1" noAdjustHandles="1" noChangeArrowheads="1" noChangeShapeType="1" noTextEdit="1"/>
              </p:cNvSpPr>
              <p:nvPr>
                <p:ph idx="1"/>
              </p:nvPr>
            </p:nvSpPr>
            <p:spPr>
              <a:xfrm>
                <a:off x="838200" y="801858"/>
                <a:ext cx="10515600" cy="5375105"/>
              </a:xfrm>
              <a:blipFill>
                <a:blip r:embed="rId2"/>
                <a:stretch>
                  <a:fillRect l="-121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296DB057-E999-4978-BE3B-86F756933C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4548" y="560277"/>
            <a:ext cx="3559126" cy="2576818"/>
          </a:xfrm>
          <a:prstGeom prst="rect">
            <a:avLst/>
          </a:prstGeom>
        </p:spPr>
      </p:pic>
      <p:pic>
        <p:nvPicPr>
          <p:cNvPr id="7" name="Picture 6">
            <a:extLst>
              <a:ext uri="{FF2B5EF4-FFF2-40B4-BE49-F238E27FC236}">
                <a16:creationId xmlns:a16="http://schemas.microsoft.com/office/drawing/2014/main" id="{2F3EF215-35DF-48BD-9355-9E4E54AB4E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85174" y="3137095"/>
            <a:ext cx="3559126" cy="3281449"/>
          </a:xfrm>
          <a:prstGeom prst="rect">
            <a:avLst/>
          </a:prstGeom>
        </p:spPr>
      </p:pic>
    </p:spTree>
    <p:extLst>
      <p:ext uri="{BB962C8B-B14F-4D97-AF65-F5344CB8AC3E}">
        <p14:creationId xmlns:p14="http://schemas.microsoft.com/office/powerpoint/2010/main" val="41415699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604</Words>
  <Application>Microsoft Office PowerPoint</Application>
  <PresentationFormat>Widescreen</PresentationFormat>
  <Paragraphs>64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Cambria Math</vt:lpstr>
      <vt:lpstr>Times New Roman</vt:lpstr>
      <vt:lpstr>Office Theme</vt:lpstr>
      <vt:lpstr>Finite Mathematics II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Finite Mathematics II </dc:title>
  <dc:creator>raban doski</dc:creator>
  <cp:lastModifiedBy>raban doski</cp:lastModifiedBy>
  <cp:revision>14</cp:revision>
  <dcterms:created xsi:type="dcterms:W3CDTF">2022-04-02T22:36:16Z</dcterms:created>
  <dcterms:modified xsi:type="dcterms:W3CDTF">2022-04-03T00:22:32Z</dcterms:modified>
</cp:coreProperties>
</file>