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74" r:id="rId5"/>
    <p:sldId id="275" r:id="rId6"/>
    <p:sldId id="269" r:id="rId7"/>
    <p:sldId id="270" r:id="rId8"/>
    <p:sldId id="271" r:id="rId9"/>
    <p:sldId id="272" r:id="rId10"/>
    <p:sldId id="276" r:id="rId11"/>
    <p:sldId id="277" r:id="rId12"/>
    <p:sldId id="278" r:id="rId13"/>
    <p:sldId id="279" r:id="rId14"/>
    <p:sldId id="256" r:id="rId15"/>
    <p:sldId id="257" r:id="rId16"/>
    <p:sldId id="258" r:id="rId17"/>
    <p:sldId id="259" r:id="rId18"/>
    <p:sldId id="262" r:id="rId19"/>
    <p:sldId id="273" r:id="rId20"/>
    <p:sldId id="260" r:id="rId21"/>
    <p:sldId id="261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of Two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400" dirty="0"/>
                  <a:t>Two matrices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𝑎𝑛𝑑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 are said to be confirmable for product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</m:t>
                    </m:r>
                  </m:oMath>
                </a14:m>
                <a:r>
                  <a:rPr lang="en-US" sz="2400" dirty="0"/>
                  <a:t> if number of columns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equal to the number of rows in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be two matrices the product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𝐴𝐵</m:t>
                    </m:r>
                  </m:oMath>
                </a14:m>
                <a:r>
                  <a:rPr lang="en-US" sz="2400" dirty="0"/>
                  <a:t> is the matrix of order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where 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39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4C19C91-CE05-4568-A7D4-E0F97145F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608" y="76200"/>
                <a:ext cx="7498080" cy="6172200"/>
              </a:xfrm>
            </p:spPr>
            <p:txBody>
              <a:bodyPr>
                <a:normAutofit fontScale="92500"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square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symmetric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a matrix which is equal to its transpose said to be “ Symmetric Matrix”</a:t>
                </a:r>
              </a:p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marL="596646" indent="-51435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square matrix, then</a:t>
                </a:r>
              </a:p>
              <a:p>
                <a:pPr marL="82296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Hence A is symmetric matrix </a:t>
                </a:r>
              </a:p>
              <a:p>
                <a:pPr marL="82296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square matrix, then        </a:t>
                </a:r>
              </a:p>
              <a:p>
                <a:pPr marL="82296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Hence B is symmetric matrix </a:t>
                </a:r>
              </a:p>
              <a:p>
                <a:pPr marL="596646" indent="-514350">
                  <a:lnSpc>
                    <a:spcPct val="150000"/>
                  </a:lnSpc>
                  <a:buAutoNum type="arabicPeriod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4C19C91-CE05-4568-A7D4-E0F97145F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76200"/>
                <a:ext cx="7498080" cy="6172200"/>
              </a:xfrm>
              <a:blipFill>
                <a:blip r:embed="rId2"/>
                <a:stretch>
                  <a:fillRect t="-692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83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EAD04F-3906-4775-88DC-F5961D24A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608" y="381000"/>
                <a:ext cx="7498080" cy="58674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then A is not symmetric </a:t>
                </a:r>
              </a:p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asymmetric </a:t>
                </a:r>
              </a:p>
              <a:p>
                <a:pPr marL="82296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2296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EAD04F-3906-4775-88DC-F5961D24A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381000"/>
                <a:ext cx="7498080" cy="5867400"/>
              </a:xfrm>
              <a:blipFill>
                <a:blip r:embed="rId2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265B2EA4-98C3-4F2C-A355-7F9E34CB4EEE}"/>
              </a:ext>
            </a:extLst>
          </p:cNvPr>
          <p:cNvSpPr/>
          <p:nvPr/>
        </p:nvSpPr>
        <p:spPr>
          <a:xfrm>
            <a:off x="3505200" y="32004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DA3D6-B693-4D0B-885C-DF79A86C4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608" y="609600"/>
                <a:ext cx="7498080" cy="5638800"/>
              </a:xfrm>
            </p:spPr>
            <p:txBody>
              <a:bodyPr>
                <a:normAutofit fontScale="92500"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square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said to be skew-  symmetric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marL="82296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square matrix </a:t>
                </a:r>
              </a:p>
              <a:p>
                <a:pPr marL="82296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A is skew-symmetric </a:t>
                </a:r>
              </a:p>
              <a:p>
                <a:pPr marL="82296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Example: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A is symmetric, where </a:t>
                </a:r>
              </a:p>
              <a:p>
                <a:pPr marL="82296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DA3D6-B693-4D0B-885C-DF79A86C4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609600"/>
                <a:ext cx="7498080" cy="5638800"/>
              </a:xfrm>
              <a:blipFill>
                <a:blip r:embed="rId2"/>
                <a:stretch>
                  <a:fillRect t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63E74-E012-4ADA-843B-16419D3C7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"/>
                <a:ext cx="7498080" cy="60960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 of symmetric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=4,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63E74-E012-4ADA-843B-16419D3C7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"/>
                <a:ext cx="7498080" cy="6096000"/>
              </a:xfrm>
              <a:blipFill>
                <a:blip r:embed="rId2"/>
                <a:stretch>
                  <a:fillRect l="-163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D46D73E8-91A2-4718-9CFC-14FADC5C7AF6}"/>
              </a:ext>
            </a:extLst>
          </p:cNvPr>
          <p:cNvSpPr/>
          <p:nvPr/>
        </p:nvSpPr>
        <p:spPr>
          <a:xfrm>
            <a:off x="3733800" y="9906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5545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Determinants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32560" y="990600"/>
                <a:ext cx="7406640" cy="51054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Definition: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be a square matrix then the determinate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is denoted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det</m:t>
                    </m:r>
                    <m:r>
                      <a:rPr lang="en-US" sz="2400" b="0" i="1" smtClean="0">
                        <a:latin typeface="Cambria Math"/>
                      </a:rPr>
                      <m:t>⁡(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and given by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Determinants of orders 1 and 2 are defined as follows: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Thus, the determinant of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×1 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is the scalar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; that is,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/>
                      </a:rPr>
                      <m:t>d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et</m:t>
                    </m:r>
                    <m:r>
                      <a:rPr lang="en-US" sz="2400" b="0" i="0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]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 The determinant of order two may easily be remembered by using the following diagram:</a:t>
                </a: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32560" y="990600"/>
                <a:ext cx="7406640" cy="5105400"/>
              </a:xfrm>
              <a:blipFill>
                <a:blip r:embed="rId2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80" y="5355102"/>
            <a:ext cx="2362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4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381000"/>
                <a:ext cx="7498080" cy="5867400"/>
              </a:xfrm>
            </p:spPr>
            <p:txBody>
              <a:bodyPr/>
              <a:lstStyle/>
              <a:p>
                <a:pPr marL="82296" indent="0">
                  <a:buNone/>
                </a:pPr>
                <a:r>
                  <a:rPr lang="en-US" dirty="0"/>
                  <a:t>Example:</a:t>
                </a:r>
              </a:p>
              <a:p>
                <a:pPr marL="82296" indent="0">
                  <a:buNone/>
                </a:pPr>
                <a:r>
                  <a:rPr lang="en-US" b="0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=5</m:t>
                    </m:r>
                  </m:oMath>
                </a14:m>
                <a:endParaRPr lang="en-US" b="0" dirty="0"/>
              </a:p>
              <a:p>
                <a:pPr marL="82296" indent="0">
                  <a:buNone/>
                </a:pPr>
                <a:endParaRPr lang="en-US" b="0" dirty="0"/>
              </a:p>
              <a:p>
                <a:pPr marL="82296" indent="0">
                  <a:buNone/>
                </a:pPr>
                <a:r>
                  <a:rPr lang="en-US" dirty="0"/>
                  <a:t>2.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−7</m:t>
                        </m:r>
                      </m:e>
                    </m:d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−7</m:t>
                    </m:r>
                  </m:oMath>
                </a14:m>
                <a:endParaRPr lang="en-US" b="0" dirty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:r>
                  <a:rPr lang="en-US" b="0" dirty="0"/>
                  <a:t>3.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    </m:t>
                    </m:r>
                    <m:r>
                      <a:rPr lang="en-US" b="0" i="1" smtClean="0">
                        <a:latin typeface="Cambria Math"/>
                      </a:rPr>
                      <m:t>𝑡h𝑒𝑛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82296" indent="0">
                  <a:buNone/>
                </a:pPr>
                <a:endParaRPr lang="en-US" b="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=5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×6−3×4=18</m:t>
                      </m:r>
                    </m:oMath>
                  </m:oMathPara>
                </a14:m>
                <a:endParaRPr lang="en-US" b="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=18</m:t>
                      </m:r>
                    </m:oMath>
                  </m:oMathPara>
                </a14:m>
                <a:endParaRPr lang="en-US" b="0" dirty="0"/>
              </a:p>
              <a:p>
                <a:pPr marL="82296" indent="0">
                  <a:buNone/>
                </a:pPr>
                <a:endParaRPr lang="en-US" b="0" dirty="0"/>
              </a:p>
              <a:p>
                <a:pPr marL="82296" indent="0">
                  <a:buNone/>
                </a:pPr>
                <a:endParaRPr lang="en-US" b="0" dirty="0"/>
              </a:p>
              <a:p>
                <a:pPr marL="596646" indent="-514350">
                  <a:buFont typeface="Wingdings 2"/>
                  <a:buAutoNum type="arabicPeriod"/>
                </a:pPr>
                <a:endParaRPr lang="en-US" b="0" dirty="0"/>
              </a:p>
              <a:p>
                <a:pPr marL="596646" indent="-514350">
                  <a:buAutoNum type="arabicPeriod"/>
                </a:pPr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381000"/>
                <a:ext cx="7498080" cy="5867400"/>
              </a:xfrm>
              <a:blipFill rotWithShape="1">
                <a:blip r:embed="rId2"/>
                <a:stretch>
                  <a:fillRect l="-976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19FF59-C73F-4E84-B6BA-BAC972F507C9}"/>
              </a:ext>
            </a:extLst>
          </p:cNvPr>
          <p:cNvCxnSpPr>
            <a:cxnSpLocks/>
          </p:cNvCxnSpPr>
          <p:nvPr/>
        </p:nvCxnSpPr>
        <p:spPr>
          <a:xfrm>
            <a:off x="6858000" y="3200400"/>
            <a:ext cx="1447800" cy="9144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2D8BB1-67E0-467F-B40B-71746B05B4EB}"/>
              </a:ext>
            </a:extLst>
          </p:cNvPr>
          <p:cNvCxnSpPr>
            <a:cxnSpLocks/>
          </p:cNvCxnSpPr>
          <p:nvPr/>
        </p:nvCxnSpPr>
        <p:spPr>
          <a:xfrm flipV="1">
            <a:off x="6858000" y="3200400"/>
            <a:ext cx="1447800" cy="106680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Plus Sign 10">
            <a:extLst>
              <a:ext uri="{FF2B5EF4-FFF2-40B4-BE49-F238E27FC236}">
                <a16:creationId xmlns:a16="http://schemas.microsoft.com/office/drawing/2014/main" id="{7BC42CF8-E643-4901-8212-97BF11B27EFC}"/>
              </a:ext>
            </a:extLst>
          </p:cNvPr>
          <p:cNvSpPr/>
          <p:nvPr/>
        </p:nvSpPr>
        <p:spPr>
          <a:xfrm>
            <a:off x="6781800" y="2895600"/>
            <a:ext cx="304800" cy="304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2512561C-2754-4CA2-BE32-BD19FA766AEB}"/>
              </a:ext>
            </a:extLst>
          </p:cNvPr>
          <p:cNvSpPr/>
          <p:nvPr/>
        </p:nvSpPr>
        <p:spPr>
          <a:xfrm>
            <a:off x="8153400" y="3048000"/>
            <a:ext cx="533400" cy="152400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3401"/>
            <a:ext cx="7239000" cy="289559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267200"/>
            <a:ext cx="6477000" cy="175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7400" y="3200400"/>
                <a:ext cx="6400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det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obtained from A by deleting the first row and one of the three columns.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200400"/>
                <a:ext cx="640080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857" t="-2649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22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457200"/>
                <a:ext cx="7498080" cy="5791200"/>
              </a:xfrm>
            </p:spPr>
            <p:txBody>
              <a:bodyPr/>
              <a:lstStyle/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find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det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(A)</a:t>
                </a: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Solution: </a:t>
                </a:r>
              </a:p>
              <a:p>
                <a:pPr marL="82296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457200"/>
                <a:ext cx="7498080" cy="5791200"/>
              </a:xfrm>
              <a:blipFill>
                <a:blip r:embed="rId2"/>
                <a:stretch>
                  <a:fillRect l="-163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14600"/>
            <a:ext cx="7010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20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381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way to find determinate of 3 x 3 matrices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0E4A237-6C1B-4B40-85E4-5B06FBD11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608" y="838200"/>
                <a:ext cx="7498080" cy="54102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, then </a:t>
                </a:r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0E4A237-6C1B-4B40-85E4-5B06FBD11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838200"/>
                <a:ext cx="7498080" cy="5410200"/>
              </a:xfrm>
              <a:blipFill>
                <a:blip r:embed="rId2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E2B7CF-4907-4315-854B-1636ADC2FEFF}"/>
              </a:ext>
            </a:extLst>
          </p:cNvPr>
          <p:cNvCxnSpPr>
            <a:cxnSpLocks/>
          </p:cNvCxnSpPr>
          <p:nvPr/>
        </p:nvCxnSpPr>
        <p:spPr>
          <a:xfrm>
            <a:off x="3733800" y="2133600"/>
            <a:ext cx="2743200" cy="12954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A58B9-7DB1-405F-BC20-67C01CB4A1B9}"/>
              </a:ext>
            </a:extLst>
          </p:cNvPr>
          <p:cNvCxnSpPr>
            <a:cxnSpLocks/>
          </p:cNvCxnSpPr>
          <p:nvPr/>
        </p:nvCxnSpPr>
        <p:spPr>
          <a:xfrm>
            <a:off x="4938229" y="2045732"/>
            <a:ext cx="2743200" cy="12954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C6465C-A283-4BA2-8C7C-E1CC4B729D46}"/>
              </a:ext>
            </a:extLst>
          </p:cNvPr>
          <p:cNvCxnSpPr>
            <a:cxnSpLocks/>
          </p:cNvCxnSpPr>
          <p:nvPr/>
        </p:nvCxnSpPr>
        <p:spPr>
          <a:xfrm>
            <a:off x="4343400" y="2133600"/>
            <a:ext cx="2743200" cy="12954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Plus Sign 10">
            <a:extLst>
              <a:ext uri="{FF2B5EF4-FFF2-40B4-BE49-F238E27FC236}">
                <a16:creationId xmlns:a16="http://schemas.microsoft.com/office/drawing/2014/main" id="{7A7C968F-BD8E-4C8C-B4BB-587CEC7B63FF}"/>
              </a:ext>
            </a:extLst>
          </p:cNvPr>
          <p:cNvSpPr/>
          <p:nvPr/>
        </p:nvSpPr>
        <p:spPr>
          <a:xfrm>
            <a:off x="3748571" y="1905000"/>
            <a:ext cx="366229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1F0867B6-6BA1-4CA2-8740-022348EE0B01}"/>
              </a:ext>
            </a:extLst>
          </p:cNvPr>
          <p:cNvSpPr/>
          <p:nvPr/>
        </p:nvSpPr>
        <p:spPr>
          <a:xfrm>
            <a:off x="4533900" y="1931432"/>
            <a:ext cx="366229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AFF597-5565-429A-8EC1-B94D023FC534}"/>
              </a:ext>
            </a:extLst>
          </p:cNvPr>
          <p:cNvCxnSpPr/>
          <p:nvPr/>
        </p:nvCxnSpPr>
        <p:spPr>
          <a:xfrm flipV="1">
            <a:off x="4114800" y="2045732"/>
            <a:ext cx="2362200" cy="129540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50C968-93B9-47AC-885B-62A9DE21C19A}"/>
              </a:ext>
            </a:extLst>
          </p:cNvPr>
          <p:cNvCxnSpPr/>
          <p:nvPr/>
        </p:nvCxnSpPr>
        <p:spPr>
          <a:xfrm flipV="1">
            <a:off x="4717015" y="2105799"/>
            <a:ext cx="2362200" cy="129540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5B4C71-F57F-452B-8BE3-BC2720E08BF3}"/>
              </a:ext>
            </a:extLst>
          </p:cNvPr>
          <p:cNvCxnSpPr/>
          <p:nvPr/>
        </p:nvCxnSpPr>
        <p:spPr>
          <a:xfrm flipV="1">
            <a:off x="5385406" y="2165866"/>
            <a:ext cx="2362200" cy="129540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Plus Sign 16">
            <a:extLst>
              <a:ext uri="{FF2B5EF4-FFF2-40B4-BE49-F238E27FC236}">
                <a16:creationId xmlns:a16="http://schemas.microsoft.com/office/drawing/2014/main" id="{AD477ADD-FE7E-4193-9369-97C58B7FA284}"/>
              </a:ext>
            </a:extLst>
          </p:cNvPr>
          <p:cNvSpPr/>
          <p:nvPr/>
        </p:nvSpPr>
        <p:spPr>
          <a:xfrm>
            <a:off x="3962400" y="3461266"/>
            <a:ext cx="381000" cy="196334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B72246DF-B6C3-4639-AEF1-AB3E2A8F5508}"/>
              </a:ext>
            </a:extLst>
          </p:cNvPr>
          <p:cNvSpPr/>
          <p:nvPr/>
        </p:nvSpPr>
        <p:spPr>
          <a:xfrm>
            <a:off x="4803648" y="3515499"/>
            <a:ext cx="381000" cy="196334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CB768579-603F-4EA6-8D2D-769A3448657C}"/>
              </a:ext>
            </a:extLst>
          </p:cNvPr>
          <p:cNvSpPr/>
          <p:nvPr/>
        </p:nvSpPr>
        <p:spPr>
          <a:xfrm>
            <a:off x="2057400" y="4267200"/>
            <a:ext cx="1219200" cy="990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5C32D6DE-9042-4312-8840-F2F4625AB63C}"/>
              </a:ext>
            </a:extLst>
          </p:cNvPr>
          <p:cNvSpPr/>
          <p:nvPr/>
        </p:nvSpPr>
        <p:spPr>
          <a:xfrm>
            <a:off x="3748571" y="4724400"/>
            <a:ext cx="1436077" cy="762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7CBD2C93-E229-4BFE-A572-1F3A9FAEEAC7}"/>
              </a:ext>
            </a:extLst>
          </p:cNvPr>
          <p:cNvSpPr/>
          <p:nvPr/>
        </p:nvSpPr>
        <p:spPr>
          <a:xfrm>
            <a:off x="5638800" y="4267200"/>
            <a:ext cx="1676400" cy="1143000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1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D8F59-AD94-439D-9F73-A79C81439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608" y="381000"/>
                <a:ext cx="7498080" cy="58674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find det(A)</a:t>
                </a:r>
              </a:p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Solution: 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×3×0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−[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×−2×3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5×3×1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+(−1×4×2)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2+0+60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−[0+15−8]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=62−7=55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D8F59-AD94-439D-9F73-A79C81439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381000"/>
                <a:ext cx="7498080" cy="5867400"/>
              </a:xfrm>
              <a:blipFill>
                <a:blip r:embed="rId2"/>
                <a:stretch>
                  <a:fillRect l="-163"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58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609600"/>
                <a:ext cx="7498080" cy="56388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Solution</a:t>
                </a: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The first matrix has size 2×2. The second matrix has size 2×2. Clearly the number of columns in the first is the same as the number of rows in the second. The multiplication can be performed and the result will be a 2 × 2 matrix.</a:t>
                </a: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𝐴𝐵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×3+4×−1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×6+4×9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×3+3×−1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Times New Roman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×6+3×9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000" b="0" i="1" dirty="0">
                  <a:latin typeface="Cambria Math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𝐴𝐵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48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57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609600"/>
                <a:ext cx="7498080" cy="5638800"/>
              </a:xfrm>
              <a:blipFill>
                <a:blip r:embed="rId2"/>
                <a:stretch>
                  <a:fillRect l="-163" t="-865" r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463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381000"/>
                <a:ext cx="7498080" cy="58674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≥2, 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determinate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is the sum of n terms of the form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ea typeface="Cambria Math"/>
                          </a:rPr>
                          <m:t>det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with plus and minus signs alternating, where the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are from the first row of A. In symbols,</a:t>
                </a: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cs typeface="Times New Roman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11 </m:t>
                          </m:r>
                        </m:sub>
                      </m:sSub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cs typeface="Times New Roman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</m:sub>
                      </m:sSub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  <a:cs typeface="Times New Roman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+ ….+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1+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</m:sub>
                      </m:sSub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  <a:cs typeface="Times New Roman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  <a:cs typeface="Times New Roman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381000"/>
                <a:ext cx="7498080" cy="5867400"/>
              </a:xfrm>
              <a:blipFill rotWithShape="1">
                <a:blip r:embed="rId2"/>
                <a:stretch>
                  <a:fillRect l="-163" t="-416" r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754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997C7-ADB7-464E-A2F9-FD28E8A2F1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608" y="457200"/>
                <a:ext cx="7498080" cy="57912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find determinate of A where</a:t>
                </a: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=−6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997C7-ADB7-464E-A2F9-FD28E8A2F1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457200"/>
                <a:ext cx="7498080" cy="5791200"/>
              </a:xfrm>
              <a:blipFill>
                <a:blip r:embed="rId2"/>
                <a:stretch>
                  <a:fillRect l="-163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282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381000"/>
                <a:ext cx="7498080" cy="58674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𝑎𝑛𝑑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are square matrix then the following properties are true:</a:t>
                </a:r>
              </a:p>
              <a:p>
                <a:pPr marL="596646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has a row or column of all zero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96646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has two equal rows or (columns)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96646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is a triangular matrix,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𝑛𝑛</m:t>
                        </m:r>
                      </m:sub>
                    </m:sSub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96646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det</m:t>
                    </m:r>
                    <m:r>
                      <a:rPr lang="en-US" sz="2400" b="0" i="1" smtClean="0">
                        <a:latin typeface="Cambria Math"/>
                      </a:rPr>
                      <m:t>⁡(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96646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596646" indent="-514350">
                  <a:buFont typeface="+mj-lt"/>
                  <a:buAutoNum type="arabicPeriod"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96646" indent="-514350">
                  <a:buFont typeface="+mj-lt"/>
                  <a:buAutoNum type="arabicPeriod"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96646" indent="-514350">
                  <a:buFont typeface="+mj-lt"/>
                  <a:buAutoNum type="arabicPeriod"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381000"/>
                <a:ext cx="7498080" cy="5867400"/>
              </a:xfrm>
              <a:blipFill>
                <a:blip r:embed="rId2"/>
                <a:stretch>
                  <a:fillRect l="-163" t="-832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76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304800"/>
                <a:ext cx="7498080" cy="5943600"/>
              </a:xfrm>
            </p:spPr>
            <p:txBody>
              <a:bodyPr>
                <a:normAutofit fontScale="70000" lnSpcReduction="20000"/>
              </a:bodyPr>
              <a:lstStyle/>
              <a:p>
                <a:pPr marL="82296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Example: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𝐴𝐵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×3+2×2+0×5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×−1+2×4+0×1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×3+0×2+1×5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×−1+0×4+1×1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𝐴𝐵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82296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Example:</a:t>
                </a:r>
              </a:p>
              <a:p>
                <a:pPr marL="82296" indent="0">
                  <a:buNone/>
                </a:pPr>
                <a:endParaRPr lang="en-US" dirty="0"/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𝐴𝐵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C00000"/>
                    </a:solidFill>
                  </a:rPr>
                  <a:t>undefined</a:t>
                </a:r>
                <a:r>
                  <a:rPr lang="en-US" dirty="0"/>
                  <a:t> number of columns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C00000"/>
                    </a:solidFill>
                  </a:rPr>
                  <a:t>not equal </a:t>
                </a:r>
                <a:r>
                  <a:rPr lang="en-US" dirty="0"/>
                  <a:t>to the number of rows in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304800"/>
                <a:ext cx="7498080" cy="5943600"/>
              </a:xfrm>
              <a:blipFill>
                <a:blip r:embed="rId2"/>
                <a:stretch>
                  <a:fillRect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50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30AE3-6D66-470B-9A5D-15091D892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608" y="228600"/>
                <a:ext cx="7498080" cy="6019800"/>
              </a:xfrm>
            </p:spPr>
            <p:txBody>
              <a:bodyPr>
                <a:normAutofit lnSpcReduction="10000"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find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.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2296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2+4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4−4+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2+4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4−4+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2+4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….1</a:t>
                </a:r>
              </a:p>
              <a:p>
                <a:pPr marL="82296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4−4+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….2</a:t>
                </a:r>
              </a:p>
              <a:p>
                <a:pPr marL="82296" indent="0" algn="ctr">
                  <a:lnSpc>
                    <a:spcPct val="15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30AE3-6D66-470B-9A5D-15091D892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228600"/>
                <a:ext cx="7498080" cy="6019800"/>
              </a:xfrm>
              <a:blipFill>
                <a:blip r:embed="rId2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42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30CD0-BDC5-49E6-BDFC-3A9BECFD59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608" y="381000"/>
                <a:ext cx="7498080" cy="5867400"/>
              </a:xfrm>
            </p:spPr>
            <p:txBody>
              <a:bodyPr/>
              <a:lstStyle/>
              <a:p>
                <a:pPr marL="8229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2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2296" indent="0" algn="ctr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2+4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+3(6)=12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 algn="ctr"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+20=12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 algn="ctr"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=−8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 algn="ctr"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30CD0-BDC5-49E6-BDFC-3A9BECFD59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381000"/>
                <a:ext cx="7498080" cy="5867400"/>
              </a:xfrm>
              <a:blipFill>
                <a:blip r:embed="rId2"/>
                <a:stretch>
                  <a:fillRect l="-163"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83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0"/>
                <a:ext cx="7498080" cy="62484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Properties of Matrix Multiplication</a:t>
                </a: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following theorem lists the standard properties of matrix multiplication. 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represents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identity matrix </a:t>
                </a:r>
              </a:p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Theorem: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Let A be 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𝑚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matrix, and let B and C have sizes for which the indicated sums and products are defined.</a:t>
                </a: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𝐵𝐶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𝐴𝐵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 (associative law of multiplication)</a:t>
                </a: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b.</a:t>
                </a:r>
                <a:r>
                  <a:rPr lang="en-US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𝐴𝐵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𝐴𝐶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 (left distributive law)</a:t>
                </a: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c.</a:t>
                </a:r>
                <a:r>
                  <a:rPr lang="en-US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𝐵𝐴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𝐶𝐴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.     (right distributive law)</a:t>
                </a: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d.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r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𝑟𝐵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for any scalar r</a:t>
                </a: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e.</a:t>
                </a:r>
                <a:r>
                  <a:rPr lang="en-US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   (identity for matrix multiplication)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0"/>
                <a:ext cx="7498080" cy="6248400"/>
              </a:xfrm>
              <a:blipFill>
                <a:blip r:embed="rId2"/>
                <a:stretch>
                  <a:fillRect l="-163" t="-780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24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685800"/>
                <a:ext cx="7498080" cy="55626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WARNINGS:</a:t>
                </a:r>
              </a:p>
              <a:p>
                <a:pPr marL="82296" indent="0">
                  <a:buNone/>
                </a:pPr>
                <a:endParaRPr lang="en-US" sz="2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de-DE" sz="2400" b="1" dirty="0">
                    <a:latin typeface="Times New Roman" pitchFamily="18" charset="0"/>
                    <a:cs typeface="Times New Roman" pitchFamily="18" charset="0"/>
                  </a:rPr>
                  <a:t>1. </a:t>
                </a:r>
                <a:r>
                  <a:rPr lang="de-DE" sz="2400" dirty="0">
                    <a:latin typeface="Times New Roman" pitchFamily="18" charset="0"/>
                    <a:cs typeface="Times New Roman" pitchFamily="18" charset="0"/>
                  </a:rPr>
                  <a:t>In general,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𝐴𝐵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𝐵𝐴</m:t>
                    </m:r>
                  </m:oMath>
                </a14:m>
                <a:r>
                  <a:rPr lang="de-DE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82296" indent="0">
                  <a:buNone/>
                </a:pP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cancellation laws do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not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hold for matrix multiplication. That is,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𝐴𝐵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𝐴𝐶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then it is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not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true in general that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82296" indent="0">
                  <a:buNone/>
                </a:pP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3.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If a product AB is the zero matrix, you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cannot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conclude in general that either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=0 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𝑜𝑟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US" sz="2400" b="1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H.W Give a sample example for each  one</a:t>
                </a: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685800"/>
                <a:ext cx="7498080" cy="5562600"/>
              </a:xfrm>
              <a:blipFill>
                <a:blip r:embed="rId2"/>
                <a:stretch>
                  <a:fillRect l="-163" t="-877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8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Transpose of a Matrix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Definition: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matrix A, the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transpose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of A 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matrix,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,whose columns are formed from the corresponding rows of A.</a:t>
                </a: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8</m:t>
                          </m:r>
                        </m:e>
                      </m:mr>
                    </m:m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78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533400"/>
                <a:ext cx="7498080" cy="57150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Let A and B denote matrices whose sizes are appropriate for the following sums and products.</a:t>
                </a:r>
              </a:p>
              <a:p>
                <a:pPr marL="539496" indent="-457200"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539496" indent="-457200"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39496" indent="-457200">
                  <a:buAutoNum type="alphaLcPeriod"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For any scalar 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𝑟𝐴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𝑟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39496" indent="-457200"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𝐴𝐵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533400"/>
                <a:ext cx="7498080" cy="5715000"/>
              </a:xfrm>
              <a:blipFill>
                <a:blip r:embed="rId2"/>
                <a:stretch>
                  <a:fillRect l="-163" t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789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331</TotalTime>
  <Words>1197</Words>
  <Application>Microsoft Office PowerPoint</Application>
  <PresentationFormat>On-screen Show (4:3)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Cambria Math</vt:lpstr>
      <vt:lpstr>Gill Sans MT</vt:lpstr>
      <vt:lpstr>Times New Roman</vt:lpstr>
      <vt:lpstr>Verdana</vt:lpstr>
      <vt:lpstr>Wingdings 2</vt:lpstr>
      <vt:lpstr>Solstice</vt:lpstr>
      <vt:lpstr>Multiplication of Two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Transpose of a Matrix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Determinants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Special Type of Matrices:</dc:title>
  <dc:creator>Suhail</dc:creator>
  <cp:lastModifiedBy>raban doski</cp:lastModifiedBy>
  <cp:revision>43</cp:revision>
  <dcterms:created xsi:type="dcterms:W3CDTF">2006-08-16T00:00:00Z</dcterms:created>
  <dcterms:modified xsi:type="dcterms:W3CDTF">2022-02-01T15:11:01Z</dcterms:modified>
</cp:coreProperties>
</file>