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83" r:id="rId2"/>
    <p:sldId id="384" r:id="rId3"/>
    <p:sldId id="258" r:id="rId4"/>
    <p:sldId id="378" r:id="rId5"/>
    <p:sldId id="264" r:id="rId6"/>
    <p:sldId id="380" r:id="rId7"/>
    <p:sldId id="382" r:id="rId8"/>
    <p:sldId id="263" r:id="rId9"/>
    <p:sldId id="261" r:id="rId10"/>
    <p:sldId id="262" r:id="rId11"/>
    <p:sldId id="385" r:id="rId12"/>
    <p:sldId id="386" r:id="rId13"/>
    <p:sldId id="388" r:id="rId14"/>
    <p:sldId id="387" r:id="rId15"/>
    <p:sldId id="389" r:id="rId16"/>
    <p:sldId id="390" r:id="rId17"/>
    <p:sldId id="391" r:id="rId18"/>
    <p:sldId id="392" r:id="rId19"/>
    <p:sldId id="394" r:id="rId20"/>
    <p:sldId id="395" r:id="rId21"/>
    <p:sldId id="3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B2B2B2"/>
    <a:srgbClr val="FF3399"/>
    <a:srgbClr val="CBD9EB"/>
    <a:srgbClr val="C5D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D898-1ABE-492D-917A-1DA06B3B8D2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6BDE7-1E71-4F80-B90B-C9ADCE15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8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6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7520F-C11F-4302-9CDF-A834D8907CD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D1B6-3C5E-4D4D-AD9A-3A7E56EF6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3313"/>
                <a:ext cx="9144000" cy="759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/>
                  <a:t>Modular arithmetic</a:t>
                </a:r>
              </a:p>
              <a:p>
                <a:pPr algn="ctr"/>
                <a:endParaRPr lang="en-US" sz="2400" b="1" dirty="0" smtClean="0"/>
              </a:p>
              <a:p>
                <a:r>
                  <a:rPr lang="en-US" sz="2400" b="1" dirty="0"/>
                  <a:t>Modular arithmetic</a:t>
                </a:r>
                <a:r>
                  <a:rPr lang="en-US" sz="2400" dirty="0"/>
                  <a:t>, sometimes also called </a:t>
                </a:r>
                <a:r>
                  <a:rPr lang="en-US" sz="2400" b="1" dirty="0"/>
                  <a:t>clock arithmetic</a:t>
                </a:r>
                <a:r>
                  <a:rPr lang="en-US" sz="2400" dirty="0"/>
                  <a:t>, is a way of doing </a:t>
                </a:r>
                <a:r>
                  <a:rPr lang="en-US" sz="2400" dirty="0" smtClean="0"/>
                  <a:t>arithmetic</a:t>
                </a:r>
                <a:r>
                  <a:rPr lang="en-US" sz="2400" dirty="0"/>
                  <a:t> with </a:t>
                </a:r>
                <a:r>
                  <a:rPr lang="en-US" sz="2400" dirty="0" smtClean="0"/>
                  <a:t>integers. </a:t>
                </a:r>
                <a:r>
                  <a:rPr lang="en-US" sz="2400" dirty="0"/>
                  <a:t>Much like hours on a </a:t>
                </a:r>
                <a:r>
                  <a:rPr lang="en-US" sz="2400" dirty="0" smtClean="0"/>
                  <a:t>clock, </a:t>
                </a:r>
                <a:r>
                  <a:rPr lang="en-US" sz="2400" dirty="0"/>
                  <a:t>which repeat every twelve hours, once the numbers reach a certain value, called the </a:t>
                </a:r>
                <a:r>
                  <a:rPr lang="en-US" sz="2400" b="1" i="1" dirty="0"/>
                  <a:t>modulus</a:t>
                </a:r>
                <a:r>
                  <a:rPr lang="en-US" sz="2400" dirty="0"/>
                  <a:t>, they go back to </a:t>
                </a:r>
                <a:r>
                  <a:rPr lang="en-US" sz="2400" dirty="0" smtClean="0"/>
                  <a:t>zero.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Exam</a:t>
                </a:r>
                <a:r>
                  <a:rPr lang="en-US" sz="2400" dirty="0"/>
                  <a:t>p</a:t>
                </a:r>
                <a:r>
                  <a:rPr lang="en-US" sz="2400" dirty="0" smtClean="0"/>
                  <a:t>le: In a clock system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mod 12</a:t>
                </a:r>
              </a:p>
              <a:p>
                <a:r>
                  <a:rPr lang="en-US" sz="2400" dirty="0" smtClean="0">
                    <a:ea typeface="Cambria Math"/>
                  </a:rPr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9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, 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𝟗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9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16</m:t>
                      </m:r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12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7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                                                                          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5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endParaRPr lang="en-US" sz="24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11</m:t>
                    </m:r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          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6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6</m:t>
                    </m:r>
                  </m:oMath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12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24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                                      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5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 smtClean="0">
                  <a:ea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13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                                                                         </a:t>
                </a:r>
                <a:endParaRPr lang="en-US" sz="2400" dirty="0">
                  <a:ea typeface="Cambria Math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5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                                                                      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5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0" i="0" dirty="0" smtClean="0">
                    <a:latin typeface="+mj-lt"/>
                  </a:rPr>
                  <a:t>(5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sz="2400" b="0" i="0" dirty="0" smtClean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7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400" dirty="0" smtClean="0"/>
                  <a:t>3=10</a:t>
                </a:r>
                <a:endParaRPr lang="en-US" sz="2400" dirty="0"/>
              </a:p>
              <a:p>
                <a:endParaRPr lang="en-US" sz="2400" dirty="0" smtClean="0"/>
              </a:p>
              <a:p>
                <a:endParaRPr lang="ar-IQ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3"/>
                <a:ext cx="9144000" cy="7590732"/>
              </a:xfrm>
              <a:prstGeom prst="rect">
                <a:avLst/>
              </a:prstGeom>
              <a:blipFill rotWithShape="1">
                <a:blip r:embed="rId2"/>
                <a:stretch>
                  <a:fillRect l="-1000" t="-643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276600"/>
            <a:ext cx="25146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579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52400"/>
                <a:ext cx="9144000" cy="989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group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said to be </a:t>
                </a:r>
                <a:r>
                  <a:rPr lang="en-US" sz="26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(commutative) group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and only if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sz="26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Show that arithmetic </a:t>
                </a:r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mod5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</a:t>
                </a:r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group:</a:t>
                </a:r>
              </a:p>
              <a:p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closed under addition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6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mod5</a:t>
                </a:r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6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600" i="1" dirty="0" smtClean="0">
                        <a:latin typeface="Cambria Math"/>
                        <a:cs typeface="Times New Roman" panose="02020603050405020304" pitchFamily="18" charset="0"/>
                      </a:rPr>
                      <m:t>     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mod5)</a:t>
                </a: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associative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The identity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 because </a:t>
                </a:r>
                <a:endParaRPr lang="en-US" sz="2600" i="1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6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-0=0, -1=4, -2=3, -3=2, -4=1, every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inverse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3+4=2   mod5</a:t>
                </a: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4+3=2    mod 5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</a:t>
                </a:r>
              </a:p>
              <a:p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"/>
                <a:ext cx="9144000" cy="9896235"/>
              </a:xfrm>
              <a:prstGeom prst="rect">
                <a:avLst/>
              </a:prstGeom>
              <a:blipFill rotWithShape="1">
                <a:blip r:embed="rId2"/>
                <a:stretch>
                  <a:fillRect l="-1133" t="-555" r="-33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1200"/>
            <a:ext cx="2438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5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26" y="152400"/>
                <a:ext cx="9137374" cy="8497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HW: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arithmetic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3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</a:t>
                </a:r>
                <a:r>
                  <a:rPr lang="en-US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group.</a:t>
                </a: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group?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={0,1,2}</a:t>
                </a: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 because    (2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2=1) , </a:t>
                </a:r>
                <a:r>
                  <a:rPr lang="en-US" sz="2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is identity in multiplication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because    (1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∗1=1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0 has no inverse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𝑚𝑢𝑙𝑡𝑖𝑝𝑙𝑖𝑐𝑎𝑡𝑖𝑜𝑛</m:t>
                    </m:r>
                    <m:r>
                      <a:rPr lang="en-US" sz="26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endParaRPr lang="en-US" sz="2600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0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i="1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4000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group.</a:t>
                </a: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514350" indent="-514350">
                  <a:buAutoNum type="arabicParenR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/{0},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 group</a:t>
                </a:r>
              </a:p>
              <a:p>
                <a:pPr marL="514350" indent="-514350">
                  <a:buAutoNum type="arabicParenR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i="1">
                        <a:latin typeface="Cambria Math"/>
                        <a:cs typeface="Times New Roman" panose="02020603050405020304" pitchFamily="18" charset="0"/>
                      </a:rPr>
                      <m:t>/{0},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</a:p>
              <a:p>
                <a:pPr marL="514350" indent="-514350">
                  <a:buAutoNum type="arabicParenR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, +</m:t>
                    </m:r>
                  </m:oMath>
                </a14:m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 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</a:p>
              <a:p>
                <a:pPr marL="514350" indent="-514350">
                  <a:buAutoNum type="arabicParenR"/>
                </a:pPr>
                <a:r>
                  <a:rPr lang="en-US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,+)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group, conversely need not be true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AutoNum type="arabicParenR"/>
                </a:pPr>
                <a:r>
                  <a:rPr 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600" i="1">
                        <a:latin typeface="Cambria Math"/>
                        <a:cs typeface="Times New Roman" panose="02020603050405020304" pitchFamily="18" charset="0"/>
                      </a:rPr>
                      <m:t>,.)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is not group because 0 has no inverse.</a:t>
                </a:r>
              </a:p>
              <a:p>
                <a:pPr marL="514350" indent="-514350">
                  <a:buAutoNum type="arabicParenR"/>
                </a:pPr>
                <a:r>
                  <a:rPr lang="en-US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600" b="0" i="1" smtClean="0">
                        <a:latin typeface="Cambria Math"/>
                        <a:cs typeface="Times New Roman" panose="02020603050405020304" pitchFamily="18" charset="0"/>
                      </a:rPr>
                      <m:t>/{0},.)</m:t>
                    </m:r>
                  </m:oMath>
                </a14:m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6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abelian</a:t>
                </a: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group.</a:t>
                </a:r>
              </a:p>
              <a:p>
                <a:pPr marL="514350" indent="-514350">
                  <a:buAutoNum type="arabicParenR"/>
                </a:pPr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" y="152400"/>
                <a:ext cx="9137374" cy="8497070"/>
              </a:xfrm>
              <a:prstGeom prst="rect">
                <a:avLst/>
              </a:prstGeom>
              <a:blipFill rotWithShape="1">
                <a:blip r:embed="rId2"/>
                <a:stretch>
                  <a:fillRect l="-1201" t="-64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456049" cy="127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726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-26192"/>
                <a:ext cx="9296400" cy="7901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  <a:cs typeface="Times New Roman" panose="02020603050405020304" pitchFamily="18" charset="0"/>
                      </a:rPr>
                      <m:t>defined</m:t>
                    </m:r>
                    <m:r>
                      <a:rPr lang="en-US" sz="22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  <a:cs typeface="Times New Roman" panose="02020603050405020304" pitchFamily="18" charset="0"/>
                      </a:rPr>
                      <m:t>operation</m:t>
                    </m:r>
                    <m:r>
                      <a:rPr lang="en-US" sz="22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/>
                        <a:cs typeface="Times New Roman" panose="02020603050405020304" pitchFamily="18" charset="0"/>
                      </a:rPr>
                      <m:t>as</m:t>
                    </m:r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∗:</m:t>
                    </m:r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i="1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sz="2200" b="0" i="0" dirty="0" smtClean="0">
                    <a:latin typeface="+mj-lt"/>
                    <a:cs typeface="Times New Roman" panose="02020603050405020304" pitchFamily="18" charset="0"/>
                  </a:rPr>
                  <a:t>/{-1}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  <a:cs typeface="Times New Roman" panose="02020603050405020304" pitchFamily="18" charset="0"/>
                      </a:rPr>
                      <m:t>,   ∀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;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sz="22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abelian</m:t>
                    </m:r>
                    <m:r>
                      <a:rPr lang="en-US" sz="22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group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US" sz="2200" dirty="0" smtClean="0"/>
              </a:p>
              <a:p>
                <a:r>
                  <a:rPr lang="en-US" sz="2200" b="1" dirty="0" smtClean="0"/>
                  <a:t>Solution:  </a:t>
                </a:r>
                <a:r>
                  <a:rPr lang="en-US" sz="2200" dirty="0" smtClean="0"/>
                  <a:t>1)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200" dirty="0" smtClean="0"/>
                  <a:t> is closed.   2)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sz="2200" dirty="0" smtClean="0"/>
                  <a:t> is associative.  </a:t>
                </a:r>
              </a:p>
              <a:p>
                <a:r>
                  <a:rPr lang="en-US" sz="2200" dirty="0" smtClean="0"/>
                  <a:t>3) To find identity;   Suppose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200" dirty="0" smtClean="0"/>
                  <a:t> is the identity element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𝐺</m:t>
                    </m:r>
                    <m:r>
                      <a:rPr lang="en-US" sz="2200" b="0" i="0" dirty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</a:rPr>
                      <m:t>then</m:t>
                    </m:r>
                  </m:oMath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    ∀ 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22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𝑎𝑒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2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𝑏𝑢𝑡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∉</m:t>
                      </m:r>
                      <m:r>
                        <a:rPr lang="en-US" sz="22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22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is identity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/>
                  <a:t>4)Suppose that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200" dirty="0" smtClean="0"/>
                  <a:t> is the inverse of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𝑎</m:t>
                    </m:r>
                    <m:r>
                      <a:rPr lang="en-US" sz="22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then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   ∀ 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200" dirty="0" smtClean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;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𝑎𝑘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2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2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2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G is group under the operation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endParaRPr lang="en-US" sz="22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5) 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To check is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abelian group: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sz="22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2200" dirty="0" smtClean="0">
                  <a:solidFill>
                    <a:srgbClr val="002060"/>
                  </a:solidFill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ea typeface="Cambria Math"/>
                    <a:cs typeface="Times New Roman" panose="02020603050405020304" pitchFamily="18" charset="0"/>
                  </a:rPr>
                  <a:t>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𝑏𝑎</m:t>
                    </m:r>
                  </m:oMath>
                </a14:m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thus,  G is </a:t>
                </a:r>
                <a:r>
                  <a:rPr lang="en-US" sz="22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abelian</a:t>
                </a:r>
                <a:r>
                  <a:rPr lang="en-US" sz="2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group under the defined operation.</a:t>
                </a:r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sz="22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sz="22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192"/>
                <a:ext cx="9296400" cy="7901971"/>
              </a:xfrm>
              <a:prstGeom prst="rect">
                <a:avLst/>
              </a:prstGeom>
              <a:blipFill rotWithShape="1">
                <a:blip r:embed="rId2"/>
                <a:stretch>
                  <a:fillRect l="-787" t="-463" r="-459" b="-61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6177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Theorem</a:t>
                </a:r>
                <a:r>
                  <a:rPr lang="en-US" sz="2800" dirty="0" smtClean="0"/>
                  <a:t> (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cancellation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laws</a:t>
                </a:r>
                <a:r>
                  <a:rPr lang="en-US" sz="2800" dirty="0" smtClean="0"/>
                  <a:t>):- Suppose</a:t>
                </a:r>
                <a:r>
                  <a:rPr lang="en-US" sz="2800" dirty="0"/>
                  <a:t>, 𝑎, 𝑏, 𝑐 are arbitrary elements of a group 𝐺. </a:t>
                </a:r>
                <a:r>
                  <a:rPr lang="en-US" sz="2800" dirty="0" smtClean="0"/>
                  <a:t>Then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1</m:t>
                    </m:r>
                    <m:r>
                      <a:rPr lang="en-US" sz="2800" b="0" i="1" dirty="0" smtClean="0">
                        <a:latin typeface="Cambria Math"/>
                      </a:rPr>
                      <m:t>.  </m:t>
                    </m:r>
                    <m:r>
                      <a:rPr lang="en-US" sz="2800" b="0" i="1" dirty="0" smtClean="0">
                        <a:latin typeface="Cambria Math"/>
                      </a:rPr>
                      <m:t>𝑎𝑏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𝑎𝑐</m:t>
                    </m:r>
                    <m:r>
                      <a:rPr lang="ar-IQ" sz="2800" b="0" i="1" dirty="0" smtClean="0">
                        <a:latin typeface="Cambria Math"/>
                      </a:rPr>
                      <m:t>  </m:t>
                    </m:r>
                    <m:r>
                      <m:rPr>
                        <m:nor/>
                      </m:rPr>
                      <a:rPr lang="ar-IQ" sz="2800" dirty="0"/>
                      <m:t>⇒</m:t>
                    </m:r>
                    <m:r>
                      <a:rPr lang="en-US" sz="2800" b="0" i="1" dirty="0" smtClean="0">
                        <a:latin typeface="Cambria Math"/>
                      </a:rPr>
                      <m:t>  </m:t>
                    </m:r>
                    <m:r>
                      <a:rPr lang="en-US" sz="2800" b="0" i="1" dirty="0" smtClean="0">
                        <a:latin typeface="Cambria Math"/>
                      </a:rPr>
                      <m:t>𝑏</m:t>
                    </m:r>
                    <m:r>
                      <a:rPr lang="ar-IQ" sz="2800" i="1" dirty="0" smtClean="0">
                        <a:latin typeface="Cambria Math"/>
                      </a:rPr>
                      <m:t>= </m:t>
                    </m:r>
                    <m:r>
                      <a:rPr lang="ar-IQ" sz="2800" i="1" dirty="0">
                        <a:latin typeface="Cambria Math"/>
                      </a:rPr>
                      <m:t>𝑐</m:t>
                    </m:r>
                    <m:r>
                      <a:rPr lang="ar-IQ" sz="28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800" dirty="0" smtClean="0"/>
                  <a:t>(left </a:t>
                </a:r>
                <a:r>
                  <a:rPr lang="en-US" sz="2800" dirty="0"/>
                  <a:t>cancellation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H.W</a:t>
                </a:r>
                <a:r>
                  <a:rPr lang="en-US" sz="2800" dirty="0" smtClean="0"/>
                  <a:t>)</a:t>
                </a:r>
                <a:endParaRPr lang="en-US" sz="2800" dirty="0"/>
              </a:p>
              <a:p>
                <a:r>
                  <a:rPr lang="en-US" sz="2800" dirty="0" smtClean="0"/>
                  <a:t>2.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𝑏𝑎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𝑐𝑎</m:t>
                    </m:r>
                    <m:r>
                      <a:rPr lang="en-US" sz="28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ar-IQ" sz="2800" dirty="0" smtClean="0"/>
                  <a:t>⇒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sz="2800" dirty="0" smtClean="0"/>
                  <a:t>(right </a:t>
                </a:r>
                <a:r>
                  <a:rPr lang="en-US" sz="2800" dirty="0"/>
                  <a:t>cancellation )</a:t>
                </a:r>
              </a:p>
              <a:p>
                <a:r>
                  <a:rPr lang="en-US" sz="2800" dirty="0"/>
                  <a:t>Proof :-</a:t>
                </a:r>
              </a:p>
              <a:p>
                <a:r>
                  <a:rPr lang="en-US" sz="2800" dirty="0"/>
                  <a:t>Let 𝑒 be the identity element in a group 𝐺. Let 𝑎, 𝑏, 𝑐 ∈ 𝐺 be </a:t>
                </a:r>
                <a:r>
                  <a:rPr lang="en-US" sz="2800" dirty="0" smtClean="0"/>
                  <a:t>arbitrary elements and </a:t>
                </a:r>
                <a:endParaRPr lang="en-US" sz="2800" dirty="0"/>
              </a:p>
              <a:p>
                <a:r>
                  <a:rPr lang="ar-IQ" sz="2800" dirty="0"/>
                  <a:t>=𝑎𝑏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ar-IQ" sz="2800" dirty="0"/>
                  <a:t>𝑎</a:t>
                </a:r>
                <a:r>
                  <a:rPr lang="en-US" sz="2800" dirty="0" smtClean="0"/>
                  <a:t>   (multiply both side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ar-IQ" sz="2800" i="1">
                            <a:latin typeface="Cambria Math"/>
                          </a:rPr>
                          <m:t>−</m:t>
                        </m:r>
                        <m:r>
                          <a:rPr lang="ar-IQ" sz="28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 from the right) </a:t>
                </a:r>
                <a:endParaRPr lang="ar-IQ" sz="2800" dirty="0"/>
              </a:p>
              <a:p>
                <a:endParaRPr lang="en-US" sz="2800" dirty="0"/>
              </a:p>
              <a:p>
                <a:r>
                  <a:rPr lang="en-US" sz="2800" dirty="0" smtClean="0"/>
                  <a:t>⇒</a:t>
                </a:r>
                <a:r>
                  <a:rPr lang="en-US" sz="2800" dirty="0"/>
                  <a:t>(</a:t>
                </a:r>
                <a:r>
                  <a:rPr lang="ar-IQ" sz="2800" dirty="0" smtClean="0"/>
                  <a:t> (𝑎𝑏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ar-IQ" sz="2800" i="1">
                            <a:latin typeface="Cambria Math"/>
                          </a:rPr>
                          <m:t>−</m:t>
                        </m:r>
                        <m:r>
                          <a:rPr lang="ar-IQ" sz="28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IQ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800" b="0" i="0" smtClean="0">
                            <a:latin typeface="Cambria Math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ar-IQ" sz="2800" dirty="0"/>
                          <m:t>𝑎𝑐</m:t>
                        </m:r>
                        <m:r>
                          <m:rPr>
                            <m:nor/>
                          </m:rPr>
                          <a:rPr lang="ar-IQ" sz="2800">
                            <a:latin typeface="Cambria Math"/>
                          </a:rPr>
                          <m:t>)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ar-IQ" sz="2800" i="1">
                            <a:latin typeface="Cambria Math"/>
                          </a:rPr>
                          <m:t>−</m:t>
                        </m:r>
                        <m:r>
                          <a:rPr lang="ar-IQ" sz="28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IQ" sz="2800" dirty="0" smtClean="0"/>
                  <a:t>  </a:t>
                </a: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8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/>
                          <m:t>𝑏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ar-IQ" sz="2800" i="1">
                            <a:latin typeface="Cambria Math"/>
                          </a:rPr>
                          <m:t>−</m:t>
                        </m:r>
                        <m:r>
                          <a:rPr lang="ar-IQ" sz="28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 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𝑎</m:t>
                        </m:r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ar-IQ" sz="2800" i="1">
                            <a:latin typeface="Cambria Math"/>
                          </a:rPr>
                          <m:t>−</m:t>
                        </m:r>
                        <m:r>
                          <a:rPr lang="ar-IQ" sz="28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)  [</a:t>
                </a:r>
                <a:r>
                  <a:rPr lang="en-US" sz="2800" dirty="0"/>
                  <a:t>by associative law</a:t>
                </a:r>
                <a:r>
                  <a:rPr lang="en-US" sz="2800" dirty="0" smtClean="0"/>
                  <a:t>]</a:t>
                </a:r>
              </a:p>
              <a:p>
                <a:r>
                  <a:rPr lang="ar-IQ" sz="2800" dirty="0" smtClean="0"/>
                  <a:t>⇒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𝑏𝑒</m:t>
                    </m:r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ar-IQ" sz="2800" i="1" dirty="0" smtClean="0">
                        <a:latin typeface="Cambria Math"/>
                      </a:rPr>
                      <m:t> </m:t>
                    </m:r>
                    <m:r>
                      <a:rPr lang="ar-IQ" sz="2800" i="1" dirty="0">
                        <a:latin typeface="Cambria Math"/>
                      </a:rPr>
                      <m:t>𝑐𝑒</m:t>
                    </m:r>
                  </m:oMath>
                </a14:m>
                <a:r>
                  <a:rPr lang="en-US" sz="2800" dirty="0" smtClean="0"/>
                  <a:t> </a:t>
                </a:r>
                <a:endParaRPr lang="ar-IQ" sz="2800" dirty="0"/>
              </a:p>
              <a:p>
                <a:r>
                  <a:rPr lang="ar-IQ" sz="2800" dirty="0"/>
                  <a:t>⇒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ar-IQ" sz="2800" dirty="0" smtClean="0"/>
                  <a:t>  </a:t>
                </a:r>
                <a:r>
                  <a:rPr lang="en-US" sz="2800" dirty="0" smtClean="0"/>
                  <a:t>(</a:t>
                </a:r>
                <a:r>
                  <a:rPr lang="en-US" sz="2800" dirty="0"/>
                  <a:t>by identity law </a:t>
                </a:r>
                <a:r>
                  <a:rPr lang="en-US" sz="2800" dirty="0" smtClean="0"/>
                  <a:t>). </a:t>
                </a:r>
                <a:endParaRPr lang="ar-IQ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177332"/>
              </a:xfrm>
              <a:prstGeom prst="rect">
                <a:avLst/>
              </a:prstGeom>
              <a:blipFill rotWithShape="1">
                <a:blip r:embed="rId2"/>
                <a:stretch>
                  <a:fillRect l="-1400" t="-1185" b="-197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89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612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800" b="1" dirty="0" smtClean="0"/>
              </a:p>
              <a:p>
                <a:r>
                  <a:rPr lang="en-US" sz="2800" b="1" dirty="0" smtClean="0"/>
                  <a:t>Theorem</a:t>
                </a:r>
                <a:r>
                  <a:rPr lang="en-US" sz="2800" dirty="0" smtClean="0"/>
                  <a:t> (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Uniqueness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of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identity</a:t>
                </a:r>
                <a:r>
                  <a:rPr lang="en-US" sz="2800" dirty="0" smtClean="0"/>
                  <a:t>)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:- The identity element  𝑒 is </a:t>
                </a:r>
                <a:r>
                  <a:rPr lang="en-US" sz="2800" dirty="0"/>
                  <a:t>always unique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in a </a:t>
                </a:r>
                <a:r>
                  <a:rPr lang="en-US" sz="2800" dirty="0" smtClean="0"/>
                  <a:t>group.</a:t>
                </a:r>
                <a:endParaRPr lang="en-US" sz="2800" dirty="0"/>
              </a:p>
              <a:p>
                <a:r>
                  <a:rPr lang="en-US" sz="2800" dirty="0"/>
                  <a:t>Proof-</a:t>
                </a:r>
              </a:p>
              <a:p>
                <a:r>
                  <a:rPr lang="en-US" sz="2800" dirty="0"/>
                  <a:t>If possible, suppose that 𝑒 and 𝑒′ are two identity elements in </a:t>
                </a:r>
                <a:r>
                  <a:rPr lang="en-US" sz="2800" dirty="0" smtClean="0"/>
                  <a:t>a group</a:t>
                </a:r>
                <a:r>
                  <a:rPr lang="ar-IQ" sz="2800" dirty="0"/>
                  <a:t>.</a:t>
                </a:r>
                <a:r>
                  <a:rPr lang="ar-IQ" sz="2800" dirty="0" smtClean="0"/>
                  <a:t>𝐺 </a:t>
                </a:r>
                <a:endParaRPr lang="en-US" sz="2800" dirty="0" smtClean="0"/>
              </a:p>
              <a:p>
                <a:endParaRPr lang="ar-IQ" sz="2800" dirty="0"/>
              </a:p>
              <a:p>
                <a:r>
                  <a:rPr lang="en-US" sz="2800" dirty="0"/>
                  <a:t>𝑒 is an identity </a:t>
                </a:r>
                <a:r>
                  <a:rPr lang="en-US" sz="2800" dirty="0" smtClean="0"/>
                  <a:t>element.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2800" dirty="0"/>
              </a:p>
              <a:p>
                <a:r>
                  <a:rPr lang="ar-IQ" sz="2800" dirty="0" smtClean="0">
                    <a:solidFill>
                      <a:srgbClr val="FF0000"/>
                    </a:solidFill>
                  </a:rPr>
                  <a:t>𝑎𝑒</a:t>
                </a:r>
                <a:r>
                  <a:rPr lang="ar-IQ" sz="2800" dirty="0"/>
                  <a:t>= </a:t>
                </a:r>
                <a:r>
                  <a:rPr lang="ar-IQ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𝑒𝑎</a:t>
                </a:r>
                <a:r>
                  <a:rPr lang="ar-IQ" sz="2800" dirty="0" smtClean="0"/>
                  <a:t> = 𝑎</a:t>
                </a:r>
                <a:endParaRPr lang="ar-IQ" sz="2800" dirty="0"/>
              </a:p>
              <a:p>
                <a:r>
                  <a:rPr lang="en-US" sz="2800" dirty="0"/>
                  <a:t>𝑒′ is an identity </a:t>
                </a:r>
                <a:r>
                  <a:rPr lang="en-US" sz="2800" dirty="0" smtClean="0"/>
                  <a:t>element,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2800" dirty="0" smtClean="0"/>
              </a:p>
              <a:p>
                <a:r>
                  <a:rPr lang="ar-IQ" sz="2800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′𝑒𝑎</a:t>
                </a:r>
                <a:r>
                  <a:rPr lang="ar-IQ" sz="2800" dirty="0"/>
                  <a:t> =</a:t>
                </a:r>
                <a:r>
                  <a:rPr lang="ar-IQ" sz="2800" dirty="0" smtClean="0">
                    <a:solidFill>
                      <a:srgbClr val="FF0000"/>
                    </a:solidFill>
                  </a:rPr>
                  <a:t>𝑒′𝑎 </a:t>
                </a:r>
                <a:r>
                  <a:rPr lang="ar-IQ" sz="2800" dirty="0" smtClean="0"/>
                  <a:t>= 𝑎</a:t>
                </a:r>
                <a:endParaRPr lang="en-US" sz="2800" dirty="0" smtClean="0"/>
              </a:p>
              <a:p>
                <a:endParaRPr lang="ar-IQ" sz="2800" dirty="0" smtClean="0"/>
              </a:p>
              <a:p>
                <a:r>
                  <a:rPr lang="en-US" sz="2800" dirty="0" smtClean="0"/>
                  <a:t>these </a:t>
                </a:r>
                <a:r>
                  <a:rPr lang="en-US" sz="2800" dirty="0"/>
                  <a:t>statements prove that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𝑒 </a:t>
                </a: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𝑒′  by cancellation law  </a:t>
                </a:r>
              </a:p>
              <a:p>
                <a:r>
                  <a:rPr lang="en-US" sz="2800" dirty="0" smtClean="0"/>
                  <a:t> we </a:t>
                </a:r>
                <a:r>
                  <a:rPr lang="en-US" sz="2800" dirty="0"/>
                  <a:t>get </a:t>
                </a:r>
                <a:r>
                  <a:rPr lang="en-US" sz="2800" dirty="0" smtClean="0"/>
                  <a:t>   𝑒 </a:t>
                </a:r>
                <a:r>
                  <a:rPr lang="en-US" sz="2800" dirty="0"/>
                  <a:t>= 𝑒</a:t>
                </a:r>
                <a:r>
                  <a:rPr lang="en-US" sz="2800" dirty="0" smtClean="0"/>
                  <a:t>′.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124754"/>
              </a:xfrm>
              <a:prstGeom prst="rect">
                <a:avLst/>
              </a:prstGeom>
              <a:blipFill rotWithShape="1">
                <a:blip r:embed="rId2"/>
                <a:stretch>
                  <a:fillRect l="-1400" t="-896" r="-1467" b="-189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68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Theorem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Uniqueness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of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inverse</a:t>
                </a:r>
                <a:r>
                  <a:rPr lang="en-US" sz="2400" dirty="0" smtClean="0"/>
                  <a:t>):- The </a:t>
                </a:r>
                <a:r>
                  <a:rPr lang="en-US" sz="2400" dirty="0"/>
                  <a:t>inverse of each element of a group 𝐺 is unique.</a:t>
                </a:r>
              </a:p>
              <a:p>
                <a:r>
                  <a:rPr lang="en-US" sz="2400" dirty="0"/>
                  <a:t>Proof :-</a:t>
                </a:r>
              </a:p>
              <a:p>
                <a:r>
                  <a:rPr lang="en-US" sz="2400" dirty="0"/>
                  <a:t>If possible,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be two </a:t>
                </a:r>
                <a:r>
                  <a:rPr lang="en-US" sz="2400" dirty="0" smtClean="0"/>
                  <a:t> inverse of an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in the  </a:t>
                </a:r>
                <a:r>
                  <a:rPr lang="en-US" sz="2400" dirty="0"/>
                  <a:t>group 𝐺, so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 smtClean="0"/>
                  <a:t>…..(1)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 smtClean="0"/>
                  <a:t>…..(2)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sz="2400" dirty="0" smtClean="0"/>
                  <a:t> be </a:t>
                </a:r>
                <a:r>
                  <a:rPr lang="en-US" sz="2400" dirty="0"/>
                  <a:t>an identity in 𝐺.</a:t>
                </a:r>
              </a:p>
              <a:p>
                <a:r>
                  <a:rPr lang="en-US" sz="2400" dirty="0" smtClean="0"/>
                  <a:t>From (1 ) and (2) we get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ar-IQ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/>
                          </a:rPr>
                          <m:t>                                               </m:t>
                        </m:r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[</a:t>
                </a:r>
                <a:r>
                  <a:rPr lang="en-US" sz="2400" dirty="0"/>
                  <a:t>by right cancellation </a:t>
                </a:r>
                <a:r>
                  <a:rPr lang="en-US" sz="2400" dirty="0" smtClean="0"/>
                  <a:t>law] 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000" t="-1173" r="-200" b="-234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06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6079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Theorem: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Reverse rule)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Let </a:t>
                </a:r>
                <a:r>
                  <a:rPr lang="en-US" sz="2400" dirty="0"/>
                  <a:t>𝑎 and 𝑏 be the elements of a group 𝐺. </a:t>
                </a:r>
                <a:r>
                  <a:rPr lang="en-US" sz="2400" dirty="0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/>
                          <m:t>(</m:t>
                        </m:r>
                        <m:r>
                          <m:rPr>
                            <m:nor/>
                          </m:rPr>
                          <a:rPr lang="ar-IQ" sz="2400" dirty="0"/>
                          <m:t>𝑏𝑎</m:t>
                        </m:r>
                        <m:r>
                          <m:rPr>
                            <m:nor/>
                          </m:rPr>
                          <a:rPr lang="ar-IQ" sz="2400" dirty="0"/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𝑏</m:t>
                        </m:r>
                      </m:e>
                      <m:sup>
                        <m:r>
                          <a:rPr lang="ar-IQ" sz="2400" b="0" i="1" smtClean="0">
                            <a:latin typeface="Cambria Math"/>
                          </a:rPr>
                          <m:t>−</m:t>
                        </m:r>
                        <m:r>
                          <a:rPr lang="ar-IQ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IQ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</m:e>
                      <m:sup>
                        <m:r>
                          <a:rPr lang="ar-IQ" sz="2400" b="0" i="1" smtClean="0">
                            <a:latin typeface="Cambria Math"/>
                          </a:rPr>
                          <m:t>−</m:t>
                        </m:r>
                        <m:r>
                          <a:rPr lang="ar-IQ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IQ" sz="2400" dirty="0"/>
                  <a:t>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Proof</a:t>
                </a:r>
                <a:r>
                  <a:rPr lang="en-US" sz="2400" dirty="0"/>
                  <a:t>:-</a:t>
                </a:r>
              </a:p>
              <a:p>
                <a:r>
                  <a:rPr lang="en-US" sz="2400" dirty="0"/>
                  <a:t>consider arbitrary elements 𝑎 and 𝑏 of a group 𝐺.</a:t>
                </a:r>
              </a:p>
              <a:p>
                <a:r>
                  <a:rPr lang="en-US" sz="2400" dirty="0" smtClean="0"/>
                  <a:t>Since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𝑏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are </a:t>
                </a:r>
                <a:r>
                  <a:rPr lang="en-US" sz="2400" dirty="0"/>
                  <a:t>inverse of 𝑎 and </a:t>
                </a:r>
                <a:r>
                  <a:rPr lang="en-US" sz="2400" dirty="0" smtClean="0"/>
                  <a:t> 𝑏, </a:t>
                </a:r>
                <a:r>
                  <a:rPr lang="en-US" sz="2400" dirty="0"/>
                  <a:t>respectively.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𝑏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IQ" sz="2400" dirty="0" smtClean="0"/>
                  <a:t>𝑏 =</a:t>
                </a:r>
                <a:r>
                  <a:rPr lang="ar-IQ" sz="2400" dirty="0"/>
                  <a:t>𝑏 </a:t>
                </a:r>
                <a:r>
                  <a:rPr lang="ar-IQ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𝑏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ar-IQ" sz="2400" i="1">
                        <a:latin typeface="Cambria Math"/>
                      </a:rPr>
                      <m:t> </m:t>
                    </m:r>
                    <m:r>
                      <a:rPr lang="ar-IQ" sz="24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ar-IQ" sz="2400" dirty="0"/>
                  <a:t>, 𝑒 </a:t>
                </a:r>
                <a:r>
                  <a:rPr lang="en-US" sz="2400" dirty="0" smtClean="0"/>
                  <a:t>and</a:t>
                </a:r>
                <a:r>
                  <a:rPr lang="ar-IQ" sz="24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IQ" sz="2400" dirty="0" smtClean="0"/>
                  <a:t> 𝑎= 𝑎</a:t>
                </a:r>
                <a:r>
                  <a:rPr lang="ar-IQ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𝑒</m:t>
                    </m:r>
                    <m:r>
                      <a:rPr lang="en-US" sz="2400" b="0" i="0" smtClean="0">
                        <a:latin typeface="Cambria Math"/>
                      </a:rPr>
                      <m:t> …………(</m:t>
                    </m:r>
                  </m:oMath>
                </a14:m>
                <a:r>
                  <a:rPr lang="en-US" sz="2400" dirty="0" smtClean="0"/>
                  <a:t>1)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Hence</a:t>
                </a:r>
                <a:r>
                  <a:rPr lang="en-US" sz="2400" dirty="0"/>
                  <a:t>, by associativity law,</a:t>
                </a:r>
              </a:p>
              <a:p>
                <a:r>
                  <a:rPr lang="ar-IQ" sz="2400" dirty="0" smtClean="0"/>
                  <a:t>)(𝑏𝑎 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𝑏</m:t>
                        </m:r>
                        <m:r>
                          <a:rPr lang="ar-IQ" sz="2400" b="0" i="1" dirty="0" smtClean="0"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  <m:r>
                          <a:rPr lang="ar-IQ" sz="2400" b="0" i="1" smtClean="0">
                            <a:latin typeface="Cambria Math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ar-IQ" sz="2400" dirty="0"/>
                  <a:t> </a:t>
                </a:r>
                <a:r>
                  <a:rPr lang="ar-IQ" sz="2400" dirty="0" smtClean="0"/>
                  <a:t>𝑎  =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𝑏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𝑒</m:t>
                        </m:r>
                        <m:r>
                          <a:rPr lang="ar-IQ" sz="2400" b="0" i="1" dirty="0" smtClean="0"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ar-IQ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ar-IQ" sz="2400" dirty="0"/>
                              <m:t>𝑎</m:t>
                            </m:r>
                          </m:e>
                          <m:sup>
                            <m:r>
                              <a:rPr lang="ar-IQ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ar-IQ" sz="2400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𝑒</m:t>
                    </m:r>
                    <m:r>
                      <a:rPr lang="en-US" sz="2400" b="0" i="1" smtClean="0">
                        <a:latin typeface="Cambria Math"/>
                      </a:rPr>
                      <m:t>…….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By equation(2) we get  </a:t>
                </a:r>
                <a:r>
                  <a:rPr lang="ar-IQ" sz="2400" dirty="0" smtClean="0">
                    <a:solidFill>
                      <a:srgbClr val="FF0000"/>
                    </a:solidFill>
                  </a:rPr>
                  <a:t>)(𝑏𝑎 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>
                            <a:solidFill>
                              <a:srgbClr val="FF0000"/>
                            </a:solidFill>
                          </a:rPr>
                          <m:t>𝑏</m:t>
                        </m:r>
                        <m:r>
                          <a:rPr lang="ar-IQ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  <m:sup>
                        <m:r>
                          <a:rPr lang="ar-IQ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ar-IQ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ar-IQ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>
                            <a:solidFill>
                              <a:srgbClr val="FF0000"/>
                            </a:solidFill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ar-IQ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ar-IQ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This </a:t>
                </a:r>
                <a:r>
                  <a:rPr lang="en-US" sz="2400" dirty="0"/>
                  <a:t>⇒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𝑎𝑏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𝑏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ar-IQ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</m:e>
                      <m:sup>
                        <m:r>
                          <a:rPr lang="ar-IQ" sz="2400" b="0" i="1" smtClean="0">
                            <a:latin typeface="Cambria Math"/>
                          </a:rPr>
                          <m:t>−</m:t>
                        </m:r>
                        <m:r>
                          <a:rPr lang="ar-IQ" sz="24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IQ" sz="2400" dirty="0" smtClean="0"/>
                  <a:t>.</a:t>
                </a:r>
                <a:endParaRPr lang="ar-IQ" sz="2400" dirty="0"/>
              </a:p>
              <a:p>
                <a:r>
                  <a:rPr lang="en-US" sz="2400" dirty="0"/>
                  <a:t>Generalizing this result, we </a:t>
                </a:r>
                <a:r>
                  <a:rPr lang="en-US" sz="2400" dirty="0" smtClean="0"/>
                  <a:t>obtain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𝑎𝑏𝑐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IQ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ar-IQ" sz="2400" dirty="0" smtClean="0"/>
                            <m:t>𝑏</m:t>
                          </m:r>
                          <m:r>
                            <m:rPr>
                              <m:nor/>
                            </m:rPr>
                            <a:rPr lang="ar-IQ" sz="2400" b="0" i="0" dirty="0" smtClean="0"/>
                            <m:t> </m:t>
                          </m:r>
                        </m:e>
                        <m:sup>
                          <m:r>
                            <a:rPr lang="ar-IQ" sz="2400" i="1">
                              <a:latin typeface="Cambria Math"/>
                            </a:rPr>
                            <m:t>−</m:t>
                          </m:r>
                          <m:r>
                            <a:rPr lang="ar-IQ" sz="2400" i="1"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IQ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ar-IQ" sz="2400" dirty="0"/>
                            <m:t>𝑎</m:t>
                          </m:r>
                          <m:r>
                            <m:rPr>
                              <m:nor/>
                            </m:rPr>
                            <a:rPr lang="ar-IQ" sz="2400" b="0" i="0" dirty="0" smtClean="0"/>
                            <m:t> </m:t>
                          </m:r>
                        </m:e>
                        <m:sup>
                          <m:r>
                            <a:rPr lang="ar-IQ" sz="2400" i="1">
                              <a:latin typeface="Cambria Math"/>
                            </a:rPr>
                            <m:t>−</m:t>
                          </m:r>
                          <m:r>
                            <a:rPr lang="ar-IQ" sz="24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079613"/>
              </a:xfrm>
              <a:prstGeom prst="rect">
                <a:avLst/>
              </a:prstGeom>
              <a:blipFill rotWithShape="1">
                <a:blip r:embed="rId2"/>
                <a:stretch>
                  <a:fillRect l="-1067" t="-802" b="-70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11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8915400" cy="6479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r>
                  <a:rPr lang="en-US" sz="2400" dirty="0" smtClean="0"/>
                  <a:t>Theorem:- let </a:t>
                </a:r>
                <a:r>
                  <a:rPr lang="en-US" sz="2400" dirty="0"/>
                  <a:t>𝐺 be a group and 𝑎 ∈ 𝐺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ar-IQ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ar-IQ" sz="2400" dirty="0"/>
                              <m:t>𝑎</m:t>
                            </m:r>
                            <m:r>
                              <m:rPr>
                                <m:nor/>
                              </m:rPr>
                              <a:rPr lang="ar-IQ" sz="2400" dirty="0"/>
                              <m:t> </m:t>
                            </m:r>
                          </m:e>
                          <m:sup>
                            <m:r>
                              <a:rPr lang="ar-IQ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ar-IQ" sz="2400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𝑎.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Proof</a:t>
                </a:r>
                <a:r>
                  <a:rPr lang="en-US" sz="2400" dirty="0"/>
                  <a:t>:-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  <m:r>
                          <m:rPr>
                            <m:nor/>
                          </m:rPr>
                          <a:rPr lang="ar-IQ" sz="2400" dirty="0"/>
                          <m:t> 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be the inverse of an element 𝑎 of a group 𝐺, then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  <m:r>
                          <m:rPr>
                            <m:nor/>
                          </m:rPr>
                          <a:rPr lang="ar-IQ" sz="2400" dirty="0"/>
                          <m:t> 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ar-IQ" sz="2400" dirty="0"/>
                      <m:t>𝑎</m:t>
                    </m:r>
                    <m:r>
                      <a:rPr lang="ar-IQ" sz="24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𝑒</m:t>
                    </m:r>
                    <m:r>
                      <a:rPr lang="en-US" sz="2400" b="0" i="1" dirty="0" smtClean="0">
                        <a:latin typeface="Cambria Math"/>
                      </a:rPr>
                      <m:t>  …..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prove that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  <m:r>
                          <m:rPr>
                            <m:nor/>
                          </m:rPr>
                          <a:rPr lang="ar-IQ" sz="2400" dirty="0"/>
                          <m:t> 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𝑎,</a:t>
                </a:r>
              </a:p>
              <a:p>
                <a:r>
                  <a:rPr lang="en-US" sz="2400" dirty="0" err="1" smtClean="0"/>
                  <a:t>Premultiplying</a:t>
                </a:r>
                <a:r>
                  <a:rPr lang="en-US" sz="2400" dirty="0" smtClean="0"/>
                  <a:t>  </a:t>
                </a:r>
                <a:r>
                  <a:rPr lang="en-US" sz="2400" dirty="0"/>
                  <a:t>(1)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ar-IQ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ar-IQ" sz="2400" dirty="0"/>
                              <m:t>𝑎</m:t>
                            </m:r>
                            <m:r>
                              <m:rPr>
                                <m:nor/>
                              </m:rPr>
                              <a:rPr lang="ar-IQ" sz="2400" dirty="0"/>
                              <m:t> </m:t>
                            </m:r>
                          </m:e>
                          <m:sup>
                            <m:r>
                              <a:rPr lang="ar-IQ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ar-IQ" sz="2400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ar-IQ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ar-IQ" sz="2400" dirty="0">
                                <a:solidFill>
                                  <a:srgbClr val="FF0000"/>
                                </a:solidFill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ar-IQ" sz="24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p>
                            <m:r>
                              <a:rPr lang="ar-IQ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ar-IQ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𝑎</m:t>
                        </m:r>
                        <m:r>
                          <m:rPr>
                            <m:nor/>
                          </m:rPr>
                          <a:rPr lang="ar-IQ" sz="2400" dirty="0"/>
                          <m:t> 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] 𝑎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ar-IQ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ar-IQ" sz="2400" dirty="0">
                                <a:solidFill>
                                  <a:srgbClr val="FF0000"/>
                                </a:solidFill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ar-IQ" sz="2400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e>
                          <m:sup>
                            <m:r>
                              <a:rPr lang="ar-IQ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ar-IQ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𝑒 , </a:t>
                </a:r>
                <a:r>
                  <a:rPr lang="en-US" sz="2400" dirty="0"/>
                  <a:t>by associative </a:t>
                </a:r>
                <a:r>
                  <a:rPr lang="en-US" sz="2400" dirty="0" smtClean="0"/>
                  <a:t>law</a:t>
                </a:r>
              </a:p>
              <a:p>
                <a:endParaRPr lang="en-US" sz="2400" dirty="0"/>
              </a:p>
              <a:p>
                <a:r>
                  <a:rPr lang="ar-IQ" sz="2400" dirty="0" smtClean="0"/>
                  <a:t>𝑎𝑒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ar-IQ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ar-IQ" sz="2400" dirty="0"/>
                              <m:t>𝑎</m:t>
                            </m:r>
                            <m:r>
                              <m:rPr>
                                <m:nor/>
                              </m:rPr>
                              <a:rPr lang="ar-IQ" sz="2400" dirty="0"/>
                              <m:t> </m:t>
                            </m:r>
                          </m:e>
                          <m:sup>
                            <m:r>
                              <a:rPr lang="ar-IQ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ar-IQ" sz="2400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ar-IQ" sz="2400" dirty="0" smtClean="0"/>
              </a:p>
              <a:p>
                <a:endParaRPr lang="ar-IQ" sz="2400" dirty="0"/>
              </a:p>
              <a:p>
                <a:r>
                  <a:rPr lang="ar-IQ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=(</m:t>
                        </m:r>
                        <m:sSup>
                          <m:sSupPr>
                            <m:ctrlPr>
                              <a:rPr lang="ar-IQ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ar-IQ" sz="2400" dirty="0"/>
                              <m:t>𝑎</m:t>
                            </m:r>
                            <m:r>
                              <m:rPr>
                                <m:nor/>
                              </m:rPr>
                              <a:rPr lang="ar-IQ" sz="2400" dirty="0"/>
                              <m:t> </m:t>
                            </m:r>
                          </m:e>
                          <m:sup>
                            <m:r>
                              <a:rPr lang="ar-IQ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ar-IQ" sz="2400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sz="2400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Remark:-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IQ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ar-IQ" sz="2400" dirty="0"/>
                          <m:t>𝑒</m:t>
                        </m:r>
                      </m:e>
                      <m:sup>
                        <m:r>
                          <a:rPr lang="ar-IQ" sz="2400" i="1">
                            <a:latin typeface="Cambria Math"/>
                          </a:rPr>
                          <m:t>−</m:t>
                        </m:r>
                        <m:r>
                          <a:rPr lang="ar-IQ" sz="2400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ar-IQ" sz="2400" b="0" i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ar-IQ" sz="2400" dirty="0"/>
                      <m:t>𝑒</m:t>
                    </m:r>
                  </m:oMath>
                </a14:m>
                <a:r>
                  <a:rPr lang="ar-IQ" sz="2400" dirty="0" smtClean="0"/>
                  <a:t> </a:t>
                </a:r>
                <a:r>
                  <a:rPr lang="en-US" sz="2400" dirty="0" smtClean="0"/>
                  <a:t>.</a:t>
                </a:r>
                <a:endParaRPr lang="ar-IQ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915400" cy="6479531"/>
              </a:xfrm>
              <a:prstGeom prst="rect">
                <a:avLst/>
              </a:prstGeom>
              <a:blipFill rotWithShape="1">
                <a:blip r:embed="rId2"/>
                <a:stretch>
                  <a:fillRect l="-1094" t="-753" b="-122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49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152400"/>
                <a:ext cx="89154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Denition: </a:t>
                </a:r>
                <a:r>
                  <a:rPr lang="en-US" sz="2400" dirty="0" smtClean="0"/>
                  <a:t>A nonempty </a:t>
                </a:r>
                <a:r>
                  <a:rPr lang="en-US" sz="2400" dirty="0"/>
                  <a:t>set </a:t>
                </a:r>
                <a:r>
                  <a:rPr lang="en-US" sz="2400" i="1" dirty="0"/>
                  <a:t>R </a:t>
                </a:r>
                <a:r>
                  <a:rPr lang="en-US" sz="2400" dirty="0" smtClean="0"/>
                  <a:t>with  </a:t>
                </a:r>
                <a:r>
                  <a:rPr lang="en-US" sz="2400" dirty="0"/>
                  <a:t>two </a:t>
                </a:r>
                <a:r>
                  <a:rPr lang="en-US" sz="2400" dirty="0" smtClean="0"/>
                  <a:t> binary </a:t>
                </a:r>
                <a:r>
                  <a:rPr lang="en-US" sz="2400" dirty="0"/>
                  <a:t>operations (usually</a:t>
                </a:r>
              </a:p>
              <a:p>
                <a:r>
                  <a:rPr lang="en-US" sz="2400" dirty="0"/>
                  <a:t>written as addition and multiplication) is a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Ring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such </a:t>
                </a:r>
                <a:r>
                  <a:rPr lang="en-US" sz="2400" dirty="0"/>
                  <a:t>that for all </a:t>
                </a:r>
                <a:r>
                  <a:rPr lang="en-US" sz="2400" i="1" dirty="0" smtClean="0"/>
                  <a:t>a, b, </a:t>
                </a:r>
                <a:r>
                  <a:rPr lang="en-US" sz="2400" i="1" dirty="0"/>
                  <a:t>c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i="1" dirty="0"/>
                  <a:t> R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 smtClean="0"/>
                  <a:t>1.  </a:t>
                </a:r>
                <a:r>
                  <a:rPr lang="en-US" sz="2400" i="1" dirty="0"/>
                  <a:t>R </a:t>
                </a:r>
                <a:r>
                  <a:rPr lang="en-US" sz="2400" dirty="0"/>
                  <a:t>is </a:t>
                </a:r>
                <a:r>
                  <a:rPr lang="en-US" sz="2400" dirty="0" err="1" smtClean="0"/>
                  <a:t>abelian</a:t>
                </a:r>
                <a:r>
                  <a:rPr lang="en-US" sz="2400" dirty="0" smtClean="0"/>
                  <a:t> group </a:t>
                </a:r>
                <a:r>
                  <a:rPr lang="en-US" sz="2400" dirty="0"/>
                  <a:t>under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addition.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2.  </a:t>
                </a:r>
                <a:r>
                  <a:rPr lang="en-US" sz="2400" i="1" dirty="0" smtClean="0"/>
                  <a:t>R </a:t>
                </a:r>
                <a:r>
                  <a:rPr lang="en-US" sz="2400" dirty="0"/>
                  <a:t>is closed under multiplication: </a:t>
                </a:r>
                <a:r>
                  <a:rPr lang="en-US" sz="2400" dirty="0" smtClean="0"/>
                  <a:t> </a:t>
                </a:r>
                <a:r>
                  <a:rPr lang="en-US" sz="2400" i="1" dirty="0" err="1" smtClean="0"/>
                  <a:t>a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err="1" smtClean="0"/>
                  <a:t>b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i="1" dirty="0"/>
                  <a:t> R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3.  </a:t>
                </a:r>
                <a:r>
                  <a:rPr lang="en-US" sz="2400" i="1" dirty="0" smtClean="0"/>
                  <a:t>R </a:t>
                </a:r>
                <a:r>
                  <a:rPr lang="en-US" sz="2400" dirty="0"/>
                  <a:t>is </a:t>
                </a:r>
                <a:r>
                  <a:rPr lang="en-US" sz="2400" dirty="0" smtClean="0"/>
                  <a:t>associative under multiplication : </a:t>
                </a:r>
                <a:r>
                  <a:rPr lang="en-US" sz="2400" dirty="0"/>
                  <a:t>(</a:t>
                </a:r>
                <a:r>
                  <a:rPr lang="en-US" sz="2400" i="1" dirty="0" err="1" smtClean="0"/>
                  <a:t>a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err="1" smtClean="0"/>
                  <a:t>b</a:t>
                </a:r>
                <a:r>
                  <a:rPr lang="en-US" sz="2400" dirty="0" smtClean="0"/>
                  <a:t>)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smtClean="0"/>
                  <a:t>c </a:t>
                </a:r>
                <a:r>
                  <a:rPr lang="en-US" sz="2400" dirty="0"/>
                  <a:t>= </a:t>
                </a:r>
                <a:r>
                  <a:rPr lang="en-US" sz="2400" i="1" dirty="0"/>
                  <a:t>a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i="1" dirty="0" err="1"/>
                  <a:t>b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err="1"/>
                  <a:t>c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 smtClean="0"/>
                  <a:t>4.  Multiplication </a:t>
                </a:r>
                <a:r>
                  <a:rPr lang="en-US" sz="2400" dirty="0"/>
                  <a:t>distributes over addition: </a:t>
                </a:r>
                <a:r>
                  <a:rPr lang="en-US" sz="2400" i="1" dirty="0"/>
                  <a:t>a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i="1" dirty="0" err="1"/>
                  <a:t>b</a:t>
                </a:r>
                <a:r>
                  <a:rPr lang="en-US" sz="2400" dirty="0" err="1"/>
                  <a:t>+</a:t>
                </a:r>
                <a:r>
                  <a:rPr lang="en-US" sz="2400" i="1" dirty="0" err="1"/>
                  <a:t>c</a:t>
                </a:r>
                <a:r>
                  <a:rPr lang="en-US" sz="2400" dirty="0"/>
                  <a:t>) = </a:t>
                </a:r>
                <a:r>
                  <a:rPr lang="en-US" sz="2400" i="1" dirty="0" err="1"/>
                  <a:t>a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smtClean="0"/>
                  <a:t>b </a:t>
                </a:r>
                <a:r>
                  <a:rPr lang="en-US" sz="2400" dirty="0" smtClean="0"/>
                  <a:t>+ </a:t>
                </a:r>
                <a:r>
                  <a:rPr lang="en-US" sz="2400" i="1" dirty="0"/>
                  <a:t>a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/>
                  <a:t>c </a:t>
                </a:r>
                <a:endParaRPr lang="en-US" sz="2400" i="1" dirty="0" smtClean="0"/>
              </a:p>
              <a:p>
                <a:r>
                  <a:rPr lang="en-US" sz="2400" i="1" dirty="0"/>
                  <a:t> </a:t>
                </a:r>
                <a:r>
                  <a:rPr lang="en-US" sz="2400" i="1" dirty="0" smtClean="0"/>
                  <a:t>                                            </a:t>
                </a:r>
                <a:r>
                  <a:rPr lang="en-US" sz="2400" dirty="0" smtClean="0"/>
                  <a:t>and                          (</a:t>
                </a:r>
                <a:r>
                  <a:rPr lang="en-US" sz="2400" i="1" dirty="0"/>
                  <a:t>a</a:t>
                </a:r>
                <a:r>
                  <a:rPr lang="en-US" sz="2400" dirty="0"/>
                  <a:t>+ </a:t>
                </a:r>
                <a:r>
                  <a:rPr lang="en-US" sz="2400" i="1" dirty="0"/>
                  <a:t>b</a:t>
                </a:r>
                <a:r>
                  <a:rPr lang="en-US" sz="2400" dirty="0"/>
                  <a:t>)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/>
                  <a:t>c </a:t>
                </a:r>
                <a:r>
                  <a:rPr lang="en-US" sz="2400" dirty="0"/>
                  <a:t>= </a:t>
                </a:r>
                <a:r>
                  <a:rPr lang="en-US" sz="2400" i="1" dirty="0" err="1"/>
                  <a:t>a</a:t>
                </a:r>
                <a:r>
                  <a:rPr lang="ar-SA" sz="2400" dirty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smtClean="0"/>
                  <a:t>c </a:t>
                </a:r>
                <a:r>
                  <a:rPr lang="en-US" sz="2400" dirty="0" smtClean="0"/>
                  <a:t>+ </a:t>
                </a:r>
                <a:r>
                  <a:rPr lang="en-US" sz="2400" i="1" dirty="0" smtClean="0"/>
                  <a:t>b</a:t>
                </a:r>
                <a:r>
                  <a:rPr lang="ar-SA" sz="2400" dirty="0" smtClean="0"/>
                  <a:t> </a:t>
                </a:r>
                <a14:m>
                  <m:oMath xmlns:m="http://schemas.openxmlformats.org/officeDocument/2006/math"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ar-SA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1" dirty="0" err="1"/>
                  <a:t>c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If </a:t>
                </a:r>
                <a:r>
                  <a:rPr lang="en-US" sz="2400" dirty="0"/>
                  <a:t>the multiplication is commutative, i.e.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ar-SA" sz="2400">
                        <a:latin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 smtClean="0"/>
                  <a:t>then </a:t>
                </a:r>
                <a:r>
                  <a:rPr lang="en-US" sz="2400" dirty="0"/>
                  <a:t>the ring  R is called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commutative ring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Example: An arithmetic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 smtClean="0"/>
                  <a:t> is a ring.</a:t>
                </a:r>
              </a:p>
              <a:p>
                <a:r>
                  <a:rPr lang="en-US" sz="2400" dirty="0" smtClean="0"/>
                  <a:t> </a:t>
                </a:r>
                <a:endParaRPr lang="ar-IQ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2400"/>
                <a:ext cx="8915400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1094" t="-927" r="-479" b="-173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55" y="4953000"/>
            <a:ext cx="4849545" cy="172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61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228600"/>
                <a:ext cx="9144000" cy="6863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/>
                  <a:t>Example: </a:t>
                </a:r>
                <a:r>
                  <a:rPr lang="en-US" sz="2200" dirty="0"/>
                  <a:t>show </a:t>
                </a:r>
                <a:r>
                  <a:rPr lang="en-US" sz="2200" dirty="0" smtClean="0"/>
                  <a:t>that  </a:t>
                </a:r>
                <a:r>
                  <a:rPr lang="en-US" sz="2200" dirty="0"/>
                  <a:t>&lt;</a:t>
                </a:r>
                <a:r>
                  <a:rPr lang="en-US" sz="2200" i="1" dirty="0"/>
                  <a:t> 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200" i="1">
                            <a:latin typeface="Cambria Math"/>
                          </a:rPr>
                          <m:t>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&gt;</m:t>
                    </m:r>
                  </m:oMath>
                </a14:m>
                <a:r>
                  <a:rPr lang="en-US" sz="2200" dirty="0"/>
                  <a:t> is a commutative ring?</a:t>
                </a:r>
              </a:p>
              <a:p>
                <a:endParaRPr lang="en-US" sz="2200" b="1" dirty="0" smtClean="0"/>
              </a:p>
              <a:p>
                <a:r>
                  <a:rPr lang="en-US" sz="2200" b="1" dirty="0" smtClean="0"/>
                  <a:t>Solution:</a:t>
                </a:r>
                <a:r>
                  <a:rPr lang="en-US" sz="2200" dirty="0" smtClean="0"/>
                  <a:t> </a:t>
                </a:r>
                <a:r>
                  <a:rPr lang="en-US" sz="2000" i="1" dirty="0"/>
                  <a:t>R </a:t>
                </a:r>
                <a:r>
                  <a:rPr lang="en-US" sz="2000" i="1" dirty="0" smtClean="0"/>
                  <a:t>=</a:t>
                </a:r>
                <a:r>
                  <a:rPr lang="en-US" sz="2200" i="1" dirty="0" smtClean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= {0,4,8} :  1) We </a:t>
                </a:r>
                <a:r>
                  <a:rPr lang="en-US" sz="2200" dirty="0"/>
                  <a:t>have to show that   </a:t>
                </a:r>
                <a:r>
                  <a:rPr lang="en-US" sz="2200" dirty="0" smtClean="0"/>
                  <a:t>&lt; </a:t>
                </a:r>
                <a:r>
                  <a:rPr lang="en-US" sz="2200" i="1" dirty="0" smtClean="0">
                    <a:solidFill>
                      <a:srgbClr val="FF0000"/>
                    </a:solidFill>
                  </a:rPr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solidFill>
                          <a:srgbClr val="FF0000"/>
                        </a:solidFill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&gt; </m:t>
                    </m:r>
                    <m:r>
                      <a:rPr lang="en-US" sz="220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is </a:t>
                </a:r>
                <a:r>
                  <a:rPr lang="en-US" sz="2200" dirty="0" err="1" smtClean="0">
                    <a:solidFill>
                      <a:srgbClr val="FF0000"/>
                    </a:solidFill>
                  </a:rPr>
                  <a:t>abelian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 group 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r>
                  <a:rPr lang="en-US" sz="2200" b="1" dirty="0"/>
                  <a:t>Closed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ar-SA" sz="2200" i="1" dirty="0" smtClean="0">
                        <a:latin typeface="Cambria Math"/>
                      </a:rPr>
                      <m:t>∀</m:t>
                    </m:r>
                    <m:r>
                      <a:rPr lang="en-US" sz="2200" i="1" dirty="0" err="1">
                        <a:latin typeface="Cambria Math"/>
                      </a:rPr>
                      <m:t>𝑎</m:t>
                    </m:r>
                    <m:r>
                      <a:rPr lang="en-US" sz="2200" i="1" dirty="0" err="1">
                        <a:latin typeface="Cambria Math"/>
                      </a:rPr>
                      <m:t>,</m:t>
                    </m:r>
                    <m:r>
                      <a:rPr lang="en-US" sz="2200" i="1" dirty="0" err="1">
                        <a:latin typeface="Cambria Math"/>
                      </a:rPr>
                      <m:t>𝑏</m:t>
                    </m:r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ar-SA" sz="2200">
                        <a:latin typeface="Cambria Math"/>
                      </a:rPr>
                      <m:t>∈</m:t>
                    </m:r>
                    <m:r>
                      <a:rPr lang="ar-SA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i="1" dirty="0"/>
                  <a:t>4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⟹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200" dirty="0"/>
                  <a:t>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4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</m:oMath>
                </a14:m>
                <a:endParaRPr lang="en-US" sz="2200" dirty="0"/>
              </a:p>
              <a:p>
                <a:r>
                  <a:rPr lang="en-US" sz="2200" b="1" dirty="0"/>
                  <a:t>Associative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ar-SA" sz="2200">
                        <a:latin typeface="Cambria Math"/>
                      </a:rPr>
                      <m:t>∀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𝑏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𝑐</m:t>
                    </m:r>
                    <m:r>
                      <a:rPr lang="en-US" sz="2200" i="1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baseline="-25000" dirty="0"/>
                  <a:t>12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dirty="0"/>
                  <a:t>) +</a:t>
                </a:r>
                <a:r>
                  <a:rPr lang="en-US" sz="2200" baseline="-25000" dirty="0"/>
                  <a:t>12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/>
                  <a:t>+</a:t>
                </a:r>
                <a:r>
                  <a:rPr lang="en-US" sz="2200" baseline="-25000" dirty="0"/>
                  <a:t>12</a:t>
                </a:r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baseline="-25000" dirty="0"/>
                  <a:t>12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r>
                  <a:rPr lang="en-US" sz="2200" dirty="0" smtClean="0"/>
                  <a:t>Fix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0</m:t>
                    </m:r>
                    <m:r>
                      <a:rPr lang="en-US" sz="2200" i="1" dirty="0" smtClean="0">
                        <a:latin typeface="Cambria Math"/>
                      </a:rPr>
                      <m:t>,  </m:t>
                    </m:r>
                    <m:r>
                      <a:rPr lang="en-US" sz="2200" i="1" dirty="0" smtClean="0">
                        <a:latin typeface="Cambria Math"/>
                      </a:rPr>
                      <m:t>𝑏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4</m:t>
                    </m:r>
                    <m:r>
                      <a:rPr lang="en-US" sz="2200" i="1" dirty="0" smtClean="0">
                        <a:latin typeface="Cambria Math"/>
                      </a:rPr>
                      <m:t>,  </m:t>
                    </m:r>
                    <m:r>
                      <a:rPr lang="en-US" sz="2200" i="1" dirty="0" smtClean="0">
                        <a:latin typeface="Cambria Math"/>
                      </a:rPr>
                      <m:t>𝑐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4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(0 +</a:t>
                </a:r>
                <a:r>
                  <a:rPr lang="en-US" sz="2200" baseline="-25000" dirty="0"/>
                  <a:t>12 </a:t>
                </a:r>
                <a:r>
                  <a:rPr lang="en-US" sz="2200" dirty="0"/>
                  <a:t>4) +</a:t>
                </a:r>
                <a:r>
                  <a:rPr lang="en-US" sz="2200" baseline="-25000" dirty="0"/>
                  <a:t>12 </a:t>
                </a:r>
                <a:r>
                  <a:rPr lang="en-US" sz="2200" dirty="0"/>
                  <a:t>4 = 0+</a:t>
                </a:r>
                <a:r>
                  <a:rPr lang="en-US" sz="2200" baseline="-25000" dirty="0"/>
                  <a:t>12</a:t>
                </a:r>
                <a:r>
                  <a:rPr lang="en-US" sz="2200" dirty="0"/>
                  <a:t>(4 +</a:t>
                </a:r>
                <a:r>
                  <a:rPr lang="en-US" sz="2200" baseline="-25000" dirty="0"/>
                  <a:t>12</a:t>
                </a:r>
                <a:r>
                  <a:rPr lang="en-US" sz="2200" dirty="0"/>
                  <a:t> 4)</a:t>
                </a:r>
              </a:p>
              <a:p>
                <a:r>
                  <a:rPr lang="en-US" sz="2200" dirty="0" smtClean="0"/>
                  <a:t>                      8=8</a:t>
                </a:r>
                <a:endParaRPr lang="en-US" sz="2200" dirty="0"/>
              </a:p>
              <a:p>
                <a:r>
                  <a:rPr lang="en-US" sz="2200" b="1" dirty="0"/>
                  <a:t>Identity</a:t>
                </a:r>
                <a:r>
                  <a:rPr lang="en-US" sz="2200" dirty="0"/>
                  <a:t>: </a:t>
                </a:r>
                <a14:m>
                  <m:oMath xmlns:m="http://schemas.openxmlformats.org/officeDocument/2006/math">
                    <m:r>
                      <a:rPr lang="ar-SA" sz="2200">
                        <a:latin typeface="Cambria Math"/>
                      </a:rPr>
                      <m:t>∀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∃</m:t>
                    </m:r>
                    <m:r>
                      <a:rPr lang="en-US" sz="2200" i="1">
                        <a:latin typeface="Cambria Math"/>
                      </a:rPr>
                      <m:t>𝑒</m:t>
                    </m:r>
                    <m:r>
                      <a:rPr lang="en-US" sz="2200" i="1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   </a:t>
                </a:r>
                <a:r>
                  <a:rPr lang="ar-SA" sz="2200" i="0" dirty="0" smtClean="0"/>
                  <a:t>⇒</a:t>
                </a:r>
                <a:r>
                  <a:rPr lang="en-US" sz="2200" i="0" dirty="0" smtClean="0">
                    <a:solidFill>
                      <a:srgbClr val="FF0000"/>
                    </a:solidFill>
                  </a:rPr>
                  <a:t>e=0</a:t>
                </a:r>
                <a:r>
                  <a:rPr lang="ar-SA" sz="2200" dirty="0" smtClean="0"/>
                  <a:t>  </a:t>
                </a:r>
                <a:r>
                  <a:rPr lang="en-US" sz="22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</a:rPr>
                      <m:t>+</m:t>
                    </m:r>
                    <m:r>
                      <a:rPr lang="en-US" sz="2200" i="1" baseline="-25000" dirty="0" smtClean="0">
                        <a:latin typeface="Cambria Math"/>
                      </a:rPr>
                      <m:t>12</m:t>
                    </m:r>
                    <m:r>
                      <a:rPr lang="en-US" sz="2200" b="0" i="1" baseline="-25000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𝑒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𝑒</m:t>
                    </m:r>
                    <m:r>
                      <a:rPr lang="en-US" sz="2200" i="1" dirty="0" smtClean="0">
                        <a:latin typeface="Cambria Math"/>
                      </a:rPr>
                      <m:t>+</m:t>
                    </m:r>
                    <m:r>
                      <a:rPr lang="en-US" sz="2200" i="1" baseline="-25000" dirty="0" smtClean="0">
                        <a:latin typeface="Cambria Math"/>
                      </a:rPr>
                      <m:t>12</m:t>
                    </m:r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</m:oMath>
                </a14:m>
                <a:endParaRPr lang="en-US" sz="2200" dirty="0"/>
              </a:p>
              <a:p>
                <a:r>
                  <a:rPr lang="en-US" sz="2200" b="1" dirty="0"/>
                  <a:t>Inverse</a:t>
                </a:r>
                <a:r>
                  <a:rPr lang="en-US" sz="2200" dirty="0"/>
                  <a:t>: 	</a:t>
                </a:r>
                <a14:m>
                  <m:oMath xmlns:m="http://schemas.openxmlformats.org/officeDocument/2006/math">
                    <m:r>
                      <a:rPr lang="ar-SA" sz="2200">
                        <a:latin typeface="Cambria Math"/>
                      </a:rPr>
                      <m:t>∀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∃</m:t>
                    </m:r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/>
                  <a:t>+</a:t>
                </a:r>
                <a:r>
                  <a:rPr lang="en-US" sz="2200" baseline="-25000" dirty="0"/>
                  <a:t>12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/>
                  <a:t>=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−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/>
                  <a:t>+</a:t>
                </a:r>
                <a:r>
                  <a:rPr lang="en-US" sz="2200" baseline="-25000" dirty="0"/>
                  <a:t>12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𝑒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/>
                  <a:t>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</a:rPr>
                        <m:t>0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0</m:t>
                      </m:r>
                      <m:r>
                        <a:rPr lang="en-US" sz="2200" i="1">
                          <a:latin typeface="Cambria Math"/>
                        </a:rPr>
                        <m:t>,−</m:t>
                      </m:r>
                      <m:r>
                        <a:rPr lang="en-US" sz="2200" b="0" i="1" smtClean="0">
                          <a:latin typeface="Cambria Math"/>
                        </a:rPr>
                        <m:t>4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8</m:t>
                      </m:r>
                      <m:r>
                        <a:rPr lang="en-US" sz="2200">
                          <a:latin typeface="Cambria Math"/>
                        </a:rPr>
                        <m:t> </m:t>
                      </m:r>
                      <m:r>
                        <a:rPr lang="en-US" sz="2200" b="0" i="0" smtClean="0">
                          <a:latin typeface="Cambria Math"/>
                        </a:rPr>
                        <m:t>,</m:t>
                      </m:r>
                      <m:r>
                        <a:rPr lang="en-US" sz="2200" i="1" smtClean="0">
                          <a:latin typeface="Cambria Math"/>
                        </a:rPr>
                        <m:t>−</m:t>
                      </m:r>
                      <m:r>
                        <a:rPr lang="en-US" sz="2200" b="0" i="1" smtClean="0">
                          <a:latin typeface="Cambria Math"/>
                        </a:rPr>
                        <m:t>8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b="0" i="1" smtClean="0">
                          <a:latin typeface="Cambria Math"/>
                        </a:rPr>
                        <m:t>4</m:t>
                      </m:r>
                      <m:r>
                        <a:rPr lang="en-US" sz="2200" b="0" i="1" smtClean="0">
                          <a:latin typeface="Cambria Math"/>
                        </a:rPr>
                        <m:t>.     </m:t>
                      </m:r>
                      <m:r>
                        <a:rPr lang="en-US" sz="2200">
                          <a:latin typeface="Cambria Math"/>
                        </a:rPr>
                        <m:t>&lt;</m:t>
                      </m:r>
                      <m:r>
                        <a:rPr lang="en-US" sz="2200" i="1"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r-SA" sz="2200" i="1">
                              <a:latin typeface="Cambria Math"/>
                            </a:rPr>
                            <m:t>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 &gt;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is</m:t>
                      </m:r>
                      <m: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a</m:t>
                      </m:r>
                      <m: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rgbClr val="FF0000"/>
                          </a:solidFill>
                          <a:latin typeface="Cambria Math"/>
                        </a:rPr>
                        <m:t>gro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u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FF0000"/>
                          </a:solidFill>
                          <a:latin typeface="Cambria Math"/>
                        </a:rPr>
                        <m:t>p</m:t>
                      </m:r>
                      <m:r>
                        <a:rPr lang="en-US" sz="22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200" b="0" i="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r>
                  <a:rPr lang="en-US" sz="2200" dirty="0"/>
                  <a:t>For </a:t>
                </a:r>
                <a:r>
                  <a:rPr lang="en-US" sz="2200" b="1" dirty="0" err="1"/>
                  <a:t>abelian</a:t>
                </a:r>
                <a:r>
                  <a:rPr lang="en-US" sz="2200" b="1" dirty="0"/>
                  <a:t> </a:t>
                </a:r>
                <a:r>
                  <a:rPr lang="en-US" sz="2200" b="1" dirty="0" smtClean="0"/>
                  <a:t> group</a:t>
                </a:r>
                <a:r>
                  <a:rPr lang="en-US" sz="2200" dirty="0" smtClean="0"/>
                  <a:t>: </a:t>
                </a:r>
                <a14:m>
                  <m:oMath xmlns:m="http://schemas.openxmlformats.org/officeDocument/2006/math">
                    <m:r>
                      <a:rPr lang="ar-SA" sz="2200" i="1" dirty="0" smtClean="0">
                        <a:latin typeface="Cambria Math"/>
                      </a:rPr>
                      <m:t>∀</m:t>
                    </m:r>
                    <m:r>
                      <a:rPr lang="en-US" sz="2200" i="1" dirty="0" err="1" smtClean="0">
                        <a:latin typeface="Cambria Math"/>
                      </a:rPr>
                      <m:t>𝑎</m:t>
                    </m:r>
                    <m:r>
                      <a:rPr lang="en-US" sz="2200" i="1" dirty="0" err="1" smtClean="0">
                        <a:latin typeface="Cambria Math"/>
                      </a:rPr>
                      <m:t>,</m:t>
                    </m:r>
                    <m:r>
                      <a:rPr lang="en-US" sz="2200" i="1" dirty="0" err="1" smtClean="0">
                        <a:latin typeface="Cambria Math"/>
                      </a:rPr>
                      <m:t>𝑏</m:t>
                    </m:r>
                    <m:r>
                      <a:rPr lang="en-US" sz="2200">
                        <a:latin typeface="Cambria Math"/>
                      </a:rPr>
                      <m:t>∈</m:t>
                    </m:r>
                    <m:r>
                      <a:rPr lang="en-US" sz="2200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⟹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𝑎</m:t>
                    </m:r>
                  </m:oMath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/>
                        </a:rPr>
                        <m:t>0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4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/>
                        </a:rPr>
                        <m:t>&lt;</m:t>
                      </m:r>
                      <m:r>
                        <a:rPr lang="en-US" sz="2200" i="1"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latin typeface="Cambria Math"/>
                        </a:rPr>
                        <m:t>4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r-SA" sz="2200" i="1">
                              <a:latin typeface="Cambria Math"/>
                            </a:rPr>
                            <m:t>ℤ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 ,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+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&gt;</m:t>
                      </m:r>
                      <m: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is</m:t>
                      </m:r>
                      <m: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/>
                        </a:rPr>
                        <m:t>an</m:t>
                      </m:r>
                      <m:r>
                        <a:rPr lang="en-US" sz="220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rgbClr val="FF0000"/>
                          </a:solidFill>
                          <a:latin typeface="Cambria Math"/>
                        </a:rPr>
                        <m:t>abelian</m:t>
                      </m:r>
                      <m:r>
                        <a:rPr lang="en-US" sz="220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smtClean="0">
                          <a:solidFill>
                            <a:srgbClr val="FF0000"/>
                          </a:solidFill>
                          <a:latin typeface="Cambria Math"/>
                        </a:rPr>
                        <m:t>group</m:t>
                      </m:r>
                    </m:oMath>
                  </m:oMathPara>
                </a14:m>
                <a:endParaRPr lang="en-US" sz="2200" dirty="0">
                  <a:solidFill>
                    <a:srgbClr val="FF0000"/>
                  </a:solidFill>
                </a:endParaRPr>
              </a:p>
              <a:p>
                <a:r>
                  <a:rPr lang="ar-SA" sz="2200" dirty="0"/>
                  <a:t> </a:t>
                </a:r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6863417"/>
              </a:xfrm>
              <a:prstGeom prst="rect">
                <a:avLst/>
              </a:prstGeom>
              <a:blipFill rotWithShape="1">
                <a:blip r:embed="rId2"/>
                <a:stretch>
                  <a:fillRect l="-867" t="-533" b="-8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7467600" y="60198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continues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38051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ular Multiplication Table | I Decoration Ide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53994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29818" y="16565"/>
            <a:ext cx="91738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Example:construct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multiplication table for arithmetic mod 4:</a:t>
            </a:r>
          </a:p>
          <a:p>
            <a:endParaRPr lang="ar-IQ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6997148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83" y="5620926"/>
            <a:ext cx="8305800" cy="113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87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0"/>
                <a:ext cx="8839200" cy="6863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/>
                  <a:t>2) </a:t>
                </a:r>
                <a:r>
                  <a:rPr lang="en-US" sz="2200" dirty="0"/>
                  <a:t>We have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&lt;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is</m:t>
                    </m:r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a:rPr lang="en-US" sz="2200" b="1" i="0" smtClean="0">
                        <a:latin typeface="Cambria Math"/>
                      </a:rPr>
                      <m:t>𝐜𝐥𝐨𝐬𝐞𝐝</m:t>
                    </m:r>
                    <m:r>
                      <a:rPr lang="en-US" sz="2200" b="0" i="0" smtClean="0">
                        <a:latin typeface="Cambria Math"/>
                      </a:rPr>
                      <m:t>: 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ar-SA" sz="2200">
                        <a:latin typeface="Cambria Math"/>
                      </a:rPr>
                      <m:t>∀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 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, then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 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 .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8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/>
                      </a:rPr>
                      <m:t>8</m:t>
                    </m:r>
                    <m:r>
                      <a:rPr lang="en-US" sz="2200" i="1">
                        <a:latin typeface="Cambria Math"/>
                      </a:rPr>
                      <m:t> 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  <a:p>
                <a:endParaRPr lang="en-US" sz="2200" dirty="0" smtClean="0"/>
              </a:p>
              <a:p>
                <a:r>
                  <a:rPr lang="en-US" sz="2200" b="1" dirty="0" smtClean="0"/>
                  <a:t>3)</a:t>
                </a:r>
                <a:r>
                  <a:rPr lang="en-US" sz="2200" dirty="0" smtClean="0"/>
                  <a:t>We </a:t>
                </a:r>
                <a:r>
                  <a:rPr lang="en-US" sz="2200" dirty="0"/>
                  <a:t>have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&lt;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is</m:t>
                    </m:r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an</m:t>
                    </m:r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a:rPr lang="en-US" sz="2200" b="1" i="1">
                        <a:latin typeface="Cambria Math"/>
                      </a:rPr>
                      <m:t>𝐚𝐬𝐬𝐨𝐜𝐢𝐚𝐭𝐢𝐯𝐞</m:t>
                    </m:r>
                  </m:oMath>
                </a14:m>
                <a:endParaRPr lang="en-US" sz="2200" b="1" dirty="0"/>
              </a:p>
              <a:p>
                <a14:m>
                  <m:oMath xmlns:m="http://schemas.openxmlformats.org/officeDocument/2006/math">
                    <m:r>
                      <a:rPr lang="ar-SA" sz="2200">
                        <a:latin typeface="Cambria Math"/>
                      </a:rPr>
                      <m:t>∀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,</m:t>
                    </m:r>
                    <m:r>
                      <a:rPr lang="en-US" sz="2200" b="0" i="1" smtClean="0">
                        <a:latin typeface="Cambria Math"/>
                      </a:rPr>
                      <m:t>𝑐</m:t>
                    </m:r>
                    <m:r>
                      <a:rPr lang="en-US" sz="2200" i="1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,  (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 )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r>
                      <a:rPr lang="en-US" sz="2200" i="1" dirty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sz="2200" b="0" i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𝑐</m:t>
                    </m:r>
                    <m:r>
                      <a:rPr lang="en-US" sz="2200" b="0" i="1" smtClean="0">
                        <a:latin typeface="Cambria Math"/>
                      </a:rPr>
                      <m:t>) .</m:t>
                    </m:r>
                  </m:oMath>
                </a14:m>
                <a:endParaRPr lang="en-US" sz="2200" dirty="0"/>
              </a:p>
              <a:p>
                <a:endParaRPr lang="en-US" sz="2200" i="1" dirty="0" smtClean="0">
                  <a:latin typeface="Cambria Math"/>
                </a:endParaRPr>
              </a:p>
              <a:p>
                <a:r>
                  <a:rPr lang="en-US" sz="2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2200" dirty="0"/>
                  <a:t>=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4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8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i="1">
                        <a:latin typeface="Cambria Math"/>
                      </a:rPr>
                      <m:t>𝑐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8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(4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 8)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8=  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(8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8)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200" dirty="0" smtClean="0"/>
                  <a:t>  4=4</a:t>
                </a:r>
              </a:p>
              <a:p>
                <a:endParaRPr lang="en-US" sz="2200" dirty="0"/>
              </a:p>
              <a:p>
                <a:r>
                  <a:rPr lang="en-US" sz="2200" b="1" dirty="0" smtClean="0"/>
                  <a:t>4)Distribution </a:t>
                </a:r>
                <a:r>
                  <a:rPr lang="en-US" sz="2200" b="1" dirty="0"/>
                  <a:t>law</a:t>
                </a:r>
                <a:r>
                  <a:rPr lang="en-US" sz="2200" dirty="0"/>
                  <a:t>: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ar-SA" sz="2200">
                        <a:latin typeface="Cambria Math"/>
                      </a:rPr>
                      <m:t>∀</m:t>
                    </m:r>
                    <m:r>
                      <a:rPr lang="en-US" sz="2200" i="1">
                        <a:latin typeface="Cambria Math"/>
                      </a:rPr>
                      <m:t>𝑎</m:t>
                    </m:r>
                    <m:r>
                      <a:rPr lang="en-US" sz="2200" i="1">
                        <a:latin typeface="Cambria Math"/>
                      </a:rPr>
                      <m:t>,</m:t>
                    </m:r>
                    <m:r>
                      <a:rPr lang="en-US" sz="2200" i="1">
                        <a:latin typeface="Cambria Math"/>
                      </a:rPr>
                      <m:t>𝑏</m:t>
                    </m:r>
                    <m:r>
                      <a:rPr lang="en-US" sz="2200" i="1">
                        <a:latin typeface="Cambria Math"/>
                      </a:rPr>
                      <m:t>, </m:t>
                    </m:r>
                    <m:r>
                      <a:rPr lang="en-US" sz="2200" i="1">
                        <a:latin typeface="Cambria Math"/>
                      </a:rPr>
                      <m:t>𝑐</m:t>
                    </m:r>
                    <m:r>
                      <a:rPr lang="ar-SA" sz="2200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+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22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 ∙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 ∙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2200" b="0" i="0" smtClean="0">
                        <a:latin typeface="Cambria Math"/>
                      </a:rPr>
                      <m:t>,</m:t>
                    </m:r>
                  </m:oMath>
                </a14:m>
                <a:endParaRPr lang="en-US" sz="2200" dirty="0"/>
              </a:p>
              <a:p>
                <a:endParaRPr lang="en-US" sz="22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let</m:t>
                      </m:r>
                      <m:r>
                        <a:rPr lang="en-US" sz="2200" b="0" i="1" smtClean="0">
                          <a:latin typeface="Cambria Math"/>
                        </a:rPr>
                        <m:t> </m:t>
                      </m:r>
                      <m:r>
                        <a:rPr lang="en-US" sz="2200" i="1">
                          <a:latin typeface="Cambria Math"/>
                        </a:rPr>
                        <m:t>𝑎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0</m:t>
                      </m:r>
                      <m:r>
                        <a:rPr lang="en-US" sz="2200" i="1">
                          <a:latin typeface="Cambria Math"/>
                        </a:rPr>
                        <m:t>,</m:t>
                      </m:r>
                      <m:r>
                        <a:rPr lang="en-US" sz="2200" i="1">
                          <a:latin typeface="Cambria Math"/>
                        </a:rPr>
                        <m:t>𝑏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4</m:t>
                      </m:r>
                      <m:r>
                        <a:rPr lang="en-US" sz="2200" i="1">
                          <a:latin typeface="Cambria Math"/>
                        </a:rPr>
                        <m:t>,</m:t>
                      </m:r>
                      <m:r>
                        <a:rPr lang="en-US" sz="2200" i="1">
                          <a:latin typeface="Cambria Math"/>
                        </a:rPr>
                        <m:t>𝑐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4</m:t>
                        </m:r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+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8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=(</m:t>
                    </m:r>
                    <m:r>
                      <a:rPr lang="en-US" sz="2200" i="1"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4</m:t>
                    </m:r>
                    <m:r>
                      <a:rPr lang="en-US" sz="22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0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8</m:t>
                    </m:r>
                    <m:r>
                      <a:rPr lang="en-US" sz="2200" i="1">
                        <a:latin typeface="Cambria Math"/>
                      </a:rPr>
                      <m:t>)→</m:t>
                    </m:r>
                  </m:oMath>
                </a14:m>
                <a:r>
                  <a:rPr lang="en-US" sz="2200" dirty="0"/>
                  <a:t> 0=0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/>
                  <a:t>.</a:t>
                </a:r>
                <a14:m>
                  <m:oMath xmlns:m="http://schemas.openxmlformats.org/officeDocument/2006/math">
                    <m:r>
                      <a:rPr lang="en-US" sz="2200" smtClean="0">
                        <a:latin typeface="Cambria Math"/>
                      </a:rPr>
                      <m:t>&lt;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&gt;</m:t>
                    </m:r>
                    <m:r>
                      <a:rPr lang="en-US" sz="2200">
                        <a:latin typeface="Cambria Math"/>
                      </a:rPr>
                      <m:t>  </m:t>
                    </m:r>
                  </m:oMath>
                </a14:m>
                <a:r>
                  <a:rPr lang="en-US" sz="2200" dirty="0"/>
                  <a:t>is a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ring.</a:t>
                </a:r>
              </a:p>
              <a:p>
                <a:endParaRPr lang="en-US" sz="2200" dirty="0">
                  <a:solidFill>
                    <a:srgbClr val="FF0000"/>
                  </a:solidFill>
                </a:endParaRPr>
              </a:p>
              <a:p>
                <a:r>
                  <a:rPr lang="en-US" sz="2200" dirty="0"/>
                  <a:t>To show that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&lt;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&gt;</m:t>
                    </m:r>
                    <m:r>
                      <a:rPr lang="en-US" sz="220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commutative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ring: </a:t>
                </a:r>
                <a14:m>
                  <m:oMath xmlns:m="http://schemas.openxmlformats.org/officeDocument/2006/math">
                    <m:r>
                      <a:rPr lang="ar-SA" sz="2200">
                        <a:latin typeface="Cambria Math"/>
                      </a:rPr>
                      <m:t>∀</m:t>
                    </m:r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</a:rPr>
                      <m:t>,</m:t>
                    </m:r>
                    <m:r>
                      <a:rPr lang="en-US" sz="2200" i="1" dirty="0" smtClean="0">
                        <a:latin typeface="Cambria Math"/>
                      </a:rPr>
                      <m:t>𝑏</m:t>
                    </m:r>
                    <m:r>
                      <a:rPr lang="ar-SA" sz="2200">
                        <a:latin typeface="Cambria Math"/>
                      </a:rPr>
                      <m:t>∈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𝑠</m:t>
                    </m:r>
                    <m:r>
                      <a:rPr lang="en-US" sz="2200" i="1">
                        <a:latin typeface="Cambria Math"/>
                      </a:rPr>
                      <m:t>.</m:t>
                    </m:r>
                    <m:r>
                      <a:rPr lang="en-US" sz="2200" i="1">
                        <a:latin typeface="Cambria Math"/>
                      </a:rPr>
                      <m:t>𝑡</m:t>
                    </m:r>
                  </m:oMath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ar-SA" sz="2200">
                              <a:latin typeface="Cambria Math"/>
                            </a:rPr>
                            <m:t>∙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𝑏</m:t>
                      </m:r>
                      <m:r>
                        <a:rPr lang="en-US" sz="2200" i="1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∙</m:t>
                          </m:r>
                        </m:e>
                        <m:sub>
                          <m:r>
                            <a:rPr lang="en-US" sz="22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/>
                      </a:rPr>
                      <m:t>fixes</m:t>
                    </m:r>
                    <m:r>
                      <a:rPr lang="en-US" sz="2200" b="0" i="1" dirty="0" smtClean="0">
                        <a:latin typeface="Cambria Math"/>
                      </a:rPr>
                      <m:t>: </m:t>
                    </m:r>
                    <m:r>
                      <a:rPr lang="en-US" sz="2200" i="1" dirty="0" smtClean="0">
                        <a:latin typeface="Cambria Math"/>
                      </a:rPr>
                      <m:t>𝑎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0</m:t>
                    </m:r>
                    <m:r>
                      <a:rPr lang="en-US" sz="2200" i="1" dirty="0" smtClean="0">
                        <a:latin typeface="Cambria Math"/>
                      </a:rPr>
                      <m:t>, </m:t>
                    </m:r>
                    <m:r>
                      <a:rPr lang="en-US" sz="2200" i="1" dirty="0" smtClean="0">
                        <a:latin typeface="Cambria Math"/>
                      </a:rPr>
                      <m:t>𝑏</m:t>
                    </m:r>
                    <m:r>
                      <a:rPr lang="en-US" sz="2200" i="1" dirty="0" smtClean="0">
                        <a:latin typeface="Cambria Math"/>
                      </a:rPr>
                      <m:t>=</m:t>
                    </m:r>
                    <m:r>
                      <a:rPr lang="en-US" sz="2200" i="1" dirty="0" smtClean="0">
                        <a:latin typeface="Cambria Math"/>
                      </a:rPr>
                      <m:t>8</m:t>
                    </m:r>
                  </m:oMath>
                </a14:m>
                <a:r>
                  <a:rPr lang="en-US" sz="2200" dirty="0" smtClean="0"/>
                  <a:t>;                 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>
                            <a:latin typeface="Cambria Math"/>
                          </a:rPr>
                          <m:t>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8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8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200" dirty="0" smtClean="0"/>
                  <a:t>   0=0.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&lt;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4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ar-SA" sz="2200" i="1">
                            <a:latin typeface="Cambria Math"/>
                          </a:rPr>
                          <m:t>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+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 ∙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&gt;</m:t>
                    </m:r>
                    <m:r>
                      <a:rPr lang="en-US" sz="2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/>
                  <a:t>is commutative ring.</a:t>
                </a:r>
              </a:p>
              <a:p>
                <a:r>
                  <a:rPr lang="en-US" sz="2200" dirty="0"/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8839200" cy="6863417"/>
              </a:xfrm>
              <a:prstGeom prst="rect">
                <a:avLst/>
              </a:prstGeom>
              <a:blipFill rotWithShape="1">
                <a:blip r:embed="rId2"/>
                <a:stretch>
                  <a:fillRect l="-828" t="-533" r="-966" b="-79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99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76200"/>
                <a:ext cx="9144000" cy="6030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 smtClean="0"/>
              </a:p>
              <a:p>
                <a:r>
                  <a:rPr lang="en-US" sz="2400" b="1" dirty="0" smtClean="0"/>
                  <a:t>Definition: </a:t>
                </a:r>
                <a:r>
                  <a:rPr lang="en-US" sz="2400" dirty="0"/>
                  <a:t>A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Field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/>
                  <a:t>, containing at least </a:t>
                </a:r>
                <a:r>
                  <a:rPr lang="en-US" sz="2400" dirty="0" smtClean="0"/>
                  <a:t>two different </a:t>
                </a:r>
                <a:r>
                  <a:rPr lang="en-US" sz="2400" dirty="0"/>
                  <a:t>elements, on which two </a:t>
                </a:r>
                <a:r>
                  <a:rPr lang="en-US" sz="2400" dirty="0" smtClean="0"/>
                  <a:t>operations +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·  satisfying the following conditions:</a:t>
                </a:r>
              </a:p>
              <a:p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400" dirty="0" smtClean="0"/>
                  <a:t>i.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/>
                  <a:t>is </a:t>
                </a:r>
                <a:r>
                  <a:rPr lang="en-US" sz="2400" dirty="0" err="1"/>
                  <a:t>abelian</a:t>
                </a:r>
                <a:r>
                  <a:rPr lang="en-US" sz="2400" dirty="0"/>
                  <a:t> group under addition.</a:t>
                </a:r>
              </a:p>
              <a:p>
                <a:r>
                  <a:rPr lang="en-US" sz="2400" dirty="0" smtClean="0"/>
                  <a:t>ii.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𝐹</m:t>
                    </m:r>
                    <m:r>
                      <a:rPr lang="en-US" sz="2400" b="0" i="1" dirty="0" smtClean="0">
                        <a:latin typeface="Cambria Math"/>
                      </a:rPr>
                      <m:t>/{</m:t>
                    </m:r>
                    <m:r>
                      <a:rPr lang="en-US" sz="2400" b="0" i="1" dirty="0" smtClean="0">
                        <a:latin typeface="Cambria Math"/>
                      </a:rPr>
                      <m:t>0</m:t>
                    </m:r>
                    <m:r>
                      <a:rPr lang="en-US" sz="2400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</a:t>
                </a:r>
                <a:r>
                  <a:rPr lang="en-US" sz="2400" dirty="0" err="1"/>
                  <a:t>abelian</a:t>
                </a:r>
                <a:r>
                  <a:rPr lang="en-US" sz="2400"/>
                  <a:t> group </a:t>
                </a:r>
                <a:r>
                  <a:rPr lang="en-US" sz="2400" dirty="0"/>
                  <a:t>under </a:t>
                </a:r>
                <a:r>
                  <a:rPr lang="en-US" sz="2400" dirty="0" smtClean="0"/>
                  <a:t>multiplication.</a:t>
                </a:r>
                <a:endParaRPr lang="en-US" sz="2400" dirty="0"/>
              </a:p>
              <a:p>
                <a:r>
                  <a:rPr lang="en-US" sz="2400" dirty="0" smtClean="0"/>
                  <a:t>iii.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∈</m:t>
                    </m:r>
                    <m:r>
                      <a:rPr lang="en-US" sz="2400" i="1" dirty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: </a:t>
                </a:r>
                <a:r>
                  <a:rPr lang="en-US" sz="2400" dirty="0" smtClean="0"/>
                  <a:t>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(</a:t>
                </a:r>
                <a:r>
                  <a:rPr lang="en-US" sz="2400" i="1" dirty="0" err="1" smtClean="0"/>
                  <a:t>b</a:t>
                </a:r>
                <a:r>
                  <a:rPr lang="en-US" sz="2400" dirty="0" err="1" smtClean="0"/>
                  <a:t>+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) = </a:t>
                </a:r>
                <a:r>
                  <a:rPr lang="en-US" sz="2400" i="1" dirty="0" err="1"/>
                  <a:t>ab</a:t>
                </a:r>
                <a:r>
                  <a:rPr lang="en-US" sz="2400" dirty="0"/>
                  <a:t>+ </a:t>
                </a:r>
                <a:r>
                  <a:rPr lang="en-US" sz="2400" i="1" dirty="0"/>
                  <a:t>a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smtClean="0"/>
                  <a:t>   </a:t>
                </a:r>
                <a:r>
                  <a:rPr lang="en-US" sz="2400" dirty="0" smtClean="0"/>
                  <a:t>and  (</a:t>
                </a:r>
                <a:r>
                  <a:rPr lang="en-US" sz="2400" i="1" dirty="0"/>
                  <a:t>a</a:t>
                </a:r>
                <a:r>
                  <a:rPr lang="en-US" sz="2400" dirty="0"/>
                  <a:t>+ </a:t>
                </a:r>
                <a:r>
                  <a:rPr lang="en-US" sz="2400" i="1" dirty="0"/>
                  <a:t>b</a:t>
                </a:r>
                <a:r>
                  <a:rPr lang="en-US" sz="2400" dirty="0"/>
                  <a:t>)</a:t>
                </a:r>
                <a:r>
                  <a:rPr lang="en-US" sz="2400" i="1" dirty="0"/>
                  <a:t>c </a:t>
                </a:r>
                <a:r>
                  <a:rPr lang="en-US" sz="2400" dirty="0"/>
                  <a:t>= </a:t>
                </a:r>
                <a:r>
                  <a:rPr lang="en-US" sz="2400" i="1" dirty="0" smtClean="0"/>
                  <a:t>ac </a:t>
                </a:r>
                <a:r>
                  <a:rPr lang="en-US" sz="2400" dirty="0" smtClean="0"/>
                  <a:t>+</a:t>
                </a:r>
                <a:r>
                  <a:rPr lang="en-US" sz="2400" i="1" dirty="0" err="1" smtClean="0"/>
                  <a:t>bc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.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 An </a:t>
                </a:r>
                <a:r>
                  <a:rPr lang="en-US" sz="2400" dirty="0"/>
                  <a:t>arithmetic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;(</m:t>
                    </m:r>
                  </m:oMath>
                </a14:m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 smtClean="0"/>
                  <a:t> is prime) </a:t>
                </a:r>
                <a:r>
                  <a:rPr lang="en-US" sz="2400" dirty="0"/>
                  <a:t>is a </a:t>
                </a:r>
                <a:r>
                  <a:rPr lang="en-US" sz="2400" dirty="0" smtClean="0"/>
                  <a:t>field.</a:t>
                </a:r>
              </a:p>
              <a:p>
                <a:r>
                  <a:rPr lang="en-US" sz="2400" dirty="0" smtClean="0"/>
                  <a:t>ex: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13</m:t>
                        </m:r>
                        <m:r>
                          <a:rPr 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2400" dirty="0"/>
                  <a:t>is a </a:t>
                </a:r>
                <a:r>
                  <a:rPr lang="en-US" sz="2400" dirty="0" smtClean="0"/>
                  <a:t>field.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An arithmetic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is not  field,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/{</m:t>
                    </m:r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 is not </a:t>
                </a:r>
                <a:r>
                  <a:rPr lang="en-US" sz="2400" dirty="0" err="1" smtClean="0"/>
                  <a:t>abelian</a:t>
                </a:r>
                <a:r>
                  <a:rPr lang="en-US" sz="2400" dirty="0" smtClean="0"/>
                  <a:t> group under multiplication ( 2 has no </a:t>
                </a:r>
                <a:r>
                  <a:rPr lang="en-US" sz="2400" dirty="0" err="1" smtClean="0"/>
                  <a:t>inverese</a:t>
                </a:r>
                <a:r>
                  <a:rPr lang="en-US" sz="2400" dirty="0" smtClean="0"/>
                  <a:t> : 2*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sz="2400" dirty="0" smtClean="0"/>
                  <a:t>=1 !) .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:endParaRPr lang="ar-IQ" sz="2400" dirty="0"/>
              </a:p>
              <a:p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"/>
                <a:ext cx="9144000" cy="6030177"/>
              </a:xfrm>
              <a:prstGeom prst="rect">
                <a:avLst/>
              </a:prstGeom>
              <a:blipFill rotWithShape="1">
                <a:blip r:embed="rId2"/>
                <a:stretch>
                  <a:fillRect l="-1000" t="-809" r="-733" b="-121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6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58" y="76200"/>
                <a:ext cx="9144000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group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,∗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an operation </a:t>
                </a:r>
                <a14:m>
                  <m:oMath xmlns:m="http://schemas.openxmlformats.org/officeDocument/2006/math">
                    <m:r>
                      <a:rPr lang="en-US" sz="2800" b="1" i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the following condition are satisfied:</a:t>
                </a:r>
              </a:p>
              <a:p>
                <a:r>
                  <a:rPr lang="en-US" sz="2800" b="0" dirty="0" smtClean="0">
                    <a:cs typeface="Times New Roman" panose="02020603050405020304" pitchFamily="18" charset="0"/>
                  </a:rPr>
                  <a:t>i) The operation</a:t>
                </a:r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800" b="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closed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i="1" dirty="0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ii)</a:t>
                </a:r>
                <a:r>
                  <a:rPr lang="en-US" sz="2800" dirty="0">
                    <a:cs typeface="Times New Roman" panose="02020603050405020304" pitchFamily="18" charset="0"/>
                  </a:rPr>
                  <a:t> The operation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G;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algn="ctr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iii) There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called the 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identity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such that;   </a:t>
                </a:r>
                <a:endParaRPr lang="en-US" sz="2800" i="1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iv) 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an  </a:t>
                </a:r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 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cs typeface="Times New Roman" panose="02020603050405020304" pitchFamily="18" charset="0"/>
                      </a:rPr>
                      <m:t>𝒆</m:t>
                    </m:r>
                    <m:r>
                      <a:rPr lang="en-US" sz="2800" b="0" i="1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:r>
                  <a:rPr lang="en-US" sz="28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inverese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addition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for multiplication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" y="76200"/>
                <a:ext cx="9144000" cy="6555641"/>
              </a:xfrm>
              <a:prstGeom prst="rect">
                <a:avLst/>
              </a:prstGeom>
              <a:blipFill rotWithShape="1">
                <a:blip r:embed="rId2"/>
                <a:stretch>
                  <a:fillRect l="-1333" t="-930" r="-2267" b="-158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0" y="7257"/>
                <a:ext cx="9144000" cy="9694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={…, -2,-1,0,1,2,…} s.t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group under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operation?.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closed;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because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1+2=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     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1+(-2)= -1</a:t>
                </a:r>
                <a:r>
                  <a:rPr lang="en-US" sz="2400" dirty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associative 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sz="2400" i="1" dirty="0" smtClean="0">
                  <a:solidFill>
                    <a:srgbClr val="00206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……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i="1" dirty="0" smtClean="0">
                  <a:solidFill>
                    <a:srgbClr val="00206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…....2</a:t>
                </a: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1 and 2 we get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associative under the defined operation.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To find the identity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 of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∗);</m:t>
                    </m:r>
                  </m:oMath>
                </a14:m>
                <a:endParaRPr lang="en-US" sz="24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400" b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400" b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identity element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US" sz="24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                  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  So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has an identity element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inverse of an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then 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    ∀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So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has its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inverse.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) is a group </a:t>
                </a:r>
                <a:endParaRPr lang="en-US" sz="24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algn="ctr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57"/>
                <a:ext cx="9144000" cy="9694962"/>
              </a:xfrm>
              <a:prstGeom prst="rect">
                <a:avLst/>
              </a:prstGeom>
              <a:blipFill rotWithShape="1">
                <a:blip r:embed="rId2"/>
                <a:stretch>
                  <a:fillRect l="-1000" t="-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9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239" y="40944"/>
                <a:ext cx="8929223" cy="643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Is G=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ℕ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∪{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group under the  addition operation? 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514350" indent="-514350">
                  <a:buAutoNum type="arabicParenR"/>
                </a:pP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,+)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closed;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sz="280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1+2=3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,+)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associative ;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sz="2800" i="1" dirty="0" smtClean="0">
                  <a:solidFill>
                    <a:srgbClr val="00206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),  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(1+2)+3=1+(2+3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).</m:t>
                    </m:r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arenR"/>
                </a:pPr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 0 is an identity element of 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,+);∀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lang="en-US" sz="2800" i="1" dirty="0" smtClean="0">
                  <a:solidFill>
                    <a:srgbClr val="00206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800" i="1" dirty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. 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𝑒𝑥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8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sz="2800" b="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4)Every element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inverse: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𝑒𝑟𝑒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𝑛𝑜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400" b="0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400" b="0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:  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b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  ex: </a:t>
                </a:r>
                <a:r>
                  <a:rPr lang="en-US" sz="2400" b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5+(?)=0,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𝑛𝑜𝑡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</a:t>
                </a:r>
                <a:r>
                  <a:rPr lang="en-US" sz="2400" b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is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not</a:t>
                </a:r>
                <a:r>
                  <a:rPr lang="en-US" sz="2400" b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group under the operation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+</a:t>
                </a:r>
                <a:r>
                  <a:rPr lang="en-US" sz="2400" b="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9" y="40944"/>
                <a:ext cx="8929223" cy="6432530"/>
              </a:xfrm>
              <a:prstGeom prst="rect">
                <a:avLst/>
              </a:prstGeom>
              <a:blipFill rotWithShape="1">
                <a:blip r:embed="rId2"/>
                <a:stretch>
                  <a:fillRect l="-1706" t="-1327" r="-341" b="-170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4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239" y="40944"/>
                <a:ext cx="8929223" cy="6787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group under the operation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check whether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associative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not?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∗(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800" b="0" i="0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𝑏𝑐</m:t>
                        </m:r>
                      </m:sup>
                    </m:sSup>
                  </m:oMath>
                </a14:m>
                <a:endParaRPr lang="en-US" sz="2800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RHS: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 dirty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800" i="1" dirty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8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2800" b="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d>
                      </m:sup>
                    </m:sSup>
                  </m:oMath>
                </a14:m>
                <a:endParaRPr lang="en-US" sz="2800" b="0" i="1" dirty="0" smtClean="0">
                  <a:solidFill>
                    <a:srgbClr val="00206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800" b="0" i="1" dirty="0" smtClean="0">
                  <a:solidFill>
                    <a:srgbClr val="002060"/>
                  </a:solidFill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  <a:cs typeface="Times New Roman" panose="02020603050405020304" pitchFamily="18" charset="0"/>
                  </a:rPr>
                  <a:t>               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e>
                      <m:sup>
                        <m:r>
                          <a:rPr lang="en-US" sz="2800" b="0" i="1" dirty="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800" b="1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LHS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2800" b="1" i="0" dirty="0" smtClean="0">
                    <a:solidFill>
                      <a:srgbClr val="002060"/>
                    </a:solidFill>
                    <a:latin typeface="+mj-lt"/>
                    <a:ea typeface="Cambria Math"/>
                    <a:cs typeface="Times New Roman" panose="02020603050405020304" pitchFamily="18" charset="0"/>
                  </a:rPr>
                  <a:t>RH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𝐒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that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rgbClr val="00206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,∗)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associative .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Therefore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group under the defined operation.</a:t>
                </a:r>
                <a:endParaRPr 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9" y="40944"/>
                <a:ext cx="8929223" cy="6787243"/>
              </a:xfrm>
              <a:prstGeom prst="rect">
                <a:avLst/>
              </a:prstGeom>
              <a:blipFill rotWithShape="1">
                <a:blip r:embed="rId2"/>
                <a:stretch>
                  <a:fillRect l="-1706" t="-1258" b="-161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1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28600"/>
                <a:ext cx="9144000" cy="6215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HW:</a:t>
                </a:r>
                <a:r>
                  <a:rPr lang="en-US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following operations associative or not?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  <a:cs typeface="Times New Roman" panose="020206030504050203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US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i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2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/>
                        <a:cs typeface="Times New Roman" panose="02020603050405020304" pitchFamily="18" charset="0"/>
                      </a:rPr>
                      <m:t>𝑎𝑏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"/>
                <a:ext cx="9144000" cy="6215869"/>
              </a:xfrm>
              <a:prstGeom prst="rect">
                <a:avLst/>
              </a:prstGeom>
              <a:blipFill rotWithShape="1">
                <a:blip r:embed="rId2"/>
                <a:stretch>
                  <a:fillRect l="-1667" t="-1374" r="-267" b="-215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0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Familiar Groups, Examples 1</a:t>
            </a:r>
            <a:endParaRPr lang="en-US" sz="4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1066800"/>
                <a:ext cx="807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integers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addition,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ℤ</m:t>
                        </m:r>
                        <m:r>
                          <a:rPr lang="en-US" sz="3600" b="0" i="1" smtClean="0">
                            <a:latin typeface="Cambria Math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80772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038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420540"/>
                <a:ext cx="899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numbers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addition,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sz="3600" b="0" i="1" smtClean="0">
                            <a:latin typeface="Cambria Math"/>
                          </a:rPr>
                          <m:t> ,+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20540"/>
                <a:ext cx="89916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831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3030140"/>
                <a:ext cx="952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 numbers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addition,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ℂ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latin typeface="Colonna MT" panose="04020805060202030203" pitchFamily="82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0140"/>
                <a:ext cx="95250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727"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3752671"/>
                <a:ext cx="9296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integers modulo </a:t>
                </a:r>
                <a:r>
                  <a:rPr lang="en-US" sz="3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addition,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ℤ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</a:rPr>
                          <m:t> ,+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2671"/>
                <a:ext cx="929640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770" t="-8122" b="-17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715869"/>
                <a:ext cx="807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rationales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addition,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m:rPr>
                            <m:nor/>
                          </m:rPr>
                          <a:rPr lang="en-US" sz="3600" b="0" i="0" smtClean="0">
                            <a:latin typeface="Colonna MT" panose="04020805060202030203" pitchFamily="82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15869"/>
                <a:ext cx="8077200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038" t="-14953" b="-3271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" y="5257800"/>
                <a:ext cx="8839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case, associativity is clear, the identity is 0, and the inverse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3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257800"/>
                <a:ext cx="8839200" cy="1077218"/>
              </a:xfrm>
              <a:prstGeom prst="rect">
                <a:avLst/>
              </a:prstGeom>
              <a:blipFill rotWithShape="1">
                <a:blip r:embed="rId7"/>
                <a:stretch>
                  <a:fillRect l="-1724" t="-7955" b="-17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58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57200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Familiar Groups, Examples 2</a:t>
            </a:r>
            <a:endParaRPr lang="en-US" sz="4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143000"/>
                <a:ext cx="8077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 rational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multiplication,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ℚ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/>
                          </a:rPr>
                          <m:t> ,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80772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2113" t="-8163" b="-1785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2590800"/>
                <a:ext cx="8077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 real numbers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multiplication,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90800"/>
                <a:ext cx="80772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2113" t="-8122" b="-17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3962400"/>
                <a:ext cx="8915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3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 complex numbers </a:t>
                </a:r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multiplication,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ℂ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62400"/>
                <a:ext cx="8915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915" t="-8122" b="-17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5399782"/>
                <a:ext cx="8839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case, associativity is clear, the identity is 1, and the inverse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32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3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399782"/>
                <a:ext cx="8839200" cy="1077218"/>
              </a:xfrm>
              <a:prstGeom prst="rect">
                <a:avLst/>
              </a:prstGeom>
              <a:blipFill rotWithShape="1">
                <a:blip r:embed="rId5"/>
                <a:stretch>
                  <a:fillRect l="-1724" t="-7910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07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67404</TotalTime>
  <Words>3214</Words>
  <Application>Microsoft Office PowerPoint</Application>
  <PresentationFormat>On-screen Show (4:3)</PresentationFormat>
  <Paragraphs>295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Maher</cp:lastModifiedBy>
  <cp:revision>435</cp:revision>
  <dcterms:created xsi:type="dcterms:W3CDTF">2014-07-06T17:09:38Z</dcterms:created>
  <dcterms:modified xsi:type="dcterms:W3CDTF">2022-04-25T12:41:51Z</dcterms:modified>
</cp:coreProperties>
</file>