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9" r:id="rId2"/>
    <p:sldId id="275" r:id="rId3"/>
    <p:sldId id="277" r:id="rId4"/>
    <p:sldId id="287" r:id="rId5"/>
    <p:sldId id="281" r:id="rId6"/>
    <p:sldId id="288" r:id="rId7"/>
    <p:sldId id="280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>
        <p:scale>
          <a:sx n="67" d="100"/>
          <a:sy n="67" d="100"/>
        </p:scale>
        <p:origin x="-8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4-19T21:29:43.3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21134 7565,'0'0,"0"0,-25 0,0 0,0 0,25 0,-25 0,25 0,-24 0,-1 25,25-25,-25 0,25 0,-25 0,25 0,-25 0,1 0,-1 0,25 25,-25-25,0 0,25 0,-25 0,25 0,-49 0,49 0,-25 0,25 0,-25 0,0 0,0 0,25 0,-49 0,24 0,25 0,-50 0,50 0,-49 0,24 0,25 0,-25 0,0 0,1 0,24 0,-25 0,0 0,25 0,-25 0,-24 0,49 0,-50 0,50 0,-25 0,25 0,-25 0,1 0,-1 0,0 0,0 0,0 0,25 0,-49 0,24 0,-25 25,1-25,-1 0,25 0,1 0,-1 0,0 0,0 0,-24 0,24 0,0 0,-25 0,50 0,-49 0,24 0,0 0,-25 0,1 0,24 0,0 0,-24 0,24 0,25 0,-50 0,25 0,1 0,-26 0,25 0,0 0,-24 0,24 0,0 0,-24 0,24 0,0 0,-25 0,50-25,-24 25,-1 0,0 0,25 0,0 0,0 0,0 25,0 0,-25-1,25 51,0-75,-25 49,25-24,0-25,0 25,0 0,0 0,0-25,0 49,0-49,0 25,0-25,0 25,0 0,0 0,0-1,0 1,0 0,0 0,0 0,-24-1,24 1,0 0,0-25,0 25,0 0,0-25,0 24,0 1,0 0,0-25,0 25,0-25,0 25,0-1,0 1,0-25,0 50,0-50,-25 0,0 0,0 0,0 0,0 0,1 0,-1 0,-25 0,50 0,-25 0,1 0,-1 0,0 0,0 0,0 0,1 0,-1 0,0 0,25 0,-25 0,0 0,25 0,-24 0,24 0,-25 0,0 0,0 0,0 0,1 0,24 0,-25 0,25 0,-25 0,25 0,-25 0,0 0,25 0,-24 0,24 0</inkml:trace>
  <inkml:trace contextRef="#ctx0" brushRef="#br0" timeOffset="3594.2056">19794 8086,'0'-24,"0"24,-25 0,1 0,-1 0,0 0,0 0,0 0,1 0,-1 0,25 0,-50 0,50 0,-25 24,25-24,-25 25,1 25,-1-25,-25 49,50-24,-25-26,1 26,24-50,0 25,0 0,0-1,0-24,0 25,0 0,49 0,-49-25,25 0,0 25,0-25,-1 0,1 0,0 0,0 0,25 0,-26-25,1 25,25-25,-50 25,0-25,25 25,-25-25,24 1,-24-1,0 0,0 25,0 0,0-25,0 0,0-24,0 24,0 25,0-25,0 0,0 1,0 24,0-25,0 0,0 25,0-25,0 25,0 0,0 0,0 25,25 25,0-1,-25-49,0 25,0-25,0 25,0 0,25-25,-25 24,0-24,25 25,-25-25,0 25,24-25,1 0,0 0,-25 0,25 0,0 0,-25 0,24 0</inkml:trace>
  <inkml:trace contextRef="#ctx0" brushRef="#br0" timeOffset="8742.5001">18058 7913,'0'0,"-25"0,25 0,-25 0,25 0,-25-25,1 25,24 0,-25 0,25 0,-25 0,0 0,25 0,-25 0,25 0,0 0,-24 49,24-49,-25 25,25-25,0 25,0 0,0-25,0 25,0-25,0 25,0-25,0 0,25 0,-25 24,24-24,-24 0,25 0,0 0,-25 0,25 0,-25 0,25 0,-25 0,49 0,-49 0,25 0,0-24,-25-26,0 50,0-25,0 0,0 0,0 25,0-24,0-1,0 0,0 0,0 0,0-24,0-1,0 1,0 49,0-50,0 25,0 0,0 25,0-24,0-1,0 0,0 0,0 0,0 1,-25-1,25 0,0 25,0 0,0 0,0 25,0 24,0 1,0 0,0 24,0-24,0-1,0 1,0-1,0-24,0 25,0-25,0-1,25 26,0-25,-25 0,24-25,-24 25,25-25,-25 0,25 0,0 0,-25 0,25 0,-25 0</inkml:trace>
  <inkml:trace contextRef="#ctx0" brushRef="#br0" timeOffset="11656.6667">19968 6623,'0'0,"-25"0,0 0,25 0,-25 0,25 0,-24 0,-1 0,0 0,25 25,-50-1,26 26,-1-25,0 0,25-1,0-24,0 25,0 0,0 0,0 0,0 0,0-1,0-24,0 25,0-25,25 0,-25 0,25 0,-1 0,1 0,0 0,0 0,0 0,-1 0,1-25,0 25,-25-24,25 24,-25 0,0-50,0 25,0 0,0 25,0-25,0 25,0-24,0 24,0-50,0 50,0-25,0 25,0-25,0 25,0 50,0 0,0-26,0 1,25 0,-25 0,0 0,0-25,0 49,0 1,0 0,0-26,0 1,0-25,24 25,-24 0,0 24,0-24,0-25,0 25,0 0,0-25,0 25,0-25</inkml:trace>
  <inkml:trace contextRef="#ctx0" brushRef="#br0" timeOffset="13035.7456">19794 8855,'0'0</inkml:trace>
  <inkml:trace contextRef="#ctx0" brushRef="#br0" timeOffset="13527.7738">19794 9401</inkml:trace>
  <inkml:trace contextRef="#ctx0" brushRef="#br0" timeOffset="13920.7963">19794 9748</inkml:trace>
  <inkml:trace contextRef="#ctx0" brushRef="#br0" timeOffset="14481.8284">19869 10244</inkml:trace>
  <inkml:trace contextRef="#ctx0" brushRef="#br0" timeOffset="18082.0343">20687 10790,'0'0,"0"0,-50 0,50 0,-49 0,49 0,-25 0,0 25,0-25,1 0,-1 0,0 0,-25 0,50 0,-24 0,-26 0,25 0,0 0,25 0,-24 0,-1 0,0 0,0 0,0 0,1 0,24 0,-50 0,25 0,0 0,1 0,-1 0,-25 0,25 0,-24 0,24 0,0 0,0 0,1 0,-1 0,-25 0,25 0,-49 0,49 0,-25 0,1 0,-1 0,25-25,-24 25,-1 0,1 0,-1 0,0 0,1 0,-1 0,-49 0,49 0,26 0,-1 0,-25 0,1 0,24 0,0 0,0-25,0 25</inkml:trace>
  <inkml:trace contextRef="#ctx0" brushRef="#br0" timeOffset="20171.1538">19521 11336,'0'0,"25"25,-25-25,0 49,25-49,-25 25,0 0,0 49,0 1,0-26,0-24,0 0,0-25,0 25,0-1,0 26,0-25,0 0,0-1,0 1,0 0,0-25,0 25,0-25,0 0,0-25,0 0,0 0,0 1,0-1,0 25,0-25,0 0,0 25,0-25,0 1,25-1,0-50,-25 75,0-24,24-1,-24 0,0 0,25 25,-25-25,25 25,-25-24,25 24,-25-25,25 25,-1 0,-24 0,25-25,-25 25,25 0,-25 0,25-25,0 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A97C5B5-860C-4D06-ADA8-DC80ADEDD491}" type="datetimeFigureOut">
              <a:rPr lang="ar-IQ" smtClean="0"/>
              <a:t>10/09/1442</a:t>
            </a:fld>
            <a:endParaRPr lang="ar-IQ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IQ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BA2A394-7FA7-480B-A47A-7D045FEE3735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64785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IQ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2A394-7FA7-480B-A47A-7D045FEE3735}" type="slidenum">
              <a:rPr lang="ar-IQ" smtClean="0"/>
              <a:t>5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79570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0EB7AA-56AA-4268-A509-FF312DB15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3165341-460F-4F17-BECD-013AA001B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5D41D5-5512-4397-9082-754CF15A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432A08-C18C-411E-BA9F-36D0C1E9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256F77-0568-4CA9-8F31-43B2464F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71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1813FB-7059-4740-A0FA-4EA1CBE4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812D66E-B1AC-459A-9294-7431DA73F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CC0D57-CCB8-4B2D-B204-78412043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5274BD-24EA-491E-B5FF-FA07142A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64C2D7-8AB7-44D2-8B62-2CE7F0FF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96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63CA528-C391-4D14-A140-5B5804E73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3571CD8-DA21-4884-83F3-34032D6F1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AF8202-31AF-4D1E-ACE7-C7C02A71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623D52-3D0E-49E9-858E-78A48E08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04AACB-B750-49AC-8E87-EEEBCD7D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57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F28BF9-6431-480B-B4D2-6511613C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FCD3AE-C2C1-4EBD-8976-B6C4E93F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0391D4-B0C8-45E4-A465-663FD69E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39FEB6-18A5-4B75-AA1F-79A7C50D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082DAE-0298-4F9A-AAB6-5AA75B74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39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7FD4C8-B57C-4521-AAFC-7428F181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462865-E3C3-40CB-A9ED-F28CAF6ED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7A52EE-1306-490A-A1C6-68DD1EAC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B9638A-C472-41A9-AD45-BF8E14EE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2D757E-2B08-441C-9905-5ED44611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10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11B2FD-1448-4DBF-9994-B6CA259A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04DE31-9658-4C86-86AF-E660383D9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BD61069-EDB8-43FA-BBF8-D0E02374D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6914332-4EC6-4F18-9A3C-23406B44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635E2F-911A-4FF3-B436-4F209F4B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89509A-9BF1-4A84-869F-AC0D8921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63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34ED8F-39BB-44DC-BF0E-FEE58296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80D7E5-7130-424C-BE1F-78099A835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9DB1E2-31B0-4071-B562-F10A480C2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6C7FAEA-0066-4641-9830-A42352403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E617BC2-A927-489F-9641-2DEA85D18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7659DF5-6D62-41B5-8266-FAA01181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CE2B3AC-F8FC-4FBC-A016-2C433DA4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A57331D-8912-49F6-96AB-E3AC84A2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DE6B53-EA74-4E85-B786-358AED95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1E44462-AF3B-4750-8552-69754EE0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5FDF85-ECDF-471D-95D8-B9DB57C9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51FED5-3CBF-4214-BA07-21C2F4BA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22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DA3DA1D-7023-4D4A-9BAC-8070ACE9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A81F74B-6872-4CCC-878D-8D0D462E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4E0335F-E6C4-431D-83D1-83ACD2A6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32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07CD8A-0BFB-42CE-B0BC-29F454F3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7FBAEE-7CF8-43E7-B84A-87A739C4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E273DC-53A3-4502-9546-F11B3BB8E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65B703-E2C8-44DB-92EF-4A9DD939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5A773B-323A-4B14-89E8-2E3A2B6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C5D96E2-8C6C-41F8-85E1-08D99495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68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417220-F035-439C-9D6E-52F9E690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31ADCA0-7452-4466-8B5B-05DB6CDBA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13D06C3-ED8A-4835-A551-91FA97637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A27C9F-4C2B-4FBC-B52E-E17B50BD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0DB89-FE76-46F9-9A1A-9C42D213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C2C716-B639-4500-A73F-C9BFA539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23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C259376-0CBD-42BA-85D5-F9D660FA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6F1504-DA4D-41A6-8781-4C29FAFB6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20A086-E921-4A30-B653-03F7A26DD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87484-FCCB-48F8-89F4-780DB9C313B5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6CB84F-B6B7-4597-B371-C44CDEEA5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81D4A7-4031-410B-AB29-E9C05556B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52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plashlearn.com/math-vocabulary/division/remain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Elementary Number Theory</a:t>
            </a:r>
            <a:endParaRPr lang="ar-IQ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Divisibility</a:t>
            </a:r>
          </a:p>
          <a:p>
            <a:r>
              <a:rPr lang="en-US" dirty="0" smtClean="0"/>
              <a:t>Fundamental theorem of </a:t>
            </a:r>
            <a:r>
              <a:rPr lang="en-US" dirty="0" err="1" smtClean="0"/>
              <a:t>arithmetics</a:t>
            </a:r>
            <a:endParaRPr lang="en-US" dirty="0" smtClean="0"/>
          </a:p>
          <a:p>
            <a:r>
              <a:rPr lang="en-US" dirty="0" smtClean="0"/>
              <a:t>Division algorithm</a:t>
            </a:r>
            <a:endParaRPr lang="ar-IQ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2309811"/>
            <a:ext cx="2845883" cy="2805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73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359" y="651353"/>
            <a:ext cx="10940441" cy="552561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200" b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Example: </a:t>
            </a:r>
            <a:r>
              <a:rPr lang="en-GB" sz="22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What is the prime </a:t>
            </a:r>
            <a:r>
              <a:rPr lang="en-GB" sz="22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factorasation</a:t>
            </a:r>
            <a:r>
              <a:rPr lang="en-GB" sz="22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of  72 and 5005?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2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Solution: </a:t>
            </a:r>
            <a:endParaRPr lang="en-GB" sz="22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42" y="2190749"/>
            <a:ext cx="8756983" cy="3438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7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521" y="338203"/>
                <a:ext cx="11465229" cy="61502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The Division Algorithm: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smtClean="0"/>
                  <a:t>Theorem: </a:t>
                </a:r>
                <a:r>
                  <a:rPr lang="en-US" sz="2400" dirty="0" smtClean="0"/>
                  <a:t>Let</a:t>
                </a:r>
                <a:r>
                  <a:rPr lang="en-US" sz="2400" dirty="0"/>
                  <a:t> </a:t>
                </a:r>
                <a:r>
                  <a:rPr lang="en-US" sz="2400" i="1" dirty="0"/>
                  <a:t>a</a:t>
                </a:r>
                <a:r>
                  <a:rPr lang="en-US" sz="2400" dirty="0"/>
                  <a:t> be an integer and </a:t>
                </a:r>
                <a:r>
                  <a:rPr lang="en-US" sz="2400" i="1" dirty="0" smtClean="0"/>
                  <a:t>d</a:t>
                </a:r>
                <a:r>
                  <a:rPr lang="en-US" sz="2400" dirty="0"/>
                  <a:t> </a:t>
                </a:r>
                <a:r>
                  <a:rPr lang="en-US" sz="2400" dirty="0" smtClean="0"/>
                  <a:t> be </a:t>
                </a:r>
                <a:r>
                  <a:rPr lang="en-US" sz="2400" dirty="0"/>
                  <a:t>a positive integer. Then there exist </a:t>
                </a:r>
                <a:r>
                  <a:rPr lang="en-US" sz="2400" dirty="0" smtClean="0"/>
                  <a:t>unique integers</a:t>
                </a:r>
                <a:r>
                  <a:rPr lang="en-US" sz="2400" dirty="0"/>
                  <a:t> </a:t>
                </a:r>
                <a:r>
                  <a:rPr lang="en-US" sz="2400" i="1" dirty="0"/>
                  <a:t>q</a:t>
                </a:r>
                <a:r>
                  <a:rPr lang="en-US" sz="2400" dirty="0"/>
                  <a:t> and </a:t>
                </a:r>
                <a:r>
                  <a:rPr lang="en-US" sz="2400" i="1" dirty="0"/>
                  <a:t>r</a:t>
                </a:r>
                <a:r>
                  <a:rPr lang="en-US" sz="2400" dirty="0"/>
                  <a:t> such that</a:t>
                </a:r>
              </a:p>
              <a:p>
                <a:pPr marL="0" indent="0" algn="ctr">
                  <a:buNone/>
                </a:pPr>
                <a:r>
                  <a:rPr lang="en-US" sz="2400" i="1" dirty="0"/>
                  <a:t>a</a:t>
                </a:r>
                <a:r>
                  <a:rPr lang="en-US" sz="2400" dirty="0"/>
                  <a:t> = </a:t>
                </a:r>
                <a:r>
                  <a:rPr lang="en-US" sz="2400" i="1" dirty="0" err="1" smtClean="0"/>
                  <a:t>dq</a:t>
                </a:r>
                <a:r>
                  <a:rPr lang="en-US" sz="2400" dirty="0"/>
                  <a:t> + </a:t>
                </a:r>
                <a:r>
                  <a:rPr lang="en-US" sz="2400" i="1" dirty="0"/>
                  <a:t>r</a:t>
                </a:r>
                <a:r>
                  <a:rPr lang="en-US" sz="2400" dirty="0"/>
                  <a:t>    and    0 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sz="2400" dirty="0"/>
                  <a:t> </a:t>
                </a:r>
                <a:r>
                  <a:rPr lang="en-US" sz="2400" i="1" dirty="0"/>
                  <a:t>r</a:t>
                </a:r>
                <a:r>
                  <a:rPr lang="en-US" sz="2400" dirty="0"/>
                  <a:t> &lt; </a:t>
                </a:r>
                <a:r>
                  <a:rPr lang="en-US" sz="2400" i="1" dirty="0" smtClean="0"/>
                  <a:t>d</a:t>
                </a:r>
                <a:r>
                  <a:rPr lang="en-US" sz="2400" dirty="0" smtClean="0"/>
                  <a:t>.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 smtClean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 smtClean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Example: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101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11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9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sz="2400" dirty="0" smtClean="0"/>
                  <a:t> .</a:t>
                </a:r>
              </a:p>
              <a:p>
                <a:pPr marL="0" indent="0" algn="ctr">
                  <a:buNone/>
                </a:pPr>
                <a:endParaRPr lang="en-US" sz="2400" dirty="0" smtClean="0"/>
              </a:p>
              <a:p>
                <a:pPr marL="0" indent="0" algn="ctr">
                  <a:buNone/>
                </a:pPr>
                <a:endParaRPr lang="ar-IQ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521" y="338203"/>
                <a:ext cx="11465229" cy="6150279"/>
              </a:xfrm>
              <a:blipFill rotWithShape="1">
                <a:blip r:embed="rId2"/>
                <a:stretch>
                  <a:fillRect l="-797" t="-1388" b="-3568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15" y="2643188"/>
            <a:ext cx="4537103" cy="215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411600" y="2761774"/>
              <a:ext cx="1197000" cy="1920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2240" y="2752414"/>
                <a:ext cx="1215720" cy="193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165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4"/>
    </mc:Choice>
    <mc:Fallback xmlns="">
      <p:transition spd="slow" advTm="197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ADADF52-8DA9-4740-8509-010786398D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3771"/>
                <a:ext cx="11487149" cy="654992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b="1" dirty="0" smtClean="0"/>
                  <a:t>Divisibility:  </a:t>
                </a:r>
                <a:r>
                  <a:rPr lang="en-US" sz="2200" dirty="0" smtClean="0"/>
                  <a:t>In </a:t>
                </a:r>
                <a:r>
                  <a:rPr lang="en-US" sz="2200" dirty="0"/>
                  <a:t>math, a number is said to be divisible by another number if the </a:t>
                </a:r>
                <a:r>
                  <a:rPr lang="en-US" sz="2200" dirty="0">
                    <a:hlinkClick r:id="rId2"/>
                  </a:rPr>
                  <a:t>remainder</a:t>
                </a:r>
                <a:r>
                  <a:rPr lang="en-US" sz="2200" dirty="0"/>
                  <a:t> is 0</a:t>
                </a:r>
                <a:r>
                  <a:rPr lang="en-US" sz="22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Example: </a:t>
                </a:r>
                <a:r>
                  <a:rPr lang="en-US" sz="2200" dirty="0"/>
                  <a:t> If the number is even or end in 0,2,4, 6 or 8, it is divisible by </a:t>
                </a:r>
                <a:r>
                  <a:rPr lang="en-US" sz="2200" dirty="0" smtClean="0"/>
                  <a:t>2,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724</m:t>
                    </m:r>
                    <m:r>
                      <a:rPr lang="en-US" sz="2200" i="1" smtClean="0">
                        <a:latin typeface="Cambria Math"/>
                        <a:ea typeface="Cambria Math"/>
                      </a:rPr>
                      <m:t>÷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362</m:t>
                    </m:r>
                  </m:oMath>
                </a14:m>
                <a:r>
                  <a:rPr lang="en-US" sz="22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  </a:t>
                </a:r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b="1" dirty="0" smtClean="0"/>
                  <a:t>Definition: </a:t>
                </a:r>
                <a:r>
                  <a:rPr lang="en-US" sz="2200" dirty="0"/>
                  <a:t>The number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b="1" dirty="0"/>
                  <a:t>divides</a:t>
                </a:r>
                <a:r>
                  <a:rPr lang="en-US" sz="2200" dirty="0"/>
                  <a:t> the number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200" dirty="0"/>
                  <a:t> if there is </a:t>
                </a:r>
                <a:r>
                  <a:rPr lang="en-US" sz="2200" dirty="0" smtClean="0"/>
                  <a:t>an integer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200" dirty="0"/>
                  <a:t> such that</a:t>
                </a:r>
                <a14:m>
                  <m:oMath xmlns:m="http://schemas.openxmlformats.org/officeDocument/2006/math">
                    <m:r>
                      <a:rPr lang="en-US" sz="2200" b="0" i="0" dirty="0" smtClean="0">
                        <a:latin typeface="Cambria Math"/>
                      </a:rPr>
                      <m:t>  </m:t>
                    </m:r>
                    <m:r>
                      <a:rPr lang="en-US" sz="2200" i="1" dirty="0" smtClean="0">
                        <a:latin typeface="Cambria Math"/>
                      </a:rPr>
                      <m:t>𝑛</m:t>
                    </m:r>
                    <m:r>
                      <a:rPr lang="en-US" sz="2200" i="1" dirty="0" smtClean="0">
                        <a:latin typeface="Cambria Math"/>
                      </a:rPr>
                      <m:t> = </m:t>
                    </m:r>
                    <m:r>
                      <a:rPr lang="en-US" sz="2200" i="1" dirty="0" smtClean="0">
                        <a:latin typeface="Cambria Math"/>
                      </a:rPr>
                      <m:t>𝑑𝑘</m:t>
                    </m:r>
                  </m:oMath>
                </a14:m>
                <a:r>
                  <a:rPr lang="en-US" sz="2200" dirty="0"/>
                  <a:t>. </a:t>
                </a: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(Alternate </a:t>
                </a:r>
                <a:r>
                  <a:rPr lang="en-US" sz="2200" dirty="0"/>
                  <a:t>terms are: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sz="2200" dirty="0"/>
                  <a:t> is a </a:t>
                </a:r>
                <a:r>
                  <a:rPr lang="en-US" sz="2200" b="1" dirty="0">
                    <a:solidFill>
                      <a:schemeClr val="accent1"/>
                    </a:solidFill>
                  </a:rPr>
                  <a:t>divisor</a:t>
                </a:r>
                <a:r>
                  <a:rPr lang="en-US" sz="2200" dirty="0"/>
                  <a:t>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200" dirty="0"/>
                  <a:t>, or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sz="2200" dirty="0"/>
                  <a:t> is a </a:t>
                </a:r>
                <a:r>
                  <a:rPr lang="en-US" sz="2200" b="1" dirty="0">
                    <a:solidFill>
                      <a:schemeClr val="accent1"/>
                    </a:solidFill>
                  </a:rPr>
                  <a:t>factor</a:t>
                </a:r>
                <a:r>
                  <a:rPr lang="en-US" sz="2200" dirty="0"/>
                  <a:t>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200" dirty="0" smtClean="0"/>
                  <a:t>,  </a:t>
                </a:r>
                <a:r>
                  <a:rPr lang="en-US" sz="2200" dirty="0"/>
                  <a:t>or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200" b="1" dirty="0" smtClean="0">
                    <a:solidFill>
                      <a:srgbClr val="C00000"/>
                    </a:solidFill>
                  </a:rPr>
                  <a:t>is  a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multiple of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200" dirty="0" smtClean="0"/>
                  <a:t>). 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This </a:t>
                </a:r>
                <a:r>
                  <a:rPr lang="en-US" sz="2200" dirty="0"/>
                  <a:t>relationship between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smtClean="0"/>
                  <a:t>and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200" dirty="0"/>
                  <a:t> is symbolized 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𝒅</m:t>
                    </m:r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 | </m:t>
                    </m:r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200" dirty="0" smtClean="0"/>
                  <a:t>.  The symbol </a:t>
                </a:r>
                <a14:m>
                  <m:oMath xmlns:m="http://schemas.openxmlformats.org/officeDocument/2006/math">
                    <m:r>
                      <a:rPr lang="en-US" sz="2200" b="0" i="0" dirty="0" smtClean="0">
                        <a:latin typeface="Cambria Math"/>
                      </a:rPr>
                      <m:t> </m:t>
                    </m:r>
                    <m:r>
                      <a:rPr lang="en-US" sz="2200" b="1" i="1" dirty="0" smtClean="0">
                        <a:latin typeface="Cambria Math"/>
                      </a:rPr>
                      <m:t>𝒅</m:t>
                    </m:r>
                    <m:r>
                      <a:rPr lang="en-US" sz="2200" b="1" i="1" dirty="0" smtClean="0">
                        <a:latin typeface="Cambria Math"/>
                        <a:ea typeface="Cambria Math"/>
                      </a:rPr>
                      <m:t>∤</m:t>
                    </m:r>
                    <m:r>
                      <a:rPr lang="en-US" sz="2200" b="1" i="1" dirty="0" smtClean="0">
                        <a:latin typeface="Cambria Math"/>
                      </a:rPr>
                      <m:t>𝒏</m:t>
                    </m:r>
                    <m:r>
                      <a:rPr lang="en-US" sz="22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means that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/>
                      </a:rPr>
                      <m:t>𝒅</m:t>
                    </m:r>
                  </m:oMath>
                </a14:m>
                <a:r>
                  <a:rPr lang="en-US" sz="2200" b="1" dirty="0"/>
                  <a:t> does not divide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/>
                      </a:rPr>
                      <m:t>𝒏</m:t>
                    </m:r>
                  </m:oMath>
                </a14:m>
                <a:r>
                  <a:rPr lang="en-US" sz="2200" dirty="0" smtClean="0"/>
                  <a:t>.</a:t>
                </a:r>
              </a:p>
              <a:p>
                <a:pPr marL="0" indent="0">
                  <a:buNone/>
                </a:pPr>
                <a:endParaRPr lang="en-US" sz="2200" b="1" dirty="0"/>
              </a:p>
              <a:p>
                <a:pPr marL="0" indent="0">
                  <a:buNone/>
                </a:pPr>
                <a:r>
                  <a:rPr lang="en-US" sz="2200" b="1" dirty="0" smtClean="0"/>
                  <a:t>Example</a:t>
                </a:r>
                <a:r>
                  <a:rPr lang="en-US" sz="2200" dirty="0"/>
                  <a:t>: </a:t>
                </a:r>
                <a:r>
                  <a:rPr lang="en-US" sz="2200" dirty="0" smtClean="0"/>
                  <a:t>15 </a:t>
                </a:r>
                <a:r>
                  <a:rPr lang="en-US" sz="2200" dirty="0"/>
                  <a:t>/ 5 = 3. Also 15 / 3 = </a:t>
                </a:r>
                <a:r>
                  <a:rPr lang="en-US" sz="2200" dirty="0" smtClean="0"/>
                  <a:t>5. means 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/>
                      </a:rPr>
                      <m:t>𝟑</m:t>
                    </m:r>
                    <m:r>
                      <a:rPr lang="en-US" sz="2200" b="1" i="1" dirty="0">
                        <a:latin typeface="Cambria Math"/>
                      </a:rPr>
                      <m:t> | </m:t>
                    </m:r>
                    <m:r>
                      <a:rPr lang="en-US" sz="2200" b="1" i="1" dirty="0" smtClean="0">
                        <a:latin typeface="Cambria Math"/>
                      </a:rPr>
                      <m:t>𝟏𝟓</m:t>
                    </m:r>
                    <m:r>
                      <a:rPr lang="en-US" sz="22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/>
                      </a:rPr>
                      <m:t>𝟓</m:t>
                    </m:r>
                    <m:r>
                      <a:rPr lang="en-US" sz="2200" b="1" i="1" dirty="0">
                        <a:latin typeface="Cambria Math"/>
                      </a:rPr>
                      <m:t> | </m:t>
                    </m:r>
                    <m:r>
                      <a:rPr lang="en-US" sz="2200" b="1" i="1" dirty="0" smtClean="0">
                        <a:latin typeface="Cambria Math"/>
                      </a:rPr>
                      <m:t>𝟏𝟓</m:t>
                    </m:r>
                  </m:oMath>
                </a14:m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3 and 5 are factors of  15</a:t>
                </a:r>
              </a:p>
              <a:p>
                <a:pPr marL="0" indent="0">
                  <a:buNone/>
                </a:pP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200" dirty="0"/>
                  <a:t>The multiples of a number are all the numbers that are products of the number and any other integer. For example, the multiples of 2 are 2, 4, 6, 8, 10, 12, 14, 16, and so on</a:t>
                </a:r>
                <a:r>
                  <a:rPr lang="en-US" sz="22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Multiples of 7 are 7,14, 21,28,…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ADADF52-8DA9-4740-8509-010786398D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3771"/>
                <a:ext cx="11487149" cy="6549929"/>
              </a:xfrm>
              <a:blipFill rotWithShape="1">
                <a:blip r:embed="rId3"/>
                <a:stretch>
                  <a:fillRect l="-637" r="-1008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52650" y="3635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IQ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ar-IQ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ar-IQ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22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40" y="1898183"/>
            <a:ext cx="8942319" cy="4754687"/>
          </a:xfrm>
        </p:spPr>
      </p:pic>
      <p:sp>
        <p:nvSpPr>
          <p:cNvPr id="2" name="Rectangle 1"/>
          <p:cNvSpPr/>
          <p:nvPr/>
        </p:nvSpPr>
        <p:spPr>
          <a:xfrm>
            <a:off x="933450" y="328523"/>
            <a:ext cx="9867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This e</a:t>
            </a:r>
            <a:r>
              <a:rPr lang="en-US" sz="2400" dirty="0" smtClean="0"/>
              <a:t>xample </a:t>
            </a:r>
            <a:r>
              <a:rPr lang="en-US" sz="2400" dirty="0"/>
              <a:t>showing the multiples of 3,  Multiply 3 by 1, then by 2, then by 3, and so on.   </a:t>
            </a:r>
            <a:endParaRPr lang="en-US" sz="2400" dirty="0" smtClean="0"/>
          </a:p>
          <a:p>
            <a:r>
              <a:rPr lang="en-US" sz="2400" dirty="0" smtClean="0"/>
              <a:t>3 </a:t>
            </a:r>
            <a:r>
              <a:rPr lang="en-US" sz="2400" dirty="0"/>
              <a:t>x 1 = </a:t>
            </a:r>
            <a:r>
              <a:rPr lang="en-US" sz="2400" dirty="0" smtClean="0"/>
              <a:t>3,  </a:t>
            </a:r>
            <a:r>
              <a:rPr lang="en-US" sz="2400" dirty="0"/>
              <a:t>3 x 2 = </a:t>
            </a:r>
            <a:r>
              <a:rPr lang="en-US" sz="2400" dirty="0" smtClean="0"/>
              <a:t>6,  </a:t>
            </a:r>
            <a:r>
              <a:rPr lang="en-US" sz="2400" dirty="0"/>
              <a:t>3 x 3 = 9, </a:t>
            </a:r>
            <a:r>
              <a:rPr lang="en-US" sz="2400" dirty="0" smtClean="0"/>
              <a:t> 3 </a:t>
            </a:r>
            <a:r>
              <a:rPr lang="en-US" sz="2400" dirty="0"/>
              <a:t>x 4 = </a:t>
            </a:r>
            <a:r>
              <a:rPr lang="en-US" sz="2400" dirty="0" smtClean="0"/>
              <a:t>12,  </a:t>
            </a:r>
            <a:r>
              <a:rPr lang="en-US" sz="2400" dirty="0"/>
              <a:t>3 x 5 = </a:t>
            </a:r>
            <a:r>
              <a:rPr lang="en-US" sz="2400" dirty="0" smtClean="0"/>
              <a:t>15,  3 </a:t>
            </a:r>
            <a:r>
              <a:rPr lang="en-US" sz="2400" dirty="0"/>
              <a:t>x 6 = </a:t>
            </a:r>
            <a:r>
              <a:rPr lang="en-US" sz="2400" dirty="0" smtClean="0"/>
              <a:t>18…</a:t>
            </a:r>
            <a:endParaRPr lang="en-US" sz="2400" dirty="0"/>
          </a:p>
          <a:p>
            <a:r>
              <a:rPr lang="en-US" sz="2400" dirty="0"/>
              <a:t>The first six multiples of 3 are  3 , 6 , 9, 12 , 15 , and </a:t>
            </a:r>
            <a:r>
              <a:rPr lang="en-US" sz="2400" dirty="0" smtClean="0"/>
              <a:t>18.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88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5763" y="385763"/>
                <a:ext cx="10968037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b="1" i="0" dirty="0" smtClean="0">
                    <a:latin typeface="+mj-lt"/>
                  </a:rPr>
                  <a:t>heorem</a:t>
                </a:r>
                <a:r>
                  <a:rPr lang="en-US" sz="2400" b="1" dirty="0" smtClean="0"/>
                  <a:t>:</a:t>
                </a:r>
                <a:r>
                  <a:rPr lang="en-US" sz="2400" dirty="0" smtClean="0"/>
                  <a:t>  (Divisibility Properties) For all numbers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𝑚</m:t>
                    </m:r>
                    <m:r>
                      <a:rPr lang="en-US" sz="240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𝑑</m:t>
                    </m:r>
                    <m:r>
                      <a:rPr lang="en-US" sz="2400" i="1" dirty="0" smtClean="0">
                        <a:latin typeface="Cambria Math"/>
                      </a:rPr>
                      <m:t> | </m:t>
                    </m:r>
                    <m:r>
                      <a:rPr lang="en-US" sz="240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 |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pt-BR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3</m:t>
                    </m:r>
                  </m:oMath>
                </a14:m>
                <a:r>
                  <a:rPr lang="pt-BR" sz="2400" dirty="0"/>
                  <a:t>) (Reflexivity property)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/>
                      </a:rPr>
                      <m:t>𝑛</m:t>
                    </m:r>
                    <m:r>
                      <a:rPr lang="pt-BR" sz="2400" i="1" dirty="0" smtClean="0">
                        <a:latin typeface="Cambria Math"/>
                      </a:rPr>
                      <m:t> | </m:t>
                    </m:r>
                    <m:r>
                      <a:rPr lang="pt-BR" sz="2400" i="1" dirty="0" smtClean="0">
                        <a:latin typeface="Cambria Math"/>
                      </a:rPr>
                      <m:t>𝑛</m:t>
                    </m:r>
                  </m:oMath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 smtClean="0"/>
                  <a:t>(4)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/>
                      </a:rPr>
                      <m:t>𝑛</m:t>
                    </m:r>
                    <m:r>
                      <a:rPr lang="pt-BR" sz="2400" i="1" dirty="0" smtClean="0">
                        <a:latin typeface="Cambria Math"/>
                      </a:rPr>
                      <m:t> | </m:t>
                    </m:r>
                    <m:r>
                      <a:rPr lang="pt-BR" sz="2400" i="1" dirty="0" smtClean="0">
                        <a:latin typeface="Cambria Math"/>
                      </a:rPr>
                      <m:t>1</m:t>
                    </m:r>
                    <m:r>
                      <a:rPr lang="pt-BR" sz="2400" i="1" dirty="0" smtClean="0">
                        <a:latin typeface="Cambria Math"/>
                      </a:rPr>
                      <m:t> → </m:t>
                    </m:r>
                    <m:r>
                      <a:rPr lang="pt-BR" sz="2400" i="1" dirty="0" smtClean="0">
                        <a:latin typeface="Cambria Math"/>
                      </a:rPr>
                      <m:t>𝑛</m:t>
                    </m:r>
                    <m:r>
                      <a:rPr lang="pt-BR" sz="2400" i="1" dirty="0" smtClean="0">
                        <a:latin typeface="Cambria Math"/>
                      </a:rPr>
                      <m:t> = </m:t>
                    </m:r>
                    <m:r>
                      <a:rPr lang="pt-BR" sz="2400" i="1" dirty="0" smtClean="0">
                        <a:latin typeface="Cambria Math"/>
                      </a:rPr>
                      <m:t>1</m:t>
                    </m:r>
                    <m:r>
                      <a:rPr lang="pt-BR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sz="2400" i="0" dirty="0" smtClean="0">
                    <a:latin typeface="+mj-lt"/>
                  </a:rPr>
                  <a:t>or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/>
                      </a:rPr>
                      <m:t> </m:t>
                    </m:r>
                    <m:r>
                      <a:rPr lang="pt-BR" sz="2400" i="1" dirty="0" smtClean="0">
                        <a:latin typeface="Cambria Math"/>
                      </a:rPr>
                      <m:t> </m:t>
                    </m:r>
                    <m:r>
                      <a:rPr lang="pt-BR" sz="2400" i="1" dirty="0" smtClean="0">
                        <a:latin typeface="Cambria Math"/>
                      </a:rPr>
                      <m:t>𝑛</m:t>
                    </m:r>
                    <m:r>
                      <a:rPr lang="pt-BR" sz="2400" i="1" dirty="0" smtClean="0">
                        <a:latin typeface="Cambria Math"/>
                      </a:rPr>
                      <m:t> = −</m:t>
                    </m:r>
                    <m:r>
                      <a:rPr lang="pt-BR" sz="2400" i="1" dirty="0" smtClean="0">
                        <a:latin typeface="Cambria Math"/>
                      </a:rPr>
                      <m:t>1</m:t>
                    </m:r>
                  </m:oMath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(</a:t>
                </a:r>
                <a:r>
                  <a:rPr lang="pt-BR" sz="2400" dirty="0" smtClean="0"/>
                  <a:t>5</a:t>
                </a:r>
                <a:r>
                  <a:rPr lang="en-US" sz="2400" dirty="0" smtClean="0"/>
                  <a:t>) </a:t>
                </a:r>
                <a:r>
                  <a:rPr lang="en-US" sz="2400" dirty="0"/>
                  <a:t>(Transitivity property)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𝑑</m:t>
                    </m:r>
                    <m:r>
                      <a:rPr lang="en-US" sz="2400" i="1" dirty="0" smtClean="0">
                        <a:latin typeface="Cambria Math"/>
                      </a:rPr>
                      <m:t> |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| </m:t>
                    </m:r>
                    <m:r>
                      <a:rPr lang="en-US" sz="2400" i="1" dirty="0" smtClean="0">
                        <a:latin typeface="Cambria Math"/>
                      </a:rPr>
                      <m:t>𝑚</m:t>
                    </m:r>
                    <m:r>
                      <a:rPr lang="en-US" sz="2400" i="1" dirty="0" smtClean="0">
                        <a:latin typeface="Cambria Math"/>
                      </a:rPr>
                      <m:t> → </m:t>
                    </m:r>
                    <m:r>
                      <a:rPr lang="en-US" sz="2400" i="1" dirty="0" smtClean="0">
                        <a:latin typeface="Cambria Math"/>
                      </a:rPr>
                      <m:t>𝑑</m:t>
                    </m:r>
                    <m:r>
                      <a:rPr lang="en-US" sz="2400" i="1" dirty="0" smtClean="0">
                        <a:latin typeface="Cambria Math"/>
                      </a:rPr>
                      <m:t> | </m:t>
                    </m:r>
                    <m:r>
                      <a:rPr lang="en-US" sz="2400" i="1" dirty="0" smtClean="0">
                        <a:latin typeface="Cambria Math"/>
                      </a:rPr>
                      <m:t>𝑚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(6) </a:t>
                </a:r>
                <a:r>
                  <a:rPr lang="en-US" sz="2400" dirty="0"/>
                  <a:t>(Multiplication property)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𝑑</m:t>
                    </m:r>
                    <m:r>
                      <a:rPr lang="en-US" sz="2400" i="1" dirty="0" smtClean="0">
                        <a:latin typeface="Cambria Math"/>
                      </a:rPr>
                      <m:t> |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→ </m:t>
                    </m:r>
                    <m:r>
                      <a:rPr lang="en-US" sz="2400" i="1" dirty="0" smtClean="0">
                        <a:latin typeface="Cambria Math"/>
                      </a:rPr>
                      <m:t>𝑎𝑑</m:t>
                    </m:r>
                    <m:r>
                      <a:rPr lang="en-US" sz="2400" i="1" dirty="0" smtClean="0">
                        <a:latin typeface="Cambria Math"/>
                      </a:rPr>
                      <m:t> | </m:t>
                    </m:r>
                    <m:r>
                      <a:rPr lang="en-US" sz="2400" i="1" dirty="0" smtClean="0">
                        <a:latin typeface="Cambria Math"/>
                      </a:rPr>
                      <m:t>𝑎𝑛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(7) </a:t>
                </a:r>
                <a:r>
                  <a:rPr lang="en-US" sz="2400" dirty="0"/>
                  <a:t>(Cancellation property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) </m:t>
                    </m:r>
                    <m:r>
                      <a:rPr lang="en-US" sz="2400" i="1" dirty="0" smtClean="0">
                        <a:latin typeface="Cambria Math"/>
                      </a:rPr>
                      <m:t>𝑎𝑑</m:t>
                    </m:r>
                    <m:r>
                      <a:rPr lang="en-US" sz="2400" i="1" dirty="0" smtClean="0">
                        <a:latin typeface="Cambria Math"/>
                      </a:rPr>
                      <m:t> | </m:t>
                    </m:r>
                    <m:r>
                      <a:rPr lang="en-US" sz="2400" i="1" dirty="0" smtClean="0">
                        <a:latin typeface="Cambria Math"/>
                      </a:rPr>
                      <m:t>𝑎𝑛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400" i="1" dirty="0" smtClean="0">
                        <a:latin typeface="Cambria Math"/>
                      </a:rPr>
                      <m:t>0</m:t>
                    </m:r>
                    <m:r>
                      <a:rPr lang="en-US" sz="2400" i="1" dirty="0" smtClean="0">
                        <a:latin typeface="Cambria Math"/>
                      </a:rPr>
                      <m:t> → </m:t>
                    </m:r>
                    <m:r>
                      <a:rPr lang="en-US" sz="2400" i="1" dirty="0" smtClean="0">
                        <a:latin typeface="Cambria Math"/>
                      </a:rPr>
                      <m:t>𝑑</m:t>
                    </m:r>
                    <m:r>
                      <a:rPr lang="en-US" sz="2400" i="1" dirty="0" smtClean="0">
                        <a:latin typeface="Cambria Math"/>
                      </a:rPr>
                      <m:t> |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(8) </a:t>
                </a:r>
                <a:r>
                  <a:rPr lang="en-US" sz="2400" dirty="0"/>
                  <a:t>(Linearity property)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𝑑</m:t>
                    </m:r>
                    <m:r>
                      <a:rPr lang="en-US" sz="2400" i="1" dirty="0" smtClean="0">
                        <a:latin typeface="Cambria Math"/>
                      </a:rPr>
                      <m:t> |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𝑑</m:t>
                    </m:r>
                    <m:r>
                      <a:rPr lang="en-US" sz="2400" i="1" dirty="0" smtClean="0">
                        <a:latin typeface="Cambria Math"/>
                      </a:rPr>
                      <m:t> | </m:t>
                    </m:r>
                    <m:r>
                      <a:rPr lang="en-US" sz="2400" i="1" dirty="0" smtClean="0">
                        <a:latin typeface="Cambria Math"/>
                      </a:rPr>
                      <m:t>𝑚</m:t>
                    </m:r>
                    <m:r>
                      <a:rPr lang="en-US" sz="2400" i="1" dirty="0" smtClean="0">
                        <a:latin typeface="Cambria Math"/>
                      </a:rPr>
                      <m:t> → </m:t>
                    </m:r>
                    <m:r>
                      <a:rPr lang="en-US" sz="2400" i="1" dirty="0" smtClean="0">
                        <a:latin typeface="Cambria Math"/>
                      </a:rPr>
                      <m:t>𝑑</m:t>
                    </m:r>
                    <m:r>
                      <a:rPr lang="en-US" sz="2400" i="1" dirty="0" smtClean="0">
                        <a:latin typeface="Cambria Math"/>
                      </a:rPr>
                      <m:t> | </m:t>
                    </m:r>
                    <m:r>
                      <a:rPr lang="en-US" sz="2400" i="1" dirty="0" smtClean="0">
                        <a:latin typeface="Cambria Math"/>
                      </a:rPr>
                      <m:t>𝑎𝑛</m:t>
                    </m:r>
                    <m:r>
                      <a:rPr lang="en-US" sz="2400" i="1" dirty="0" smtClean="0">
                        <a:latin typeface="Cambria Math"/>
                      </a:rPr>
                      <m:t> + </m:t>
                    </m:r>
                    <m:r>
                      <a:rPr lang="en-US" sz="2400" i="1" dirty="0" err="1">
                        <a:latin typeface="Cambria Math"/>
                      </a:rPr>
                      <m:t>𝑏𝑚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(</a:t>
                </a:r>
                <a:r>
                  <a:rPr lang="en-US" sz="2400" dirty="0" smtClean="0"/>
                  <a:t>9) </a:t>
                </a:r>
                <a:r>
                  <a:rPr lang="en-US" sz="2400" dirty="0"/>
                  <a:t>(Comparison property)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are positive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𝑑</m:t>
                    </m:r>
                    <m:r>
                      <a:rPr lang="en-US" sz="2400" i="1" dirty="0" smtClean="0">
                        <a:latin typeface="Cambria Math"/>
                      </a:rPr>
                      <m:t> |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𝑑</m:t>
                    </m:r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.</a:t>
                </a:r>
                <a:endParaRPr lang="ar-IQ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763" y="385763"/>
                <a:ext cx="10968037" cy="5791200"/>
              </a:xfrm>
              <a:blipFill rotWithShape="1">
                <a:blip r:embed="rId2"/>
                <a:stretch>
                  <a:fillRect l="-833" t="-1474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02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3671" y="338202"/>
                <a:ext cx="10790129" cy="60500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Definition</a:t>
                </a:r>
                <a:r>
                  <a:rPr lang="en-US" sz="2400" dirty="0" smtClean="0"/>
                  <a:t>: </a:t>
                </a:r>
                <a:r>
                  <a:rPr lang="en-US" sz="2400" dirty="0"/>
                  <a:t>An integer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𝑝</m:t>
                    </m:r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400" i="1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prime</a:t>
                </a:r>
                <a:r>
                  <a:rPr lang="en-US" sz="2400" dirty="0"/>
                  <a:t> if it has no positive divisors other</a:t>
                </a:r>
              </a:p>
              <a:p>
                <a:pPr marL="0" indent="0">
                  <a:buNone/>
                </a:pPr>
                <a:r>
                  <a:rPr lang="en-US" sz="2400" dirty="0"/>
                  <a:t>than 1 and itself. </a:t>
                </a:r>
                <a:r>
                  <a:rPr lang="en-US" sz="2400" dirty="0" smtClean="0"/>
                  <a:t> Ex: 2,3,5,7,…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An </a:t>
                </a:r>
                <a:r>
                  <a:rPr lang="en-US" sz="2400" dirty="0"/>
                  <a:t>integer greater than or equal to 2 that is not prime </a:t>
                </a:r>
                <a:r>
                  <a:rPr lang="en-US" sz="2400" dirty="0" smtClean="0"/>
                  <a:t>is </a:t>
                </a:r>
                <a:r>
                  <a:rPr lang="en-US" sz="2400" b="1" dirty="0" smtClean="0"/>
                  <a:t>composite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Ex: 4,6,8,9,…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ar-IQ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671" y="338202"/>
                <a:ext cx="10790129" cy="6050071"/>
              </a:xfrm>
              <a:blipFill rotWithShape="1">
                <a:blip r:embed="rId3"/>
                <a:stretch>
                  <a:fillRect l="-1129" t="-1410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7" y="2343150"/>
            <a:ext cx="5343525" cy="388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325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20590"/>
            <a:ext cx="8972550" cy="5574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16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FCE23824-E880-410E-BE75-42A9EC74F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228600"/>
            <a:ext cx="10696575" cy="643948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Recall: Factors</a:t>
            </a:r>
            <a:r>
              <a:rPr lang="en-US" sz="2400" dirty="0" smtClean="0"/>
              <a:t> </a:t>
            </a:r>
            <a:r>
              <a:rPr lang="en-US" sz="2400" dirty="0"/>
              <a:t>are numbers that can be multiplied together to get another </a:t>
            </a:r>
            <a:r>
              <a:rPr lang="en-US" sz="2400" dirty="0" smtClean="0"/>
              <a:t>number. For instance</a:t>
            </a:r>
            <a:r>
              <a:rPr lang="en-US" sz="2400" dirty="0"/>
              <a:t>, take 3 * 2 = 6. </a:t>
            </a:r>
            <a:r>
              <a:rPr lang="en-US" sz="2400" dirty="0" smtClean="0"/>
              <a:t> Here </a:t>
            </a:r>
            <a:r>
              <a:rPr lang="en-US" sz="2400" dirty="0"/>
              <a:t>3 and 2 are factors of 6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/>
              <a:t>Prime </a:t>
            </a:r>
            <a:r>
              <a:rPr lang="en-US" sz="2400" b="1" dirty="0" smtClean="0"/>
              <a:t>Factorization: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Any number can be written in the form of multiplication of their prime factors. This is known as </a:t>
            </a:r>
            <a:r>
              <a:rPr lang="en-US" sz="2400" dirty="0">
                <a:solidFill>
                  <a:srgbClr val="FF0000"/>
                </a:solidFill>
              </a:rPr>
              <a:t>Prime Factorization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r>
              <a:rPr lang="en-US" sz="2400" dirty="0" smtClean="0"/>
              <a:t>For example, take 90. It would be 2 * 45. Now take 45 that would be 5 * 9. Again 9 would be 3 * 3. Hence   </a:t>
            </a:r>
            <a:r>
              <a:rPr lang="en-US" sz="2400" b="1" dirty="0" smtClean="0"/>
              <a:t>90 is 2 * 3 * 3 * 5</a:t>
            </a:r>
            <a:r>
              <a:rPr lang="en-US" sz="2400" dirty="0" smtClean="0"/>
              <a:t>. 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532" y="3300411"/>
            <a:ext cx="5473520" cy="331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976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5885" y="375781"/>
                <a:ext cx="10927915" cy="580118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The other method to find the prime factors of a number apart from the factor tree is the short division method.</a:t>
                </a:r>
              </a:p>
              <a:p>
                <a:pPr marL="0" indent="0">
                  <a:buNone/>
                </a:pPr>
                <a:r>
                  <a:rPr lang="en-US" sz="2400" dirty="0"/>
                  <a:t>Let us find </a:t>
                </a:r>
                <a:r>
                  <a:rPr lang="en-US" sz="2400" dirty="0" smtClean="0"/>
                  <a:t>the </a:t>
                </a:r>
                <a:r>
                  <a:rPr lang="en-US" sz="2400" dirty="0"/>
                  <a:t>prime factors of 60 using this method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60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3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5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885" y="375781"/>
                <a:ext cx="10927915" cy="5801182"/>
              </a:xfrm>
              <a:blipFill rotWithShape="1">
                <a:blip r:embed="rId2"/>
                <a:stretch>
                  <a:fillRect l="-892" t="-1472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282920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ar-IQ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084394"/>
            <a:ext cx="1785939" cy="2319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07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0833" y="457200"/>
                <a:ext cx="10952967" cy="611896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Fundamental Theorem of </a:t>
                </a:r>
                <a:r>
                  <a:rPr lang="en-US" dirty="0" err="1" smtClean="0"/>
                  <a:t>Arithmetics</a:t>
                </a:r>
                <a:r>
                  <a:rPr lang="en-US" dirty="0" smtClean="0"/>
                  <a:t>: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Fundamental Theorem of Arithmetic states that every integer greater than 1 </a:t>
                </a:r>
                <a:r>
                  <a:rPr lang="en-US" sz="2400" dirty="0" smtClean="0"/>
                  <a:t>can </a:t>
                </a:r>
                <a:r>
                  <a:rPr lang="en-US" sz="2400" dirty="0"/>
                  <a:t>be </a:t>
                </a:r>
                <a:r>
                  <a:rPr lang="en-US" sz="2400" dirty="0" smtClean="0"/>
                  <a:t>expressed uniquely as a product of its primes.</a:t>
                </a:r>
              </a:p>
              <a:p>
                <a:pPr marL="0" indent="0" algn="just">
                  <a:buNone/>
                </a:pPr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dirty="0" smtClean="0"/>
                  <a:t>For </a:t>
                </a:r>
                <a:r>
                  <a:rPr lang="en-US" sz="2400" dirty="0"/>
                  <a:t>example, the number 35 can be written in the form of its prime factors as: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35 = 7 × 5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Here, 7 and 5 are the prime factors of </a:t>
                </a:r>
                <a:r>
                  <a:rPr lang="en-US" sz="2400" dirty="0" smtClean="0"/>
                  <a:t>35.</a:t>
                </a:r>
              </a:p>
              <a:p>
                <a:pPr marL="0" indent="0" algn="just">
                  <a:buNone/>
                </a:pPr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dirty="0" smtClean="0"/>
                  <a:t>Example: Find  the prime </a:t>
                </a:r>
                <a:r>
                  <a:rPr lang="en-US" sz="2400" dirty="0" err="1" smtClean="0"/>
                  <a:t>factorisation</a:t>
                </a:r>
                <a:r>
                  <a:rPr lang="en-US" sz="24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1092</m:t>
                    </m:r>
                  </m:oMath>
                </a14:m>
                <a:r>
                  <a:rPr lang="en-US" sz="2400" dirty="0" smtClean="0"/>
                  <a:t> ?</a:t>
                </a:r>
              </a:p>
              <a:p>
                <a:pPr marL="0" indent="0" algn="just">
                  <a:buNone/>
                </a:pPr>
                <a:r>
                  <a:rPr lang="en-US" sz="2400" dirty="0" smtClean="0"/>
                  <a:t>Solution: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1092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2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7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13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           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pPr marL="0" indent="0" algn="just">
                  <a:buNone/>
                </a:pPr>
                <a:r>
                  <a:rPr lang="en-US" sz="2400" b="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3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7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13</m:t>
                    </m:r>
                  </m:oMath>
                </a14:m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dirty="0" smtClean="0"/>
                  <a:t> </a:t>
                </a:r>
                <a:endParaRPr lang="ar-IQ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833" y="457200"/>
                <a:ext cx="10952967" cy="6118964"/>
              </a:xfrm>
              <a:blipFill rotWithShape="1">
                <a:blip r:embed="rId2"/>
                <a:stretch>
                  <a:fillRect l="-1169" t="-1594" r="-1503" b="-797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774" y="3038476"/>
            <a:ext cx="4231264" cy="3233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10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561</Words>
  <Application>Microsoft Office PowerPoint</Application>
  <PresentationFormat>Custom</PresentationFormat>
  <Paragraphs>76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Elementary Number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 Differentiation</dc:title>
  <dc:creator>reman duhok</dc:creator>
  <cp:lastModifiedBy>Malta Company</cp:lastModifiedBy>
  <cp:revision>107</cp:revision>
  <dcterms:created xsi:type="dcterms:W3CDTF">2021-02-09T17:33:47Z</dcterms:created>
  <dcterms:modified xsi:type="dcterms:W3CDTF">2021-04-21T11:46:54Z</dcterms:modified>
</cp:coreProperties>
</file>