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275" r:id="rId4"/>
    <p:sldId id="277" r:id="rId5"/>
    <p:sldId id="280" r:id="rId6"/>
    <p:sldId id="282" r:id="rId7"/>
    <p:sldId id="287" r:id="rId8"/>
    <p:sldId id="288" r:id="rId9"/>
    <p:sldId id="289" r:id="rId10"/>
    <p:sldId id="291" r:id="rId11"/>
    <p:sldId id="284" r:id="rId12"/>
    <p:sldId id="285" r:id="rId13"/>
    <p:sldId id="286" r:id="rId14"/>
    <p:sldId id="292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>
        <p:scale>
          <a:sx n="70" d="100"/>
          <a:sy n="70" d="100"/>
        </p:scale>
        <p:origin x="-75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97C5B5-860C-4D06-ADA8-DC80ADEDD491}" type="datetimeFigureOut">
              <a:rPr lang="ar-IQ" smtClean="0"/>
              <a:t>17/09/1443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BA2A394-7FA7-480B-A47A-7D045FEE373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478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570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7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8596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19" y="181519"/>
            <a:ext cx="10790129" cy="6325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Introduction to Number Theory 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r>
              <a:rPr lang="en-US" sz="3200" dirty="0" smtClean="0"/>
              <a:t>Greatest </a:t>
            </a:r>
            <a:r>
              <a:rPr lang="en-US" sz="3200" dirty="0"/>
              <a:t>Common Divisor(GCD) or Highest common factor(HCF).</a:t>
            </a:r>
          </a:p>
          <a:p>
            <a:r>
              <a:rPr lang="en-US" sz="3200" dirty="0" smtClean="0"/>
              <a:t>Least </a:t>
            </a:r>
            <a:r>
              <a:rPr lang="en-US" sz="3200" dirty="0"/>
              <a:t>Common Multiple(LCM) or Lowest common multiple (LCM).</a:t>
            </a:r>
          </a:p>
          <a:p>
            <a:r>
              <a:rPr lang="en-US" sz="3200" dirty="0" smtClean="0"/>
              <a:t>Euclidean Algorithm</a:t>
            </a:r>
          </a:p>
          <a:p>
            <a:endParaRPr lang="ar-IQ" sz="3200" b="1" dirty="0"/>
          </a:p>
        </p:txBody>
      </p:sp>
    </p:spTree>
    <p:extLst>
      <p:ext uri="{BB962C8B-B14F-4D97-AF65-F5344CB8AC3E}">
        <p14:creationId xmlns:p14="http://schemas.microsoft.com/office/powerpoint/2010/main" val="244325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34" y="122830"/>
                <a:ext cx="11928143" cy="673516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Pairwise relatively prime:</a:t>
                </a:r>
              </a:p>
              <a:p>
                <a:pPr marL="0" indent="0">
                  <a:buNone/>
                </a:pPr>
                <a:r>
                  <a:rPr lang="en-US" dirty="0"/>
                  <a:t>A </a:t>
                </a:r>
                <a:r>
                  <a:rPr lang="en-US" dirty="0" smtClean="0"/>
                  <a:t>set</a:t>
                </a:r>
                <a:r>
                  <a:rPr lang="en-US" dirty="0"/>
                  <a:t> of integers </a:t>
                </a:r>
                <a:r>
                  <a:rPr lang="en-US" i="1" dirty="0"/>
                  <a:t>S</a:t>
                </a:r>
                <a:r>
                  <a:rPr lang="en-US" dirty="0"/>
                  <a:t> = {</a:t>
                </a:r>
                <a:r>
                  <a:rPr lang="en-US" i="1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, </a:t>
                </a:r>
                <a:r>
                  <a:rPr lang="en-US" i="1" dirty="0"/>
                  <a:t>a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dirty="0" smtClean="0"/>
                  <a:t>....,</a:t>
                </a:r>
                <a:r>
                  <a:rPr lang="en-US" dirty="0"/>
                  <a:t> 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} can also be called </a:t>
                </a:r>
                <a:r>
                  <a:rPr lang="en-US" i="1" dirty="0" err="1"/>
                  <a:t>coprime</a:t>
                </a:r>
                <a:r>
                  <a:rPr lang="en-US" dirty="0"/>
                  <a:t> or </a:t>
                </a:r>
                <a:r>
                  <a:rPr lang="en-US" i="1" dirty="0" smtClean="0"/>
                  <a:t>pairwise </a:t>
                </a:r>
                <a:r>
                  <a:rPr lang="en-US" i="1" dirty="0" smtClean="0"/>
                  <a:t>relatively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</a:t>
                </a:r>
                <a:r>
                  <a:rPr lang="en-US" i="1" dirty="0" smtClean="0"/>
                  <a:t>prime </a:t>
                </a:r>
                <a:r>
                  <a:rPr lang="en-US" dirty="0"/>
                  <a:t> if the </a:t>
                </a:r>
                <a:r>
                  <a:rPr lang="en-US" dirty="0" err="1" smtClean="0"/>
                  <a:t>gcd</a:t>
                </a:r>
                <a:r>
                  <a:rPr lang="en-US" dirty="0"/>
                  <a:t> of all the </a:t>
                </a:r>
                <a:r>
                  <a:rPr lang="en-US" dirty="0" smtClean="0"/>
                  <a:t>elements (pairs) </a:t>
                </a:r>
                <a:r>
                  <a:rPr lang="en-US" dirty="0"/>
                  <a:t>of the set is 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smtClean="0"/>
                  <a:t>integers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pairwise relatively prime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gcd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 = 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whenever 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 &lt; </m:t>
                    </m:r>
                    <m:r>
                      <a:rPr lang="en-US" i="1" dirty="0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 ≤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Examples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Are </a:t>
                </a:r>
                <a:r>
                  <a:rPr lang="en-US" dirty="0"/>
                  <a:t>15, 17, and 27 pairwise relatively prime?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No, because </a:t>
                </a:r>
                <a:r>
                  <a:rPr lang="en-US" dirty="0" err="1"/>
                  <a:t>gcd</a:t>
                </a:r>
                <a:r>
                  <a:rPr lang="en-US" dirty="0"/>
                  <a:t>(15, 27) = 3.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Are 15, 17, and 28 pairwise relatively prime?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Yes, because </a:t>
                </a:r>
                <a:r>
                  <a:rPr lang="en-US" dirty="0" err="1"/>
                  <a:t>gcd</a:t>
                </a:r>
                <a:r>
                  <a:rPr lang="en-US" dirty="0"/>
                  <a:t>(15, 17) = 1, </a:t>
                </a:r>
                <a:r>
                  <a:rPr lang="en-US" dirty="0" err="1"/>
                  <a:t>gcd</a:t>
                </a:r>
                <a:r>
                  <a:rPr lang="en-US" dirty="0"/>
                  <a:t>(15, 28) = 1 and </a:t>
                </a:r>
                <a:r>
                  <a:rPr lang="en-US" dirty="0" err="1"/>
                  <a:t>gcd</a:t>
                </a:r>
                <a:r>
                  <a:rPr lang="en-US" dirty="0"/>
                  <a:t>(17, 28) = 1.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:r>
                  <a:rPr lang="en-GB" dirty="0">
                    <a:cs typeface="Times New Roman" panose="02020603050405020304" pitchFamily="18" charset="0"/>
                  </a:rPr>
                  <a:t>Gcd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i="1" dirty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24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then 10,19 and 24 are not pairwise relatively prime.</a:t>
                </a:r>
              </a:p>
              <a:p>
                <a:pPr marL="0" indent="0">
                  <a:buNone/>
                </a:pPr>
                <a:endParaRPr lang="ar-IQ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4" y="122830"/>
                <a:ext cx="11928143" cy="6735169"/>
              </a:xfrm>
              <a:blipFill rotWithShape="1">
                <a:blip r:embed="rId2"/>
                <a:stretch>
                  <a:fillRect l="-818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665"/>
            <a:ext cx="7225223" cy="159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2137" y="327546"/>
                <a:ext cx="10971663" cy="6318914"/>
              </a:xfrm>
            </p:spPr>
            <p:txBody>
              <a:bodyPr/>
              <a:lstStyle/>
              <a:p>
                <a:r>
                  <a:rPr lang="en-US" b="1" dirty="0" smtClean="0"/>
                  <a:t>Least Common Multiple: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least common multiple of two numbers is the </a:t>
                </a:r>
                <a:r>
                  <a:rPr lang="en-US" b="1" dirty="0"/>
                  <a:t>“smallest non-zero common number”</a:t>
                </a:r>
                <a:r>
                  <a:rPr lang="en-US" dirty="0"/>
                  <a:t> which is a multiple of both the numbers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The least common multiple of positive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 is the smallest positive integer that divisible by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Least common multiple denoted by lcm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Lcm can be find by multiple ways: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ar-IQ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137" y="327546"/>
                <a:ext cx="10971663" cy="6318914"/>
              </a:xfrm>
              <a:blipFill rotWithShape="1">
                <a:blip r:embed="rId2"/>
                <a:stretch>
                  <a:fillRect l="-1167" t="-1544" b="-1139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3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98" y="129654"/>
                <a:ext cx="11012606" cy="66259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u="sng" dirty="0" smtClean="0"/>
                  <a:t>First way: </a:t>
                </a:r>
                <a:r>
                  <a:rPr lang="en-US" sz="2400" dirty="0" smtClean="0"/>
                  <a:t>BY </a:t>
                </a:r>
                <a:r>
                  <a:rPr lang="en-US" sz="2400" dirty="0"/>
                  <a:t>LISTING </a:t>
                </a:r>
                <a:r>
                  <a:rPr lang="en-US" sz="2400" dirty="0" smtClean="0"/>
                  <a:t>MULTIPLES</a:t>
                </a:r>
                <a:endParaRPr lang="en-US" sz="2400" dirty="0"/>
              </a:p>
              <a:p>
                <a:r>
                  <a:rPr lang="en-US" sz="2600" dirty="0" smtClean="0"/>
                  <a:t>List </a:t>
                </a:r>
                <a:r>
                  <a:rPr lang="en-US" sz="2600" dirty="0"/>
                  <a:t>the first several multiples of each </a:t>
                </a:r>
                <a:r>
                  <a:rPr lang="en-US" sz="2600" dirty="0" smtClean="0"/>
                  <a:t>number.</a:t>
                </a:r>
              </a:p>
              <a:p>
                <a:r>
                  <a:rPr lang="en-US" sz="2600" dirty="0" smtClean="0"/>
                  <a:t>Look </a:t>
                </a:r>
                <a:r>
                  <a:rPr lang="en-US" sz="2600" dirty="0"/>
                  <a:t>for multiples common to both lists. If there are no common multiples in the lists, write out additional multiples for each </a:t>
                </a:r>
                <a:r>
                  <a:rPr lang="en-US" sz="2600" dirty="0" smtClean="0"/>
                  <a:t>number.</a:t>
                </a:r>
              </a:p>
              <a:p>
                <a:r>
                  <a:rPr lang="en-US" sz="2600" dirty="0" smtClean="0"/>
                  <a:t>Look </a:t>
                </a:r>
                <a:r>
                  <a:rPr lang="en-US" sz="2600" dirty="0"/>
                  <a:t>for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smallest</a:t>
                </a:r>
                <a:r>
                  <a:rPr lang="en-US" sz="2600" dirty="0"/>
                  <a:t> number that is common to both lists</a:t>
                </a:r>
                <a:r>
                  <a:rPr lang="en-US" sz="2600" dirty="0" smtClean="0"/>
                  <a:t>. It is </a:t>
                </a:r>
                <a:r>
                  <a:rPr lang="en-US" sz="2600" dirty="0"/>
                  <a:t>the LCM</a:t>
                </a:r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Example: Find </a:t>
                </a:r>
                <a:r>
                  <a:rPr lang="en-US" sz="2600" dirty="0"/>
                  <a:t>the LCM of </a:t>
                </a:r>
                <a:r>
                  <a:rPr lang="en-US" sz="2600" dirty="0" smtClean="0"/>
                  <a:t>15</a:t>
                </a:r>
                <a:r>
                  <a:rPr lang="en-US" sz="2600" dirty="0"/>
                  <a:t> and </a:t>
                </a:r>
                <a:r>
                  <a:rPr lang="en-US" sz="2600" dirty="0" smtClean="0"/>
                  <a:t>20</a:t>
                </a:r>
                <a:r>
                  <a:rPr lang="en-US" sz="2600" dirty="0"/>
                  <a:t> by listing multiples.</a:t>
                </a:r>
              </a:p>
              <a:p>
                <a:pPr marL="0" indent="0">
                  <a:buNone/>
                </a:pPr>
                <a:r>
                  <a:rPr lang="en-US" sz="2600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/>
                        </a:rPr>
                        <m:t>multiples</m:t>
                      </m:r>
                      <m:r>
                        <a:rPr lang="en-US" sz="26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600" b="0" i="0" dirty="0" smtClean="0">
                          <a:latin typeface="Cambria Math"/>
                        </a:rPr>
                        <m:t>of</m:t>
                      </m:r>
                      <m:r>
                        <a:rPr lang="en-US" sz="2600" b="0" i="0" dirty="0" smtClean="0">
                          <a:latin typeface="Cambria Math"/>
                        </a:rPr>
                        <m:t> </m:t>
                      </m:r>
                      <m:r>
                        <a:rPr lang="en-US" sz="2600" i="1" dirty="0" smtClean="0">
                          <a:latin typeface="Cambria Math"/>
                        </a:rPr>
                        <m:t>15</m:t>
                      </m:r>
                      <m:r>
                        <a:rPr lang="en-US" sz="2600" i="1" dirty="0" smtClean="0">
                          <a:latin typeface="Cambria Math"/>
                        </a:rPr>
                        <m:t>:</m:t>
                      </m:r>
                      <m:r>
                        <a:rPr lang="en-US" sz="2600" i="1" dirty="0" smtClean="0">
                          <a:latin typeface="Cambria Math"/>
                        </a:rPr>
                        <m:t>15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30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45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60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75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90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105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120</m:t>
                      </m:r>
                      <m:r>
                        <a:rPr lang="en-US" sz="2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dirty="0">
                          <a:latin typeface="Cambria Math"/>
                        </a:rPr>
                        <m:t>multiples</m:t>
                      </m:r>
                      <m:r>
                        <a:rPr lang="en-US" sz="26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600" dirty="0">
                          <a:latin typeface="Cambria Math"/>
                        </a:rPr>
                        <m:t>of</m:t>
                      </m:r>
                      <m:r>
                        <a:rPr lang="en-US" sz="2600" b="0" i="1" dirty="0" smtClean="0">
                          <a:latin typeface="Cambria Math"/>
                        </a:rPr>
                        <m:t> </m:t>
                      </m:r>
                      <m:r>
                        <a:rPr lang="en-US" sz="2600" i="1" dirty="0" smtClean="0">
                          <a:latin typeface="Cambria Math"/>
                        </a:rPr>
                        <m:t>20</m:t>
                      </m:r>
                      <m:r>
                        <a:rPr lang="en-US" sz="2600" i="1" dirty="0" smtClean="0">
                          <a:latin typeface="Cambria Math"/>
                        </a:rPr>
                        <m:t>:</m:t>
                      </m:r>
                      <m:r>
                        <a:rPr lang="en-US" sz="2600" i="1" dirty="0" smtClean="0">
                          <a:latin typeface="Cambria Math"/>
                        </a:rPr>
                        <m:t>20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40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60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80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100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120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140</m:t>
                      </m:r>
                      <m:r>
                        <a:rPr lang="en-US" sz="2600" i="1" dirty="0" smtClean="0">
                          <a:latin typeface="Cambria Math"/>
                        </a:rPr>
                        <m:t>,</m:t>
                      </m:r>
                      <m:r>
                        <a:rPr lang="en-US" sz="2600" i="1" dirty="0" smtClean="0">
                          <a:latin typeface="Cambria Math"/>
                        </a:rPr>
                        <m:t>160</m:t>
                      </m:r>
                      <m:r>
                        <a:rPr lang="en-US" sz="2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The smallest number to appear on both lists is </a:t>
                </a:r>
                <a:r>
                  <a:rPr lang="en-US" sz="2600" dirty="0" smtClean="0"/>
                  <a:t>60, </a:t>
                </a:r>
                <a:r>
                  <a:rPr lang="en-US" sz="2600" dirty="0"/>
                  <a:t>so </a:t>
                </a:r>
                <a:r>
                  <a:rPr lang="en-US" sz="2600" dirty="0" smtClean="0"/>
                  <a:t>60</a:t>
                </a:r>
                <a:r>
                  <a:rPr lang="en-US" sz="2600" dirty="0"/>
                  <a:t> is the least common multiple of </a:t>
                </a:r>
                <a:r>
                  <a:rPr lang="en-US" sz="2600" dirty="0" smtClean="0"/>
                  <a:t>15</a:t>
                </a:r>
                <a:r>
                  <a:rPr lang="en-US" sz="2600" dirty="0"/>
                  <a:t> and </a:t>
                </a:r>
                <a:r>
                  <a:rPr lang="en-US" sz="2600" dirty="0" smtClean="0"/>
                  <a:t>20. </a:t>
                </a:r>
              </a:p>
              <a:p>
                <a:pPr marL="0" indent="0">
                  <a:buNone/>
                </a:pPr>
                <a:r>
                  <a:rPr lang="en-US" sz="2600" dirty="0"/>
                  <a:t>lcm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600" dirty="0"/>
                          <m:t>15</m:t>
                        </m:r>
                        <m:r>
                          <a:rPr lang="en-US" sz="2600" i="1" dirty="0" err="1">
                            <a:latin typeface="Cambria Math"/>
                          </a:rPr>
                          <m:t>,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</a:rPr>
                      <m:t>60</m:t>
                    </m:r>
                    <m:r>
                      <a:rPr lang="en-US" sz="2600" dirty="0">
                        <a:latin typeface="Cambria Math"/>
                      </a:rPr>
                      <m:t>.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98" y="129654"/>
                <a:ext cx="11012606" cy="6625988"/>
              </a:xfrm>
              <a:blipFill rotWithShape="1">
                <a:blip r:embed="rId2"/>
                <a:stretch>
                  <a:fillRect l="-941" t="-128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490" y="313899"/>
                <a:ext cx="10944367" cy="62370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u="sng" dirty="0" smtClean="0"/>
                  <a:t>Second way: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y prime factorization:</a:t>
                </a:r>
              </a:p>
              <a:p>
                <a:r>
                  <a:rPr lang="en-US" sz="2400" dirty="0"/>
                  <a:t>Find the </a:t>
                </a:r>
                <a:r>
                  <a:rPr lang="en-US" sz="2400" b="1" dirty="0"/>
                  <a:t>prime factorization</a:t>
                </a:r>
                <a:r>
                  <a:rPr lang="en-US" sz="2400" dirty="0"/>
                  <a:t> of each number.</a:t>
                </a:r>
              </a:p>
              <a:p>
                <a:r>
                  <a:rPr lang="en-US" sz="2400" dirty="0"/>
                  <a:t>Write each number as a product of </a:t>
                </a:r>
                <a:r>
                  <a:rPr lang="en-US" sz="2400" b="1" dirty="0" smtClean="0"/>
                  <a:t>primes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dirty="0"/>
                  <a:t>Bring down the </a:t>
                </a:r>
                <a:r>
                  <a:rPr lang="en-US" sz="2400" b="1" dirty="0"/>
                  <a:t>primes</a:t>
                </a:r>
                <a:r>
                  <a:rPr lang="en-US" sz="2400" dirty="0"/>
                  <a:t> in each column.</a:t>
                </a:r>
              </a:p>
              <a:p>
                <a:r>
                  <a:rPr lang="en-US" sz="2400" dirty="0"/>
                  <a:t>Multiply the factors to get the </a:t>
                </a:r>
                <a:r>
                  <a:rPr lang="en-US" sz="2400" b="1" dirty="0"/>
                  <a:t>LCM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What </a:t>
                </a:r>
                <a:r>
                  <a:rPr lang="en-US" sz="2400" dirty="0"/>
                  <a:t>is the least common multiple </a:t>
                </a:r>
                <a:r>
                  <a:rPr lang="en-US" sz="2400" dirty="0" smtClean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f</m:t>
                    </m:r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36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14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by </a:t>
                </a:r>
                <a:r>
                  <a:rPr lang="en-US" sz="2400" dirty="0"/>
                  <a:t>using prime factorization method</a:t>
                </a:r>
                <a:r>
                  <a:rPr lang="en-US" sz="2400" dirty="0" smtClean="0"/>
                  <a:t>?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i="1" dirty="0"/>
                  <a:t>Solution</a:t>
                </a:r>
                <a:r>
                  <a:rPr lang="en-US" sz="2400" i="1" dirty="0" smtClean="0"/>
                  <a:t>: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36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>
                          <a:latin typeface="Cambria Math"/>
                        </a:rPr>
                        <m:t>= 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 × 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 × </m:t>
                      </m:r>
                      <m:r>
                        <a:rPr lang="en-US" sz="2400" i="1" dirty="0">
                          <a:latin typeface="Cambria Math"/>
                        </a:rPr>
                        <m:t>3</m:t>
                      </m:r>
                      <m:r>
                        <a:rPr lang="en-US" sz="2400" i="1" dirty="0">
                          <a:latin typeface="Cambria Math"/>
                        </a:rPr>
                        <m:t> × </m:t>
                      </m:r>
                      <m:r>
                        <a:rPr lang="en-US" sz="2400" i="1" dirty="0">
                          <a:latin typeface="Cambria Math"/>
                        </a:rPr>
                        <m:t>3</m:t>
                      </m:r>
                      <m:r>
                        <a:rPr lang="en-US" sz="2400" i="1" dirty="0">
                          <a:latin typeface="Cambria Math"/>
                        </a:rPr>
                        <m:t> = 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²</m:t>
                      </m:r>
                      <m:r>
                        <a:rPr lang="en-US" sz="2400" i="1" dirty="0">
                          <a:latin typeface="Cambria Math"/>
                        </a:rPr>
                        <m:t> × </m:t>
                      </m:r>
                      <m:r>
                        <a:rPr lang="en-US" sz="2400" i="1" dirty="0">
                          <a:latin typeface="Cambria Math"/>
                        </a:rPr>
                        <m:t>3</m:t>
                      </m:r>
                      <m:r>
                        <a:rPr lang="en-US" sz="2400" i="1" dirty="0">
                          <a:latin typeface="Cambria Math"/>
                        </a:rPr>
                        <m:t>²</m:t>
                      </m:r>
                      <m:r>
                        <a:rPr lang="en-US" sz="2400" i="1" dirty="0">
                          <a:latin typeface="Cambria Math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14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 × </m:t>
                      </m:r>
                      <m:r>
                        <a:rPr lang="en-US" sz="2400" i="1" dirty="0" smtClean="0">
                          <a:latin typeface="Cambria Math"/>
                        </a:rPr>
                        <m:t>7</m:t>
                      </m:r>
                      <m:r>
                        <a:rPr lang="en-US" sz="240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i="0" dirty="0" smtClean="0">
                    <a:latin typeface="+mj-lt"/>
                  </a:rPr>
                  <a:t>LCM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36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14</m:t>
                    </m:r>
                    <m:r>
                      <a:rPr lang="en-US" sz="2400" i="1" dirty="0" smtClean="0">
                        <a:latin typeface="Cambria Math"/>
                      </a:rPr>
                      <m:t>) =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²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²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7</m:t>
                    </m:r>
                    <m:r>
                      <a:rPr lang="en-US" sz="2400" i="1" dirty="0">
                        <a:latin typeface="Cambria Math"/>
                      </a:rPr>
                      <m:t> =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 × </m:t>
                    </m:r>
                    <m:r>
                      <a:rPr lang="en-US" sz="2400" i="1" dirty="0">
                        <a:latin typeface="Cambria Math"/>
                      </a:rPr>
                      <m:t>7</m:t>
                    </m:r>
                    <m:r>
                      <a:rPr lang="en-US" sz="2400" i="1" dirty="0">
                        <a:latin typeface="Cambria Math"/>
                      </a:rPr>
                      <m:t> = </m:t>
                    </m:r>
                    <m:r>
                      <a:rPr lang="en-US" sz="2400" i="1" dirty="0">
                        <a:latin typeface="Cambria Math"/>
                      </a:rPr>
                      <m:t>252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490" y="313899"/>
                <a:ext cx="10944367" cy="6237026"/>
              </a:xfrm>
              <a:blipFill rotWithShape="1">
                <a:blip r:embed="rId2"/>
                <a:stretch>
                  <a:fillRect l="-835" t="-13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14" y="3402343"/>
            <a:ext cx="2334915" cy="143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48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775"/>
            <a:ext cx="9430603" cy="64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376" y="313899"/>
                <a:ext cx="10903424" cy="58630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Example: What </a:t>
                </a:r>
                <a:r>
                  <a:rPr lang="en-US" dirty="0"/>
                  <a:t>is the least common </a:t>
                </a:r>
                <a:r>
                  <a:rPr lang="en-US" dirty="0" smtClean="0"/>
                  <a:t>multiple,  </a:t>
                </a:r>
                <a:r>
                  <a:rPr lang="en-US" dirty="0"/>
                  <a:t>LCM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32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8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72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by using prime factorization method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48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72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LCM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32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48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72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×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×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 ×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 × </m:t>
                    </m:r>
                    <m:r>
                      <a:rPr lang="en-US" i="1" dirty="0">
                        <a:latin typeface="Cambria Math"/>
                      </a:rPr>
                      <m:t>3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                =</m:t>
                    </m:r>
                    <m:r>
                      <a:rPr lang="en-US" b="0" i="1" dirty="0" smtClean="0">
                        <a:latin typeface="Cambria Math"/>
                      </a:rPr>
                      <m:t>288</m:t>
                    </m:r>
                  </m:oMath>
                </a14:m>
                <a:r>
                  <a:rPr lang="en-US" dirty="0" smtClean="0"/>
                  <a:t>.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376" y="313899"/>
                <a:ext cx="10903424" cy="5863064"/>
              </a:xfrm>
              <a:blipFill rotWithShape="1">
                <a:blip r:embed="rId2"/>
                <a:stretch>
                  <a:fillRect l="-1174" t="-228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6" y="1601478"/>
            <a:ext cx="5422710" cy="3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04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842" y="382137"/>
                <a:ext cx="10998958" cy="6332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Common Divisor(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factors</a:t>
                </a:r>
                <a:r>
                  <a:rPr lang="en-US" b="1" dirty="0"/>
                  <a:t>)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b="1" dirty="0"/>
                  <a:t>common divisor </a:t>
                </a:r>
                <a:r>
                  <a:rPr lang="en-US" dirty="0"/>
                  <a:t>of two non-zero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positive integer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 | 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 |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Greatest Common Divisor: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be integers at </a:t>
                </a:r>
                <a:r>
                  <a:rPr lang="en-US" sz="2400" dirty="0"/>
                  <a:t>least one of </a:t>
                </a:r>
                <a:r>
                  <a:rPr lang="en-US" sz="2400" dirty="0" smtClean="0"/>
                  <a:t>them which </a:t>
                </a:r>
                <a:r>
                  <a:rPr lang="en-US" sz="2400" dirty="0"/>
                  <a:t>is not </a:t>
                </a:r>
                <a:r>
                  <a:rPr lang="en-US" sz="2400" dirty="0" smtClean="0"/>
                  <a:t>zero, </a:t>
                </a:r>
                <a:r>
                  <a:rPr lang="en-US" sz="2400" dirty="0"/>
                  <a:t>we say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the greatest common divisor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and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is the greatest </a:t>
                </a:r>
                <a:r>
                  <a:rPr lang="en-US" sz="2400" b="1" dirty="0"/>
                  <a:t>among all common </a:t>
                </a:r>
                <a:r>
                  <a:rPr lang="en-US" sz="2400" dirty="0"/>
                  <a:t>divisors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This means, the </a:t>
                </a:r>
                <a:r>
                  <a:rPr lang="en-US" sz="2400" dirty="0"/>
                  <a:t>greatest common divisor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is the largest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s.t divides both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greatest common divisor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is denoted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𝒈𝒄𝒅</m:t>
                    </m:r>
                    <m:r>
                      <a:rPr lang="en-US" sz="2400" b="1" i="1" dirty="0">
                        <a:latin typeface="Cambria Math"/>
                      </a:rPr>
                      <m:t>⁡(</m:t>
                    </m:r>
                    <m:r>
                      <a:rPr lang="en-US" sz="2400" b="1" i="1" dirty="0" smtClean="0">
                        <a:latin typeface="Cambria Math"/>
                      </a:rPr>
                      <m:t>𝒂</m:t>
                    </m:r>
                    <m:r>
                      <a:rPr lang="en-US" sz="2400" b="1" i="1" dirty="0">
                        <a:latin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</a:rPr>
                      <m:t>𝒃</m:t>
                    </m:r>
                    <m:r>
                      <a:rPr lang="en-US" sz="2400" b="1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or simply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latin typeface="Cambria Math"/>
                      </a:rPr>
                      <m:t>𝒂</m:t>
                    </m:r>
                    <m:r>
                      <a:rPr lang="en-US" sz="2400" b="1" i="1" dirty="0" smtClean="0">
                        <a:latin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</a:rPr>
                      <m:t>𝒃</m:t>
                    </m:r>
                    <m:r>
                      <a:rPr lang="en-US" sz="2400" b="1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There are two ways to find greatest common divisor of two non-zero integer numbers 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42" y="382137"/>
                <a:ext cx="10998958" cy="6332562"/>
              </a:xfrm>
              <a:blipFill rotWithShape="1">
                <a:blip r:embed="rId2"/>
                <a:stretch>
                  <a:fillRect l="-1108" t="-1541" r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ADADF52-8DA9-4740-8509-01078639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93772"/>
            <a:ext cx="10515600" cy="640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First way:</a:t>
            </a:r>
            <a:r>
              <a:rPr lang="en-US" sz="2400" dirty="0" smtClean="0"/>
              <a:t> By listing their factors</a:t>
            </a:r>
            <a:endParaRPr lang="en-US" sz="2400" b="1" u="sng" dirty="0" smtClean="0"/>
          </a:p>
          <a:p>
            <a:r>
              <a:rPr lang="en-US" sz="2400" dirty="0" smtClean="0"/>
              <a:t>List the divisors of both numbers </a:t>
            </a:r>
          </a:p>
          <a:p>
            <a:r>
              <a:rPr lang="en-US" sz="2400" dirty="0" smtClean="0"/>
              <a:t>List common divisor of both numbers</a:t>
            </a:r>
          </a:p>
          <a:p>
            <a:r>
              <a:rPr lang="en-US" sz="2400" dirty="0" smtClean="0"/>
              <a:t>Pick the largest common divisor of both which is </a:t>
            </a:r>
            <a:r>
              <a:rPr lang="en-US" sz="2400" dirty="0" err="1" smtClean="0"/>
              <a:t>gcd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</a:t>
            </a:r>
            <a:r>
              <a:rPr lang="en-US" sz="2400" dirty="0"/>
              <a:t>: what is the greatest common divisor of 12 and  15?</a:t>
            </a:r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dirty="0"/>
              <a:t>Divisor of 12 are : 1, 2, 3, 4, 6, 12.</a:t>
            </a:r>
          </a:p>
          <a:p>
            <a:pPr marL="0" indent="0">
              <a:buNone/>
            </a:pPr>
            <a:r>
              <a:rPr lang="en-US" sz="2400" dirty="0"/>
              <a:t>Divisor of 15 are : 1, 3, 5, 15.</a:t>
            </a:r>
          </a:p>
          <a:p>
            <a:pPr marL="0" indent="0">
              <a:buNone/>
            </a:pPr>
            <a:r>
              <a:rPr lang="en-US" sz="2400" dirty="0"/>
              <a:t>Common divisors are: 1 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.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Greatest </a:t>
            </a:r>
            <a:r>
              <a:rPr lang="en-US" sz="2400" dirty="0"/>
              <a:t>common divisor is 3. </a:t>
            </a:r>
            <a:r>
              <a:rPr lang="en-US" sz="2400" dirty="0" smtClean="0"/>
              <a:t> so that,  </a:t>
            </a:r>
            <a:r>
              <a:rPr lang="en-US" sz="2400" dirty="0" err="1"/>
              <a:t>gcd</a:t>
            </a:r>
            <a:r>
              <a:rPr lang="en-US" sz="2400" dirty="0"/>
              <a:t>(12,15)=3</a:t>
            </a:r>
            <a:endParaRPr lang="ar-IQ" sz="2400" dirty="0"/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32C9B37-3B8A-4984-9D7C-2A1E0DDA4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u="sng" dirty="0" smtClean="0"/>
                  <a:t>Second way</a:t>
                </a:r>
                <a:r>
                  <a:rPr lang="en-US" sz="2400" b="1" dirty="0" smtClean="0"/>
                  <a:t>:</a:t>
                </a:r>
                <a:r>
                  <a:rPr lang="en-US" sz="2400" b="1" dirty="0"/>
                  <a:t>  </a:t>
                </a:r>
                <a:r>
                  <a:rPr lang="en-US" sz="2400" b="1" dirty="0" smtClean="0"/>
                  <a:t>Using </a:t>
                </a:r>
                <a:r>
                  <a:rPr lang="en-US" sz="2400" b="1" dirty="0"/>
                  <a:t>prime factorization:</a:t>
                </a:r>
                <a:endParaRPr lang="en-US" sz="2400" dirty="0"/>
              </a:p>
              <a:p>
                <a:r>
                  <a:rPr lang="en-US" sz="2400" dirty="0"/>
                  <a:t>List the </a:t>
                </a:r>
                <a:r>
                  <a:rPr lang="en-US" sz="2400" b="1" dirty="0"/>
                  <a:t>prime</a:t>
                </a:r>
                <a:r>
                  <a:rPr lang="en-US" sz="2400" dirty="0"/>
                  <a:t> factors of each number.</a:t>
                </a:r>
              </a:p>
              <a:p>
                <a:r>
                  <a:rPr lang="en-US" sz="2400" dirty="0"/>
                  <a:t>Circle every </a:t>
                </a:r>
                <a:r>
                  <a:rPr lang="en-US" sz="2400" b="1" dirty="0"/>
                  <a:t>common prime factor</a:t>
                </a:r>
                <a:r>
                  <a:rPr lang="en-US" sz="2400" dirty="0"/>
                  <a:t> — that is, every </a:t>
                </a:r>
                <a:r>
                  <a:rPr lang="en-US" sz="2400" b="1" dirty="0"/>
                  <a:t>prime factor</a:t>
                </a:r>
                <a:r>
                  <a:rPr lang="en-US" sz="2400" dirty="0"/>
                  <a:t> that's a </a:t>
                </a:r>
                <a:r>
                  <a:rPr lang="en-US" sz="2400" b="1" dirty="0"/>
                  <a:t>factor</a:t>
                </a:r>
                <a:r>
                  <a:rPr lang="en-US" sz="2400" dirty="0"/>
                  <a:t> of every number in the set.</a:t>
                </a:r>
              </a:p>
              <a:p>
                <a:r>
                  <a:rPr lang="en-US" sz="2400" dirty="0"/>
                  <a:t>Multiply all the circled numbers. The result is the </a:t>
                </a:r>
                <a:r>
                  <a:rPr lang="en-US" sz="2400" b="1" dirty="0"/>
                  <a:t>GCF</a:t>
                </a:r>
                <a:r>
                  <a:rPr lang="en-US" sz="2400" dirty="0" smtClean="0"/>
                  <a:t>.</a:t>
                </a:r>
                <a:endParaRPr lang="en-US" sz="2400" b="1" dirty="0" smtClean="0"/>
              </a:p>
              <a:p>
                <a:pPr marL="0" indent="0" fontAlgn="base">
                  <a:buNone/>
                </a:pPr>
                <a:endParaRPr lang="en-US" sz="2400" b="1" dirty="0"/>
              </a:p>
              <a:p>
                <a:pPr marL="0" indent="0" fontAlgn="base">
                  <a:buNone/>
                </a:pPr>
                <a:r>
                  <a:rPr lang="en-US" sz="2400" b="1" dirty="0" smtClean="0"/>
                  <a:t>Example :</a:t>
                </a:r>
                <a:r>
                  <a:rPr lang="en-US" sz="2400" dirty="0" smtClean="0"/>
                  <a:t> What is the GCD of </a:t>
                </a:r>
                <a:r>
                  <a:rPr lang="en-US" sz="2400" b="1" dirty="0" smtClean="0"/>
                  <a:t>36</a:t>
                </a:r>
                <a:r>
                  <a:rPr lang="en-US" sz="2400" dirty="0" smtClean="0"/>
                  <a:t> and </a:t>
                </a:r>
                <a:r>
                  <a:rPr lang="en-US" sz="2400" b="1" dirty="0" smtClean="0"/>
                  <a:t>120</a:t>
                </a:r>
                <a:r>
                  <a:rPr lang="en-US" sz="2400" dirty="0" smtClean="0"/>
                  <a:t> ?</a:t>
                </a:r>
              </a:p>
              <a:p>
                <a:pPr marL="0" indent="0" fontAlgn="base">
                  <a:buNone/>
                </a:pPr>
                <a:r>
                  <a:rPr lang="en-US" sz="2400" dirty="0" smtClean="0"/>
                  <a:t>Begin by expressing each number into its prime factorized form.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36</m:t>
                      </m:r>
                      <m:r>
                        <a:rPr lang="en-US" sz="22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2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    =        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120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2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2200" i="1" dirty="0" smtClean="0">
                          <a:latin typeface="Cambria Math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2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   =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i="0" dirty="0" smtClean="0">
                    <a:latin typeface="+mj-lt"/>
                    <a:cs typeface="Times New Roman" panose="02020603050405020304" pitchFamily="18" charset="0"/>
                  </a:rPr>
                  <a:t>Gcd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36</m:t>
                        </m:r>
                        <m:r>
                          <a:rPr lang="en-GB" sz="22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GB" sz="22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</m:d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2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2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  =</m:t>
                    </m:r>
                    <m:sSup>
                      <m:sSupPr>
                        <m:ctrlPr>
                          <a:rPr lang="en-GB" sz="22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2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2200" b="0" i="1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i="0" dirty="0" smtClean="0">
                    <a:latin typeface="+mj-lt"/>
                    <a:cs typeface="Times New Roman" panose="02020603050405020304" pitchFamily="18" charset="0"/>
                  </a:rPr>
                  <a:t>Gcd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/>
                            <a:cs typeface="Times New Roman" panose="02020603050405020304" pitchFamily="18" charset="0"/>
                          </a:rPr>
                          <m:t>36</m:t>
                        </m:r>
                        <m:r>
                          <a:rPr lang="en-GB" sz="2200" i="1" dirty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GB" sz="2200" i="1" dirty="0">
                            <a:latin typeface="Cambria Math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 dirty="0" smtClean="0">
                        <a:latin typeface="Cambria Math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32C9B37-3B8A-4984-9D7C-2A1E0DDA4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  <a:blipFill rotWithShape="1">
                <a:blip r:embed="rId2"/>
                <a:stretch>
                  <a:fillRect l="-928" t="-1820" r="-46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33" y="4129798"/>
            <a:ext cx="19145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07" y="4082173"/>
            <a:ext cx="1781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CE23824-E880-410E-BE75-42A9EC74F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Example :</a:t>
                </a:r>
                <a:r>
                  <a:rPr lang="en-US" sz="2000" dirty="0" smtClean="0"/>
                  <a:t> Find the GCD of </a:t>
                </a:r>
                <a:r>
                  <a:rPr lang="en-US" sz="2000" b="1" dirty="0" smtClean="0"/>
                  <a:t>72</a:t>
                </a:r>
                <a:r>
                  <a:rPr lang="en-US" sz="2000" dirty="0" smtClean="0"/>
                  <a:t> and </a:t>
                </a:r>
                <a:r>
                  <a:rPr lang="en-US" sz="2000" b="1" dirty="0" smtClean="0"/>
                  <a:t>48</a:t>
                </a:r>
                <a:r>
                  <a:rPr lang="en-US" sz="2000" dirty="0" smtClean="0"/>
                  <a:t>  by prime factorization?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cs typeface="Times New Roman" panose="02020603050405020304" pitchFamily="18" charset="0"/>
                  </a:rPr>
                  <a:t>Gcd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48</m:t>
                        </m:r>
                        <m: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72</m:t>
                        </m:r>
                      </m:e>
                    </m:d>
                    <m:r>
                      <a:rPr lang="en-US" sz="1800" i="1" dirty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 dirty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000" i="1" dirty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000" i="1" dirty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000" i="1" dirty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2000" i="1" dirty="0" smtClean="0">
                        <a:latin typeface="Cambria Math"/>
                        <a:cs typeface="Times New Roman" panose="02020603050405020304" pitchFamily="18" charset="0"/>
                      </a:rPr>
                      <m:t>24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E23824-E880-410E-BE75-42A9EC74F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  <a:blipFill rotWithShape="1">
                <a:blip r:embed="rId2"/>
                <a:stretch>
                  <a:fillRect l="-638" b="-93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1487826"/>
            <a:ext cx="4217158" cy="326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7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85" y="238538"/>
            <a:ext cx="10927915" cy="66194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r-IQ" sz="2200" dirty="0">
              <a:latin typeface="+mj-lt"/>
            </a:endParaRPr>
          </a:p>
          <a:p>
            <a:pPr marL="0" indent="0">
              <a:buNone/>
            </a:pPr>
            <a:endParaRPr lang="ar-IQ" sz="2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2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23462"/>
            <a:ext cx="9294124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6" y="898982"/>
            <a:ext cx="7706012" cy="381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3046" y="298818"/>
            <a:ext cx="10148049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Example :</a:t>
            </a:r>
            <a:r>
              <a:rPr lang="en-US" sz="2400" dirty="0"/>
              <a:t> Find the GCD of </a:t>
            </a:r>
            <a:r>
              <a:rPr lang="en-US" sz="2400" b="1" dirty="0" smtClean="0"/>
              <a:t>2940</a:t>
            </a:r>
            <a:r>
              <a:rPr lang="en-US" sz="2400" dirty="0"/>
              <a:t> and </a:t>
            </a:r>
            <a:r>
              <a:rPr lang="en-US" sz="2400" b="1" dirty="0" smtClean="0"/>
              <a:t>3150 </a:t>
            </a:r>
            <a:r>
              <a:rPr lang="en-US" sz="2400" dirty="0" smtClean="0"/>
              <a:t>by using prime factorization</a:t>
            </a:r>
            <a:r>
              <a:rPr lang="en-US" sz="2400" dirty="0"/>
              <a:t> </a:t>
            </a:r>
            <a:r>
              <a:rPr lang="en-US" sz="24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Solution: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5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" y="218364"/>
            <a:ext cx="5595871" cy="336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3913069"/>
            <a:ext cx="4182787" cy="263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8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2955" y="300251"/>
                <a:ext cx="11080845" cy="5876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Relatively prime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Two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relatively prime(</a:t>
                </a:r>
                <a:r>
                  <a:rPr lang="en-US" b="1" dirty="0" err="1" smtClean="0"/>
                  <a:t>coprime</a:t>
                </a:r>
                <a:r>
                  <a:rPr lang="en-US" dirty="0" smtClean="0"/>
                  <a:t>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gcd</m:t>
                    </m:r>
                    <m:r>
                      <a:rPr lang="en-US" i="1" dirty="0" smtClean="0">
                        <a:latin typeface="Cambria Math"/>
                      </a:rPr>
                      <m:t>⁡(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. 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55" y="300251"/>
                <a:ext cx="11080845" cy="5876712"/>
              </a:xfrm>
              <a:blipFill rotWithShape="1">
                <a:blip r:embed="rId2"/>
                <a:stretch>
                  <a:fillRect l="-1155" t="-166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" y="2718036"/>
            <a:ext cx="5427971" cy="355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1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472</Words>
  <Application>Microsoft Office PowerPoint</Application>
  <PresentationFormat>Custom</PresentationFormat>
  <Paragraphs>112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Maher</cp:lastModifiedBy>
  <cp:revision>139</cp:revision>
  <dcterms:created xsi:type="dcterms:W3CDTF">2021-02-09T17:33:47Z</dcterms:created>
  <dcterms:modified xsi:type="dcterms:W3CDTF">2022-04-18T19:07:39Z</dcterms:modified>
</cp:coreProperties>
</file>