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81" r:id="rId2"/>
    <p:sldId id="282" r:id="rId3"/>
    <p:sldId id="292" r:id="rId4"/>
    <p:sldId id="283" r:id="rId5"/>
    <p:sldId id="277" r:id="rId6"/>
    <p:sldId id="294" r:id="rId7"/>
    <p:sldId id="280" r:id="rId8"/>
    <p:sldId id="293" r:id="rId9"/>
    <p:sldId id="295" r:id="rId10"/>
    <p:sldId id="296" r:id="rId11"/>
    <p:sldId id="297" r:id="rId12"/>
    <p:sldId id="29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-720" y="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05-13T08:26:39.2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13791 6325,'0'0,"0"0,-33 0,33 0,-32 0,-1 0,0 0,33 0,-67 0,34 0,1 0,32 0,-34 0,1 0,0 0,-1 0,34 0,0 0,0 0,100 0,-34 0,0 0,34 0,-68 0,35 0,-67 0,0 0,0 0,-34 0,-31 0,-35 0,2 0,-2 0,34 0,-34 25,35-25,-2 0,67 0,-33 0,33 0,0 0,33 0,34 0,32 0,33 0,-66 0,0 0,-66 0,33 0,-33 25</inkml:trace>
  <inkml:trace contextRef="#ctx0" brushRef="#br0" timeOffset="496.0282">13262 6375,'34'0,"64"0,-31 0,32 0,-66 25,-33-25,33 0,-33 24,-33-24,0 0,-33 0,0 0,66 0</inkml:trace>
  <inkml:trace contextRef="#ctx0" brushRef="#br0" timeOffset="562.0318">13394 6424</inkml:trace>
  <inkml:trace contextRef="#ctx0" brushRef="#br0" timeOffset="683.039">13394 6424,'67'-24,"-34"24</inkml:trace>
  <inkml:trace contextRef="#ctx0" brushRef="#br0" timeOffset="3255.1861">15676 6375,'0'0,"0"0,-33 0,0 0,1 0,32 0,-67 0,67 0,-33 0,-1 0,2 0,-1 0,33 0,-33 0,33 0,0 0,33 0,0 0,33 0,-33 0,0 0,1 0,-34 0,32 0,-32 0,33 0,0 0,-33 0,0 0,0 0,-33 0,-32 25,31-25,-32 0,-33 24,32 1,34-25,33 0,0 0,0 0,33 0,34 0,-34 0,33 0,34 0,-35 0,2 25,-67-25,0 0,0 0,-34 0,1 0,0 0,1 0,-2 0,1 0</inkml:trace>
  <inkml:trace contextRef="#ctx0" brushRef="#br0" timeOffset="12495.7147">13858 10120,'0'0,"-33"0,-1 0,1 0,1 0,-1 0,33 0,-33 0,33 0,-34 0,1 0,0 0,33 0,-32 0,-2 0,34 0,-33 0,33 0,33 0,1 0,31 0,-65 0,33 0,-33 0,34 0,-1 0,-33 0,0 0,-33 0,-99 0,98 0,1 0,0 0,33 0,0 0,66 0,-32 0,31-24,-65 24,33 0,1 0,-68-25,1 25,0 0,33 0,-32 0,32 0,0 0,65 0,-32 0,34 0,-2 0,-65 0,33 0,-33 0,0 0,-65 0,65 0,-33 0</inkml:trace>
  <inkml:trace contextRef="#ctx0" brushRef="#br0" timeOffset="14273.8164">15247 10145,'0'0,"-100"0,35 0,-2 0,-33 0,68 0,32 0,0 0,0 0,66 0,-33 0,34 0,-2 0,35-25,-67 1,-1 24,-64 0,-1 0,-34 0,34 0,1 0,32 0,-33 0,33 0,0 0</inkml:trace>
  <inkml:trace contextRef="#ctx0" brushRef="#br0" timeOffset="19998.1438">15015 15974,'-33'0,"0"0,-1 0,2 25,-1-25,33 0,0 25,33-25,-1 0,2 0,-1 25,0-25,1 0,-1 0,-33 0,0 0,-67 0,1 24,0-24,66 0,-33 0,33 0,0 0,0 0,65 0,-31 0,-1 0,-33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IQ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6A97C5B5-860C-4D06-ADA8-DC80ADEDD491}" type="datetimeFigureOut">
              <a:rPr lang="ar-IQ" smtClean="0"/>
              <a:t>24/09/1442</a:t>
            </a:fld>
            <a:endParaRPr lang="ar-IQ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IQ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IQ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IQ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0BA2A394-7FA7-480B-A47A-7D045FEE3735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3647850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IQ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2A394-7FA7-480B-A47A-7D045FEE3735}" type="slidenum">
              <a:rPr lang="ar-IQ" smtClean="0"/>
              <a:t>1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795703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00EB7AA-56AA-4268-A509-FF312DB15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3165341-460F-4F17-BECD-013AA001B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C5D41D5-5512-4397-9082-754CF15AB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7484-FCCB-48F8-89F4-780DB9C313B5}" type="datetimeFigureOut">
              <a:rPr lang="en-GB" smtClean="0"/>
              <a:t>05/05/2021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E432A08-C18C-411E-BA9F-36D0C1E93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8256F77-0568-4CA9-8F31-43B2464F8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82D3-1445-4CB6-80B5-60909AB333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1719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1813FB-7059-4740-A0FA-4EA1CBE4B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812D66E-B1AC-459A-9294-7431DA73F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DCC0D57-CCB8-4B2D-B204-78412043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7484-FCCB-48F8-89F4-780DB9C313B5}" type="datetimeFigureOut">
              <a:rPr lang="en-GB" smtClean="0"/>
              <a:t>05/05/2021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05274BD-24EA-491E-B5FF-FA07142A3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264C2D7-8AB7-44D2-8B62-2CE7F0FFD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82D3-1445-4CB6-80B5-60909AB333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969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363CA528-C391-4D14-A140-5B5804E735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3571CD8-DA21-4884-83F3-34032D6F1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6AF8202-31AF-4D1E-ACE7-C7C02A71C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7484-FCCB-48F8-89F4-780DB9C313B5}" type="datetimeFigureOut">
              <a:rPr lang="en-GB" smtClean="0"/>
              <a:t>05/05/2021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E623D52-3D0E-49E9-858E-78A48E08A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B04AACB-B750-49AC-8E87-EEEBCD7D5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82D3-1445-4CB6-80B5-60909AB333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578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F28BF9-6431-480B-B4D2-6511613CE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7FCD3AE-C2C1-4EBD-8976-B6C4E93FD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50391D4-B0C8-45E4-A465-663FD69ED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7484-FCCB-48F8-89F4-780DB9C313B5}" type="datetimeFigureOut">
              <a:rPr lang="en-GB" smtClean="0"/>
              <a:t>05/05/2021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D39FEB6-18A5-4B75-AA1F-79A7C50D6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A082DAE-0298-4F9A-AAB6-5AA75B745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82D3-1445-4CB6-80B5-60909AB333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4393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7FD4C8-B57C-4521-AAFC-7428F1810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2462865-E3C3-40CB-A9ED-F28CAF6ED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27A52EE-1306-490A-A1C6-68DD1EAC7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7484-FCCB-48F8-89F4-780DB9C313B5}" type="datetimeFigureOut">
              <a:rPr lang="en-GB" smtClean="0"/>
              <a:t>05/05/2021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AB9638A-C472-41A9-AD45-BF8E14EE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62D757E-2B08-441C-9905-5ED446119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82D3-1445-4CB6-80B5-60909AB333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104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11B2FD-1448-4DBF-9994-B6CA259A6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04DE31-9658-4C86-86AF-E660383D9C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BD61069-EDB8-43FA-BBF8-D0E02374D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6914332-4EC6-4F18-9A3C-23406B447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7484-FCCB-48F8-89F4-780DB9C313B5}" type="datetimeFigureOut">
              <a:rPr lang="en-GB" smtClean="0"/>
              <a:t>05/05/2021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9635E2F-911A-4FF3-B436-4F209F4B6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C89509A-9BF1-4A84-869F-AC0D8921D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82D3-1445-4CB6-80B5-60909AB333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63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34ED8F-39BB-44DC-BF0E-FEE58296A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980D7E5-7130-424C-BE1F-78099A835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A9DB1E2-31B0-4071-B562-F10A480C2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6C7FAEA-0066-4641-9830-A423524036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7E617BC2-A927-489F-9641-2DEA85D182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7659DF5-6D62-41B5-8266-FAA011812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7484-FCCB-48F8-89F4-780DB9C313B5}" type="datetimeFigureOut">
              <a:rPr lang="en-GB" smtClean="0"/>
              <a:t>05/05/2021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CE2B3AC-F8FC-4FBC-A016-2C433DA4C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A57331D-8912-49F6-96AB-E3AC84A24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82D3-1445-4CB6-80B5-60909AB333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81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DE6B53-EA74-4E85-B786-358AED955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1E44462-AF3B-4750-8552-69754EE07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7484-FCCB-48F8-89F4-780DB9C313B5}" type="datetimeFigureOut">
              <a:rPr lang="en-GB" smtClean="0"/>
              <a:t>05/05/2021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5FDF85-ECDF-471D-95D8-B9DB57C9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551FED5-3CBF-4214-BA07-21C2F4BAF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82D3-1445-4CB6-80B5-60909AB333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7224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0DA3DA1D-7023-4D4A-9BAC-8070ACE9F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7484-FCCB-48F8-89F4-780DB9C313B5}" type="datetimeFigureOut">
              <a:rPr lang="en-GB" smtClean="0"/>
              <a:t>05/05/2021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A81F74B-6872-4CCC-878D-8D0D462E3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4E0335F-E6C4-431D-83D1-83ACD2A6D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82D3-1445-4CB6-80B5-60909AB333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5326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07CD8A-0BFB-42CE-B0BC-29F454F3A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C7FBAEE-7CF8-43E7-B84A-87A739C4C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8E273DC-53A3-4502-9546-F11B3BB8E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465B703-E2C8-44DB-92EF-4A9DD9392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7484-FCCB-48F8-89F4-780DB9C313B5}" type="datetimeFigureOut">
              <a:rPr lang="en-GB" smtClean="0"/>
              <a:t>05/05/2021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25A773B-323A-4B14-89E8-2E3A2B6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C5D96E2-8C6C-41F8-85E1-08D99495B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82D3-1445-4CB6-80B5-60909AB333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683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8417220-F035-439C-9D6E-52F9E690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31ADCA0-7452-4466-8B5B-05DB6CDBA9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13D06C3-ED8A-4835-A551-91FA97637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7A27C9F-4C2B-4FBC-B52E-E17B50BD8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7484-FCCB-48F8-89F4-780DB9C313B5}" type="datetimeFigureOut">
              <a:rPr lang="en-GB" smtClean="0"/>
              <a:t>05/05/2021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850DB89-FE76-46F9-9A1A-9C42D2139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7C2C716-B639-4500-A73F-C9BFA5396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82D3-1445-4CB6-80B5-60909AB333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8235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C259376-0CBD-42BA-85D5-F9D660FAA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46F1504-DA4D-41A6-8781-4C29FAFB6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B20A086-E921-4A30-B653-03F7A26DDA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87484-FCCB-48F8-89F4-780DB9C313B5}" type="datetimeFigureOut">
              <a:rPr lang="en-GB" smtClean="0"/>
              <a:t>05/05/2021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16CB84F-B6B7-4597-B371-C44CDEEA5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F81D4A7-4031-410B-AB29-E9C05556B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182D3-1445-4CB6-80B5-60909AB333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523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319" y="181519"/>
            <a:ext cx="10790129" cy="632564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b="1" dirty="0" smtClean="0"/>
          </a:p>
          <a:p>
            <a:pPr marL="0" indent="0" algn="ctr">
              <a:buNone/>
            </a:pPr>
            <a:r>
              <a:rPr lang="en-US" sz="3200" b="1" dirty="0" smtClean="0"/>
              <a:t>Introduction to Number Theory </a:t>
            </a:r>
            <a:endParaRPr lang="en-US" sz="3200" b="1" dirty="0"/>
          </a:p>
          <a:p>
            <a:pPr marL="0" indent="0" algn="ctr">
              <a:buNone/>
            </a:pPr>
            <a:endParaRPr lang="en-US" sz="3200" b="1" dirty="0" smtClean="0"/>
          </a:p>
          <a:p>
            <a:r>
              <a:rPr lang="en-US" sz="3200" dirty="0" smtClean="0"/>
              <a:t>Greatest </a:t>
            </a:r>
            <a:r>
              <a:rPr lang="en-US" sz="3200" dirty="0"/>
              <a:t>Common Divisor(GCD) or Highest common factor(HCF).</a:t>
            </a:r>
          </a:p>
          <a:p>
            <a:r>
              <a:rPr lang="en-US" sz="3200" dirty="0" smtClean="0"/>
              <a:t>Least </a:t>
            </a:r>
            <a:r>
              <a:rPr lang="en-US" sz="3200" dirty="0"/>
              <a:t>Common Multiple(LCM) or Lowest common multiple (LCM).</a:t>
            </a:r>
          </a:p>
          <a:p>
            <a:r>
              <a:rPr lang="en-US" sz="3200" dirty="0" smtClean="0"/>
              <a:t>Euclidean Algorithm</a:t>
            </a:r>
          </a:p>
          <a:p>
            <a:pPr marL="0" indent="0">
              <a:buNone/>
            </a:pPr>
            <a:endParaRPr lang="ar-IQ" sz="32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490" y="3760905"/>
            <a:ext cx="3062855" cy="26732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3254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 smtClean="0"/>
              <a:t>Factorial: </a:t>
            </a:r>
            <a:endParaRPr lang="ar-IQ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3014"/>
                <a:ext cx="10515600" cy="519979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/>
                  <a:t>Factorial  is the </a:t>
                </a:r>
                <a:r>
                  <a:rPr lang="en-US" sz="2400" dirty="0"/>
                  <a:t>product of all positive integers less than or equal to a given positive </a:t>
                </a:r>
                <a:r>
                  <a:rPr lang="en-US" sz="2400" dirty="0" smtClean="0"/>
                  <a:t>integer</a:t>
                </a:r>
                <a:r>
                  <a:rPr lang="en-US" sz="2400" dirty="0"/>
                  <a:t> and denoted by that integer and an exclamation point. </a:t>
                </a: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Thus</a:t>
                </a:r>
                <a:r>
                  <a:rPr lang="en-US" sz="2400" dirty="0"/>
                  <a:t>, factorial seven is written 7!, meaning 1 × 2 × 3 × 4 × 5 × 6 × 7. Factorial zero is defined as equal to </a:t>
                </a:r>
                <a:r>
                  <a:rPr lang="en-US" sz="2400" dirty="0" smtClean="0"/>
                  <a:t>1 (why).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Notice that: 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latin typeface="Cambria Math"/>
                      </a:rPr>
                      <m:t>  </m:t>
                    </m:r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  <m:r>
                      <a:rPr lang="en-US" sz="2400" i="1" dirty="0" smtClean="0">
                        <a:latin typeface="Cambria Math"/>
                      </a:rPr>
                      <m:t>!=</m:t>
                    </m:r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  <m:r>
                      <a:rPr lang="en-US" sz="2400" i="1" dirty="0" smtClean="0">
                        <a:latin typeface="Cambria Math"/>
                      </a:rPr>
                      <m:t>.(</m:t>
                    </m:r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  <m:r>
                      <a:rPr lang="en-US" sz="2400" i="1" dirty="0" smtClean="0">
                        <a:latin typeface="Cambria Math"/>
                      </a:rPr>
                      <m:t>−</m:t>
                    </m:r>
                    <m:r>
                      <a:rPr lang="en-US" sz="2400" i="1" dirty="0" smtClean="0">
                        <a:latin typeface="Cambria Math"/>
                      </a:rPr>
                      <m:t>1</m:t>
                    </m:r>
                    <m:r>
                      <a:rPr lang="en-US" sz="2400" i="1" dirty="0" smtClean="0">
                        <a:latin typeface="Cambria Math"/>
                      </a:rPr>
                      <m:t>)!</m:t>
                    </m:r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       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/>
                          </a:rPr>
                          <m:t>𝑛</m:t>
                        </m:r>
                        <m:r>
                          <a:rPr lang="en-US" sz="2400" i="1" dirty="0">
                            <a:latin typeface="Cambria Math"/>
                          </a:rPr>
                          <m:t>−</m:t>
                        </m:r>
                        <m:r>
                          <a:rPr lang="en-US" sz="2400" i="1" dirty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2400" i="1" dirty="0">
                        <a:latin typeface="Cambria Math"/>
                      </a:rPr>
                      <m:t>!</m:t>
                    </m:r>
                    <m:r>
                      <a:rPr lang="en-US" sz="2400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 dirty="0">
                            <a:latin typeface="Cambria Math"/>
                          </a:rPr>
                          <m:t>𝑛</m:t>
                        </m:r>
                        <m:r>
                          <a:rPr lang="en-US" sz="2400" i="1" dirty="0">
                            <a:latin typeface="Cambria Math"/>
                          </a:rPr>
                          <m:t>!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Now;   if we choose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  <m:r>
                      <a:rPr lang="en-US" sz="2400" i="1" dirty="0" smtClean="0">
                        <a:latin typeface="Cambria Math"/>
                      </a:rPr>
                      <m:t>= </m:t>
                    </m:r>
                    <m:r>
                      <a:rPr lang="en-US" sz="2400" i="1" dirty="0" smtClean="0">
                        <a:latin typeface="Cambria Math"/>
                      </a:rPr>
                      <m:t>1</m:t>
                    </m:r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we have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1</m:t>
                    </m:r>
                    <m:r>
                      <a:rPr lang="en-US" sz="2400" i="1" dirty="0" smtClean="0">
                        <a:latin typeface="Cambria Math"/>
                      </a:rPr>
                      <m:t>!= </m:t>
                    </m:r>
                    <m:r>
                      <a:rPr lang="en-US" sz="2400" i="1" dirty="0" smtClean="0">
                        <a:latin typeface="Cambria Math"/>
                      </a:rPr>
                      <m:t>1</m:t>
                    </m:r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r>
                      <a:rPr lang="en-US" sz="2400" i="1" dirty="0" smtClean="0">
                        <a:latin typeface="Cambria Math"/>
                      </a:rPr>
                      <m:t>1</m:t>
                    </m:r>
                    <m:r>
                      <a:rPr lang="en-US" sz="2400" i="1" dirty="0" smtClean="0">
                        <a:latin typeface="Cambria Math"/>
                      </a:rPr>
                      <m:t>−</m:t>
                    </m:r>
                    <m:r>
                      <a:rPr lang="en-US" sz="2400" i="1" dirty="0" smtClean="0">
                        <a:latin typeface="Cambria Math"/>
                      </a:rPr>
                      <m:t>1</m:t>
                    </m:r>
                    <m:r>
                      <a:rPr lang="en-US" sz="2400" i="1" dirty="0" smtClean="0">
                        <a:latin typeface="Cambria Math"/>
                      </a:rPr>
                      <m:t>)!</m:t>
                    </m:r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 So </a:t>
                </a:r>
                <a:r>
                  <a:rPr lang="en-US" sz="2400" dirty="0"/>
                  <a:t>that; </a:t>
                </a:r>
                <a:r>
                  <a:rPr lang="en-US" sz="2400" dirty="0" smtClean="0"/>
                  <a:t>      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r>
                      <a:rPr lang="en-US" sz="2400" i="1" dirty="0" smtClean="0">
                        <a:latin typeface="Cambria Math"/>
                      </a:rPr>
                      <m:t>1</m:t>
                    </m:r>
                    <m:r>
                      <a:rPr lang="en-US" sz="2400" i="1" dirty="0" smtClean="0">
                        <a:latin typeface="Cambria Math"/>
                      </a:rPr>
                      <m:t>−</m:t>
                    </m:r>
                    <m:r>
                      <a:rPr lang="en-US" sz="2400" i="1" dirty="0" smtClean="0">
                        <a:latin typeface="Cambria Math"/>
                      </a:rPr>
                      <m:t>1</m:t>
                    </m:r>
                    <m:r>
                      <a:rPr lang="en-US" sz="2400" i="1" dirty="0" smtClean="0">
                        <a:latin typeface="Cambria Math"/>
                      </a:rPr>
                      <m:t>) != 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/>
                          </a:rPr>
                          <m:t>1</m:t>
                        </m:r>
                        <m:r>
                          <a:rPr lang="en-US" sz="2400" i="1" dirty="0">
                            <a:latin typeface="Cambria Math"/>
                          </a:rPr>
                          <m:t>!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sz="2400" dirty="0" smtClean="0"/>
                  <a:t>  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ea typeface="Cambria Math"/>
                  </a:rPr>
                  <a:t>                       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  <a:ea typeface="Cambria Math"/>
                      </a:rPr>
                      <m:t>∴</m:t>
                    </m:r>
                    <m:r>
                      <a:rPr lang="en-US" sz="2400" i="1" dirty="0" smtClean="0">
                        <a:latin typeface="Cambria Math"/>
                      </a:rPr>
                      <m:t>0</m:t>
                    </m:r>
                    <m:r>
                      <a:rPr lang="en-US" sz="2400" i="1" dirty="0" smtClean="0">
                        <a:latin typeface="Cambria Math"/>
                      </a:rPr>
                      <m:t>!= </m:t>
                    </m:r>
                    <m:r>
                      <a:rPr lang="en-US" sz="2400" i="1" dirty="0" smtClean="0">
                        <a:latin typeface="Cambria Math"/>
                      </a:rPr>
                      <m:t>1</m:t>
                    </m:r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ar-IQ" sz="2400" dirty="0"/>
              </a:p>
              <a:p>
                <a:endParaRPr lang="ar-IQ" sz="24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3014"/>
                <a:ext cx="10515600" cy="5199797"/>
              </a:xfrm>
              <a:blipFill rotWithShape="1">
                <a:blip r:embed="rId2"/>
                <a:stretch>
                  <a:fillRect l="-928" t="-1641" r="-580" b="-7972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3151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54" y="136478"/>
            <a:ext cx="8147286" cy="6653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2593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3331" y="750627"/>
                <a:ext cx="10630469" cy="5426336"/>
              </a:xfrm>
            </p:spPr>
            <p:txBody>
              <a:bodyPr/>
              <a:lstStyle/>
              <a:p>
                <a:r>
                  <a:rPr lang="en-US" dirty="0" smtClean="0"/>
                  <a:t>Why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  <m:r>
                      <a:rPr lang="en-US" b="0" i="1" smtClean="0">
                        <a:latin typeface="Cambria Math"/>
                      </a:rPr>
                      <m:t>?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 since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       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p>
                        </m:sSup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         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=</m:t>
                    </m:r>
                    <m:r>
                      <a:rPr lang="en-US" i="1" dirty="0" smtClean="0">
                        <a:latin typeface="Cambria Math"/>
                      </a:rPr>
                      <m:t>1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3331" y="750627"/>
                <a:ext cx="10630469" cy="5426336"/>
              </a:xfrm>
              <a:blipFill rotWithShape="1">
                <a:blip r:embed="rId2"/>
                <a:stretch>
                  <a:fillRect l="-1204" t="-1798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8391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885" y="238538"/>
            <a:ext cx="10927915" cy="661946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lnSpc>
                <a:spcPct val="150000"/>
              </a:lnSpc>
              <a:buNone/>
            </a:pPr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ar-IQ" sz="2200" dirty="0">
              <a:latin typeface="+mj-lt"/>
            </a:endParaRPr>
          </a:p>
          <a:p>
            <a:pPr marL="0" indent="0">
              <a:buNone/>
            </a:pPr>
            <a:endParaRPr lang="ar-IQ" sz="22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82920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ar-IQ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890" y="23462"/>
            <a:ext cx="9294124" cy="657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071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3775"/>
            <a:ext cx="9430603" cy="649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027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54" y="-1214"/>
            <a:ext cx="10522424" cy="6502820"/>
          </a:xfrm>
        </p:spPr>
      </p:pic>
    </p:spTree>
    <p:extLst>
      <p:ext uri="{BB962C8B-B14F-4D97-AF65-F5344CB8AC3E}">
        <p14:creationId xmlns:p14="http://schemas.microsoft.com/office/powerpoint/2010/main" val="2265576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2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0125"/>
            <a:ext cx="12192000" cy="7192370"/>
          </a:xfrm>
        </p:spPr>
      </p:pic>
    </p:spTree>
    <p:extLst>
      <p:ext uri="{BB962C8B-B14F-4D97-AF65-F5344CB8AC3E}">
        <p14:creationId xmlns:p14="http://schemas.microsoft.com/office/powerpoint/2010/main" val="2796883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IQ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6286560" y="2277000"/>
              <a:ext cx="941280" cy="35096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05560" y="2267640"/>
                <a:ext cx="724680" cy="352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772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9156"/>
    </mc:Choice>
    <mc:Fallback xmlns="">
      <p:transition spd="slow" advTm="319156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FCE23824-E880-410E-BE75-42A9EC74F3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35976"/>
                <a:ext cx="10515600" cy="643211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 smtClean="0"/>
                  <a:t>Example: Find the greatest common divisor of 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106</m:t>
                    </m:r>
                    <m:r>
                      <a:rPr lang="en-US" sz="2400" i="1" dirty="0" smtClean="0">
                        <a:latin typeface="Cambria Math"/>
                      </a:rPr>
                      <m:t>, </m:t>
                    </m:r>
                    <m:r>
                      <a:rPr lang="en-US" sz="2400" i="1" dirty="0" smtClean="0">
                        <a:latin typeface="Cambria Math"/>
                      </a:rPr>
                      <m:t>16</m:t>
                    </m:r>
                  </m:oMath>
                </a14:m>
                <a:r>
                  <a:rPr lang="en-US" sz="2400" dirty="0" smtClean="0"/>
                  <a:t>) by Euclidean algorithm: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 smtClean="0"/>
                  <a:t>Solution: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CE23824-E880-410E-BE75-42A9EC74F3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35976"/>
                <a:ext cx="10515600" cy="6432110"/>
              </a:xfrm>
              <a:blipFill rotWithShape="1"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Euclidean algorith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68" y="1259093"/>
            <a:ext cx="5882185" cy="433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044511" y="5331262"/>
                <a:ext cx="377951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𝐺𝐶𝐷</m:t>
                    </m:r>
                    <m:r>
                      <a:rPr lang="en-US" sz="2400" i="1" dirty="0">
                        <a:latin typeface="Cambria Math"/>
                      </a:rPr>
                      <m:t>(</m:t>
                    </m:r>
                    <m:r>
                      <a:rPr lang="en-US" sz="2400" i="1" dirty="0">
                        <a:latin typeface="Cambria Math"/>
                      </a:rPr>
                      <m:t>106</m:t>
                    </m:r>
                    <m:r>
                      <a:rPr lang="en-US" sz="2400" i="1" dirty="0">
                        <a:latin typeface="Cambria Math"/>
                      </a:rPr>
                      <m:t>, </m:t>
                    </m:r>
                    <m:r>
                      <a:rPr lang="en-US" sz="2400" i="1" dirty="0">
                        <a:latin typeface="Cambria Math"/>
                      </a:rPr>
                      <m:t>16</m:t>
                    </m:r>
                    <m:r>
                      <a:rPr lang="en-US" sz="24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=2</a:t>
                </a:r>
                <a:endParaRPr lang="ar-IQ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511" y="5331262"/>
                <a:ext cx="3779514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323" t="-12000" b="-30667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9768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631" y="1310183"/>
            <a:ext cx="7658360" cy="47562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13899" y="330285"/>
                <a:ext cx="10795379" cy="11430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 smtClean="0"/>
                  <a:t>Example: Find the </a:t>
                </a:r>
                <a:r>
                  <a:rPr lang="en-US" sz="2400" dirty="0" err="1" smtClean="0"/>
                  <a:t>gcd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2300</m:t>
                    </m:r>
                    <m:r>
                      <a:rPr lang="en-US" sz="2400" i="1" dirty="0">
                        <a:latin typeface="Cambria Math"/>
                      </a:rPr>
                      <m:t>, </m:t>
                    </m:r>
                    <m:r>
                      <a:rPr lang="en-US" sz="2400" i="1" dirty="0">
                        <a:latin typeface="Cambria Math"/>
                      </a:rPr>
                      <m:t>1564</m:t>
                    </m:r>
                  </m:oMath>
                </a14:m>
                <a:r>
                  <a:rPr lang="en-US" sz="2400" dirty="0"/>
                  <a:t>) by Euclidean algorithm: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Solution: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99" y="330285"/>
                <a:ext cx="10795379" cy="1143070"/>
              </a:xfrm>
              <a:prstGeom prst="rect">
                <a:avLst/>
              </a:prstGeom>
              <a:blipFill rotWithShape="1">
                <a:blip r:embed="rId3"/>
                <a:stretch>
                  <a:fillRect l="-847" b="-11170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313900" y="6039766"/>
                <a:ext cx="333005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gcd(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2300</m:t>
                    </m:r>
                    <m:r>
                      <a:rPr lang="en-US" sz="2400" i="1" dirty="0">
                        <a:latin typeface="Cambria Math"/>
                      </a:rPr>
                      <m:t>, </m:t>
                    </m:r>
                    <m:r>
                      <a:rPr lang="en-US" sz="2400" i="1" dirty="0">
                        <a:latin typeface="Cambria Math"/>
                      </a:rPr>
                      <m:t>1564</m:t>
                    </m:r>
                  </m:oMath>
                </a14:m>
                <a:r>
                  <a:rPr lang="en-US" sz="2400" dirty="0"/>
                  <a:t>) </a:t>
                </a:r>
                <a:r>
                  <a:rPr lang="en-US" sz="2400" dirty="0" smtClean="0"/>
                  <a:t>=92</a:t>
                </a:r>
                <a:endParaRPr lang="ar-IQ" sz="2400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00" y="6039766"/>
                <a:ext cx="3330052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2742" t="-11842" b="-28947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6382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426" y="2741979"/>
            <a:ext cx="5390012" cy="34565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68991" y="364656"/>
                <a:ext cx="1098644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/>
                  <a:t>Examples:</a:t>
                </a:r>
                <a:r>
                  <a:rPr lang="en-US" sz="2400" dirty="0"/>
                  <a:t> Find the greatest common divisor of (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1</m:t>
                    </m:r>
                    <m:r>
                      <a:rPr lang="en-US" sz="2400" b="0" i="1" dirty="0" smtClean="0">
                        <a:latin typeface="Cambria Math"/>
                      </a:rPr>
                      <m:t>2</m:t>
                    </m:r>
                    <m:r>
                      <a:rPr lang="en-US" sz="2400" i="1" dirty="0">
                        <a:latin typeface="Cambria Math"/>
                      </a:rPr>
                      <m:t>1</m:t>
                    </m:r>
                    <m:r>
                      <a:rPr lang="en-US" sz="2400" b="0" i="1" dirty="0" smtClean="0">
                        <a:latin typeface="Cambria Math"/>
                      </a:rPr>
                      <m:t>5</m:t>
                    </m:r>
                    <m:r>
                      <a:rPr lang="en-US" sz="2400" i="1" dirty="0">
                        <a:latin typeface="Cambria Math"/>
                      </a:rPr>
                      <m:t>, </m:t>
                    </m:r>
                    <m:r>
                      <a:rPr lang="en-US" sz="2400" b="0" i="1" dirty="0" smtClean="0">
                        <a:latin typeface="Cambria Math"/>
                      </a:rPr>
                      <m:t>89</m:t>
                    </m:r>
                    <m:r>
                      <a:rPr lang="en-US" sz="2400" i="1" dirty="0">
                        <a:latin typeface="Cambria Math"/>
                      </a:rPr>
                      <m:t>1</m:t>
                    </m:r>
                  </m:oMath>
                </a14:m>
                <a:r>
                  <a:rPr lang="en-US" sz="2400" dirty="0"/>
                  <a:t>) by Euclidean algorithm</a:t>
                </a:r>
                <a:endParaRPr lang="ar-IQ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991" y="364656"/>
                <a:ext cx="10986447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888" t="-11842" b="-28947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90" y="1078173"/>
            <a:ext cx="4735773" cy="40050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968991" y="4470268"/>
                <a:ext cx="295081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𝐺𝐶𝐷</m:t>
                    </m:r>
                    <m:r>
                      <a:rPr lang="en-US" sz="2400" b="0" i="1" dirty="0" smtClean="0">
                        <a:latin typeface="Cambria Math"/>
                      </a:rPr>
                      <m:t>(</m:t>
                    </m:r>
                    <m:r>
                      <a:rPr lang="en-US" sz="2400" i="1" dirty="0">
                        <a:latin typeface="Cambria Math"/>
                      </a:rPr>
                      <m:t>1215</m:t>
                    </m:r>
                    <m:r>
                      <a:rPr lang="en-US" sz="2400" i="1" dirty="0">
                        <a:latin typeface="Cambria Math"/>
                      </a:rPr>
                      <m:t>, </m:t>
                    </m:r>
                    <m:r>
                      <a:rPr lang="en-US" sz="2400" i="1" dirty="0">
                        <a:latin typeface="Cambria Math"/>
                      </a:rPr>
                      <m:t>891</m:t>
                    </m:r>
                    <m:r>
                      <a:rPr lang="en-US" sz="2400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/>
                  <a:t>=8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1</m:t>
                    </m:r>
                  </m:oMath>
                </a14:m>
                <a:endParaRPr lang="ar-IQ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991" y="4470268"/>
                <a:ext cx="2950814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620" t="-11842" r="-826" b="-28947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6108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1510</TotalTime>
  <Words>148</Words>
  <Application>Microsoft Office PowerPoint</Application>
  <PresentationFormat>Custom</PresentationFormat>
  <Paragraphs>31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Factorial: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Four Differentiation</dc:title>
  <dc:creator>reman duhok</dc:creator>
  <cp:lastModifiedBy>Malta Company</cp:lastModifiedBy>
  <cp:revision>150</cp:revision>
  <dcterms:created xsi:type="dcterms:W3CDTF">2021-02-09T17:33:47Z</dcterms:created>
  <dcterms:modified xsi:type="dcterms:W3CDTF">2021-05-05T11:51:32Z</dcterms:modified>
</cp:coreProperties>
</file>