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8" r:id="rId2"/>
    <p:sldId id="256" r:id="rId3"/>
    <p:sldId id="275" r:id="rId4"/>
    <p:sldId id="257" r:id="rId5"/>
    <p:sldId id="258" r:id="rId6"/>
    <p:sldId id="260" r:id="rId7"/>
    <p:sldId id="261" r:id="rId8"/>
    <p:sldId id="287" r:id="rId9"/>
    <p:sldId id="269" r:id="rId10"/>
    <p:sldId id="271" r:id="rId11"/>
    <p:sldId id="292" r:id="rId12"/>
    <p:sldId id="268" r:id="rId13"/>
    <p:sldId id="270" r:id="rId14"/>
    <p:sldId id="291" r:id="rId15"/>
    <p:sldId id="293" r:id="rId16"/>
    <p:sldId id="280" r:id="rId17"/>
    <p:sldId id="289" r:id="rId18"/>
    <p:sldId id="265" r:id="rId19"/>
    <p:sldId id="290" r:id="rId20"/>
    <p:sldId id="282" r:id="rId21"/>
    <p:sldId id="267" r:id="rId22"/>
    <p:sldId id="272" r:id="rId23"/>
    <p:sldId id="273" r:id="rId24"/>
    <p:sldId id="276" r:id="rId25"/>
    <p:sldId id="277" r:id="rId26"/>
    <p:sldId id="283" r:id="rId27"/>
    <p:sldId id="278" r:id="rId28"/>
    <p:sldId id="281" r:id="rId29"/>
    <p:sldId id="284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>
      <p:cViewPr>
        <p:scale>
          <a:sx n="71" d="100"/>
          <a:sy n="71" d="100"/>
        </p:scale>
        <p:origin x="-1380" y="-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50AB7-8537-4019-8B0D-3D76362EE96D}" type="datetimeFigureOut">
              <a:rPr lang="en-US" smtClean="0"/>
              <a:t>3/6/2022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B80A9-39E4-4B77-ADBD-6994CDC5A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17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80A9-39E4-4B77-ADBD-6994CDC5A5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22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7B80A9-39E4-4B77-ADBD-6994CDC5A5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8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1.png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30362"/>
          </a:xfrm>
        </p:spPr>
        <p:txBody>
          <a:bodyPr>
            <a:norm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Relations and Their Properties</a:t>
            </a:r>
            <a:endParaRPr lang="ar-IQ" b="1" dirty="0"/>
          </a:p>
        </p:txBody>
      </p:sp>
      <p:pic>
        <p:nvPicPr>
          <p:cNvPr id="1026" name="Picture 2" descr="Image result for relation of se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855" y="2667000"/>
            <a:ext cx="3064298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lation of se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67000"/>
            <a:ext cx="3200400" cy="274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55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228600"/>
            <a:ext cx="7507705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362200"/>
            <a:ext cx="7450667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4800601"/>
            <a:ext cx="7239001" cy="1929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43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76200"/>
            <a:ext cx="8229602" cy="4655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3967460"/>
            <a:ext cx="8229602" cy="104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5011630"/>
            <a:ext cx="2122289" cy="1752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" y="5008522"/>
            <a:ext cx="5661249" cy="1849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286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86868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2)Definitions:</a:t>
                </a:r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</a:p>
              <a:p>
                <a:pPr marL="0" indent="0"/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 relation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on a set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is called</a:t>
                </a:r>
                <a:r>
                  <a:rPr lang="en-US" sz="2800" dirty="0">
                    <a:cs typeface="+mj-cs"/>
                    <a:sym typeface="Symbol" pitchFamily="18" charset="2"/>
                  </a:rPr>
                  <a:t> </a:t>
                </a:r>
                <a:r>
                  <a:rPr lang="en-US" sz="2800" b="1" dirty="0" smtClean="0">
                    <a:solidFill>
                      <a:schemeClr val="tx2"/>
                    </a:solidFill>
                    <a:cs typeface="+mj-cs"/>
                    <a:sym typeface="Symbol" pitchFamily="18" charset="2"/>
                  </a:rPr>
                  <a:t>Symmetric</a:t>
                </a:r>
                <a:r>
                  <a:rPr lang="en-US" sz="2800" dirty="0" smtClean="0">
                    <a:cs typeface="+mj-cs"/>
                    <a:sym typeface="Symbol" pitchFamily="18" charset="2"/>
                  </a:rPr>
                  <a:t> 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             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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  <m:r>
                      <a:rPr lang="en-US" sz="2800" i="1" dirty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. 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is called </a:t>
                </a:r>
                <a:r>
                  <a:rPr lang="en-US" sz="2800" b="1" dirty="0" err="1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Antisymmetric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if </a:t>
                </a:r>
                <a:b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</a:b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            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=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whenever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i="0" dirty="0" smtClean="0">
                    <a:solidFill>
                      <a:schemeClr val="tx1"/>
                    </a:solidFill>
                    <a:latin typeface="+mj-lt"/>
                    <a:cs typeface="+mj-cs"/>
                    <a:sym typeface="Symbol" pitchFamily="18" charset="2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is called </a:t>
                </a:r>
                <a:r>
                  <a:rPr lang="en-US" sz="2800" b="1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Asymmetric</a:t>
                </a:r>
                <a:r>
                  <a:rPr lang="en-US" sz="2800" dirty="0" smtClean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if </a:t>
                </a:r>
                <a:b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</a:br>
                <a14:m>
                  <m:oMath xmlns:m="http://schemas.openxmlformats.org/officeDocument/2006/math"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                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implies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(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)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𝑅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𝑎</m:t>
                    </m:r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, 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𝑏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</m:t>
                    </m:r>
                    <m:r>
                      <a:rPr lang="en-US" sz="2800" i="1" dirty="0" err="1">
                        <a:solidFill>
                          <a:schemeClr val="tx1"/>
                        </a:solidFill>
                        <a:latin typeface="Cambria Math"/>
                        <a:cs typeface="+mj-cs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+mj-cs"/>
                    <a:sym typeface="Symbol" pitchFamily="18" charset="2"/>
                  </a:rPr>
                  <a:t>. </a:t>
                </a:r>
                <a:endParaRPr lang="en-US" sz="2800" dirty="0" smtClean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  <a:p>
                <a:pPr marL="0" indent="0"/>
                <a:endParaRPr lang="en-US" sz="2800" dirty="0">
                  <a:solidFill>
                    <a:schemeClr val="tx1"/>
                  </a:solidFill>
                  <a:cs typeface="+mj-cs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8686800" cy="6858000"/>
              </a:xfrm>
              <a:blipFill rotWithShape="1">
                <a:blip r:embed="rId2"/>
                <a:stretch>
                  <a:fillRect l="-1404" t="-8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" y="4419600"/>
            <a:ext cx="7915835" cy="2347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758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3" y="110178"/>
            <a:ext cx="8534399" cy="59737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ym typeface="Symbol" pitchFamily="18" charset="2"/>
              </a:rPr>
              <a:t>Example: </a:t>
            </a:r>
            <a:r>
              <a:rPr lang="en-US" sz="2400" dirty="0" smtClean="0">
                <a:sym typeface="Symbol" pitchFamily="18" charset="2"/>
              </a:rPr>
              <a:t>Are </a:t>
            </a:r>
            <a:r>
              <a:rPr lang="en-US" sz="2400" dirty="0">
                <a:sym typeface="Symbol" pitchFamily="18" charset="2"/>
              </a:rPr>
              <a:t>the following relations on {1, 2, 3, 4}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symmetric, </a:t>
            </a:r>
            <a:r>
              <a:rPr lang="en-US" sz="2400" dirty="0" smtClean="0">
                <a:sym typeface="Symbol" pitchFamily="18" charset="2"/>
              </a:rPr>
              <a:t>anti-symmetric</a:t>
            </a:r>
            <a:r>
              <a:rPr lang="en-US" sz="2400" dirty="0">
                <a:sym typeface="Symbol" pitchFamily="18" charset="2"/>
              </a:rPr>
              <a:t>, or asymmetric</a:t>
            </a:r>
            <a:r>
              <a:rPr lang="en-US" sz="2400" dirty="0" smtClean="0">
                <a:sym typeface="Symbol" pitchFamily="18" charset="2"/>
              </a:rPr>
              <a:t>?</a:t>
            </a:r>
          </a:p>
          <a:p>
            <a:pPr marL="0" indent="0">
              <a:buNone/>
            </a:pPr>
            <a:r>
              <a:rPr lang="en-US" sz="2400" dirty="0" smtClean="0">
                <a:sym typeface="Symbol" pitchFamily="18" charset="2"/>
              </a:rPr>
              <a:t>Solution: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>
                <a:spLocks noChangeArrowheads="1"/>
              </p:cNvSpPr>
              <p:nvPr/>
            </p:nvSpPr>
            <p:spPr bwMode="auto">
              <a:xfrm>
                <a:off x="21921" y="1524000"/>
                <a:ext cx="624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21" y="1524000"/>
                <a:ext cx="6248400" cy="609600"/>
              </a:xfrm>
              <a:prstGeom prst="rect">
                <a:avLst/>
              </a:prstGeom>
              <a:blipFill rotWithShape="1">
                <a:blip r:embed="rId2"/>
                <a:stretch>
                  <a:fillRect l="-293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"/>
              <p:cNvSpPr>
                <a:spLocks noChangeArrowheads="1"/>
              </p:cNvSpPr>
              <p:nvPr/>
            </p:nvSpPr>
            <p:spPr bwMode="auto">
              <a:xfrm>
                <a:off x="0" y="2031304"/>
                <a:ext cx="64008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031304"/>
                <a:ext cx="6400800" cy="609600"/>
              </a:xfrm>
              <a:prstGeom prst="rect">
                <a:avLst/>
              </a:prstGeom>
              <a:blipFill rotWithShape="1">
                <a:blip r:embed="rId3"/>
                <a:stretch>
                  <a:fillRect l="-190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/>
              <p:cNvSpPr>
                <a:spLocks noChangeArrowheads="1"/>
              </p:cNvSpPr>
              <p:nvPr/>
            </p:nvSpPr>
            <p:spPr bwMode="auto">
              <a:xfrm>
                <a:off x="-32037" y="3097060"/>
                <a:ext cx="64008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037" y="3097060"/>
                <a:ext cx="6400800" cy="609600"/>
              </a:xfrm>
              <a:prstGeom prst="rect">
                <a:avLst/>
              </a:prstGeom>
              <a:blipFill rotWithShape="1">
                <a:blip r:embed="rId4"/>
                <a:stretch>
                  <a:fillRect l="-286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10"/>
              <p:cNvSpPr>
                <a:spLocks noChangeArrowheads="1"/>
              </p:cNvSpPr>
              <p:nvPr/>
            </p:nvSpPr>
            <p:spPr bwMode="auto">
              <a:xfrm>
                <a:off x="31377" y="2514600"/>
                <a:ext cx="64008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latin typeface="Cambria Math"/>
                        </a:rPr>
                        <m:t>1</m:t>
                      </m:r>
                      <m:r>
                        <a:rPr lang="en-US" sz="2400" i="1" dirty="0" smtClean="0"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77" y="2514600"/>
                <a:ext cx="6400800" cy="609600"/>
              </a:xfrm>
              <a:prstGeom prst="rect">
                <a:avLst/>
              </a:prstGeom>
              <a:blipFill rotWithShape="1">
                <a:blip r:embed="rId5"/>
                <a:stretch>
                  <a:fillRect l="-190" t="-8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196214" y="1575148"/>
            <a:ext cx="2148214" cy="253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/>
              <a:t>   symmetric</a:t>
            </a:r>
            <a:endParaRPr lang="en-US" sz="2400" dirty="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196214" y="2031304"/>
            <a:ext cx="2880985" cy="456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/>
              <a:t>   sym</a:t>
            </a:r>
            <a:r>
              <a:rPr lang="en-US" sz="2400" dirty="0"/>
              <a:t>. and </a:t>
            </a:r>
            <a:r>
              <a:rPr lang="en-US" sz="2400" dirty="0" err="1" smtClean="0"/>
              <a:t>anti.s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5207174" y="2516319"/>
            <a:ext cx="309862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smtClean="0"/>
              <a:t>   </a:t>
            </a:r>
            <a:r>
              <a:rPr lang="en-US" sz="2400" dirty="0" err="1" smtClean="0"/>
              <a:t>anti.s</a:t>
            </a:r>
            <a:r>
              <a:rPr lang="en-US" sz="2400" dirty="0" smtClean="0"/>
              <a:t>. </a:t>
            </a:r>
            <a:endParaRPr lang="en-US" sz="2400" dirty="0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207174" y="3097060"/>
            <a:ext cx="226042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sz="2400" dirty="0" err="1" smtClean="0">
                <a:solidFill>
                  <a:srgbClr val="FF0000"/>
                </a:solidFill>
              </a:rPr>
              <a:t>a</a:t>
            </a:r>
            <a:r>
              <a:rPr lang="en-US" sz="2400" dirty="0" err="1" smtClean="0"/>
              <a:t>sym</a:t>
            </a:r>
            <a:r>
              <a:rPr lang="en-US" sz="2400" dirty="0"/>
              <a:t>. anti. s. </a:t>
            </a:r>
            <a:endParaRPr lang="en-US" sz="2400" dirty="0">
              <a:sym typeface="Symbol" pitchFamily="18" charset="2"/>
            </a:endParaRPr>
          </a:p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1376" y="3962400"/>
                <a:ext cx="896022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Is </a:t>
                </a:r>
                <a:r>
                  <a:rPr lang="en-US" sz="2400" dirty="0"/>
                  <a:t>the  "divides"  relation  on  the  set  of positive  integers  symmetric?  Or Is  it  </a:t>
                </a:r>
                <a:r>
                  <a:rPr lang="en-US" sz="2400" dirty="0" err="1"/>
                  <a:t>antisymmetric</a:t>
                </a:r>
                <a:r>
                  <a:rPr lang="en-US" sz="2400" dirty="0"/>
                  <a:t>?</a:t>
                </a:r>
              </a:p>
              <a:p>
                <a:r>
                  <a:rPr lang="en-US" sz="2400" b="1" dirty="0"/>
                  <a:t>Solution:  </a:t>
                </a:r>
                <a:r>
                  <a:rPr lang="en-US" sz="2400" dirty="0"/>
                  <a:t>This  relation  is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not  symmetric  </a:t>
                </a:r>
                <a:r>
                  <a:rPr lang="en-US" sz="2400" dirty="0"/>
                  <a:t>because  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2,  but 2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∤</m:t>
                    </m:r>
                  </m:oMath>
                </a14:m>
                <a:r>
                  <a:rPr lang="en-US" sz="2400" dirty="0"/>
                  <a:t>1.</a:t>
                </a:r>
              </a:p>
              <a:p>
                <a:r>
                  <a:rPr lang="en-US" sz="2400" dirty="0"/>
                  <a:t> It  is 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anti symmetric</a:t>
                </a:r>
                <a:r>
                  <a:rPr lang="en-US" sz="2400" dirty="0"/>
                  <a:t>,  for 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 </a:t>
                </a:r>
                <a:r>
                  <a:rPr lang="en-US" sz="2400" dirty="0"/>
                  <a:t>are  positive  integers  with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</a:rPr>
                      <m:t>|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|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,  then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i="1" dirty="0">
                        <a:latin typeface="Cambria Math"/>
                      </a:rPr>
                      <m:t>. </m:t>
                    </m:r>
                  </m:oMath>
                </a14:m>
                <a:endParaRPr lang="ar-IQ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" y="3962400"/>
                <a:ext cx="8960223" cy="1938992"/>
              </a:xfrm>
              <a:prstGeom prst="rect">
                <a:avLst/>
              </a:prstGeom>
              <a:blipFill rotWithShape="1">
                <a:blip r:embed="rId6"/>
                <a:stretch>
                  <a:fillRect l="-1020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3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  <p:bldP spid="6" grpId="0" build="p" autoUpdateAnimBg="0"/>
      <p:bldP spid="7" grpId="0" build="p" autoUpdateAnimBg="0"/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079"/>
            <a:ext cx="8915399" cy="679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891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83714" cy="494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1527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2400"/>
                <a:ext cx="9144000" cy="6781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3)Definition </a:t>
                </a:r>
                <a:r>
                  <a:rPr lang="en-US" sz="2800" b="1" dirty="0" smtClean="0">
                    <a:solidFill>
                      <a:schemeClr val="accent1"/>
                    </a:solidFill>
                  </a:rPr>
                  <a:t>:Transitive relation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A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on a set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 is called transitive if 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[(</m:t>
                    </m:r>
                    <m:r>
                      <a:rPr lang="en-US" sz="2800" i="1" dirty="0" err="1">
                        <a:latin typeface="Cambria Math"/>
                      </a:rPr>
                      <m:t>𝑎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𝑎𝑛𝑑</m:t>
                    </m:r>
                    <m:r>
                      <a:rPr lang="en-US" sz="2800" i="1" dirty="0">
                        <a:latin typeface="Cambria Math"/>
                      </a:rPr>
                      <m:t> (</m:t>
                    </m:r>
                    <m:r>
                      <a:rPr lang="en-US" sz="2800" i="1" dirty="0" err="1">
                        <a:latin typeface="Cambria Math"/>
                      </a:rPr>
                      <m:t>𝑏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) 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b="0" i="1" dirty="0" smtClean="0">
                        <a:latin typeface="Cambria Math"/>
                      </a:rPr>
                      <m:t>]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 err="1">
                        <a:latin typeface="Cambria Math"/>
                      </a:rPr>
                      <m:t>𝑎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)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∀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, </m:t>
                    </m:r>
                    <m:r>
                      <a:rPr lang="en-US" sz="2800" i="1" dirty="0">
                        <a:latin typeface="Cambria Math"/>
                      </a:rPr>
                      <m:t>𝑐</m:t>
                    </m:r>
                    <m:r>
                      <a:rPr lang="en-US" sz="2800" i="1" dirty="0">
                        <a:latin typeface="Cambria Math"/>
                      </a:rPr>
                      <m:t> ∈ </m:t>
                    </m:r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. </m:t>
                    </m:r>
                  </m:oMath>
                </a14:m>
                <a:r>
                  <a:rPr lang="en-US" sz="2800" dirty="0" smtClean="0"/>
                  <a:t> 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i="0" dirty="0" smtClean="0">
                    <a:latin typeface="+mj-lt"/>
                  </a:rPr>
                  <a:t>EXAMPLE </a:t>
                </a:r>
                <a:r>
                  <a:rPr lang="en-US" sz="2800" dirty="0" smtClean="0"/>
                  <a:t>: Is </a:t>
                </a:r>
                <a:r>
                  <a:rPr lang="en-US" sz="2800" dirty="0"/>
                  <a:t>the  "divides"  relation  on the  set  of positive  integers  transitive? </a:t>
                </a: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Solution</a:t>
                </a:r>
                <a:r>
                  <a:rPr lang="en-US" sz="2800" dirty="0"/>
                  <a:t>:  Suppose  that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 divides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 and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/>
                  <a:t>  divides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.  Then  there  are  positive  integers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  and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such  that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𝑏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err="1">
                        <a:latin typeface="Cambria Math"/>
                      </a:rPr>
                      <m:t>𝑎𝑘</m:t>
                    </m:r>
                    <m:r>
                      <a:rPr lang="en-US" sz="2800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800" dirty="0"/>
                  <a:t>and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𝑏𝑙</m:t>
                    </m:r>
                  </m:oMath>
                </a14:m>
                <a:r>
                  <a:rPr lang="en-US" sz="2800" dirty="0"/>
                  <a:t>.  Hence,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(</m:t>
                    </m:r>
                    <m:r>
                      <a:rPr lang="en-US" sz="2800" i="1" dirty="0" smtClean="0">
                        <a:latin typeface="Cambria Math"/>
                      </a:rPr>
                      <m:t>𝑘𝑙</m:t>
                    </m:r>
                  </m:oMath>
                </a14:m>
                <a:r>
                  <a:rPr lang="en-US" sz="2800" dirty="0"/>
                  <a:t>),  so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800" dirty="0"/>
                  <a:t>  divides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sz="2800" dirty="0"/>
                  <a:t>.  </a:t>
                </a:r>
                <a:r>
                  <a:rPr lang="en-US" sz="2800" dirty="0" smtClean="0"/>
                  <a:t>It  </a:t>
                </a:r>
                <a:r>
                  <a:rPr lang="en-US" sz="2800" dirty="0"/>
                  <a:t>follows  that  this  relation  is transitive.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2400"/>
                <a:ext cx="9144000" cy="6781800"/>
              </a:xfrm>
              <a:blipFill rotWithShape="1">
                <a:blip r:embed="rId2"/>
                <a:stretch>
                  <a:fillRect l="-1333" t="-809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6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381000"/>
                <a:ext cx="8686800" cy="60960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 smtClean="0"/>
                  <a:t>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US" sz="2800" dirty="0"/>
                  <a:t> =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{</m:t>
                    </m:r>
                    <m:d>
                      <m:dPr>
                        <m:ctrlPr>
                          <a:rPr lang="en-US" sz="2800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/>
                          </a:rPr>
                          <m:t>𝑎</m:t>
                        </m:r>
                        <m:r>
                          <a:rPr lang="en-US" sz="2800" i="1" dirty="0">
                            <a:latin typeface="Cambria Math"/>
                          </a:rPr>
                          <m:t> </m:t>
                        </m:r>
                        <m:r>
                          <a:rPr lang="en-US" sz="2800" i="1" dirty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 :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𝑎𝑛𝑑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 |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}  </m:t>
                    </m:r>
                  </m:oMath>
                </a14:m>
                <a:r>
                  <a:rPr lang="en-US" sz="2800" dirty="0" smtClean="0"/>
                  <a:t>on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={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4</m:t>
                    </m:r>
                    <m:r>
                      <a:rPr lang="en-US" sz="2800" i="1" dirty="0">
                        <a:latin typeface="Cambria Math"/>
                      </a:rPr>
                      <m:t>} 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US" sz="2800" dirty="0"/>
                  <a:t>={(1,1), (1,2), (1,3), (1,4), (2,2), (2,4), (3,3), (4,4)}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𝑑𝑖𝑣</m:t>
                        </m:r>
                      </m:sub>
                    </m:sSub>
                  </m:oMath>
                </a14:m>
                <a:r>
                  <a:rPr lang="en-US" sz="2800" dirty="0"/>
                  <a:t> is transitive.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Example 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on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={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4</m:t>
                    </m:r>
                    <m:r>
                      <a:rPr lang="en-US" sz="2800" i="1" dirty="0">
                        <a:latin typeface="Cambria Math"/>
                      </a:rPr>
                      <m:t>}, </m:t>
                    </m:r>
                  </m:oMath>
                </a14:m>
                <a:r>
                  <a:rPr lang="en-US" sz="2800" dirty="0"/>
                  <a:t>such that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𝑏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 ≠ </m:t>
                    </m:r>
                    <m:r>
                      <a:rPr lang="en-US" sz="28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={(</a:t>
                </a:r>
                <a:r>
                  <a:rPr lang="en-US" sz="2800" dirty="0"/>
                  <a:t>1,2),(1,3),(1,4),(2,1),(2,3),(2,4),(3,1),(3,2),(3,4),(4,1),(4,2),(4,3</a:t>
                </a:r>
                <a:r>
                  <a:rPr lang="en-US" sz="2800" dirty="0" smtClean="0"/>
                  <a:t>)}. </a:t>
                </a:r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≠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transitive?  </a:t>
                </a:r>
              </a:p>
              <a:p>
                <a:pPr marL="0" indent="0">
                  <a:buNone/>
                </a:pPr>
                <a:r>
                  <a:rPr lang="en-US" sz="2800" dirty="0" err="1"/>
                  <a:t>Ans</a:t>
                </a:r>
                <a:r>
                  <a:rPr lang="en-US" sz="2800" dirty="0" smtClean="0"/>
                  <a:t>: No</a:t>
                </a:r>
                <a:r>
                  <a:rPr lang="en-US" sz="2800" dirty="0"/>
                  <a:t>. It is not transitive, since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)∈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(</m:t>
                    </m:r>
                    <m:r>
                      <a:rPr lang="en-US" sz="2800" i="1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)∈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but (1,1)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  <a:ea typeface="Cambria Math"/>
                      </a:rPr>
                      <m:t>∉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381000"/>
                <a:ext cx="8686800" cy="6096000"/>
              </a:xfrm>
              <a:blipFill rotWithShape="1">
                <a:blip r:embed="rId2"/>
                <a:stretch>
                  <a:fillRect l="-1404" t="-900" r="-1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377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228600"/>
                <a:ext cx="8991600" cy="6629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>
                    <a:solidFill>
                      <a:srgbClr val="0070C0"/>
                    </a:solidFill>
                  </a:rPr>
                  <a:t>Example: </a:t>
                </a:r>
                <a:r>
                  <a:rPr lang="en-US" sz="2400" dirty="0" smtClean="0"/>
                  <a:t>Consider </a:t>
                </a:r>
                <a:r>
                  <a:rPr lang="en-US" sz="2400" dirty="0"/>
                  <a:t>the following relations on </a:t>
                </a:r>
                <a:r>
                  <a:rPr lang="en-US" sz="2400" dirty="0" smtClean="0"/>
                  <a:t>{</a:t>
                </a:r>
                <a:r>
                  <a:rPr lang="pt-BR" sz="2400" dirty="0"/>
                  <a:t>1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, 2, 3 , 4}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4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pt-BR" sz="2400" dirty="0" smtClean="0"/>
                  <a:t>= </a:t>
                </a:r>
                <a:r>
                  <a:rPr lang="pt-BR" sz="2400" dirty="0"/>
                  <a:t>{( 1 , 1 ), ( 1 , 2), (2 , 1 ), (2, 2), (3 , 4), (4, 1 ) , (4, 4)} 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/>
                  <a:t> = {( 1 , 1 ), </a:t>
                </a:r>
                <a:r>
                  <a:rPr lang="pt-BR" sz="2400" dirty="0" smtClean="0"/>
                  <a:t>(2</a:t>
                </a:r>
                <a:r>
                  <a:rPr lang="pt-BR" sz="2400" dirty="0"/>
                  <a:t>, </a:t>
                </a:r>
                <a:r>
                  <a:rPr lang="pt-BR" sz="2400" dirty="0" smtClean="0"/>
                  <a:t>1), </a:t>
                </a:r>
                <a:r>
                  <a:rPr lang="pt-BR" sz="2400" dirty="0"/>
                  <a:t>(1 </a:t>
                </a:r>
                <a:r>
                  <a:rPr lang="pt-BR" sz="2400" dirty="0" smtClean="0"/>
                  <a:t>, 2 </a:t>
                </a:r>
                <a:r>
                  <a:rPr lang="pt-BR" sz="2400" dirty="0"/>
                  <a:t>) } 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2400" dirty="0"/>
                  <a:t> = { (1 , 1 ) , </a:t>
                </a:r>
                <a:r>
                  <a:rPr lang="pt-BR" sz="2400" dirty="0" smtClean="0"/>
                  <a:t>( 1 , </a:t>
                </a:r>
                <a:r>
                  <a:rPr lang="pt-BR" sz="2400" dirty="0"/>
                  <a:t>2 </a:t>
                </a:r>
                <a:r>
                  <a:rPr lang="pt-BR" sz="2400" dirty="0" smtClean="0"/>
                  <a:t>) </a:t>
                </a:r>
                <a:r>
                  <a:rPr lang="pt-BR" sz="2400" dirty="0"/>
                  <a:t>, ( 1 , 4), (2, 1 ), (2, 2), (3 , 3 ) , (4, 1 ) , (4, 4)},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sz="2400" dirty="0" smtClean="0"/>
                  <a:t> = </a:t>
                </a:r>
                <a:r>
                  <a:rPr lang="pt-BR" sz="2400" dirty="0"/>
                  <a:t>{</a:t>
                </a:r>
                <a:r>
                  <a:rPr lang="pt-BR" sz="2400" dirty="0" smtClean="0"/>
                  <a:t>(2, 1 ), (3 , 1 ) , (3 , 2), (4, 1 ) , (4, 2), (4, 3)} 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pt-BR" sz="2400" dirty="0" smtClean="0"/>
                  <a:t> </a:t>
                </a:r>
                <a:r>
                  <a:rPr lang="pt-BR" sz="2400" dirty="0"/>
                  <a:t>= {( 1 , 1 ) , ( 1 , 2), ( 1 , 3), ( 1 , 4), (2, 2), (2, 3), (2, 4), (3 , 3), (3 , 4), (4, 4)} 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pt-BR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= {(3 , 4)} 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0070C0"/>
                    </a:solidFill>
                    <a:cs typeface="Times New Roman" pitchFamily="18" charset="0"/>
                  </a:rPr>
                  <a:t>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400" dirty="0">
                    <a:cs typeface="Times New Roman" pitchFamily="18" charset="0"/>
                  </a:rPr>
                  <a:t> are transitive. For each of these relations, we can show that it is transitive by verifying </a:t>
                </a:r>
                <a:r>
                  <a:rPr lang="en-US" sz="2400" dirty="0" smtClean="0">
                    <a:cs typeface="Times New Roman" pitchFamily="18" charset="0"/>
                  </a:rPr>
                  <a:t>that if </a:t>
                </a:r>
                <a:r>
                  <a:rPr lang="en-US" sz="2400" dirty="0">
                    <a:cs typeface="Times New Roman" pitchFamily="18" charset="0"/>
                  </a:rPr>
                  <a:t>(a , b) and (b, c) belong to this relation, then (a , c) also does</a:t>
                </a:r>
                <a:r>
                  <a:rPr lang="en-US" sz="2400" dirty="0" smtClean="0">
                    <a:cs typeface="Times New Roman" pitchFamily="18" charset="0"/>
                  </a:rPr>
                  <a:t>. </a:t>
                </a:r>
                <a:endParaRPr lang="en-US" sz="24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228600"/>
                <a:ext cx="8991600" cy="6629400"/>
              </a:xfrm>
              <a:blipFill rotWithShape="1">
                <a:blip r:embed="rId2"/>
                <a:stretch>
                  <a:fillRect l="-1017" t="-736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2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04800"/>
                <a:ext cx="83820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cs typeface="Times New Roman" pitchFamily="18" charset="0"/>
                  </a:rPr>
                  <a:t>For instance,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transitive, because (3 , 2) and (2 , 1 )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also (3 , 1 ) exist, (4, 2) and  (2 , 1 )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</a:t>
                </a:r>
                <a:r>
                  <a:rPr lang="pt-BR" sz="2800" dirty="0"/>
                  <a:t>(4 , 1 ) exist as well</a:t>
                </a:r>
                <a:r>
                  <a:rPr lang="en-US" sz="2800" dirty="0">
                    <a:cs typeface="Times New Roman" pitchFamily="18" charset="0"/>
                  </a:rPr>
                  <a:t>, (4, 3) and (3 , 1 ) are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and(4, 1 )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, finally; (4, 3) and (3 , 2) are the sets of pairs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(4, 2)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, too.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are transitive.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not transitive because (3 , 4) and (4, 1)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pt-BR" sz="2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, but (3 , 1 ) does not.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not transitive because (2 , </a:t>
                </a:r>
                <a:r>
                  <a:rPr lang="pt-BR" sz="2800" dirty="0"/>
                  <a:t>1</a:t>
                </a:r>
                <a:r>
                  <a:rPr lang="en-US" sz="2800" dirty="0">
                    <a:cs typeface="Times New Roman" pitchFamily="18" charset="0"/>
                  </a:rPr>
                  <a:t> ) and ( 1 , 2)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, but (2 , 2) does not.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is not transitive because (4, </a:t>
                </a:r>
                <a:r>
                  <a:rPr lang="pt-BR" sz="2800" dirty="0"/>
                  <a:t>1</a:t>
                </a:r>
                <a:r>
                  <a:rPr lang="en-US" sz="2800" dirty="0">
                    <a:cs typeface="Times New Roman" pitchFamily="18" charset="0"/>
                  </a:rPr>
                  <a:t> ) and ( 1 , 2) belong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pt-BR" sz="28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cs typeface="Times New Roman" pitchFamily="18" charset="0"/>
                  </a:rPr>
                  <a:t> , but (4, 2) does not.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04800"/>
                <a:ext cx="8382000" cy="5821363"/>
              </a:xfrm>
              <a:blipFill rotWithShape="1">
                <a:blip r:embed="rId2"/>
                <a:stretch>
                  <a:fillRect l="-1455" t="-942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901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4000" b="1" dirty="0" smtClean="0"/>
              <a:t>Relations </a:t>
            </a:r>
            <a:r>
              <a:rPr lang="en-US" sz="4000" b="1" dirty="0"/>
              <a:t>and Their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" y="762000"/>
                <a:ext cx="8915400" cy="6096000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dirty="0">
                    <a:solidFill>
                      <a:schemeClr val="tx1"/>
                    </a:solidFill>
                  </a:rPr>
                  <a:t>most direct way to express a relationship between elements of two sets is to use ordered pairs made up of two related elements. For this reason, sets of ordered pairs are called binary relations</a:t>
                </a:r>
                <a:r>
                  <a:rPr lang="en-US" sz="2400" dirty="0" smtClean="0"/>
                  <a:t>.</a:t>
                </a:r>
              </a:p>
              <a:p>
                <a:pPr algn="just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A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relation</a:t>
                </a:r>
                <a:r>
                  <a:rPr lang="en-US" sz="2400" dirty="0">
                    <a:solidFill>
                      <a:schemeClr val="tx1"/>
                    </a:solidFill>
                  </a:rPr>
                  <a:t> from a set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to a set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is a subset of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Hence, a 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consists of ordered pairs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where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we say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is related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, and we also write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𝑎𝑅𝑏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algn="l"/>
                <a:endParaRPr lang="en-US" sz="2400" dirty="0" smtClean="0"/>
              </a:p>
              <a:p>
                <a:pPr algn="l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r>
                      <a:rPr lang="en-US" sz="2400" i="1" dirty="0">
                        <a:solidFill>
                          <a:schemeClr val="accent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∣(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for some 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⊆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×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2400" dirty="0" smtClean="0"/>
              </a:p>
              <a:p>
                <a:pPr algn="l"/>
                <a:endParaRPr lang="en-US" sz="2400" dirty="0" smtClean="0"/>
              </a:p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sz="2400" b="1" i="1" dirty="0" smtClean="0">
                    <a:solidFill>
                      <a:schemeClr val="tx1"/>
                    </a:solidFill>
                  </a:rPr>
                  <a:t>domain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of a </a:t>
                </a:r>
                <a:r>
                  <a:rPr lang="en-US" sz="2400" dirty="0">
                    <a:solidFill>
                      <a:schemeClr val="tx1"/>
                    </a:solidFill>
                  </a:rPr>
                  <a:t>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is defined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D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∣(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for some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}  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and </a:t>
                </a:r>
              </a:p>
              <a:p>
                <a:pPr algn="just"/>
                <a:r>
                  <a:rPr lang="en-US" sz="2400" dirty="0" smtClean="0">
                    <a:solidFill>
                      <a:schemeClr val="tx1"/>
                    </a:solidFill>
                  </a:rPr>
                  <a:t>the</a:t>
                </a:r>
                <a:r>
                  <a:rPr lang="en-US" sz="2400" dirty="0">
                    <a:solidFill>
                      <a:schemeClr val="tx1"/>
                    </a:solidFill>
                  </a:rPr>
                  <a:t> </a:t>
                </a:r>
                <a:r>
                  <a:rPr lang="en-US" sz="2400" b="1" i="1" dirty="0">
                    <a:solidFill>
                      <a:schemeClr val="tx1"/>
                    </a:solidFill>
                  </a:rPr>
                  <a:t>range</a:t>
                </a:r>
                <a:r>
                  <a:rPr lang="en-US" sz="2400" dirty="0">
                    <a:solidFill>
                      <a:schemeClr val="tx1"/>
                    </a:solidFill>
                  </a:rPr>
                  <a:t> is defined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chemeClr val="tx1"/>
                            </a:solidFill>
                          </a:rPr>
                          <m:t>R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={</m:t>
                    </m:r>
                    <m:r>
                      <a:rPr lang="en-US" sz="2400" i="1" dirty="0" smtClean="0">
                        <a:solidFill>
                          <a:schemeClr val="accent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∣(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)∈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for some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𝐴</m:t>
                    </m:r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/>
                  <a:t/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" y="762000"/>
                <a:ext cx="8915400" cy="6096000"/>
              </a:xfrm>
              <a:blipFill rotWithShape="1">
                <a:blip r:embed="rId3"/>
                <a:stretch>
                  <a:fillRect l="-1025" t="-800" r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4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3447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Combining  </a:t>
            </a:r>
            <a:r>
              <a:rPr lang="en-US" sz="2800" b="1" dirty="0"/>
              <a:t>Relations </a:t>
            </a:r>
            <a:r>
              <a:rPr lang="en-US" sz="2800" b="1" dirty="0" smtClean="0"/>
              <a:t> </a:t>
            </a:r>
            <a:endParaRPr lang="ar-IQ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533400"/>
                <a:ext cx="9144000" cy="63246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Because  relations  from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𝑡𝑜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are  subsets 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 ×  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000" dirty="0"/>
                  <a:t>,  two  relations  from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𝐴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𝑡𝑜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𝐵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</m:oMath>
                </a14:m>
                <a:r>
                  <a:rPr lang="en-US" sz="2000" dirty="0"/>
                  <a:t>can be  combined in  any  way </a:t>
                </a:r>
                <a:r>
                  <a:rPr lang="en-US" sz="2000" dirty="0" smtClean="0"/>
                  <a:t> that </a:t>
                </a:r>
                <a:r>
                  <a:rPr lang="en-US" sz="2000" dirty="0"/>
                  <a:t>two  sets  can  be  </a:t>
                </a:r>
                <a:r>
                  <a:rPr lang="en-US" sz="2000" dirty="0" smtClean="0"/>
                  <a:t>combined.</a:t>
                </a:r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EXAMPLE:  </a:t>
                </a: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smtClean="0"/>
                  <a:t>be  </a:t>
                </a:r>
                <a:r>
                  <a:rPr lang="en-US" sz="2000" dirty="0"/>
                  <a:t>the  "less  than"  relation  on  the  set  of real  numbers  and 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be  the  "greater  than" relation  on  the  set  of  real  numbers,  that  is, 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{(</m:t>
                    </m:r>
                    <m:r>
                      <a:rPr lang="en-US" sz="2000" i="1" dirty="0" err="1">
                        <a:latin typeface="Cambria Math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</m:t>
                    </m:r>
                    <m:r>
                      <a:rPr lang="en-US" sz="2000" i="1" dirty="0">
                        <a:latin typeface="Cambria Math"/>
                      </a:rPr>
                      <m:t>𝐼</m:t>
                    </m:r>
                    <m:r>
                      <a:rPr lang="en-US" sz="2000" i="1" dirty="0">
                        <a:latin typeface="Cambria Math"/>
                      </a:rPr>
                      <m:t>  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  &lt; 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}  </m:t>
                    </m:r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=  {(</m:t>
                    </m:r>
                    <m:r>
                      <a:rPr lang="en-US" sz="2000" i="1" dirty="0" err="1">
                        <a:latin typeface="Cambria Math"/>
                      </a:rPr>
                      <m:t>𝑥</m:t>
                    </m:r>
                    <m:r>
                      <a:rPr lang="en-US" sz="2000" i="1" dirty="0" err="1">
                        <a:latin typeface="Cambria Math"/>
                      </a:rPr>
                      <m:t>,</m:t>
                    </m:r>
                    <m:r>
                      <a:rPr lang="en-US" sz="2000" i="1" dirty="0" err="1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</m:t>
                    </m:r>
                    <m:r>
                      <a:rPr lang="en-US" sz="2000" i="1" dirty="0">
                        <a:latin typeface="Cambria Math"/>
                      </a:rPr>
                      <m:t>𝐼</m:t>
                    </m:r>
                    <m:r>
                      <a:rPr lang="en-US" sz="2000" i="1" dirty="0">
                        <a:latin typeface="Cambria Math"/>
                      </a:rPr>
                      <m:t>  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&gt; 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}. 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What  </a:t>
                </a:r>
                <a:r>
                  <a:rPr lang="en-US" sz="2000" dirty="0"/>
                  <a:t>are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∩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  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 and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</a:rPr>
                      <m:t>?</m:t>
                    </m:r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b="1" dirty="0" smtClean="0"/>
                  <a:t>Solution</a:t>
                </a:r>
                <a:r>
                  <a:rPr lang="en-US" sz="2000" b="1" dirty="0"/>
                  <a:t>: </a:t>
                </a:r>
                <a:r>
                  <a:rPr lang="en-US" sz="2000" dirty="0"/>
                  <a:t>We note  that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∈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2</m:t>
                    </m:r>
                    <m:r>
                      <a:rPr lang="en-US" sz="2000" i="1" dirty="0">
                        <a:latin typeface="Cambria Math"/>
                      </a:rPr>
                      <m:t>  ↔</m:t>
                    </m:r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∈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∈  </m:t>
                    </m:r>
                    <m:r>
                      <a:rPr lang="en-US" sz="2000" i="1" dirty="0">
                        <a:latin typeface="Cambria Math"/>
                      </a:rPr>
                      <m:t>𝑅</m:t>
                    </m:r>
                    <m:r>
                      <a:rPr lang="en-US" sz="2000" i="1" dirty="0">
                        <a:latin typeface="Cambria Math"/>
                      </a:rPr>
                      <m:t>2</m:t>
                    </m:r>
                  </m:oMath>
                </a14:m>
                <a:r>
                  <a:rPr lang="en-US" sz="2000" dirty="0"/>
                  <a:t>.  Hence,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∈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</a:t>
                </a:r>
                <a:r>
                  <a:rPr lang="en-US" sz="2000" dirty="0"/>
                  <a:t>if  and  only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&lt;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𝑜𝑟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&gt;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dirty="0"/>
                  <a:t>.  Because  the  condition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&lt;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𝑜𝑟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&gt;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  the  same  as the  condition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≠</m:t>
                    </m:r>
                    <m:r>
                      <m:rPr>
                        <m:sty m:val="p"/>
                      </m:rPr>
                      <a:rPr lang="en-US" sz="2000" i="1" dirty="0" smtClean="0">
                        <a:latin typeface="Cambria Math"/>
                      </a:rPr>
                      <m:t>y</m:t>
                    </m:r>
                  </m:oMath>
                </a14:m>
                <a:r>
                  <a:rPr lang="en-US" sz="2000" dirty="0"/>
                  <a:t>,  it  follows  that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∪</m:t>
                      </m:r>
                      <m:sSub>
                        <m:sSubPr>
                          <m:ctrlPr>
                            <a:rPr lang="en-US" sz="20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/>
                        </a:rPr>
                        <m:t>=  {(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</a:rPr>
                        <m:t>, </m:t>
                      </m:r>
                      <m:r>
                        <a:rPr lang="en-US" sz="2000" i="1" dirty="0" smtClean="0">
                          <a:latin typeface="Cambria Math"/>
                        </a:rPr>
                        <m:t>𝑦</m:t>
                      </m:r>
                      <m:r>
                        <a:rPr lang="en-US" sz="2000" i="1" dirty="0" smtClean="0">
                          <a:latin typeface="Cambria Math"/>
                        </a:rPr>
                        <m:t>)  |  </m:t>
                      </m:r>
                      <m:r>
                        <a:rPr lang="en-US" sz="2000" i="1" dirty="0" smtClean="0">
                          <a:latin typeface="Cambria Math"/>
                        </a:rPr>
                        <m:t>𝑥</m:t>
                      </m:r>
                      <m:r>
                        <a:rPr lang="en-US" sz="2000" i="1" dirty="0" smtClean="0">
                          <a:latin typeface="Cambria Math"/>
                        </a:rPr>
                        <m:t>  ≠</m:t>
                      </m:r>
                      <m:r>
                        <m:rPr>
                          <m:sty m:val="p"/>
                        </m:rPr>
                        <a:rPr lang="en-US" sz="2000" i="1" dirty="0" smtClean="0">
                          <a:latin typeface="Cambria Math"/>
                        </a:rPr>
                        <m:t>y</m:t>
                      </m:r>
                      <m:r>
                        <a:rPr lang="en-US" sz="2000" i="1" dirty="0" smtClean="0">
                          <a:latin typeface="Cambria Math"/>
                        </a:rPr>
                        <m:t>}.  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Next</a:t>
                </a:r>
                <a:r>
                  <a:rPr lang="en-US" sz="2000" dirty="0"/>
                  <a:t>,  note  that  it  is  impossible  for  a  pair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(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,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)  </m:t>
                    </m:r>
                  </m:oMath>
                </a14:m>
                <a:r>
                  <a:rPr lang="en-US" sz="2000" dirty="0"/>
                  <a:t>to  belong  to 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because  it  is impossible  for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&lt;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 smtClean="0">
                        <a:latin typeface="Cambria Math"/>
                      </a:rPr>
                      <m:t>𝑎𝑛𝑑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</a:rPr>
                      <m:t>𝑥</m:t>
                    </m:r>
                    <m:r>
                      <a:rPr lang="en-US" sz="2000" i="1" dirty="0" smtClean="0">
                        <a:latin typeface="Cambria Math"/>
                      </a:rPr>
                      <m:t>  &gt;  </m:t>
                    </m:r>
                    <m:r>
                      <a:rPr lang="en-US" sz="200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 smtClean="0">
                        <a:latin typeface="Cambria Math"/>
                      </a:rPr>
                      <m:t>.  </m:t>
                    </m:r>
                  </m:oMath>
                </a14:m>
                <a:r>
                  <a:rPr lang="en-US" sz="2000" dirty="0"/>
                  <a:t>It  follows  that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 ∩</m:t>
                    </m:r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</a:rPr>
                      <m:t>  =  ∅</m:t>
                    </m:r>
                  </m:oMath>
                </a14:m>
                <a:r>
                  <a:rPr lang="en-US" sz="2000" dirty="0"/>
                  <a:t>. 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/>
                          </a:rPr>
                          <m:t>        </m:t>
                        </m:r>
                      </m:sub>
                    </m:sSub>
                  </m:oMath>
                </a14:m>
                <a:r>
                  <a:rPr lang="en-US" sz="2000" dirty="0" smtClean="0"/>
                  <a:t>,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 and 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 </m:t>
                    </m:r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𝑅</m:t>
                    </m:r>
                    <m:r>
                      <a:rPr lang="en-US" sz="2000" i="1" dirty="0" smtClean="0">
                        <a:latin typeface="Cambria Math"/>
                      </a:rPr>
                      <m:t>_</m:t>
                    </m:r>
                    <m:r>
                      <a:rPr lang="en-US" sz="2000" i="1" dirty="0" smtClean="0">
                        <a:latin typeface="Cambria Math"/>
                      </a:rPr>
                      <m:t>2</m:t>
                    </m:r>
                    <m:r>
                      <a:rPr lang="en-US" sz="2000" i="1" dirty="0" smtClean="0">
                        <a:latin typeface="Cambria Math"/>
                      </a:rPr>
                      <m:t>  </m:t>
                    </m:r>
                    <m:r>
                      <a:rPr lang="en-US" sz="2000" i="1" dirty="0">
                        <a:latin typeface="Cambria Math"/>
                      </a:rPr>
                      <m:t>=  {(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, </m:t>
                    </m:r>
                    <m:r>
                      <a:rPr lang="en-US" sz="2000" i="1" dirty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)  |  </m:t>
                    </m:r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i="1" dirty="0">
                        <a:latin typeface="Cambria Math"/>
                      </a:rPr>
                      <m:t>  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/>
                      </a:rPr>
                      <m:t>y</m:t>
                    </m:r>
                    <m:r>
                      <a:rPr lang="en-US" sz="20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. </a:t>
                </a:r>
                <a:endParaRPr lang="ar-IQ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533400"/>
                <a:ext cx="9144000" cy="6324600"/>
              </a:xfrm>
              <a:blipFill rotWithShape="1">
                <a:blip r:embed="rId2"/>
                <a:stretch>
                  <a:fillRect l="-667" t="-482" r="-1533" b="-48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Definition</a:t>
                </a:r>
                <a:r>
                  <a:rPr lang="en-US" sz="2400" dirty="0" smtClean="0">
                    <a:solidFill>
                      <a:srgbClr val="0070C0"/>
                    </a:solidFill>
                  </a:rPr>
                  <a:t>: </a:t>
                </a:r>
                <a:r>
                  <a:rPr lang="en-US" sz="2400" dirty="0" smtClean="0"/>
                  <a:t>An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Equivalence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relation on a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is a relation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𝐴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which </a:t>
                </a:r>
                <a:r>
                  <a:rPr lang="en-US" sz="2400" dirty="0"/>
                  <a:t>is reflexive, symmetric and transitive</a:t>
                </a:r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</a:t>
                </a:r>
                <a:r>
                  <a:rPr lang="en-US" sz="2400" b="1" dirty="0"/>
                  <a:t>: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“is equal to”, denoted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“=”</m:t>
                    </m:r>
                  </m:oMath>
                </a14:m>
                <a:r>
                  <a:rPr lang="en-US" sz="2400" dirty="0"/>
                  <a:t>, is </a:t>
                </a:r>
                <a:r>
                  <a:rPr lang="en-US" sz="2400" b="1" dirty="0"/>
                  <a:t>an equivalence </a:t>
                </a:r>
                <a:r>
                  <a:rPr lang="en-US" sz="2400" dirty="0"/>
                  <a:t>relation on the set of </a:t>
                </a:r>
                <a:r>
                  <a:rPr lang="en-US" sz="2400" b="1" dirty="0"/>
                  <a:t>real numbers </a:t>
                </a:r>
                <a:r>
                  <a:rPr lang="en-US" sz="2400" dirty="0" smtClean="0"/>
                  <a:t>since for </a:t>
                </a:r>
                <a:r>
                  <a:rPr lang="en-US" sz="2400" dirty="0"/>
                  <a:t>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/>
                  <a:t>: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 ∈</m:t>
                    </m:r>
                  </m:oMath>
                </a14:m>
                <a:r>
                  <a:rPr lang="en-US" sz="2400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𝑎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𝑏</m:t>
                    </m:r>
                    <m:r>
                      <a:rPr lang="en-US" sz="24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Reflexivity: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:endParaRPr lang="en-US" sz="240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is Symmetry: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  <a:endParaRPr lang="en-US" sz="2400" dirty="0" smtClean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Transitivity: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endParaRPr lang="en-US" sz="2400" b="1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Example:  </a:t>
                </a:r>
                <a:r>
                  <a:rPr lang="en-US" sz="2400" dirty="0"/>
                  <a:t>The </a:t>
                </a:r>
                <a:r>
                  <a:rPr lang="en-US" sz="2400" dirty="0" smtClean="0"/>
                  <a:t>relation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“is less than or equal to”, denoted “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”, is </a:t>
                </a:r>
                <a:r>
                  <a:rPr lang="en-US" sz="2400" b="1" dirty="0"/>
                  <a:t>NOT an equivalence </a:t>
                </a:r>
                <a:r>
                  <a:rPr lang="en-US" sz="2400" dirty="0"/>
                  <a:t>relation</a:t>
                </a:r>
                <a:r>
                  <a:rPr lang="en-US" sz="2400" b="1" dirty="0"/>
                  <a:t> </a:t>
                </a:r>
                <a:r>
                  <a:rPr lang="en-US" sz="2400" dirty="0"/>
                  <a:t>on the set of real numbers. 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∈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 </a:t>
                </a:r>
                <a:r>
                  <a:rPr lang="en-US" sz="2400" dirty="0"/>
                  <a:t>“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≤</m:t>
                    </m:r>
                  </m:oMath>
                </a14:m>
                <a:r>
                  <a:rPr lang="en-US" sz="2400" dirty="0"/>
                  <a:t>” is reflexive and transitive </a:t>
                </a:r>
                <a:r>
                  <a:rPr lang="en-US" sz="2400" b="1" i="0" dirty="0" smtClean="0">
                    <a:latin typeface="+mj-lt"/>
                  </a:rPr>
                  <a:t>but NOT necessarily symmetric</a:t>
                </a:r>
                <a:r>
                  <a:rPr lang="en-US" sz="2400" dirty="0" smtClean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 smtClean="0"/>
                  <a:t>Reflexivity: </a:t>
                </a:r>
                <a:r>
                  <a:rPr lang="en-US" sz="2400" dirty="0"/>
                  <a:t>Of course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is </a:t>
                </a:r>
                <a:r>
                  <a:rPr lang="en-US" sz="2400" dirty="0"/>
                  <a:t>true 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2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 Symmetry: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it is not necessarily true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. For </a:t>
                </a:r>
                <a:r>
                  <a:rPr lang="en-US" sz="2400" dirty="0" smtClean="0"/>
                  <a:t>           example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7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</m:oMath>
                </a14:m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7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≰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3</a:t>
                </a:r>
                <a:r>
                  <a:rPr lang="en-US" sz="2400" dirty="0"/>
                  <a:t>. </a:t>
                </a:r>
                <a:r>
                  <a:rPr lang="en-US" sz="2400" dirty="0" smtClean="0"/>
                  <a:t>Transitivity:  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≤ </m:t>
                    </m:r>
                    <m:r>
                      <a:rPr lang="en-US" sz="2400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867" t="-533" r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4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915400" cy="655320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sz="2800" b="1" dirty="0" smtClean="0"/>
                  <a:t>Definition</a:t>
                </a:r>
                <a:r>
                  <a:rPr lang="en-US" sz="2800" dirty="0" smtClean="0"/>
                  <a:t>: </a:t>
                </a:r>
                <a:r>
                  <a:rPr lang="en-US" sz="2800" dirty="0"/>
                  <a:t>If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 is an equivalence relation defined on </a:t>
                </a:r>
                <a:r>
                  <a:rPr lang="en-US" sz="2800" dirty="0" smtClean="0"/>
                  <a:t>the  set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/>
                  <a:t>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err="1">
                        <a:latin typeface="Cambria Math"/>
                      </a:rPr>
                      <m:t>∈</m:t>
                    </m:r>
                    <m:r>
                      <a:rPr lang="en-US" sz="2800" i="1" dirty="0" err="1">
                        <a:latin typeface="Cambria Math"/>
                      </a:rPr>
                      <m:t>𝐴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[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]={</m:t>
                    </m:r>
                    <m:r>
                      <a:rPr lang="en-US" sz="2800" i="1" dirty="0" err="1">
                        <a:latin typeface="Cambria Math"/>
                      </a:rPr>
                      <m:t>𝑥</m:t>
                    </m:r>
                    <m:r>
                      <a:rPr lang="en-US" sz="2800" i="1" dirty="0" err="1">
                        <a:latin typeface="Cambria Math"/>
                      </a:rPr>
                      <m:t>∈</m:t>
                    </m:r>
                    <m:r>
                      <a:rPr lang="en-US" sz="2800" i="1" dirty="0" err="1">
                        <a:latin typeface="Cambria Math"/>
                      </a:rPr>
                      <m:t>𝐴</m:t>
                    </m:r>
                    <m:r>
                      <a:rPr lang="en-US" sz="2800" i="1" dirty="0" err="1">
                        <a:latin typeface="Cambria Math"/>
                      </a:rPr>
                      <m:t>:</m:t>
                    </m:r>
                    <m:r>
                      <a:rPr lang="en-US" sz="2800" i="1" dirty="0" err="1">
                        <a:latin typeface="Cambria Math"/>
                      </a:rPr>
                      <m:t>𝑎𝑅𝑥</m:t>
                    </m:r>
                    <m:r>
                      <a:rPr lang="en-US" sz="28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 smtClean="0"/>
                  <a:t>  called </a:t>
                </a:r>
                <a:r>
                  <a:rPr lang="en-US" sz="2800" dirty="0"/>
                  <a:t>the </a:t>
                </a:r>
                <a:r>
                  <a:rPr lang="en-US" sz="2800" b="1" dirty="0"/>
                  <a:t>equivalence class corresponding to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. </m:t>
                    </m:r>
                  </m:oMath>
                </a14:m>
                <a:r>
                  <a:rPr lang="en-US" sz="2800" dirty="0"/>
                  <a:t>Observe that reflexivity implies that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∈[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Exa</a:t>
                </a:r>
                <a:r>
                  <a:rPr lang="en-US" sz="2800" dirty="0"/>
                  <a:t>m</a:t>
                </a:r>
                <a:r>
                  <a:rPr lang="en-US" sz="2800" dirty="0" smtClean="0"/>
                  <a:t>ple: </a:t>
                </a:r>
                <a:r>
                  <a:rPr lang="en-US" sz="2800" dirty="0"/>
                  <a:t>Let the set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{</m:t>
                    </m:r>
                    <m:r>
                      <a:rPr lang="en-US" sz="2800" i="1" dirty="0" err="1" smtClean="0">
                        <a:latin typeface="Cambria Math"/>
                      </a:rPr>
                      <m:t>𝑎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𝑏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𝑐</m:t>
                    </m:r>
                    <m:r>
                      <a:rPr lang="en-US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 have the equivalence </a:t>
                </a:r>
                <a:r>
                  <a:rPr lang="en-US" sz="2800" dirty="0" smtClean="0"/>
                  <a:t>relation</a:t>
                </a:r>
              </a:p>
              <a:p>
                <a:pPr marL="0" indent="0">
                  <a:buNone/>
                </a:pP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  <m:r>
                      <a:rPr lang="en-US" sz="2800" b="0" i="0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𝑎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</m:e>
                        </m:d>
                        <m:r>
                          <a:rPr lang="en-US" sz="2800" i="1" dirty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err="1">
                                <a:latin typeface="Cambria Math"/>
                              </a:rPr>
                              <m:t>𝑐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err="1">
                                <a:latin typeface="Cambria Math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8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800" dirty="0" smtClean="0"/>
              </a:p>
              <a:p>
                <a:pPr marL="0" indent="0" algn="ctr">
                  <a:buNone/>
                </a:pPr>
                <a:r>
                  <a:rPr lang="en-US" sz="2800" dirty="0" smtClean="0"/>
                  <a:t>The </a:t>
                </a:r>
                <a:r>
                  <a:rPr lang="en-US" sz="2800" dirty="0"/>
                  <a:t>following sets are </a:t>
                </a:r>
                <a:r>
                  <a:rPr lang="en-US" sz="2800" b="1" dirty="0" smtClean="0"/>
                  <a:t>equivalence classes</a:t>
                </a:r>
                <a:r>
                  <a:rPr lang="en-US" sz="2800" dirty="0"/>
                  <a:t> of this relation:</a:t>
                </a:r>
                <a:r>
                  <a:rPr lang="en-US" sz="2800" dirty="0" smtClean="0"/>
                  <a:t>     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[</m:t>
                    </m:r>
                    <m:r>
                      <a:rPr lang="en-US" sz="2800" i="1" dirty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]={</m:t>
                    </m:r>
                    <m:r>
                      <a:rPr lang="en-US" sz="2800" i="1" dirty="0" smtClean="0">
                        <a:latin typeface="Cambria Math"/>
                      </a:rPr>
                      <m:t>𝑎</m:t>
                    </m:r>
                    <m:r>
                      <a:rPr lang="en-US" sz="2800" i="1" dirty="0" smtClean="0">
                        <a:latin typeface="Cambria Math"/>
                      </a:rPr>
                      <m:t>},  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[</m:t>
                      </m:r>
                      <m:r>
                        <a:rPr lang="en-US" sz="2800" i="1" dirty="0"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latin typeface="Cambria Math"/>
                        </a:rPr>
                        <m:t>]={</m:t>
                      </m:r>
                      <m:r>
                        <a:rPr lang="en-US" sz="2800" b="0" i="1" dirty="0" smtClean="0">
                          <a:latin typeface="Cambria Math"/>
                        </a:rPr>
                        <m:t>𝑐</m:t>
                      </m:r>
                      <m:r>
                        <a:rPr lang="en-US" sz="2800" i="1" dirty="0" err="1" smtClean="0">
                          <a:latin typeface="Cambria Math"/>
                        </a:rPr>
                        <m:t>,</m:t>
                      </m:r>
                      <m:r>
                        <a:rPr lang="en-US" sz="2800" i="1" dirty="0" err="1" smtClean="0">
                          <a:latin typeface="Cambria Math"/>
                        </a:rPr>
                        <m:t>𝑏</m:t>
                      </m:r>
                      <m:r>
                        <a:rPr lang="en-US" sz="2800" i="1" dirty="0" smtClean="0">
                          <a:latin typeface="Cambria Math"/>
                        </a:rPr>
                        <m:t>} 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</a:rPr>
                        <m:t>[</m:t>
                      </m:r>
                      <m:r>
                        <a:rPr lang="en-US" sz="2800" i="1" dirty="0"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latin typeface="Cambria Math"/>
                        </a:rPr>
                        <m:t>]= {</m:t>
                      </m:r>
                      <m:r>
                        <a:rPr lang="en-US" sz="2800" i="1" dirty="0" err="1" smtClean="0">
                          <a:latin typeface="Cambria Math"/>
                        </a:rPr>
                        <m:t>𝑏</m:t>
                      </m:r>
                      <m:r>
                        <a:rPr lang="en-US" sz="2800" i="1" dirty="0" err="1" smtClean="0">
                          <a:latin typeface="Cambria Math"/>
                        </a:rPr>
                        <m:t>,</m:t>
                      </m:r>
                      <m:r>
                        <a:rPr lang="en-US" sz="2800" i="1" dirty="0" err="1" smtClean="0">
                          <a:latin typeface="Cambria Math"/>
                        </a:rPr>
                        <m:t>𝑐</m:t>
                      </m:r>
                      <m:r>
                        <a:rPr lang="en-US" sz="2800" i="1" dirty="0" smtClean="0">
                          <a:latin typeface="Cambria Math"/>
                        </a:rPr>
                        <m:t>}.</m:t>
                      </m:r>
                    </m:oMath>
                  </m:oMathPara>
                </a14:m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915400" cy="6553200"/>
              </a:xfrm>
              <a:blipFill rotWithShape="1">
                <a:blip r:embed="rId2"/>
                <a:stretch>
                  <a:fillRect l="-1231" t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23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Theorem:</a:t>
                </a:r>
                <a:r>
                  <a:rPr lang="en-US" sz="2400" b="1" dirty="0"/>
                  <a:t> </a:t>
                </a:r>
                <a:r>
                  <a:rPr lang="en-US" sz="2400" dirty="0"/>
                  <a:t>Suppose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 is an equivalence relation on the set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. Then for all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∈</m:t>
                    </m:r>
                    <m:r>
                      <a:rPr lang="en-US" sz="2400" i="1" dirty="0" err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the following are equivalent:</a:t>
                </a:r>
              </a:p>
              <a:p>
                <a:pPr marL="0" indent="0">
                  <a:buNone/>
                </a:pPr>
                <a:r>
                  <a:rPr lang="en-US" sz="2400" dirty="0"/>
                  <a:t>a)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err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b)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]∩[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]≠∅</m:t>
                    </m:r>
                  </m:oMath>
                </a14:m>
                <a:r>
                  <a:rPr lang="en-US" sz="2400" dirty="0" smtClean="0"/>
                  <a:t>,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c)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]=[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].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b="1" dirty="0" smtClean="0"/>
                  <a:t>Proof:</a:t>
                </a:r>
                <a:r>
                  <a:rPr lang="en-US" sz="2400" dirty="0" smtClean="0"/>
                  <a:t>(</a:t>
                </a:r>
                <a:r>
                  <a:rPr lang="en-US" sz="2400" dirty="0"/>
                  <a:t>a) </a:t>
                </a:r>
                <a:r>
                  <a:rPr lang="en-US" sz="2400" dirty="0" smtClean="0"/>
                  <a:t>⇒</a:t>
                </a:r>
                <a:r>
                  <a:rPr lang="en-US" sz="2400" dirty="0"/>
                  <a:t> (b). Suppose  </a:t>
                </a:r>
                <a14:m>
                  <m:oMath xmlns:m="http://schemas.openxmlformats.org/officeDocument/2006/math"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. Then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 is an element of </a:t>
                </a:r>
                <a:r>
                  <a:rPr lang="en-US" sz="2400" dirty="0" smtClean="0"/>
                  <a:t>[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]. Since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 is also in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], 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]∩[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], </m:t>
                    </m:r>
                  </m:oMath>
                </a14:m>
                <a:r>
                  <a:rPr lang="en-US" sz="2400" dirty="0" smtClean="0"/>
                  <a:t>so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]∩[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]≠∅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(b) </a:t>
                </a:r>
                <a:r>
                  <a:rPr lang="en-US" sz="2400" dirty="0" smtClean="0"/>
                  <a:t>⇒</a:t>
                </a:r>
                <a:r>
                  <a:rPr lang="en-US" sz="2400" dirty="0"/>
                  <a:t> (c). Suppose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∈[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]∩[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 smtClean="0"/>
                  <a:t> , </a:t>
                </a:r>
                <a:r>
                  <a:rPr lang="en-US" sz="2400" dirty="0"/>
                  <a:t>that is,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. We need to show that the two sets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 are equal.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then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so that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 smtClean="0"/>
                  <a:t>, because R is transitive, </a:t>
                </a:r>
                <a:r>
                  <a:rPr lang="en-US" sz="2400" dirty="0"/>
                  <a:t>that </a:t>
                </a:r>
                <a:r>
                  <a:rPr lang="en-US" sz="2400" dirty="0" smtClean="0"/>
                  <a:t>is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Conversely</a:t>
                </a:r>
                <a:r>
                  <a:rPr lang="en-US" sz="2400" dirty="0"/>
                  <a:t>,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then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𝑦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 err="1" smtClean="0">
                        <a:latin typeface="Cambria Math"/>
                      </a:rPr>
                      <m:t>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 and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so that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 that is,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(c) </a:t>
                </a:r>
                <a:r>
                  <a:rPr lang="en-US" sz="2400" dirty="0" smtClean="0"/>
                  <a:t>⇒</a:t>
                </a:r>
                <a:r>
                  <a:rPr lang="en-US" sz="2400" dirty="0"/>
                  <a:t> (a). If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]=[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], </m:t>
                    </m:r>
                  </m:oMath>
                </a14:m>
                <a:r>
                  <a:rPr lang="en-US" sz="2400" dirty="0"/>
                  <a:t>then since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∈[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we have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∈[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, that is,  </a:t>
                </a:r>
                <a14:m>
                  <m:oMath xmlns:m="http://schemas.openxmlformats.org/officeDocument/2006/math">
                    <m:r>
                      <a:rPr lang="en-US" sz="2400" i="1" dirty="0" err="1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err="1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.</a:t>
                </a:r>
                <a:r>
                  <a:rPr lang="en-US" sz="2400" dirty="0"/>
                  <a:t> □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9144000" cy="6858000"/>
              </a:xfrm>
              <a:blipFill rotWithShape="1">
                <a:blip r:embed="rId2"/>
                <a:stretch>
                  <a:fillRect l="-1000" t="-711" r="-733" b="-1937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4645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i="0" dirty="0" smtClean="0">
                <a:latin typeface="+mj-lt"/>
              </a:rPr>
              <a:t>Composition of Relations</a:t>
            </a:r>
            <a:r>
              <a:rPr lang="en-US" dirty="0"/>
              <a:t/>
            </a:r>
            <a:br>
              <a:rPr lang="en-US" dirty="0"/>
            </a:br>
            <a:endParaRPr lang="ar-IQ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0" y="990600"/>
                <a:ext cx="9144000" cy="5853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/>
                  <a:t>Definition: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 be sets, and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be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be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/>
                  <a:t>. That is,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⊆</m:t>
                    </m:r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×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 ⊆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× </m:t>
                    </m:r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 give rise to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𝐶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indicated by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and defined by</a:t>
                </a:r>
                <a:r>
                  <a:rPr lang="en-US" sz="2400" dirty="0" smtClean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>
                        <a:latin typeface="Cambria Math"/>
                      </a:rPr>
                      <m:t>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= {(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)| ∃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</a:rPr>
                      <m:t>𝐵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b="1" i="1" dirty="0" smtClean="0">
                        <a:latin typeface="Cambria Math"/>
                      </a:rPr>
                      <m:t>𝒔</m:t>
                    </m:r>
                    <m:r>
                      <a:rPr lang="en-US" sz="2400" b="1" i="1" dirty="0" smtClean="0">
                        <a:latin typeface="Cambria Math"/>
                      </a:rPr>
                      <m:t>.</m:t>
                    </m:r>
                    <m:r>
                      <a:rPr lang="en-US" sz="2400" b="1" i="1" dirty="0" smtClean="0">
                        <a:latin typeface="Cambria Math"/>
                      </a:rPr>
                      <m:t>𝒕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(</m:t>
                    </m:r>
                    <m:r>
                      <a:rPr lang="en-US" sz="2400" i="1" dirty="0">
                        <a:latin typeface="Cambria Math"/>
                      </a:rPr>
                      <m:t>𝑎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) ∈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𝑎𝑛𝑑</m:t>
                    </m:r>
                    <m:r>
                      <a:rPr lang="en-US" sz="2400" i="1" dirty="0">
                        <a:latin typeface="Cambria Math"/>
                      </a:rPr>
                      <m:t> (</m:t>
                    </m:r>
                    <m:r>
                      <a:rPr lang="en-US" sz="2400" i="1" dirty="0">
                        <a:latin typeface="Cambria Math"/>
                      </a:rPr>
                      <m:t>𝑏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𝑐</m:t>
                    </m:r>
                    <m:r>
                      <a:rPr lang="en-US" sz="2400" i="1" dirty="0">
                        <a:latin typeface="Cambria Math"/>
                      </a:rPr>
                      <m:t>) ∈ </m:t>
                    </m:r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/>
                  <a:t> </a:t>
                </a:r>
                <a:endParaRPr lang="en-US" sz="2400" dirty="0" smtClean="0"/>
              </a:p>
              <a:p>
                <a:r>
                  <a:rPr lang="en-US" sz="2400" dirty="0"/>
                  <a:t> </a:t>
                </a:r>
              </a:p>
              <a:p>
                <a:r>
                  <a:rPr lang="en-US" sz="2400" dirty="0" smtClean="0"/>
                  <a:t>The </a:t>
                </a:r>
                <a:r>
                  <a:rPr lang="en-US" sz="2400" dirty="0"/>
                  <a:t>relation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◦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is known </a:t>
                </a:r>
                <a:r>
                  <a:rPr lang="en-US" sz="2400" b="1" dirty="0"/>
                  <a:t>the composition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endParaRPr lang="en-US" sz="2400" dirty="0" smtClean="0"/>
              </a:p>
              <a:p>
                <a:r>
                  <a:rPr lang="en-US" sz="2800" b="1" dirty="0" smtClean="0"/>
                  <a:t>Power of relation R:</a:t>
                </a:r>
              </a:p>
              <a:p>
                <a:r>
                  <a:rPr lang="en-US" sz="2400" b="1" dirty="0"/>
                  <a:t>Definition</a:t>
                </a:r>
                <a:r>
                  <a:rPr lang="en-US" sz="2400" dirty="0"/>
                  <a:t>: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be a relation on a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sz="2400" dirty="0"/>
                  <a:t>. The powers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=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 smtClean="0"/>
                  <a:t>,.. </a:t>
                </a:r>
                <a:r>
                  <a:rPr lang="en-US" sz="2400" dirty="0"/>
                  <a:t>is defined inductively by 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2400" b="0" i="0" dirty="0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/>
                          </a:rPr>
                          <m:t>  </m:t>
                        </m:r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latin typeface="Cambria Math"/>
                      </a:rPr>
                      <m:t>𝑅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𝑜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baseline="30000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 = 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baseline="30000" dirty="0">
                        <a:latin typeface="Cambria Math"/>
                      </a:rPr>
                      <m:t>2</m:t>
                    </m:r>
                    <m:r>
                      <a:rPr lang="en-US" sz="2800" i="1" dirty="0">
                        <a:latin typeface="Cambria Math"/>
                      </a:rPr>
                      <m:t>◦</m:t>
                    </m:r>
                    <m:r>
                      <a:rPr lang="en-US" sz="2800" i="1" dirty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,… 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  <m:r>
                          <a:rPr lang="en-US" sz="2400" i="1" dirty="0">
                            <a:latin typeface="Cambria Math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pt-BR" sz="2400" dirty="0"/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/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0600"/>
                <a:ext cx="9144000" cy="5853077"/>
              </a:xfrm>
              <a:prstGeom prst="rect">
                <a:avLst/>
              </a:prstGeom>
              <a:blipFill rotWithShape="1">
                <a:blip r:embed="rId2"/>
                <a:stretch>
                  <a:fillRect l="-1333" t="-833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52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Example1:</a:t>
                </a:r>
                <a:r>
                  <a:rPr lang="en-US" sz="2400" dirty="0"/>
                  <a:t> 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5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6</m:t>
                    </m:r>
                    <m:r>
                      <a:rPr lang="en-US" sz="2400" i="1" dirty="0" smtClean="0">
                        <a:latin typeface="Cambria Math"/>
                      </a:rPr>
                      <m:t>},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2400" i="0" dirty="0" smtClean="0">
                    <a:latin typeface="+mj-lt"/>
                  </a:rPr>
                  <a:t>and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𝑍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𝑙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𝑚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/>
                  <a:t>. Consider the relation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/>
                  <a:t> 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i="0" dirty="0" smtClean="0">
                    <a:latin typeface="+mj-lt"/>
                  </a:rPr>
                  <a:t>from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𝑌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𝑡𝑜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𝑍</m:t>
                    </m:r>
                    <m:r>
                      <a:rPr lang="en-US" sz="2400" i="1" dirty="0">
                        <a:latin typeface="Cambria Math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𝑅</m:t>
                      </m:r>
                      <m:r>
                        <a:rPr lang="en-US" sz="2400" i="1" baseline="-25000" dirty="0">
                          <a:latin typeface="Cambria Math"/>
                        </a:rPr>
                        <m:t>1</m:t>
                      </m:r>
                      <m:r>
                        <a:rPr lang="en-US" sz="2400" i="1" dirty="0">
                          <a:latin typeface="Cambria Math"/>
                        </a:rPr>
                        <m:t> 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6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/>
                        </a:rPr>
                        <m:t>𝑅</m:t>
                      </m:r>
                      <m:r>
                        <a:rPr lang="en-US" sz="2400" i="1" baseline="-25000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 = {(</m:t>
                      </m:r>
                      <m:r>
                        <a:rPr lang="en-US" sz="2400" i="1" dirty="0">
                          <a:latin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𝑙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𝑎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𝑙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𝑏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𝑚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𝑙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𝑚</m:t>
                      </m:r>
                      <m:r>
                        <a:rPr lang="en-US" sz="2400" i="1" dirty="0">
                          <a:latin typeface="Cambria Math"/>
                        </a:rPr>
                        <m:t>), (</m:t>
                      </m:r>
                      <m:r>
                        <a:rPr lang="en-US" sz="2400" i="1" dirty="0">
                          <a:latin typeface="Cambria Math"/>
                        </a:rPr>
                        <m:t>𝑐</m:t>
                      </m:r>
                      <m:r>
                        <a:rPr lang="en-US" sz="2400" i="1" dirty="0">
                          <a:latin typeface="Cambria Math"/>
                        </a:rPr>
                        <m:t>, </m:t>
                      </m:r>
                      <m:r>
                        <a:rPr lang="en-US" sz="2400" i="1" dirty="0"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/>
                  <a:t>Find the composition of </a:t>
                </a:r>
                <a:r>
                  <a:rPr lang="en-US" sz="2400" dirty="0" smtClean="0"/>
                  <a:t>relation</a:t>
                </a:r>
                <a:r>
                  <a:rPr lang="en-US" sz="2400" dirty="0"/>
                  <a:t> 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𝑜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  <m:r>
                      <a:rPr lang="en-US" sz="2400" i="1" baseline="-25000" dirty="0">
                        <a:latin typeface="Cambria Math"/>
                      </a:rPr>
                      <m:t>1</m:t>
                    </m:r>
                  </m:oMath>
                </a14:m>
                <a:r>
                  <a:rPr lang="en-US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 smtClean="0"/>
                  <a:t>Solution:</a:t>
                </a:r>
              </a:p>
              <a:p>
                <a:pPr marL="0" indent="0">
                  <a:buNone/>
                </a:pPr>
                <a:endParaRPr lang="en-US" sz="2400" i="1" dirty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US" sz="2400" b="1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 i="1" dirty="0">
                          <a:latin typeface="Cambria Math"/>
                        </a:rPr>
                        <m:t>𝑹</m:t>
                      </m:r>
                      <m:r>
                        <a:rPr lang="pt-BR" sz="2400" b="1" i="1" baseline="-25000" dirty="0">
                          <a:latin typeface="Cambria Math"/>
                        </a:rPr>
                        <m:t>𝟐</m:t>
                      </m:r>
                      <m:r>
                        <a:rPr lang="pt-BR" sz="2400" b="1" i="1" dirty="0">
                          <a:latin typeface="Cambria Math"/>
                        </a:rPr>
                        <m:t>𝒐</m:t>
                      </m:r>
                      <m:r>
                        <a:rPr lang="pt-BR" sz="2400" b="1" i="1" dirty="0">
                          <a:latin typeface="Cambria Math"/>
                        </a:rPr>
                        <m:t> </m:t>
                      </m:r>
                      <m:r>
                        <a:rPr lang="pt-BR" sz="2400" b="1" i="1" dirty="0">
                          <a:latin typeface="Cambria Math"/>
                        </a:rPr>
                        <m:t>𝑹</m:t>
                      </m:r>
                      <m:r>
                        <a:rPr lang="pt-BR" sz="2400" b="1" i="1" baseline="-25000" dirty="0">
                          <a:latin typeface="Cambria Math"/>
                        </a:rPr>
                        <m:t>𝟏</m:t>
                      </m:r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pt-BR" sz="2400" i="1" dirty="0">
                          <a:latin typeface="Cambria Math"/>
                        </a:rPr>
                        <m:t>{(</m:t>
                      </m:r>
                      <m:r>
                        <a:rPr lang="pt-BR" sz="2400" i="1" dirty="0">
                          <a:latin typeface="Cambria Math"/>
                        </a:rPr>
                        <m:t>4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𝑙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4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𝑛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4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𝑚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5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𝑙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5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𝑚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5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𝑛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6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𝑙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6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𝑚</m:t>
                      </m:r>
                      <m:r>
                        <a:rPr lang="pt-BR" sz="2400" i="1" dirty="0">
                          <a:latin typeface="Cambria Math"/>
                        </a:rPr>
                        <m:t>), (</m:t>
                      </m:r>
                      <m:r>
                        <a:rPr lang="pt-BR" sz="2400" i="1" dirty="0">
                          <a:latin typeface="Cambria Math"/>
                        </a:rPr>
                        <m:t>6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𝑛</m:t>
                      </m:r>
                      <m:r>
                        <a:rPr lang="pt-BR" sz="2400" i="1" dirty="0"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  <a:blipFill rotWithShape="1">
                <a:blip r:embed="rId2"/>
                <a:stretch>
                  <a:fillRect l="-1076" t="-736" r="-1816" b="-2668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71800"/>
            <a:ext cx="4631482" cy="1664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50" y="2842022"/>
            <a:ext cx="4019550" cy="192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1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04800"/>
                <a:ext cx="8458200" cy="5821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What </a:t>
                </a:r>
                <a:r>
                  <a:rPr lang="en-US" sz="2400" dirty="0"/>
                  <a:t>is the composite </a:t>
                </a:r>
                <a:r>
                  <a:rPr lang="en-US" sz="2400" dirty="0" smtClean="0"/>
                  <a:t>of the relations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𝑎𝑛𝑑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/>
                  <a:t>, where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/>
                      </a:rPr>
                      <m:t>    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=  {(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4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4</m:t>
                    </m:r>
                    <m:r>
                      <a:rPr lang="en-US" sz="2400" i="1" dirty="0">
                        <a:latin typeface="Cambria Math"/>
                      </a:rPr>
                      <m:t>)}  </m:t>
                    </m:r>
                  </m:oMath>
                </a14:m>
                <a:r>
                  <a:rPr lang="en-US" sz="2400" dirty="0" smtClean="0"/>
                  <a:t>and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     </m:t>
                    </m:r>
                    <m:r>
                      <a:rPr lang="en-US" sz="2400" i="1" dirty="0" smtClean="0">
                        <a:latin typeface="Cambria Math"/>
                      </a:rPr>
                      <m:t>𝑆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=  {(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0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3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),  (</m:t>
                    </m:r>
                    <m:r>
                      <a:rPr lang="en-US" sz="2400" i="1" dirty="0">
                        <a:latin typeface="Cambria Math"/>
                      </a:rPr>
                      <m:t>4</m:t>
                    </m:r>
                    <m:r>
                      <a:rPr lang="en-US" sz="2400" i="1" dirty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)}?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i="0" dirty="0" smtClean="0">
                    <a:latin typeface="+mj-lt"/>
                  </a:rPr>
                  <a:t>Solution</a:t>
                </a:r>
                <a:r>
                  <a:rPr lang="en-US" sz="2400" dirty="0" smtClean="0"/>
                  <a:t>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𝑆𝑜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04800"/>
                <a:ext cx="8458200" cy="5821363"/>
              </a:xfrm>
              <a:blipFill rotWithShape="1">
                <a:blip r:embed="rId2"/>
                <a:stretch>
                  <a:fillRect l="-1154" t="-838" r="-173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1997838"/>
                <a:ext cx="8610600" cy="42143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sz="2400" b="1" dirty="0" smtClean="0"/>
              </a:p>
              <a:p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 :</a:t>
                </a:r>
              </a:p>
              <a:p>
                <a:r>
                  <a:rPr lang="en-US" sz="2400" dirty="0" smtClean="0"/>
                  <a:t>Let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 =  {(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(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)}.  </m:t>
                    </m:r>
                  </m:oMath>
                </a14:m>
                <a:r>
                  <a:rPr lang="en-US" sz="2400" dirty="0"/>
                  <a:t>Find  the  powers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,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 smtClean="0">
                        <a:latin typeface="Cambria Math"/>
                      </a:rPr>
                      <m:t>  =  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,  …. 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1" i="0" dirty="0" smtClean="0">
                        <a:latin typeface="Cambria Math"/>
                      </a:rPr>
                      <m:t>𝐒𝐨𝐥𝐮𝐭𝐢𝐨𝐧</m:t>
                    </m:r>
                    <m:r>
                      <a:rPr lang="en-US" sz="2400" b="1" i="0" dirty="0">
                        <a:latin typeface="Cambria Math"/>
                      </a:rPr>
                      <m:t>:  </m:t>
                    </m:r>
                  </m:oMath>
                </a14:m>
                <a:r>
                  <a:rPr lang="en-US" sz="2400" dirty="0"/>
                  <a:t>Because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latin typeface="Cambria Math"/>
                      </a:rPr>
                      <m:t>=  </m:t>
                    </m:r>
                    <m:r>
                      <a:rPr lang="en-US" sz="2000" i="1" dirty="0" smtClean="0">
                        <a:latin typeface="Cambria Math"/>
                      </a:rPr>
                      <m:t>𝑅𝑜𝑅</m:t>
                    </m:r>
                  </m:oMath>
                </a14:m>
                <a:r>
                  <a:rPr lang="en-US" sz="2400" dirty="0"/>
                  <a:t>,  we  find  that  </a:t>
                </a:r>
                <a:endParaRPr lang="en-US" sz="240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        </m:t>
                          </m:r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400" i="1" dirty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latin typeface="Cambria Math"/>
                        </a:rPr>
                        <m:t> 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/>
                            </a:rPr>
                            <m:t>, 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sz="2400" i="1" dirty="0">
                                  <a:latin typeface="Cambria Math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400" i="1" dirty="0">
                          <a:latin typeface="Cambria Math"/>
                        </a:rPr>
                        <m:t>.  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sz="2400" dirty="0" smtClean="0"/>
                  <a:t>Furthermore</a:t>
                </a:r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𝑏𝑒𝑐𝑎𝑢𝑠𝑒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 dirty="0" err="1">
                        <a:latin typeface="Cambria Math"/>
                      </a:rPr>
                      <m:t>𝑜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err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,</a:t>
                </a:r>
                <a:endParaRPr lang="en-US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        </m:t>
                        </m:r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=  {(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),  (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)}.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Additional  computation  shows 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400" dirty="0"/>
                  <a:t>  is  the  same 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:r>
                  <a:rPr lang="en-US" sz="2400" dirty="0" smtClean="0"/>
                  <a:t>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        </m:t>
                        </m:r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sz="2400" i="1" dirty="0" smtClean="0">
                        <a:latin typeface="Cambria Math"/>
                      </a:rPr>
                      <m:t>= 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  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 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dirty="0"/>
                  <a:t>. </a:t>
                </a:r>
                <a:endParaRPr lang="en-US" sz="2400" dirty="0" smtClean="0"/>
              </a:p>
              <a:p>
                <a:r>
                  <a:rPr lang="en-US" sz="2400" dirty="0" smtClean="0"/>
                  <a:t> </a:t>
                </a:r>
                <a:r>
                  <a:rPr lang="en-US" sz="2400" dirty="0"/>
                  <a:t>It  also  follows  that</a:t>
                </a:r>
                <a:r>
                  <a:rPr lang="en-US" sz="2400" dirty="0" smtClean="0"/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400" b="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𝑓𝑜𝑟</m:t>
                    </m:r>
                    <m:r>
                      <a:rPr lang="en-US" sz="2400" b="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</a:rPr>
                      <m:t>𝑛</m:t>
                    </m:r>
                    <m:r>
                      <a:rPr lang="en-US" sz="2400" i="1" dirty="0">
                        <a:latin typeface="Cambria Math"/>
                      </a:rPr>
                      <m:t>=</m:t>
                    </m:r>
                    <m:r>
                      <a:rPr lang="en-US" sz="2400" i="1" dirty="0">
                        <a:latin typeface="Cambria Math"/>
                      </a:rPr>
                      <m:t>5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6</m:t>
                    </m:r>
                    <m:r>
                      <a:rPr lang="en-US" sz="2400" i="1" dirty="0">
                        <a:latin typeface="Cambria Math"/>
                      </a:rPr>
                      <m:t>, </m:t>
                    </m:r>
                    <m:r>
                      <a:rPr lang="en-US" sz="2400" i="1" dirty="0">
                        <a:latin typeface="Cambria Math"/>
                      </a:rPr>
                      <m:t>7</m:t>
                    </m:r>
                    <m:r>
                      <a:rPr lang="en-US" sz="2400" i="1" dirty="0">
                        <a:latin typeface="Cambria Math"/>
                      </a:rPr>
                      <m:t>….</m:t>
                    </m:r>
                  </m:oMath>
                </a14:m>
                <a:endParaRPr lang="ar-IQ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97838"/>
                <a:ext cx="8610600" cy="4214359"/>
              </a:xfrm>
              <a:prstGeom prst="rect">
                <a:avLst/>
              </a:prstGeom>
              <a:blipFill rotWithShape="1">
                <a:blip r:embed="rId3"/>
                <a:stretch>
                  <a:fillRect l="-1062" b="-1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66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Example:</a:t>
                </a: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 smtClean="0">
                    <a:solidFill>
                      <a:schemeClr val="tx1"/>
                    </a:solidFill>
                  </a:rPr>
                  <a:t>Let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}.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Consider the 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and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 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defined by 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{(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)} 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{(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)}.  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  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Find  the following composition of the relation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𝑎𝑛𝑑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  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</a:rPr>
                  <a:t>  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𝑆𝑜𝑅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      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 err="1">
                        <a:solidFill>
                          <a:schemeClr val="tx1"/>
                        </a:solidFill>
                        <a:latin typeface="Cambria Math"/>
                      </a:rPr>
                      <m:t>𝑅𝑜𝑅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      (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𝑖𝑖𝑖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𝑅𝑜𝑆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/>
                      </a:rPr>
                      <m:t> 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sz="2200" dirty="0" smtClean="0">
                    <a:solidFill>
                      <a:schemeClr val="tx1"/>
                    </a:solidFill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𝑖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𝑆𝑜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={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)}</m:t>
                      </m:r>
                    </m:oMath>
                  </m:oMathPara>
                </a14:m>
                <a:endParaRPr lang="en-US" sz="2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200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𝑖𝑖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𝑜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= {(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 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5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 (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3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),</m:t>
                      </m:r>
                    </m:oMath>
                  </m:oMathPara>
                </a14:m>
                <a:endParaRPr lang="en-US" sz="22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                          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4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), (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, 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5</m:t>
                    </m:r>
                    <m:r>
                      <a:rPr lang="pt-BR" sz="2200" i="1" dirty="0" smtClean="0">
                        <a:solidFill>
                          <a:schemeClr val="tx1"/>
                        </a:solidFill>
                        <a:latin typeface="Cambria Math"/>
                      </a:rPr>
                      <m:t>)}</m:t>
                    </m:r>
                  </m:oMath>
                </a14:m>
                <a:r>
                  <a:rPr lang="en-US" sz="2200" i="1" dirty="0" smtClean="0">
                    <a:solidFill>
                      <a:schemeClr val="tx1"/>
                    </a:solidFill>
                    <a:latin typeface="Cambria Math"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  </m:t>
                      </m:r>
                    </m:oMath>
                  </m:oMathPara>
                </a14:m>
                <a:endParaRPr lang="pt-BR" sz="22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𝑖𝑖𝑖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𝑅𝑜𝑆</m:t>
                      </m:r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pt-BR" sz="220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{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d>
                        <m:dPr>
                          <m:ctrlP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5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200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sz="22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200" b="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sz="2200" b="0" dirty="0" smtClean="0">
                    <a:solidFill>
                      <a:schemeClr val="tx1"/>
                    </a:solidFill>
                  </a:rPr>
                  <a:t>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5</m:t>
                        </m:r>
                      </m:e>
                    </m:d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200" dirty="0" smtClean="0">
                    <a:solidFill>
                      <a:schemeClr val="tx1"/>
                    </a:solidFill>
                  </a:rPr>
                  <a:t>.</a:t>
                </a:r>
                <a:endParaRPr lang="ar-IQ" sz="2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28600"/>
                <a:ext cx="9067800" cy="6629400"/>
              </a:xfrm>
              <a:blipFill rotWithShape="1">
                <a:blip r:embed="rId2"/>
                <a:stretch>
                  <a:fillRect l="-1076" t="-736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89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/>
              <a:t>Inverse of relation</a:t>
            </a:r>
            <a:endParaRPr lang="ar-IQ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685800"/>
                <a:ext cx="8839200" cy="59436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Definition :</a:t>
                </a:r>
                <a:r>
                  <a:rPr lang="en-US" sz="2400" dirty="0" smtClean="0"/>
                  <a:t>Let </a:t>
                </a:r>
                <a:r>
                  <a:rPr lang="en-US" sz="2400" dirty="0"/>
                  <a:t>X and Y be two nonempty sets and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be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Then, the inverse relation,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, is a relation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𝑡𝑜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defined by </a:t>
                </a:r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{(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i="1" dirty="0" smtClean="0">
                        <a:latin typeface="Cambria Math"/>
                      </a:rPr>
                      <m:t> ×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: 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}.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</a:t>
                </a:r>
                <a:r>
                  <a:rPr lang="en-US" sz="2400" dirty="0"/>
                  <a:t>, </a:t>
                </a:r>
                <a:endParaRPr lang="en-US" sz="2400" i="1" dirty="0" smtClean="0">
                  <a:latin typeface="Cambria Math"/>
                  <a:ea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</a:rPr>
                      <m:t>𝑋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𝑎𝑛𝑑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 ∈ </m:t>
                    </m:r>
                    <m:r>
                      <a:rPr lang="en-US" sz="2400" i="1" dirty="0" smtClean="0">
                        <a:latin typeface="Cambria Math"/>
                      </a:rPr>
                      <m:t>𝑌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if and only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𝑦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𝑥</m:t>
                    </m:r>
                    <m:r>
                      <a:rPr lang="en-US" sz="2400" i="1" dirty="0" smtClean="0">
                        <a:latin typeface="Cambria Math"/>
                      </a:rPr>
                      <m:t>) ∈ </m:t>
                    </m:r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. 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 : </a:t>
                </a:r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= {(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)} </m:t>
                    </m:r>
                  </m:oMath>
                </a14:m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𝑏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 smtClean="0">
                                <a:latin typeface="Cambria Math"/>
                              </a:rPr>
                              <m:t>𝑐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sz="2400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2400" i="1" dirty="0" smtClean="0">
                        <a:latin typeface="Cambria Math"/>
                      </a:rPr>
                      <m:t>.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= {(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),(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)} </m:t>
                    </m:r>
                  </m:oMath>
                </a14:m>
                <a:r>
                  <a:rPr lang="en-US" sz="2400" dirty="0"/>
                  <a:t>be a relation on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𝑐</m:t>
                    </m:r>
                    <m:r>
                      <a:rPr lang="en-US" sz="2400" i="1" dirty="0" smtClean="0">
                        <a:latin typeface="Cambria Math"/>
                      </a:rPr>
                      <m:t>} </m:t>
                    </m:r>
                  </m:oMath>
                </a14:m>
                <a:r>
                  <a:rPr lang="en-US" sz="2400" dirty="0" smtClean="0"/>
                  <a:t> then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 dirty="0">
                            <a:latin typeface="Cambria Math"/>
                          </a:rPr>
                          <m:t>−</m:t>
                        </m:r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400" dirty="0"/>
                  <a:t> = {(b, a),(c, b),(c, a)} is also a relation on A.</a:t>
                </a:r>
                <a:endParaRPr lang="ar-IQ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685800"/>
                <a:ext cx="8839200" cy="5943600"/>
              </a:xfrm>
              <a:blipFill rotWithShape="1">
                <a:blip r:embed="rId2"/>
                <a:stretch>
                  <a:fillRect l="-1034" t="-821" r="-75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304800"/>
                <a:ext cx="8839200" cy="6400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 smtClean="0"/>
                  <a:t>Example</a:t>
                </a:r>
                <a:r>
                  <a:rPr lang="en-US" sz="2800" dirty="0" smtClean="0"/>
                  <a:t>: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sz="2800" dirty="0" smtClean="0"/>
                  <a:t> be the set of real numbers and let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={(</m:t>
                    </m:r>
                    <m:r>
                      <a:rPr lang="en-US" sz="2800" i="1" dirty="0" err="1" smtClean="0">
                        <a:latin typeface="Cambria Math"/>
                      </a:rPr>
                      <m:t>𝑥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</a:rPr>
                      <m:t>): </m:t>
                    </m:r>
                    <m:r>
                      <a:rPr lang="en-US" sz="2800" i="1" dirty="0" err="1" smtClean="0">
                        <a:latin typeface="Cambria Math"/>
                      </a:rPr>
                      <m:t>𝑥</m:t>
                    </m:r>
                    <m:r>
                      <a:rPr lang="en-US" sz="2800" i="1" dirty="0" err="1" smtClean="0">
                        <a:latin typeface="Cambria Math"/>
                      </a:rPr>
                      <m:t>,</m:t>
                    </m:r>
                    <m:r>
                      <a:rPr lang="en-US" sz="2800" i="1" dirty="0" err="1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b="0" i="1" dirty="0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800" b="1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𝑎𝑛𝑑</m:t>
                    </m:r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 smtClean="0">
                        <a:latin typeface="Cambria Math"/>
                      </a:rPr>
                      <m:t>+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 }</m:t>
                    </m:r>
                  </m:oMath>
                </a14:m>
                <a:r>
                  <a:rPr lang="en-US" sz="2800" dirty="0" smtClean="0"/>
                  <a:t> then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Cambria Math"/>
                    <a:ea typeface="Cambria Math"/>
                  </a:rPr>
                  <a:t>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/>
                          <a:ea typeface="Cambria Math"/>
                        </a:rPr>
                        <m:t>∀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)∈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↔(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)∈</m:t>
                      </m:r>
                      <m:r>
                        <a:rPr lang="en-US" sz="2800" b="0" i="1" smtClean="0">
                          <a:latin typeface="Cambria Math"/>
                          <a:ea typeface="Cambria Math"/>
                        </a:rPr>
                        <m:t>𝑅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 smtClean="0">
                        <a:latin typeface="Cambria Math"/>
                      </a:rPr>
                      <m:t>𝑥</m:t>
                    </m:r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800" dirty="0" smtClean="0"/>
                  <a:t>to find the inverse relation, we have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800" i="1" dirty="0">
                          <a:latin typeface="Cambria Math"/>
                        </a:rPr>
                        <m:t>+</m:t>
                      </m:r>
                      <m:r>
                        <a:rPr lang="en-US" sz="2800" i="1" dirty="0">
                          <a:latin typeface="Cambria Math"/>
                        </a:rPr>
                        <m:t>1</m:t>
                      </m:r>
                      <m:r>
                        <a:rPr lang="en-US" sz="2800" i="1" dirty="0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𝒚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𝒙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800" b="1" i="1" dirty="0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m:oMathPara>
                </a14:m>
                <a:endParaRPr lang="en-US" sz="2800" b="1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so that,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sz="2800" i="1" dirty="0">
                        <a:latin typeface="Cambria Math"/>
                      </a:rPr>
                      <m:t>={(</m:t>
                    </m:r>
                    <m:r>
                      <a:rPr lang="en-US" sz="2800" i="1" dirty="0" err="1">
                        <a:latin typeface="Cambria Math"/>
                      </a:rPr>
                      <m:t>𝑥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</a:rPr>
                      <m:t>): </m:t>
                    </m:r>
                    <m:r>
                      <a:rPr lang="en-US" sz="2800" i="1" dirty="0" err="1">
                        <a:latin typeface="Cambria Math"/>
                      </a:rPr>
                      <m:t>𝑥</m:t>
                    </m:r>
                    <m:r>
                      <a:rPr lang="en-US" sz="2800" i="1" dirty="0" err="1">
                        <a:latin typeface="Cambria Math"/>
                      </a:rPr>
                      <m:t>,</m:t>
                    </m:r>
                    <m:r>
                      <a:rPr lang="en-US" sz="2800" i="1" dirty="0" err="1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800" i="1" dirty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sz="2800" b="1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𝑎𝑛𝑑</m:t>
                    </m:r>
                    <m:r>
                      <a:rPr lang="en-US" sz="2800" i="1" dirty="0">
                        <a:latin typeface="Cambria Math"/>
                      </a:rPr>
                      <m:t> </m:t>
                    </m:r>
                    <m:r>
                      <a:rPr lang="en-US" sz="2800" i="1" dirty="0">
                        <a:latin typeface="Cambria Math"/>
                      </a:rPr>
                      <m:t>𝑦</m:t>
                    </m:r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latin typeface="Cambria Math"/>
                      </a:rPr>
                      <m:t>𝑥</m:t>
                    </m:r>
                    <m:r>
                      <a:rPr lang="en-US" sz="2800" b="0" i="1" dirty="0" smtClean="0">
                        <a:latin typeface="Cambria Math"/>
                      </a:rPr>
                      <m:t>−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 }</m:t>
                    </m:r>
                  </m:oMath>
                </a14:m>
                <a:r>
                  <a:rPr lang="en-US" sz="2800" dirty="0"/>
                  <a:t> </a:t>
                </a:r>
                <a:endParaRPr lang="en-US" sz="280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ar-IQ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304800"/>
                <a:ext cx="8839200" cy="6400800"/>
              </a:xfrm>
              <a:blipFill rotWithShape="1">
                <a:blip r:embed="rId2"/>
                <a:stretch>
                  <a:fillRect l="-1793" t="-85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5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381000"/>
                <a:ext cx="8915400" cy="647700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Example</a:t>
                </a:r>
              </a:p>
              <a:p>
                <a:pPr marL="0" indent="0">
                  <a:buNone/>
                </a:pPr>
                <a:r>
                  <a:rPr lang="en-US" sz="2800" dirty="0"/>
                  <a:t>Let,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𝐴</m:t>
                    </m:r>
                    <m:r>
                      <a:rPr lang="en-US" sz="2800" i="1" dirty="0" smtClean="0">
                        <a:latin typeface="Cambria Math"/>
                      </a:rPr>
                      <m:t>={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/>
                  <a:t> and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𝐵</m:t>
                    </m:r>
                    <m:r>
                      <a:rPr lang="en-US" sz="2800" i="1" dirty="0" smtClean="0">
                        <a:latin typeface="Cambria Math"/>
                      </a:rPr>
                      <m:t>={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:r>
                  <a:rPr lang="en-US" sz="2800" dirty="0"/>
                  <a:t>If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'equal to' 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800" i="1" dirty="0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8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800" i="1" dirty="0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</m:e>
                    </m:d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D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i="0" dirty="0" smtClean="0">
                    <a:latin typeface="+mj-lt"/>
                  </a:rPr>
                  <a:t> = {1,3},</a:t>
                </a: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R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i="0" dirty="0" smtClean="0">
                    <a:latin typeface="+mj-lt"/>
                  </a:rPr>
                  <a:t>={</a:t>
                </a:r>
                <a:r>
                  <a:rPr lang="en-US" sz="2800" dirty="0" smtClean="0"/>
                  <a:t>1,</a:t>
                </a:r>
                <a:r>
                  <a:rPr lang="en-US" sz="2800" i="0" dirty="0" smtClean="0">
                    <a:latin typeface="+mj-lt"/>
                  </a:rPr>
                  <a:t>3</a:t>
                </a:r>
                <a:r>
                  <a:rPr lang="en-US" sz="2800" dirty="0" smtClean="0"/>
                  <a:t>}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𝑙𝑒𝑡𝐴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={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9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/>
                      </a:rPr>
                      <m:t>𝐵</m:t>
                    </m:r>
                    <m:r>
                      <a:rPr lang="en-US" sz="2800" i="1" dirty="0">
                        <a:latin typeface="Cambria Math"/>
                      </a:rPr>
                      <m:t>={</m:t>
                    </m:r>
                    <m:r>
                      <a:rPr lang="en-US" sz="2800" i="1" dirty="0">
                        <a:latin typeface="Cambria Math"/>
                      </a:rPr>
                      <m:t>1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3</m:t>
                    </m:r>
                    <m:r>
                      <a:rPr lang="en-US" sz="2800" i="1" dirty="0">
                        <a:latin typeface="Cambria Math"/>
                      </a:rPr>
                      <m:t>,</m:t>
                    </m:r>
                    <m:r>
                      <a:rPr lang="en-US" sz="2800" i="1" dirty="0">
                        <a:latin typeface="Cambria Math"/>
                      </a:rPr>
                      <m:t>7</m:t>
                    </m:r>
                    <m:r>
                      <a:rPr lang="en-US" sz="2800" i="1" dirty="0">
                        <a:latin typeface="Cambria Math"/>
                      </a:rPr>
                      <m:t>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/>
                  <a:t>If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'less than' then 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={(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)}</m:t>
                    </m:r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D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 = {1,2},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R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={</a:t>
                </a:r>
                <a:r>
                  <a:rPr lang="en-US" sz="2800" dirty="0" smtClean="0"/>
                  <a:t>3,7}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If </a:t>
                </a:r>
                <a:r>
                  <a:rPr lang="en-US" sz="2800" dirty="0"/>
                  <a:t>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800" dirty="0"/>
                  <a:t> is 'greater </a:t>
                </a:r>
                <a:r>
                  <a:rPr lang="en-US" sz="2800" dirty="0" smtClean="0"/>
                  <a:t>than’ then</a:t>
                </a:r>
                <a:r>
                  <a:rPr lang="en-US" sz="2800" dirty="0"/>
                  <a:t> 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/>
                      </a:rPr>
                      <m:t> </m:t>
                    </m:r>
                    <m:r>
                      <a:rPr lang="en-US" sz="2800" i="1" dirty="0" smtClean="0">
                        <a:latin typeface="Cambria Math"/>
                      </a:rPr>
                      <m:t>𝑅</m:t>
                    </m:r>
                    <m:r>
                      <a:rPr lang="en-US" sz="2800" i="1" dirty="0" smtClean="0">
                        <a:latin typeface="Cambria Math"/>
                      </a:rPr>
                      <m:t>={(</m:t>
                    </m:r>
                    <m:r>
                      <a:rPr lang="en-US" sz="2800" i="1" dirty="0" smtClean="0">
                        <a:latin typeface="Cambria Math"/>
                      </a:rPr>
                      <m:t>2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1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3</m:t>
                    </m:r>
                    <m:r>
                      <a:rPr lang="en-US" sz="2800" i="1" dirty="0" smtClean="0">
                        <a:latin typeface="Cambria Math"/>
                      </a:rPr>
                      <m:t>),(</m:t>
                    </m:r>
                    <m:r>
                      <a:rPr lang="en-US" sz="2800" i="1" dirty="0" smtClean="0">
                        <a:latin typeface="Cambria Math"/>
                      </a:rPr>
                      <m:t>9</m:t>
                    </m:r>
                    <m:r>
                      <a:rPr lang="en-US" sz="2800" i="1" dirty="0" smtClean="0">
                        <a:latin typeface="Cambria Math"/>
                      </a:rPr>
                      <m:t>,</m:t>
                    </m:r>
                    <m:r>
                      <a:rPr lang="en-US" sz="2800" i="1" dirty="0" smtClean="0">
                        <a:latin typeface="Cambria Math"/>
                      </a:rPr>
                      <m:t>7</m:t>
                    </m:r>
                    <m:r>
                      <a:rPr lang="en-US" sz="2800" i="1" dirty="0" smtClean="0">
                        <a:latin typeface="Cambria Math"/>
                      </a:rPr>
                      <m:t>)}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D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 = {2,9},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dirty="0"/>
                          <m:t>R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800" dirty="0"/>
                  <a:t>={1,3,7}</a:t>
                </a:r>
              </a:p>
              <a:p>
                <a:pPr marL="0" indent="0">
                  <a:buNone/>
                </a:pPr>
                <a:r>
                  <a:rPr lang="en-US" sz="2800" dirty="0"/>
                  <a:t/>
                </a:r>
                <a:br>
                  <a:rPr lang="en-US" sz="2800" dirty="0"/>
                </a:br>
                <a:endParaRPr lang="ar-IQ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381000"/>
                <a:ext cx="8915400" cy="6477000"/>
              </a:xfrm>
              <a:blipFill rotWithShape="1">
                <a:blip r:embed="rId2"/>
                <a:stretch>
                  <a:fillRect l="-1231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61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62488"/>
            <a:ext cx="8610600" cy="219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99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09600"/>
            <a:ext cx="7848600" cy="5562600"/>
          </a:xfrm>
        </p:spPr>
      </p:pic>
    </p:spTree>
    <p:extLst>
      <p:ext uri="{BB962C8B-B14F-4D97-AF65-F5344CB8AC3E}">
        <p14:creationId xmlns:p14="http://schemas.microsoft.com/office/powerpoint/2010/main" val="41334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894"/>
            <a:ext cx="8077200" cy="4392706"/>
          </a:xfr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343400"/>
            <a:ext cx="73152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322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39200" cy="4648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4800" y="4648200"/>
                <a:ext cx="8686800" cy="2488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smtClean="0"/>
                  <a:t>Example: Let</a:t>
                </a:r>
                <a:r>
                  <a:rPr lang="en-US" sz="2400" dirty="0"/>
                  <a:t>, 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𝐴</m:t>
                    </m:r>
                    <m:r>
                      <a:rPr lang="en-US" sz="2400" i="1" dirty="0">
                        <a:latin typeface="Cambria Math"/>
                      </a:rPr>
                      <m:t>={</m:t>
                    </m:r>
                    <m:r>
                      <a:rPr lang="en-US" sz="2400" i="1" dirty="0">
                        <a:latin typeface="Cambria Math"/>
                      </a:rPr>
                      <m:t>1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3</m:t>
                    </m:r>
                    <m:r>
                      <a:rPr lang="en-US" sz="2400" b="0" i="1" dirty="0" smtClean="0">
                        <a:latin typeface="Cambria Math"/>
                      </a:rPr>
                      <m:t>,</m:t>
                    </m:r>
                    <m:r>
                      <a:rPr lang="en-US" sz="2400" b="0" i="1" dirty="0" smtClean="0">
                        <a:latin typeface="Cambria Math"/>
                      </a:rPr>
                      <m:t>6</m:t>
                    </m:r>
                    <m:r>
                      <a:rPr lang="en-US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sz="2400" dirty="0" smtClean="0"/>
                  <a:t> find the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𝑏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: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𝑎𝑛𝑑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  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≡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400" b="0" dirty="0" smtClean="0"/>
                  <a:t> and then find domain and range of relation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b="0" dirty="0" smtClean="0"/>
                  <a:t>.</a:t>
                </a:r>
              </a:p>
              <a:p>
                <a:r>
                  <a:rPr lang="en-US" sz="2400" dirty="0" smtClean="0"/>
                  <a:t>Solution: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𝑅</m:t>
                    </m:r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/>
                              </a:rPr>
                              <m:t>6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3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</m:e>
                        </m:d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6</m:t>
                            </m:r>
                          </m:e>
                        </m:d>
                      </m:e>
                    </m:d>
                  </m:oMath>
                </a14:m>
                <a:endParaRPr lang="en-US" sz="2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D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400" dirty="0"/>
                            <m:t>R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={</m:t>
                      </m:r>
                      <m:r>
                        <a:rPr lang="en-US" sz="2400" i="1" dirty="0">
                          <a:latin typeface="Cambria Math"/>
                        </a:rPr>
                        <m:t>1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2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3</m:t>
                      </m:r>
                      <m:r>
                        <a:rPr lang="en-US" sz="2400" i="1" dirty="0">
                          <a:latin typeface="Cambria Math"/>
                        </a:rPr>
                        <m:t>,</m:t>
                      </m:r>
                      <m:r>
                        <a:rPr lang="en-US" sz="2400" i="1" dirty="0">
                          <a:latin typeface="Cambria Math"/>
                        </a:rPr>
                        <m:t>6</m:t>
                      </m:r>
                      <m:r>
                        <a:rPr lang="en-US" sz="2400" b="0" i="1" dirty="0" smtClean="0">
                          <a:latin typeface="Cambria Math"/>
                        </a:rPr>
                        <m:t>}</m:t>
                      </m:r>
                    </m:oMath>
                  </m:oMathPara>
                </a14:m>
                <a:endParaRPr lang="en-US" sz="2400" dirty="0" smtClean="0"/>
              </a:p>
              <a:p>
                <a:endParaRPr lang="ar-IQ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648200"/>
                <a:ext cx="8686800" cy="2488438"/>
              </a:xfrm>
              <a:prstGeom prst="rect">
                <a:avLst/>
              </a:prstGeom>
              <a:blipFill rotWithShape="1">
                <a:blip r:embed="rId4"/>
                <a:stretch>
                  <a:fillRect l="-1053" t="-1961" b="-4657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72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33400"/>
            <a:ext cx="8534400" cy="5715000"/>
          </a:xfrm>
        </p:spPr>
      </p:pic>
    </p:spTree>
    <p:extLst>
      <p:ext uri="{BB962C8B-B14F-4D97-AF65-F5344CB8AC3E}">
        <p14:creationId xmlns:p14="http://schemas.microsoft.com/office/powerpoint/2010/main" val="20902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788" y="282388"/>
                <a:ext cx="9014012" cy="649941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EXAMPLE</a:t>
                </a:r>
                <a:r>
                  <a:rPr lang="en-US" sz="2400" dirty="0" smtClean="0"/>
                  <a:t>: Let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𝐴</m:t>
                    </m:r>
                    <m:r>
                      <a:rPr lang="en-US" sz="2400" i="1" dirty="0" smtClean="0">
                        <a:latin typeface="Cambria Math"/>
                      </a:rPr>
                      <m:t> = {</m:t>
                    </m:r>
                    <m:r>
                      <a:rPr lang="en-US" sz="2400" b="0" i="1" dirty="0" smtClean="0">
                        <a:latin typeface="Cambria Math"/>
                      </a:rPr>
                      <m:t>1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3</m:t>
                    </m:r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r>
                      <a:rPr lang="en-US" sz="2400" i="1" dirty="0" smtClean="0">
                        <a:latin typeface="Cambria Math"/>
                      </a:rPr>
                      <m:t>4</m:t>
                    </m:r>
                    <m:r>
                      <a:rPr lang="en-US" sz="2400" i="1" dirty="0" smtClean="0">
                        <a:latin typeface="Cambria Math"/>
                      </a:rPr>
                      <m:t>}.</m:t>
                    </m:r>
                  </m:oMath>
                </a14:m>
                <a:r>
                  <a:rPr lang="en-US" sz="2400" dirty="0"/>
                  <a:t>  Which  ordered  pairs  are  in  the  relation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  <m:r>
                      <a:rPr lang="en-US" sz="2400" i="1" dirty="0" smtClean="0">
                        <a:latin typeface="Cambria Math"/>
                      </a:rPr>
                      <m:t>  =  {(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  |  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𝑑𝑖𝑣𝑖𝑑𝑒𝑠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}? </m:t>
                    </m:r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Solution</a:t>
                </a:r>
                <a:r>
                  <a:rPr lang="en-US" sz="2400" dirty="0"/>
                  <a:t>:  Because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,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  <m:r>
                      <a:rPr lang="en-US" sz="2400" i="1" dirty="0" smtClean="0">
                        <a:latin typeface="Cambria Math"/>
                      </a:rPr>
                      <m:t>)  </m:t>
                    </m:r>
                  </m:oMath>
                </a14:m>
                <a:r>
                  <a:rPr lang="en-US" sz="2400" dirty="0"/>
                  <a:t>is  in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if and  only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/>
                  <a:t>  and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/>
                  <a:t>  are  positive  integers  not  exceeding  4  such that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𝑎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𝑑𝑖𝑣𝑖𝑑𝑒𝑠</m:t>
                    </m:r>
                    <m:r>
                      <a:rPr lang="en-US" sz="2400" i="1" dirty="0" smtClean="0">
                        <a:latin typeface="Cambria Math"/>
                      </a:rPr>
                      <m:t>  </m:t>
                    </m:r>
                    <m:r>
                      <a:rPr lang="en-US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2400" dirty="0" smtClean="0"/>
                  <a:t> (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𝑏</m:t>
                    </m:r>
                    <m:r>
                      <a:rPr lang="en-US" sz="2400" b="0" i="1" dirty="0" smtClean="0">
                        <a:latin typeface="Cambria Math"/>
                      </a:rPr>
                      <m:t>=</m:t>
                    </m:r>
                    <m:r>
                      <a:rPr lang="en-US" sz="2400" b="0" i="1" dirty="0" smtClean="0">
                        <a:latin typeface="Cambria Math"/>
                      </a:rPr>
                      <m:t>𝑎𝑘</m:t>
                    </m:r>
                    <m:r>
                      <a:rPr lang="en-US" sz="2400" b="0" i="1" dirty="0" smtClean="0">
                        <a:latin typeface="Cambria Math"/>
                      </a:rPr>
                      <m:t>,  </m:t>
                    </m:r>
                    <m:r>
                      <a:rPr lang="en-US" sz="2400" b="0" i="1" dirty="0" smtClean="0">
                        <a:latin typeface="Cambria Math"/>
                      </a:rPr>
                      <m:t>𝑘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sz="2400" b="0" i="1" dirty="0" smtClean="0">
                        <a:latin typeface="Cambria Math"/>
                        <a:ea typeface="Cambria Math"/>
                      </a:rPr>
                      <m:t>ℤ</m:t>
                    </m:r>
                  </m:oMath>
                </a14:m>
                <a:r>
                  <a:rPr lang="en-US" sz="2400" dirty="0" smtClean="0"/>
                  <a:t> 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𝑎</m:t>
                        </m:r>
                      </m:den>
                    </m:f>
                    <m:r>
                      <a:rPr lang="en-US" sz="2400" i="1" smtClean="0">
                        <a:latin typeface="Cambria Math"/>
                        <a:ea typeface="Cambria Math"/>
                      </a:rPr>
                      <m:t>≡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400" dirty="0" smtClean="0"/>
                  <a:t>),  </a:t>
                </a:r>
                <a:r>
                  <a:rPr lang="en-US" sz="2400" dirty="0"/>
                  <a:t>we  see  that 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 smtClean="0"/>
                  <a:t>=  {(1,  1),  (1,  2),  (1,  3),  (1, 4),  (2,  2),  (2, 4),  (3,  3),  (4,  4)}. 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r>
                  <a:rPr lang="en-US" sz="2400" dirty="0" smtClean="0"/>
                  <a:t>Some other examples on the set A in previous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r>
                        <a:rPr lang="pt-BR" sz="2400" i="1" dirty="0">
                          <a:latin typeface="Cambria Math"/>
                        </a:rPr>
                        <m:t>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≤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}, 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2400" dirty="0" smtClean="0"/>
                  <a:t> 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/>
                      </a:rPr>
                      <m:t>= {</m:t>
                    </m:r>
                    <m:d>
                      <m:dPr>
                        <m:ctrlPr>
                          <a:rPr lang="pt-BR" sz="240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sz="2400" i="1" dirty="0" smtClean="0">
                            <a:latin typeface="Cambria Math"/>
                          </a:rPr>
                          <m:t>𝑎</m:t>
                        </m:r>
                        <m:r>
                          <a:rPr lang="pt-BR" sz="2400" i="1" dirty="0" smtClean="0">
                            <a:latin typeface="Cambria Math"/>
                          </a:rPr>
                          <m:t>, </m:t>
                        </m:r>
                        <m:r>
                          <a:rPr lang="pt-BR" sz="2400" i="1" dirty="0" smtClean="0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sz="2400" b="0" i="1" dirty="0" smtClean="0">
                        <a:latin typeface="Cambria Math"/>
                      </a:rPr>
                      <m:t> |</m:t>
                    </m:r>
                    <m:r>
                      <a:rPr lang="pt-BR" sz="2400" i="1" dirty="0" smtClean="0">
                        <a:latin typeface="Cambria Math"/>
                      </a:rPr>
                      <m:t>  </m:t>
                    </m:r>
                    <m:r>
                      <a:rPr lang="pt-BR" sz="2400" i="1" dirty="0" smtClean="0">
                        <a:latin typeface="Cambria Math"/>
                      </a:rPr>
                      <m:t>𝑎</m:t>
                    </m:r>
                    <m:r>
                      <a:rPr lang="pt-BR" sz="2400" i="1" dirty="0" smtClean="0">
                        <a:latin typeface="Cambria Math"/>
                      </a:rPr>
                      <m:t>&gt;  </m:t>
                    </m:r>
                    <m:r>
                      <a:rPr lang="pt-BR" sz="2400" i="1" dirty="0" smtClean="0">
                        <a:latin typeface="Cambria Math"/>
                      </a:rPr>
                      <m:t>𝑏</m:t>
                    </m:r>
                    <m:r>
                      <a:rPr lang="pt-BR" sz="2400" i="1" dirty="0" smtClean="0">
                        <a:latin typeface="Cambria Math"/>
                      </a:rPr>
                      <m:t>}</m:t>
                    </m:r>
                  </m:oMath>
                </a14:m>
                <a:r>
                  <a:rPr lang="pt-BR" sz="2400" dirty="0"/>
                  <a:t>, </a:t>
                </a:r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  </m:t>
                      </m:r>
                      <m:r>
                        <a:rPr lang="pt-BR" sz="2400" i="1" dirty="0">
                          <a:latin typeface="Cambria Math"/>
                        </a:rPr>
                        <m:t>𝑜𝑟</m:t>
                      </m:r>
                      <m:r>
                        <a:rPr lang="pt-BR" sz="2400" i="1" dirty="0">
                          <a:latin typeface="Cambria Math"/>
                        </a:rPr>
                        <m:t>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−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}, 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},</m:t>
                      </m:r>
                    </m:oMath>
                  </m:oMathPara>
                </a14:m>
                <a:endParaRPr lang="en-US" sz="240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 = 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 +</m:t>
                      </m:r>
                      <m:r>
                        <m:rPr>
                          <m:nor/>
                        </m:rPr>
                        <a:rPr lang="en-US" sz="2400" dirty="0"/>
                        <m:t>1</m:t>
                      </m:r>
                      <m:r>
                        <a:rPr lang="pt-BR" sz="2400" i="1" dirty="0" smtClean="0">
                          <a:latin typeface="Cambria Math"/>
                        </a:rPr>
                        <m:t>},</m:t>
                      </m:r>
                    </m:oMath>
                  </m:oMathPara>
                </a14:m>
                <a:endParaRPr lang="pt-BR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/>
                            </a:rPr>
                            <m:t>6</m:t>
                          </m:r>
                        </m:sub>
                      </m:sSub>
                      <m:r>
                        <a:rPr lang="pt-BR" sz="2400" i="1" dirty="0">
                          <a:latin typeface="Cambria Math"/>
                        </a:rPr>
                        <m:t>=  {(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,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) |  </m:t>
                      </m:r>
                      <m:r>
                        <a:rPr lang="pt-BR" sz="2400" i="1" dirty="0">
                          <a:latin typeface="Cambria Math"/>
                        </a:rPr>
                        <m:t>𝑎</m:t>
                      </m:r>
                      <m:r>
                        <a:rPr lang="pt-BR" sz="2400" i="1" dirty="0">
                          <a:latin typeface="Cambria Math"/>
                        </a:rPr>
                        <m:t> + </m:t>
                      </m:r>
                      <m:r>
                        <a:rPr lang="pt-BR" sz="2400" i="1" dirty="0">
                          <a:latin typeface="Cambria Math"/>
                        </a:rPr>
                        <m:t>𝑏</m:t>
                      </m:r>
                      <m:r>
                        <a:rPr lang="pt-BR" sz="2400" i="1" dirty="0">
                          <a:latin typeface="Cambria Math"/>
                        </a:rPr>
                        <m:t>  ≤</m:t>
                      </m:r>
                      <m:r>
                        <a:rPr lang="pt-BR" sz="2400" i="1" dirty="0">
                          <a:latin typeface="Cambria Math"/>
                        </a:rPr>
                        <m:t>3</m:t>
                      </m:r>
                      <m:r>
                        <a:rPr lang="pt-BR" sz="2400" i="1" dirty="0">
                          <a:latin typeface="Cambria Math"/>
                        </a:rPr>
                        <m:t>}. </m:t>
                      </m:r>
                    </m:oMath>
                  </m:oMathPara>
                </a14:m>
                <a:endParaRPr lang="ar-IQ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88" y="282388"/>
                <a:ext cx="9014012" cy="6499412"/>
              </a:xfrm>
              <a:blipFill rotWithShape="1">
                <a:blip r:embed="rId2"/>
                <a:stretch>
                  <a:fillRect l="-1082" t="-750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8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Properties of Relations</a:t>
            </a:r>
            <a:endParaRPr lang="ar-IQ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14400"/>
                <a:ext cx="8839200" cy="571500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1</a:t>
                </a:r>
                <a:r>
                  <a:rPr lang="en-US" b="1" dirty="0" smtClean="0"/>
                  <a:t>)</a:t>
                </a:r>
                <a:r>
                  <a:rPr lang="en-US" b="1" dirty="0">
                    <a:solidFill>
                      <a:schemeClr val="tx2"/>
                    </a:solidFill>
                    <a:sym typeface="Symbol" pitchFamily="18" charset="2"/>
                  </a:rPr>
                  <a:t> </a:t>
                </a:r>
                <a:r>
                  <a:rPr lang="en-US" b="1" dirty="0" smtClean="0">
                    <a:solidFill>
                      <a:schemeClr val="tx2"/>
                    </a:solidFill>
                    <a:sym typeface="Symbol" pitchFamily="18" charset="2"/>
                  </a:rPr>
                  <a:t>Reflexive: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>
                    <a:sym typeface="Symbol" pitchFamily="18" charset="2"/>
                  </a:rPr>
                  <a:t>Definition</a:t>
                </a:r>
                <a:r>
                  <a:rPr lang="en-US" b="1" dirty="0" smtClean="0">
                    <a:sym typeface="Symbol" pitchFamily="18" charset="2"/>
                  </a:rPr>
                  <a:t>:</a:t>
                </a:r>
                <a:r>
                  <a:rPr lang="en-US" dirty="0">
                    <a:sym typeface="Symbol" pitchFamily="18" charset="2"/>
                  </a:rPr>
                  <a:t> A relation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𝑅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 is called </a:t>
                </a:r>
                <a:r>
                  <a:rPr lang="en-US" b="1" dirty="0" smtClean="0">
                    <a:solidFill>
                      <a:schemeClr val="tx2"/>
                    </a:solidFill>
                    <a:sym typeface="Symbol" pitchFamily="18" charset="2"/>
                  </a:rPr>
                  <a:t>Reflexive</a:t>
                </a:r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en-US" dirty="0"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)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𝑅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for 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</m:t>
                    </m:r>
                    <m:r>
                      <a:rPr lang="en-US" i="1" dirty="0" smtClean="0">
                        <a:latin typeface="Cambria Math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.</a:t>
                </a:r>
                <a:endParaRPr lang="en-US" sz="900" dirty="0"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ym typeface="Symbol" pitchFamily="18" charset="2"/>
                  </a:rPr>
                  <a:t>Example: Are </a:t>
                </a:r>
                <a:r>
                  <a:rPr lang="en-US" dirty="0">
                    <a:sym typeface="Symbol" pitchFamily="18" charset="2"/>
                  </a:rPr>
                  <a:t>the following relations on {1, 2, 3, 4} </a:t>
                </a:r>
                <a:r>
                  <a:rPr lang="en-US" dirty="0" smtClean="0">
                    <a:sym typeface="Symbol" pitchFamily="18" charset="2"/>
                  </a:rPr>
                  <a:t>reflexive</a:t>
                </a:r>
              </a:p>
              <a:p>
                <a:pPr marL="0" indent="0">
                  <a:buNone/>
                </a:pPr>
                <a:r>
                  <a:rPr lang="en-US" sz="2800" dirty="0"/>
                  <a:t>R = {(1, 1), (1, 2), (2, 3), (3, 3), (4, 4)}</a:t>
                </a:r>
              </a:p>
              <a:p>
                <a:pPr marL="0" indent="0">
                  <a:buNone/>
                </a:pPr>
                <a:r>
                  <a:rPr lang="en-US" sz="2800" dirty="0"/>
                  <a:t>R = {(1, 1), (2, 2), (2, 3), (3, 3), (4, 4)}</a:t>
                </a:r>
              </a:p>
              <a:p>
                <a:pPr marL="0" indent="0">
                  <a:buNone/>
                </a:pPr>
                <a:r>
                  <a:rPr lang="en-US" sz="2800" dirty="0"/>
                  <a:t>R = {(1, 1), (2, 2), (3, 3</a:t>
                </a:r>
                <a:r>
                  <a:rPr lang="en-US" sz="2800" dirty="0" smtClean="0"/>
                  <a:t>)}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Definition</a:t>
                </a:r>
                <a:r>
                  <a:rPr lang="en-US" b="1" dirty="0"/>
                  <a:t>:</a:t>
                </a:r>
                <a:r>
                  <a:rPr lang="en-US" dirty="0"/>
                  <a:t> A relation on a 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called </a:t>
                </a:r>
                <a:r>
                  <a:rPr lang="en-US" b="1" dirty="0" err="1" smtClean="0"/>
                  <a:t>Irreflexive</a:t>
                </a:r>
                <a:r>
                  <a:rPr lang="en-US" dirty="0" smtClean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)∉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for every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r>
                      <a:rPr lang="en-US" b="0" i="1" dirty="0" smtClean="0">
                        <a:latin typeface="Cambria Math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That  </a:t>
                </a:r>
                <a:r>
                  <a:rPr lang="en-US" dirty="0"/>
                  <a:t>is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,  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/>
                  <a:t>  is  irreflexive  if  </a:t>
                </a:r>
                <a:r>
                  <a:rPr lang="en-US" b="1" dirty="0"/>
                  <a:t>no  element  in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/>
                      </a:rPr>
                      <m:t>𝑨</m:t>
                    </m:r>
                  </m:oMath>
                </a14:m>
                <a:r>
                  <a:rPr lang="en-US" b="1" dirty="0"/>
                  <a:t>  is  related  to  itself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Irreflexive</a:t>
                </a:r>
                <a:r>
                  <a:rPr lang="en-US" dirty="0" smtClean="0"/>
                  <a:t> is the opposite of reflexivity </a:t>
                </a:r>
                <a:endParaRPr lang="ar-IQ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14400"/>
                <a:ext cx="8839200" cy="5715000"/>
              </a:xfrm>
              <a:blipFill rotWithShape="1">
                <a:blip r:embed="rId2"/>
                <a:stretch>
                  <a:fillRect l="-1586" t="-2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29400" y="3028689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705600" y="3810000"/>
            <a:ext cx="762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</a:t>
            </a:r>
            <a:r>
              <a:rPr lang="en-US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  <a:endParaRPr lang="en-US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629400" y="3386721"/>
            <a:ext cx="914400" cy="439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dirty="0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Yes.</a:t>
            </a:r>
          </a:p>
        </p:txBody>
      </p:sp>
    </p:spTree>
    <p:extLst>
      <p:ext uri="{BB962C8B-B14F-4D97-AF65-F5344CB8AC3E}">
        <p14:creationId xmlns:p14="http://schemas.microsoft.com/office/powerpoint/2010/main" val="20074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6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2900</Words>
  <Application>Microsoft Office PowerPoint</Application>
  <PresentationFormat>On-screen Show (4:3)</PresentationFormat>
  <Paragraphs>210</Paragraphs>
  <Slides>30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 Relations and Their Properties</vt:lpstr>
      <vt:lpstr> Relations and Their Properties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Properties of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Combining  Relations  </vt:lpstr>
      <vt:lpstr>PowerPoint Presentation</vt:lpstr>
      <vt:lpstr>PowerPoint Presentation</vt:lpstr>
      <vt:lpstr>PowerPoint Presentation</vt:lpstr>
      <vt:lpstr> Composition of Relations </vt:lpstr>
      <vt:lpstr>PowerPoint Presentation</vt:lpstr>
      <vt:lpstr>PowerPoint Presentation</vt:lpstr>
      <vt:lpstr>PowerPoint Presentation</vt:lpstr>
      <vt:lpstr>Inverse of relation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Their Properties </dc:title>
  <dc:creator>Suhail</dc:creator>
  <cp:lastModifiedBy>Maher</cp:lastModifiedBy>
  <cp:revision>102</cp:revision>
  <dcterms:created xsi:type="dcterms:W3CDTF">2006-08-16T00:00:00Z</dcterms:created>
  <dcterms:modified xsi:type="dcterms:W3CDTF">2022-03-06T18:45:48Z</dcterms:modified>
</cp:coreProperties>
</file>