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58"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9" d="100"/>
          <a:sy n="39" d="100"/>
        </p:scale>
        <p:origin x="-138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7A859A-0000-44D9-A492-97A9CECDB15D}"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D46F7-C3EE-4B3E-9943-28081A3AD5FD}" type="slidenum">
              <a:rPr lang="en-US" smtClean="0"/>
              <a:t>‹#›</a:t>
            </a:fld>
            <a:endParaRPr lang="en-US"/>
          </a:p>
        </p:txBody>
      </p:sp>
    </p:spTree>
    <p:extLst>
      <p:ext uri="{BB962C8B-B14F-4D97-AF65-F5344CB8AC3E}">
        <p14:creationId xmlns:p14="http://schemas.microsoft.com/office/powerpoint/2010/main" val="2284605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7A859A-0000-44D9-A492-97A9CECDB15D}"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D46F7-C3EE-4B3E-9943-28081A3AD5FD}" type="slidenum">
              <a:rPr lang="en-US" smtClean="0"/>
              <a:t>‹#›</a:t>
            </a:fld>
            <a:endParaRPr lang="en-US"/>
          </a:p>
        </p:txBody>
      </p:sp>
    </p:spTree>
    <p:extLst>
      <p:ext uri="{BB962C8B-B14F-4D97-AF65-F5344CB8AC3E}">
        <p14:creationId xmlns:p14="http://schemas.microsoft.com/office/powerpoint/2010/main" val="4265244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7A859A-0000-44D9-A492-97A9CECDB15D}"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D46F7-C3EE-4B3E-9943-28081A3AD5FD}" type="slidenum">
              <a:rPr lang="en-US" smtClean="0"/>
              <a:t>‹#›</a:t>
            </a:fld>
            <a:endParaRPr lang="en-US"/>
          </a:p>
        </p:txBody>
      </p:sp>
    </p:spTree>
    <p:extLst>
      <p:ext uri="{BB962C8B-B14F-4D97-AF65-F5344CB8AC3E}">
        <p14:creationId xmlns:p14="http://schemas.microsoft.com/office/powerpoint/2010/main" val="1661710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7A859A-0000-44D9-A492-97A9CECDB15D}"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D46F7-C3EE-4B3E-9943-28081A3AD5FD}" type="slidenum">
              <a:rPr lang="en-US" smtClean="0"/>
              <a:t>‹#›</a:t>
            </a:fld>
            <a:endParaRPr lang="en-US"/>
          </a:p>
        </p:txBody>
      </p:sp>
    </p:spTree>
    <p:extLst>
      <p:ext uri="{BB962C8B-B14F-4D97-AF65-F5344CB8AC3E}">
        <p14:creationId xmlns:p14="http://schemas.microsoft.com/office/powerpoint/2010/main" val="505900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7A859A-0000-44D9-A492-97A9CECDB15D}" type="datetimeFigureOut">
              <a:rPr lang="en-US" smtClean="0"/>
              <a:t>9/9/2020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D46F7-C3EE-4B3E-9943-28081A3AD5FD}" type="slidenum">
              <a:rPr lang="en-US" smtClean="0"/>
              <a:t>‹#›</a:t>
            </a:fld>
            <a:endParaRPr lang="en-US"/>
          </a:p>
        </p:txBody>
      </p:sp>
    </p:spTree>
    <p:extLst>
      <p:ext uri="{BB962C8B-B14F-4D97-AF65-F5344CB8AC3E}">
        <p14:creationId xmlns:p14="http://schemas.microsoft.com/office/powerpoint/2010/main" val="356999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7A859A-0000-44D9-A492-97A9CECDB15D}"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6D46F7-C3EE-4B3E-9943-28081A3AD5FD}" type="slidenum">
              <a:rPr lang="en-US" smtClean="0"/>
              <a:t>‹#›</a:t>
            </a:fld>
            <a:endParaRPr lang="en-US"/>
          </a:p>
        </p:txBody>
      </p:sp>
    </p:spTree>
    <p:extLst>
      <p:ext uri="{BB962C8B-B14F-4D97-AF65-F5344CB8AC3E}">
        <p14:creationId xmlns:p14="http://schemas.microsoft.com/office/powerpoint/2010/main" val="3898501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7A859A-0000-44D9-A492-97A9CECDB15D}" type="datetimeFigureOut">
              <a:rPr lang="en-US" smtClean="0"/>
              <a:t>9/9/2020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6D46F7-C3EE-4B3E-9943-28081A3AD5FD}" type="slidenum">
              <a:rPr lang="en-US" smtClean="0"/>
              <a:t>‹#›</a:t>
            </a:fld>
            <a:endParaRPr lang="en-US"/>
          </a:p>
        </p:txBody>
      </p:sp>
    </p:spTree>
    <p:extLst>
      <p:ext uri="{BB962C8B-B14F-4D97-AF65-F5344CB8AC3E}">
        <p14:creationId xmlns:p14="http://schemas.microsoft.com/office/powerpoint/2010/main" val="308115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7A859A-0000-44D9-A492-97A9CECDB15D}" type="datetimeFigureOut">
              <a:rPr lang="en-US" smtClean="0"/>
              <a:t>9/9/2020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6D46F7-C3EE-4B3E-9943-28081A3AD5FD}" type="slidenum">
              <a:rPr lang="en-US" smtClean="0"/>
              <a:t>‹#›</a:t>
            </a:fld>
            <a:endParaRPr lang="en-US"/>
          </a:p>
        </p:txBody>
      </p:sp>
    </p:spTree>
    <p:extLst>
      <p:ext uri="{BB962C8B-B14F-4D97-AF65-F5344CB8AC3E}">
        <p14:creationId xmlns:p14="http://schemas.microsoft.com/office/powerpoint/2010/main" val="110288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A859A-0000-44D9-A492-97A9CECDB15D}" type="datetimeFigureOut">
              <a:rPr lang="en-US" smtClean="0"/>
              <a:t>9/9/2020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6D46F7-C3EE-4B3E-9943-28081A3AD5FD}" type="slidenum">
              <a:rPr lang="en-US" smtClean="0"/>
              <a:t>‹#›</a:t>
            </a:fld>
            <a:endParaRPr lang="en-US"/>
          </a:p>
        </p:txBody>
      </p:sp>
    </p:spTree>
    <p:extLst>
      <p:ext uri="{BB962C8B-B14F-4D97-AF65-F5344CB8AC3E}">
        <p14:creationId xmlns:p14="http://schemas.microsoft.com/office/powerpoint/2010/main" val="2928807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7A859A-0000-44D9-A492-97A9CECDB15D}"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6D46F7-C3EE-4B3E-9943-28081A3AD5FD}" type="slidenum">
              <a:rPr lang="en-US" smtClean="0"/>
              <a:t>‹#›</a:t>
            </a:fld>
            <a:endParaRPr lang="en-US"/>
          </a:p>
        </p:txBody>
      </p:sp>
    </p:spTree>
    <p:extLst>
      <p:ext uri="{BB962C8B-B14F-4D97-AF65-F5344CB8AC3E}">
        <p14:creationId xmlns:p14="http://schemas.microsoft.com/office/powerpoint/2010/main" val="367947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7A859A-0000-44D9-A492-97A9CECDB15D}" type="datetimeFigureOut">
              <a:rPr lang="en-US" smtClean="0"/>
              <a:t>9/9/2020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6D46F7-C3EE-4B3E-9943-28081A3AD5FD}" type="slidenum">
              <a:rPr lang="en-US" smtClean="0"/>
              <a:t>‹#›</a:t>
            </a:fld>
            <a:endParaRPr lang="en-US"/>
          </a:p>
        </p:txBody>
      </p:sp>
    </p:spTree>
    <p:extLst>
      <p:ext uri="{BB962C8B-B14F-4D97-AF65-F5344CB8AC3E}">
        <p14:creationId xmlns:p14="http://schemas.microsoft.com/office/powerpoint/2010/main" val="184677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A859A-0000-44D9-A492-97A9CECDB15D}" type="datetimeFigureOut">
              <a:rPr lang="en-US" smtClean="0"/>
              <a:t>9/9/2020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6D46F7-C3EE-4B3E-9943-28081A3AD5FD}" type="slidenum">
              <a:rPr lang="en-US" smtClean="0"/>
              <a:t>‹#›</a:t>
            </a:fld>
            <a:endParaRPr lang="en-US"/>
          </a:p>
        </p:txBody>
      </p:sp>
    </p:spTree>
    <p:extLst>
      <p:ext uri="{BB962C8B-B14F-4D97-AF65-F5344CB8AC3E}">
        <p14:creationId xmlns:p14="http://schemas.microsoft.com/office/powerpoint/2010/main" val="2942366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Discrete mathematics and its application</a:t>
            </a:r>
            <a:endParaRPr lang="en-US" b="1" dirty="0"/>
          </a:p>
        </p:txBody>
      </p:sp>
      <p:sp>
        <p:nvSpPr>
          <p:cNvPr id="3" name="Subtitle 2"/>
          <p:cNvSpPr>
            <a:spLocks noGrp="1"/>
          </p:cNvSpPr>
          <p:nvPr>
            <p:ph type="subTitle" idx="1"/>
          </p:nvPr>
        </p:nvSpPr>
        <p:spPr/>
        <p:txBody>
          <a:bodyPr/>
          <a:lstStyle/>
          <a:p>
            <a:r>
              <a:rPr lang="en-US" b="1" dirty="0" err="1" smtClean="0">
                <a:solidFill>
                  <a:schemeClr val="tx1"/>
                </a:solidFill>
              </a:rPr>
              <a:t>Lamya</a:t>
            </a:r>
            <a:r>
              <a:rPr lang="en-US" b="1" dirty="0" smtClean="0">
                <a:solidFill>
                  <a:schemeClr val="tx1"/>
                </a:solidFill>
              </a:rPr>
              <a:t> A. Omer</a:t>
            </a:r>
          </a:p>
          <a:p>
            <a:r>
              <a:rPr lang="en-US" b="1" dirty="0" smtClean="0">
                <a:solidFill>
                  <a:srgbClr val="FF0000"/>
                </a:solidFill>
              </a:rPr>
              <a:t>Lecture1 – part 1</a:t>
            </a:r>
            <a:endParaRPr lang="en-US" b="1" dirty="0">
              <a:solidFill>
                <a:srgbClr val="FF0000"/>
              </a:solidFill>
            </a:endParaRPr>
          </a:p>
        </p:txBody>
      </p:sp>
      <p:pic>
        <p:nvPicPr>
          <p:cNvPr id="4" name="Picture 6" descr="Zanko Logo 1"/>
          <p:cNvPicPr>
            <a:picLocks noChangeAspect="1" noChangeArrowheads="1"/>
          </p:cNvPicPr>
          <p:nvPr/>
        </p:nvPicPr>
        <p:blipFill>
          <a:blip r:embed="rId2"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0" y="170069"/>
            <a:ext cx="1938337" cy="193833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624946" y="5239273"/>
            <a:ext cx="3567906" cy="954107"/>
          </a:xfrm>
          <a:prstGeom prst="rect">
            <a:avLst/>
          </a:prstGeom>
        </p:spPr>
        <p:txBody>
          <a:bodyPr wrap="square">
            <a:spAutoFit/>
          </a:bodyPr>
          <a:lstStyle/>
          <a:p>
            <a:pPr algn="ctr"/>
            <a:r>
              <a:rPr lang="en-US" altLang="en-US" sz="2800" b="1" dirty="0">
                <a:solidFill>
                  <a:srgbClr val="FF0033"/>
                </a:solidFill>
                <a:latin typeface="Arial Narrow" panose="020B0606020202030204" pitchFamily="34" charset="0"/>
              </a:rPr>
              <a:t>2</a:t>
            </a:r>
            <a:r>
              <a:rPr lang="en-US" altLang="en-US" sz="2800" b="1" baseline="30000" dirty="0">
                <a:solidFill>
                  <a:srgbClr val="FF0033"/>
                </a:solidFill>
                <a:latin typeface="Arial Narrow" panose="020B0606020202030204" pitchFamily="34" charset="0"/>
              </a:rPr>
              <a:t>nd</a:t>
            </a:r>
            <a:r>
              <a:rPr lang="en-US" altLang="en-US" sz="2800" b="1" dirty="0">
                <a:solidFill>
                  <a:srgbClr val="FF0033"/>
                </a:solidFill>
                <a:latin typeface="Arial Narrow" panose="020B0606020202030204" pitchFamily="34" charset="0"/>
              </a:rPr>
              <a:t>  </a:t>
            </a:r>
            <a:r>
              <a:rPr lang="en-US" altLang="en-US" sz="2800" b="1" dirty="0" smtClean="0">
                <a:solidFill>
                  <a:srgbClr val="FF0033"/>
                </a:solidFill>
                <a:latin typeface="Arial Narrow" panose="020B0606020202030204" pitchFamily="34" charset="0"/>
              </a:rPr>
              <a:t>Stage</a:t>
            </a:r>
            <a:endParaRPr lang="en-US" altLang="en-US" sz="2800" b="1" dirty="0">
              <a:solidFill>
                <a:srgbClr val="FF0033"/>
              </a:solidFill>
              <a:latin typeface="Arial Narrow" panose="020B0606020202030204" pitchFamily="34" charset="0"/>
            </a:endParaRPr>
          </a:p>
          <a:p>
            <a:r>
              <a:rPr lang="en-US" sz="2800" dirty="0" smtClean="0"/>
              <a:t>             </a:t>
            </a:r>
            <a:r>
              <a:rPr lang="en-US" sz="2800" b="1" dirty="0">
                <a:solidFill>
                  <a:srgbClr val="FF0033"/>
                </a:solidFill>
                <a:latin typeface="Arial Narrow" panose="020B0606020202030204" pitchFamily="34" charset="0"/>
              </a:rPr>
              <a:t>2020-2021</a:t>
            </a:r>
          </a:p>
        </p:txBody>
      </p:sp>
      <p:sp>
        <p:nvSpPr>
          <p:cNvPr id="6" name="TextBox 5">
            <a:extLst>
              <a:ext uri="{FF2B5EF4-FFF2-40B4-BE49-F238E27FC236}">
                <a16:creationId xmlns="" xmlns:a16="http://schemas.microsoft.com/office/drawing/2014/main" id="{B4E543FE-9BC2-4591-B307-3CE0F1D89896}"/>
              </a:ext>
            </a:extLst>
          </p:cNvPr>
          <p:cNvSpPr txBox="1"/>
          <p:nvPr/>
        </p:nvSpPr>
        <p:spPr>
          <a:xfrm>
            <a:off x="609600" y="5716326"/>
            <a:ext cx="2209800" cy="369332"/>
          </a:xfrm>
          <a:prstGeom prst="rect">
            <a:avLst/>
          </a:prstGeom>
          <a:noFill/>
        </p:spPr>
        <p:txBody>
          <a:bodyPr wrap="square" rtlCol="0">
            <a:spAutoFit/>
          </a:bodyPr>
          <a:lstStyle/>
          <a:p>
            <a:r>
              <a:rPr lang="en-US" b="1" dirty="0"/>
              <a:t>lamya.omer@uod.ac</a:t>
            </a:r>
          </a:p>
        </p:txBody>
      </p:sp>
      <p:pic>
        <p:nvPicPr>
          <p:cNvPr id="7" name="Picture 7" descr="Untitled-1 copy"/>
          <p:cNvPicPr>
            <a:picLocks noChangeAspect="1" noChangeArrowheads="1"/>
          </p:cNvPicPr>
          <p:nvPr/>
        </p:nvPicPr>
        <p:blipFill>
          <a:blip r:embed="rId3" cstate="print">
            <a:extLst>
              <a:ext uri="{28A0092B-C50C-407E-A947-70E740481C1C}">
                <a14:useLocalDpi xmlns:a14="http://schemas.microsoft.com/office/drawing/2010/main" val="0"/>
              </a:ext>
            </a:extLst>
          </a:blip>
          <a:srcRect l="42091" t="37119" r="11046" b="55449"/>
          <a:stretch>
            <a:fillRect/>
          </a:stretch>
        </p:blipFill>
        <p:spPr bwMode="auto">
          <a:xfrm>
            <a:off x="4800600" y="234650"/>
            <a:ext cx="42132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0755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Course Objectives</a:t>
            </a:r>
            <a:endParaRPr lang="en-US" dirty="0"/>
          </a:p>
        </p:txBody>
      </p:sp>
      <p:sp>
        <p:nvSpPr>
          <p:cNvPr id="3" name="Content Placeholder 2"/>
          <p:cNvSpPr>
            <a:spLocks noGrp="1"/>
          </p:cNvSpPr>
          <p:nvPr>
            <p:ph idx="1"/>
          </p:nvPr>
        </p:nvSpPr>
        <p:spPr>
          <a:xfrm>
            <a:off x="419100" y="2971800"/>
            <a:ext cx="8229600" cy="4525963"/>
          </a:xfrm>
        </p:spPr>
        <p:txBody>
          <a:bodyPr>
            <a:normAutofit/>
          </a:bodyPr>
          <a:lstStyle/>
          <a:p>
            <a:pPr lvl="0"/>
            <a:r>
              <a:rPr lang="en-US" sz="2400" b="1" dirty="0" smtClean="0">
                <a:latin typeface="Bahnschrift Condensed" pitchFamily="34" charset="0"/>
              </a:rPr>
              <a:t>To present material in a precise, readable manner, with the concepts and techniques of discrete mathematics clearly presented and demonstrated related with computer sciences subjects.</a:t>
            </a:r>
          </a:p>
          <a:p>
            <a:pPr lvl="0"/>
            <a:r>
              <a:rPr lang="en-US" sz="2400" b="1" dirty="0" smtClean="0">
                <a:latin typeface="Bahnschrift Condensed" pitchFamily="34" charset="0"/>
              </a:rPr>
              <a:t>To show the relevance and practicality of discrete mathematics to students, who are often skeptical. I wanted to give students studying computer science all of the mathematical foundations they need for their future studies</a:t>
            </a:r>
            <a:endParaRPr lang="en-US" sz="2400" b="1" dirty="0">
              <a:latin typeface="Bahnschrift Condensed"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8915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3869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1026" name="Picture 2" descr="https://media4.picsearch.com/is?EQpeLVRSGg-8vjlJOcrqdoz-D3XR2_2-LLfA0lj29Fo&amp;height=3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43" y="3419988"/>
            <a:ext cx="1887305" cy="24103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edia5.picsearch.com/is?OXtS_Knfaqw0KxIJQs51dVs9VSv3J-k4gMX9cMw7lFA&amp;height=3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9291" y="4419600"/>
            <a:ext cx="1677391" cy="20875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edia1.picsearch.com/is?fLHY101_ErsC-RhNK-Th9VLL55TStku4gX5vo6Vjlz8&amp;height=3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8777" y="304800"/>
            <a:ext cx="1700059" cy="210807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media4.picsearch.com/is?Ymq2fhBgkwzioeSEpMBq70oHFD_pd-Wxpe9sGkFXMuY&amp;height=3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743" y="477932"/>
            <a:ext cx="1666875" cy="226526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media3.picsearch.com/is?lsLtsvDkiJzuJKiDAvsw95wE4xGN71t8aFt-wDOvjdo&amp;height=3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609600"/>
            <a:ext cx="1676400" cy="222179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media2.picsearch.com/is?qJspT8ImIwnVoIUsck7QSi4eQGYeVR0p4TqaGr1uJLQ&amp;height=2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3332685"/>
            <a:ext cx="1711186" cy="258498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media5.picsearch.com/is?cnt2K5UUuoBLFGAoAvdd6zr0IZDDta2UdUCJ-2D6zeQ&amp;height=19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4200" y="2444676"/>
            <a:ext cx="1790975" cy="2314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185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Evaluation </a:t>
            </a:r>
            <a:endParaRPr lang="en-US" dirty="0">
              <a:solidFill>
                <a:srgbClr val="FF0000"/>
              </a:solidFill>
            </a:endParaRPr>
          </a:p>
        </p:txBody>
      </p:sp>
      <p:sp>
        <p:nvSpPr>
          <p:cNvPr id="3" name="Content Placeholder 2"/>
          <p:cNvSpPr>
            <a:spLocks noGrp="1"/>
          </p:cNvSpPr>
          <p:nvPr>
            <p:ph idx="1"/>
          </p:nvPr>
        </p:nvSpPr>
        <p:spPr>
          <a:xfrm>
            <a:off x="381000" y="2438400"/>
            <a:ext cx="8229600" cy="2743200"/>
          </a:xfrm>
        </p:spPr>
        <p:txBody>
          <a:bodyPr>
            <a:normAutofit/>
          </a:bodyPr>
          <a:lstStyle/>
          <a:p>
            <a:r>
              <a:rPr lang="en-US" dirty="0" smtClean="0">
                <a:solidFill>
                  <a:srgbClr val="FF0000"/>
                </a:solidFill>
              </a:rPr>
              <a:t>Homework</a:t>
            </a:r>
            <a:r>
              <a:rPr lang="en-US" dirty="0" smtClean="0"/>
              <a:t>:        10% (each assignment 5%)</a:t>
            </a:r>
          </a:p>
          <a:p>
            <a:r>
              <a:rPr lang="en-US" dirty="0">
                <a:solidFill>
                  <a:srgbClr val="FF0000"/>
                </a:solidFill>
              </a:rPr>
              <a:t>Test</a:t>
            </a:r>
            <a:r>
              <a:rPr lang="en-US" dirty="0" smtClean="0"/>
              <a:t>  </a:t>
            </a:r>
            <a:r>
              <a:rPr lang="en-US" dirty="0">
                <a:solidFill>
                  <a:srgbClr val="FF0000"/>
                </a:solidFill>
              </a:rPr>
              <a:t>Exam</a:t>
            </a:r>
            <a:r>
              <a:rPr lang="en-US" dirty="0" smtClean="0"/>
              <a:t>:         30% (each  quiz 10%)</a:t>
            </a:r>
          </a:p>
          <a:p>
            <a:r>
              <a:rPr lang="en-US" dirty="0">
                <a:solidFill>
                  <a:srgbClr val="FF0000"/>
                </a:solidFill>
              </a:rPr>
              <a:t>Final Exam</a:t>
            </a:r>
            <a:r>
              <a:rPr lang="en-US" dirty="0" smtClean="0"/>
              <a:t>:        30% as quiz </a:t>
            </a:r>
          </a:p>
          <a:p>
            <a:pPr marL="0" indent="0">
              <a:buNone/>
            </a:pPr>
            <a:r>
              <a:rPr lang="en-US" dirty="0"/>
              <a:t> </a:t>
            </a:r>
            <a:r>
              <a:rPr lang="en-US" dirty="0" smtClean="0"/>
              <a:t>                               30% as report </a:t>
            </a:r>
          </a:p>
          <a:p>
            <a:pPr marL="0" indent="0">
              <a:buNone/>
            </a:pPr>
            <a:endParaRPr lang="en-US" dirty="0" smtClean="0"/>
          </a:p>
          <a:p>
            <a:endParaRPr lang="en-US" dirty="0"/>
          </a:p>
        </p:txBody>
      </p:sp>
    </p:spTree>
    <p:extLst>
      <p:ext uri="{BB962C8B-B14F-4D97-AF65-F5344CB8AC3E}">
        <p14:creationId xmlns:p14="http://schemas.microsoft.com/office/powerpoint/2010/main" val="1373988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What is Discrete Mathematics?</a:t>
            </a:r>
            <a:endParaRPr lang="en-US" dirty="0">
              <a:solidFill>
                <a:srgbClr val="FF0000"/>
              </a:solidFill>
            </a:endParaRPr>
          </a:p>
        </p:txBody>
      </p:sp>
      <p:sp>
        <p:nvSpPr>
          <p:cNvPr id="4" name="Rectangle 4"/>
          <p:cNvSpPr>
            <a:spLocks noGrp="1" noChangeArrowheads="1"/>
          </p:cNvSpPr>
          <p:nvPr>
            <p:ph idx="1"/>
          </p:nvPr>
        </p:nvSpPr>
        <p:spPr bwMode="auto">
          <a:xfrm>
            <a:off x="457200" y="1600200"/>
            <a:ext cx="8229600"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rtl="1" eaLnBrk="1" hangingPunct="1">
              <a:buNone/>
            </a:pPr>
            <a:r>
              <a:rPr lang="en-US" sz="2400" dirty="0" smtClean="0"/>
              <a:t>you </a:t>
            </a:r>
            <a:r>
              <a:rPr lang="en-US" sz="2400" dirty="0"/>
              <a:t>learn continuous math. It deals with</a:t>
            </a:r>
          </a:p>
          <a:p>
            <a:pPr marL="0" indent="0" rtl="1" eaLnBrk="1" hangingPunct="1">
              <a:buNone/>
            </a:pPr>
            <a:r>
              <a:rPr lang="en-US" sz="2400" dirty="0"/>
              <a:t>continuous functions, differential and integral calculus.</a:t>
            </a:r>
          </a:p>
          <a:p>
            <a:pPr marL="0" indent="0" rtl="1" eaLnBrk="1" hangingPunct="1">
              <a:buNone/>
            </a:pPr>
            <a:r>
              <a:rPr lang="en-US" sz="2400" dirty="0"/>
              <a:t>In contrast, discrete math deals with mathematical topics in a sense that it analyzes data whose values are separated (such as integers: integer number line has gaps) Here is a very rough comparison between continuous math and</a:t>
            </a:r>
          </a:p>
          <a:p>
            <a:pPr marL="0" indent="0" rtl="1" eaLnBrk="1" hangingPunct="1">
              <a:buNone/>
            </a:pPr>
            <a:r>
              <a:rPr lang="en-US" sz="2400" dirty="0"/>
              <a:t>discrete math: consider an analog clock (one with hands that continuously rotate, which shows time in continuous fashion) vs. a digital clock (which shows time in discrete fashion).</a:t>
            </a:r>
          </a:p>
        </p:txBody>
      </p:sp>
    </p:spTree>
    <p:extLst>
      <p:ext uri="{BB962C8B-B14F-4D97-AF65-F5344CB8AC3E}">
        <p14:creationId xmlns:p14="http://schemas.microsoft.com/office/powerpoint/2010/main" val="1081628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this course cover ?</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400" dirty="0" smtClean="0"/>
              <a:t>Chapter 1- coverage of mathematical reasoning and proof is concentrated in chapter1 flowing from logic propositional and predicate logic  to rules of inference to basic proof techniques to more advanced proof techniques and proof strategies .</a:t>
            </a:r>
          </a:p>
          <a:p>
            <a:r>
              <a:rPr lang="en-US" sz="2400" dirty="0" smtClean="0"/>
              <a:t>Chapter2 – covers  sets, functions </a:t>
            </a:r>
          </a:p>
          <a:p>
            <a:r>
              <a:rPr lang="en-US" sz="2400" dirty="0" smtClean="0"/>
              <a:t>Chapter3 – covers  number theory  in two sections divisibility , and congruence’s  in the first section while in the 2</a:t>
            </a:r>
            <a:r>
              <a:rPr lang="en-US" sz="2400" baseline="30000" dirty="0" smtClean="0"/>
              <a:t>nd</a:t>
            </a:r>
            <a:r>
              <a:rPr lang="en-US" sz="2400" dirty="0" smtClean="0"/>
              <a:t>  primes .</a:t>
            </a:r>
          </a:p>
          <a:p>
            <a:r>
              <a:rPr lang="en-US" sz="2400" dirty="0" smtClean="0"/>
              <a:t>Chapter4 –  covers  the mathematical inductions and finally</a:t>
            </a:r>
          </a:p>
          <a:p>
            <a:r>
              <a:rPr lang="en-US" sz="2400" dirty="0" smtClean="0"/>
              <a:t> chapter 5- covers series  and the arithmetic and geometric  sequences .</a:t>
            </a:r>
          </a:p>
          <a:p>
            <a:pPr marL="0" indent="0">
              <a:buNone/>
            </a:pPr>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a:p>
        </p:txBody>
      </p:sp>
    </p:spTree>
    <p:extLst>
      <p:ext uri="{BB962C8B-B14F-4D97-AF65-F5344CB8AC3E}">
        <p14:creationId xmlns:p14="http://schemas.microsoft.com/office/powerpoint/2010/main" val="8665479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2525</TotalTime>
  <Words>302</Words>
  <Application>Microsoft Office PowerPoint</Application>
  <PresentationFormat>On-screen Show (4:3)</PresentationFormat>
  <Paragraphs>29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Discrete mathematics and its application</vt:lpstr>
      <vt:lpstr>Course Objectives</vt:lpstr>
      <vt:lpstr>PowerPoint Presentation</vt:lpstr>
      <vt:lpstr>Evaluation </vt:lpstr>
      <vt:lpstr>What is Discrete Mathematics?</vt:lpstr>
      <vt:lpstr>What this course cover ?</vt:lpstr>
    </vt:vector>
  </TitlesOfParts>
  <Company>فراس الصعيو</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Hizel PC</dc:creator>
  <cp:lastModifiedBy>Hizel PC</cp:lastModifiedBy>
  <cp:revision>18</cp:revision>
  <dcterms:created xsi:type="dcterms:W3CDTF">2020-09-07T15:49:10Z</dcterms:created>
  <dcterms:modified xsi:type="dcterms:W3CDTF">2020-09-09T09:58:12Z</dcterms:modified>
</cp:coreProperties>
</file>