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59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631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7261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4704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0047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75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1224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10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759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941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011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90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189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901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6897D-7C2D-4631-870F-9AF6D96DB984}" type="datetimeFigureOut">
              <a:rPr lang="ar-IQ" smtClean="0"/>
              <a:t>27/01/1440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2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7200" dirty="0">
                <a:latin typeface="Brush Script MT" panose="03060802040406070304" pitchFamily="66" charset="0"/>
              </a:rPr>
              <a:t>Computer Organization and Architecture </a:t>
            </a:r>
            <a:endParaRPr lang="ar-IQ" sz="72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 rtl="0"/>
            <a:endParaRPr lang="en-US" sz="3600" dirty="0">
              <a:latin typeface="Algerian" panose="04020705040A02060702" pitchFamily="82" charset="0"/>
            </a:endParaRPr>
          </a:p>
          <a:p>
            <a:pPr algn="ctr" rtl="0"/>
            <a:r>
              <a:rPr lang="en-US" sz="7200" dirty="0">
                <a:ln w="3175" cmpd="sng">
                  <a:noFill/>
                </a:ln>
                <a:latin typeface="Brush Script MT" panose="03060802040406070304" pitchFamily="66" charset="0"/>
                <a:ea typeface="+mj-ea"/>
                <a:cs typeface="+mj-cs"/>
              </a:rPr>
              <a:t>Introduction </a:t>
            </a:r>
            <a:endParaRPr lang="ar-IQ" sz="7200" dirty="0">
              <a:ln w="3175" cmpd="sng">
                <a:noFill/>
              </a:ln>
              <a:latin typeface="Brush Script MT" panose="030608020404060703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964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Structure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4" y="1285875"/>
            <a:ext cx="10391221" cy="5057775"/>
          </a:xfrm>
        </p:spPr>
        <p:txBody>
          <a:bodyPr anchor="t" anchorCtr="0">
            <a:normAutofit/>
          </a:bodyPr>
          <a:lstStyle/>
          <a:p>
            <a:pPr algn="l" rtl="0"/>
            <a:r>
              <a:rPr lang="en-US" dirty="0"/>
              <a:t>There are four main structure component fig (4)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dirty="0"/>
              <a:t>Central processing unit(CPU):control the operation of computer and performs its data processing function. Major structural components of CPU are:</a:t>
            </a:r>
          </a:p>
          <a:p>
            <a:pPr lvl="1" algn="l" rtl="0"/>
            <a:r>
              <a:rPr lang="en-US" dirty="0"/>
              <a:t>Control unit: control the operation of the CPU and hence the computer.</a:t>
            </a:r>
          </a:p>
          <a:p>
            <a:pPr lvl="1" algn="l" rtl="0"/>
            <a:r>
              <a:rPr lang="en-US" dirty="0"/>
              <a:t>Arithmetic &amp;logic unit (ALU):perform the  computers data processing function.</a:t>
            </a:r>
          </a:p>
          <a:p>
            <a:pPr lvl="1" algn="l" rtl="0"/>
            <a:r>
              <a:rPr lang="en-US" dirty="0"/>
              <a:t>Register : provide internal storage to the CPU.</a:t>
            </a:r>
          </a:p>
          <a:p>
            <a:pPr lvl="1" algn="l" rtl="0"/>
            <a:r>
              <a:rPr lang="en-US" dirty="0"/>
              <a:t>CPU interconnection: mechanism that provides for communication among control unite, ALU and Register.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dirty="0"/>
              <a:t>Main Memory: storage data.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dirty="0"/>
              <a:t>Input- Output (I/O): move data between the computer and its external environment .</a:t>
            </a:r>
          </a:p>
          <a:p>
            <a:pPr lvl="1" algn="l" rtl="0">
              <a:buFont typeface="Wingdings" panose="05000000000000000000" pitchFamily="2" charset="2"/>
              <a:buChar char="q"/>
            </a:pPr>
            <a:r>
              <a:rPr lang="en-US" dirty="0"/>
              <a:t>System interconnection: mechanism that provides for communication among CPU main memory and I/O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3" y="121025"/>
            <a:ext cx="6441142" cy="67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/>
          <a:lstStyle/>
          <a:p>
            <a:pPr rtl="0"/>
            <a:r>
              <a:rPr lang="en-US" dirty="0"/>
              <a:t>Introduction 	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5" y="1285875"/>
            <a:ext cx="10372730" cy="5057775"/>
          </a:xfrm>
        </p:spPr>
        <p:txBody>
          <a:bodyPr anchor="t" anchorCtr="0"/>
          <a:lstStyle/>
          <a:p>
            <a:pPr algn="l" rtl="0"/>
            <a:r>
              <a:rPr lang="en-US" sz="2800" b="1" dirty="0"/>
              <a:t>Computer Architecture </a:t>
            </a:r>
            <a:r>
              <a:rPr lang="en-US" sz="2800" dirty="0"/>
              <a:t>:Represent  the attributes of system visible to a programmer like </a:t>
            </a:r>
          </a:p>
          <a:p>
            <a:pPr lvl="1" algn="l" rtl="0"/>
            <a:r>
              <a:rPr lang="en-US" dirty="0"/>
              <a:t>The instruction set. </a:t>
            </a:r>
          </a:p>
          <a:p>
            <a:pPr lvl="1" algn="l" rtl="0"/>
            <a:r>
              <a:rPr lang="en-US" dirty="0"/>
              <a:t>The number of bit used to represent various data type. </a:t>
            </a:r>
          </a:p>
          <a:p>
            <a:pPr lvl="1" algn="l" rtl="0"/>
            <a:r>
              <a:rPr lang="en-US" dirty="0"/>
              <a:t>I/O mechanisms.</a:t>
            </a:r>
          </a:p>
          <a:p>
            <a:pPr algn="l" rtl="0"/>
            <a:r>
              <a:rPr lang="en-US" sz="2800" b="1" dirty="0"/>
              <a:t>Computer</a:t>
            </a:r>
            <a:r>
              <a:rPr lang="en-US" sz="2800" dirty="0"/>
              <a:t> </a:t>
            </a:r>
            <a:r>
              <a:rPr lang="en-US" sz="2800" b="1" dirty="0"/>
              <a:t>Organization</a:t>
            </a:r>
            <a:r>
              <a:rPr lang="en-US" sz="2800" dirty="0"/>
              <a:t>: Represent the operational units and there interconnections that realize the architecture specification like :</a:t>
            </a:r>
          </a:p>
          <a:p>
            <a:pPr lvl="1" algn="l" rtl="0"/>
            <a:r>
              <a:rPr lang="en-US" dirty="0"/>
              <a:t>Those hardware details transparent to the programmer such as control signals, interface between the computer and peripherals and memory technology used.</a:t>
            </a:r>
          </a:p>
          <a:p>
            <a:pPr marL="0" indent="0" algn="l" rtl="0">
              <a:buNone/>
            </a:pP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0704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/>
          <a:lstStyle/>
          <a:p>
            <a:pPr algn="l" rtl="0"/>
            <a:r>
              <a:rPr lang="en-US" dirty="0"/>
              <a:t>Example 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5" y="1285875"/>
            <a:ext cx="10372730" cy="5057775"/>
          </a:xfrm>
        </p:spPr>
        <p:txBody>
          <a:bodyPr anchor="t" anchorCtr="0"/>
          <a:lstStyle/>
          <a:p>
            <a:pPr algn="l" rtl="0"/>
            <a:r>
              <a:rPr lang="en-US" dirty="0"/>
              <a:t>Let have a multiply  instruction that is an architecture issue.</a:t>
            </a:r>
          </a:p>
          <a:p>
            <a:pPr algn="l" rtl="0"/>
            <a:r>
              <a:rPr lang="en-US" dirty="0"/>
              <a:t>The organizational for this instruction will be implement by a special multiply unite  or by a mechanism that makes repeated use of add unite of system . The organizational decision based on </a:t>
            </a:r>
          </a:p>
          <a:p>
            <a:pPr lvl="1" algn="l" rtl="0"/>
            <a:r>
              <a:rPr lang="en-US" dirty="0"/>
              <a:t>Anticipated frequency of use of the multiply instruction .</a:t>
            </a:r>
          </a:p>
          <a:p>
            <a:pPr lvl="1" algn="l" rtl="0"/>
            <a:r>
              <a:rPr lang="en-US" dirty="0"/>
              <a:t>The relative speed of approaches .</a:t>
            </a:r>
          </a:p>
          <a:p>
            <a:pPr lvl="1" algn="l" rtl="0"/>
            <a:r>
              <a:rPr lang="en-US" dirty="0"/>
              <a:t>the cost and physical size of special multiply unite.</a:t>
            </a:r>
          </a:p>
          <a:p>
            <a:pPr algn="l" rtl="0"/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Bx</a:t>
            </a:r>
            <a:endParaRPr lang="en-US" dirty="0"/>
          </a:p>
          <a:p>
            <a:pPr algn="l" rtl="0"/>
            <a:r>
              <a:rPr lang="en-US" dirty="0"/>
              <a:t>Action     </a:t>
            </a:r>
            <a:r>
              <a:rPr lang="en-US" dirty="0" err="1"/>
              <a:t>dx:ax</a:t>
            </a:r>
            <a:r>
              <a:rPr lang="en-US" dirty="0"/>
              <a:t>			 Ax*</a:t>
            </a:r>
            <a:r>
              <a:rPr lang="en-US" dirty="0" err="1"/>
              <a:t>Bx</a:t>
            </a:r>
            <a:endParaRPr lang="ar-IQ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02760" y="5159856"/>
            <a:ext cx="9001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15007" y="4564286"/>
            <a:ext cx="1399337" cy="2040738"/>
            <a:chOff x="9236647" y="4179058"/>
            <a:chExt cx="1616869" cy="2555088"/>
          </a:xfrm>
        </p:grpSpPr>
        <p:grpSp>
          <p:nvGrpSpPr>
            <p:cNvPr id="19" name="Group 18"/>
            <p:cNvGrpSpPr/>
            <p:nvPr/>
          </p:nvGrpSpPr>
          <p:grpSpPr>
            <a:xfrm>
              <a:off x="9236647" y="4179058"/>
              <a:ext cx="1616869" cy="1952649"/>
              <a:chOff x="5884069" y="4695818"/>
              <a:chExt cx="1616869" cy="195264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86450" y="5329247"/>
                <a:ext cx="1614488" cy="1000125"/>
              </a:xfrm>
              <a:prstGeom prst="rect">
                <a:avLst/>
              </a:prstGeom>
              <a:ln w="22225"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err="1"/>
                  <a:t>Mul</a:t>
                </a:r>
                <a:r>
                  <a:rPr lang="en-US" dirty="0"/>
                  <a:t> Unit </a:t>
                </a:r>
                <a:endParaRPr lang="ar-IQ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6149509" y="5000635"/>
                <a:ext cx="0" cy="3286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7036456" y="4995031"/>
                <a:ext cx="0" cy="3286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691313" y="6319855"/>
                <a:ext cx="0" cy="3286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884069" y="4695818"/>
                <a:ext cx="1614488" cy="285766"/>
              </a:xfrm>
              <a:prstGeom prst="rect">
                <a:avLst/>
              </a:prstGeom>
              <a:ln w="22225">
                <a:solidFill>
                  <a:schemeClr val="accent1">
                    <a:shade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 rtl="0"/>
                <a:r>
                  <a:rPr lang="en-US" dirty="0"/>
                  <a:t>AX               </a:t>
                </a:r>
                <a:r>
                  <a:rPr lang="en-US" dirty="0" err="1"/>
                  <a:t>Bx</a:t>
                </a:r>
                <a:endParaRPr lang="ar-IQ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9236647" y="6160275"/>
              <a:ext cx="1614488" cy="573871"/>
            </a:xfrm>
            <a:prstGeom prst="rect">
              <a:avLst/>
            </a:prstGeom>
            <a:ln w="22225"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Result</a:t>
              </a:r>
              <a:endParaRPr lang="ar-IQ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Structure and Function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5" y="1285875"/>
            <a:ext cx="10372730" cy="5057775"/>
          </a:xfrm>
        </p:spPr>
        <p:txBody>
          <a:bodyPr anchor="t" anchorCtr="0"/>
          <a:lstStyle/>
          <a:p>
            <a:pPr algn="l" rtl="0"/>
            <a:r>
              <a:rPr lang="en-US" dirty="0"/>
              <a:t>A computer is a complex system that can be reorganized by its hierarchical nature </a:t>
            </a:r>
          </a:p>
          <a:p>
            <a:pPr algn="l" rtl="0"/>
            <a:r>
              <a:rPr lang="en-US" dirty="0"/>
              <a:t>It is essential for their design and description.</a:t>
            </a:r>
          </a:p>
          <a:p>
            <a:pPr algn="l" rtl="0"/>
            <a:r>
              <a:rPr lang="en-US" dirty="0"/>
              <a:t>At each level of hierarchy, the system consist a set of components &amp;their interrelation ship.</a:t>
            </a:r>
          </a:p>
          <a:p>
            <a:pPr algn="l" rtl="0"/>
            <a:r>
              <a:rPr lang="en-US" dirty="0"/>
              <a:t>The behavior at each level depends only on simplified, abstract characterization of the system at the next lower level.</a:t>
            </a:r>
          </a:p>
          <a:p>
            <a:pPr algn="l" rtl="0"/>
            <a:r>
              <a:rPr lang="en-US" dirty="0"/>
              <a:t>At each level most concerned with structure and function.</a:t>
            </a:r>
          </a:p>
          <a:p>
            <a:pPr algn="l" rtl="0"/>
            <a:r>
              <a:rPr lang="en-US" dirty="0"/>
              <a:t>In these lectures computer system will describe from top to down and we begin with the major components of computer. </a:t>
            </a:r>
          </a:p>
        </p:txBody>
      </p:sp>
    </p:spTree>
    <p:extLst>
      <p:ext uri="{BB962C8B-B14F-4D97-AF65-F5344CB8AC3E}">
        <p14:creationId xmlns:p14="http://schemas.microsoft.com/office/powerpoint/2010/main" val="26082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Function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5" y="1285875"/>
            <a:ext cx="10372730" cy="5057775"/>
          </a:xfrm>
        </p:spPr>
        <p:txBody>
          <a:bodyPr anchor="t" anchorCtr="0">
            <a:normAutofit/>
          </a:bodyPr>
          <a:lstStyle/>
          <a:p>
            <a:pPr algn="l" rtl="0"/>
            <a:r>
              <a:rPr lang="en-US" dirty="0"/>
              <a:t>The operation of each individual component as part of structure.</a:t>
            </a:r>
          </a:p>
          <a:p>
            <a:pPr algn="l" rtl="0"/>
            <a:r>
              <a:rPr lang="en-US" dirty="0"/>
              <a:t>The basic functions that computer perform  are :</a:t>
            </a:r>
          </a:p>
          <a:p>
            <a:pPr lvl="1" algn="l" rtl="0"/>
            <a:r>
              <a:rPr lang="en-US" dirty="0"/>
              <a:t>Data processing: computer must be able to process data.it represent the collection and manipulation of items of data to produce meaningful information.</a:t>
            </a:r>
          </a:p>
          <a:p>
            <a:pPr lvl="1" algn="l" rtl="0"/>
            <a:r>
              <a:rPr lang="en-US" dirty="0"/>
              <a:t>Data storage: every computer must contain apart to store data.</a:t>
            </a:r>
          </a:p>
          <a:p>
            <a:pPr lvl="2" algn="l" rtl="0"/>
            <a:r>
              <a:rPr lang="en-US" dirty="0"/>
              <a:t>There are two type of it </a:t>
            </a:r>
          </a:p>
          <a:p>
            <a:pPr lvl="3" algn="l" rtl="0"/>
            <a:r>
              <a:rPr lang="en-US" dirty="0"/>
              <a:t>Short –term data storage function and </a:t>
            </a:r>
          </a:p>
          <a:p>
            <a:pPr lvl="3" algn="l" rtl="0"/>
            <a:r>
              <a:rPr lang="en-US" dirty="0"/>
              <a:t>long-term data storage function.</a:t>
            </a:r>
          </a:p>
          <a:p>
            <a:pPr lvl="1" algn="l" rtl="0"/>
            <a:r>
              <a:rPr lang="en-US" dirty="0"/>
              <a:t>Data movement: the computer must able to move the data between itself and outside world.</a:t>
            </a:r>
          </a:p>
          <a:p>
            <a:pPr lvl="2" algn="l" rtl="0"/>
            <a:r>
              <a:rPr lang="en-US" dirty="0"/>
              <a:t>When data are received from or delivered to device  that is directly connected to the computer is known as input-output (I/O), and that device is referred as peripheral.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8" y="189936"/>
            <a:ext cx="5694744" cy="65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Function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4" y="1285875"/>
            <a:ext cx="10391221" cy="5057775"/>
          </a:xfrm>
        </p:spPr>
        <p:txBody>
          <a:bodyPr anchor="t" anchorCtr="0"/>
          <a:lstStyle/>
          <a:p>
            <a:pPr algn="l" rtl="0"/>
            <a:r>
              <a:rPr lang="en-US" dirty="0"/>
              <a:t>Control: It handle all the these function.</a:t>
            </a:r>
          </a:p>
          <a:p>
            <a:pPr lvl="1" algn="l" rtl="0"/>
            <a:r>
              <a:rPr lang="en-US" sz="2400" dirty="0"/>
              <a:t>The control is exercised by the individual who provides the computer with instruction.</a:t>
            </a:r>
          </a:p>
          <a:p>
            <a:pPr algn="l" rtl="0"/>
            <a:r>
              <a:rPr lang="en-US" dirty="0"/>
              <a:t>The possible operations that can be performed is four type operations fig(2) </a:t>
            </a:r>
          </a:p>
          <a:p>
            <a:pPr lvl="1" algn="l" rtl="0"/>
            <a:r>
              <a:rPr lang="en-US" dirty="0"/>
              <a:t>The computer can function as data movement device like (transferring data from one peripheral or communication line to another fig (2-a)</a:t>
            </a:r>
          </a:p>
          <a:p>
            <a:pPr lvl="1" algn="l" rtl="0"/>
            <a:r>
              <a:rPr lang="en-US" dirty="0"/>
              <a:t>It also function as a data storage device .like transferred from external environment to computer storage as a (read) or (write) fig (2-b)</a:t>
            </a:r>
          </a:p>
          <a:p>
            <a:pPr lvl="1" algn="l" rtl="0"/>
            <a:r>
              <a:rPr lang="en-US" dirty="0"/>
              <a:t>It function as a data processing on data in storage fig (2-c).</a:t>
            </a:r>
          </a:p>
          <a:p>
            <a:pPr lvl="1" algn="l" rtl="0"/>
            <a:r>
              <a:rPr lang="en-US" dirty="0"/>
              <a:t>Route between storage and external environment fig (2-d)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73" y="0"/>
            <a:ext cx="656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Structure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4" y="1285875"/>
            <a:ext cx="10391221" cy="5057775"/>
          </a:xfrm>
        </p:spPr>
        <p:txBody>
          <a:bodyPr anchor="t" anchorCtr="0">
            <a:normAutofit/>
          </a:bodyPr>
          <a:lstStyle/>
          <a:p>
            <a:pPr algn="l" rtl="0"/>
            <a:r>
              <a:rPr lang="en-US" dirty="0"/>
              <a:t>The way in which the component are interrelated.</a:t>
            </a:r>
          </a:p>
          <a:p>
            <a:pPr algn="l" rtl="0"/>
            <a:r>
              <a:rPr lang="en-US" dirty="0"/>
              <a:t>The simplest possible depiction of computer in fig 3:</a:t>
            </a:r>
          </a:p>
          <a:p>
            <a:pPr algn="l" rt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7" y="2716306"/>
            <a:ext cx="5171657" cy="34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1685</TotalTime>
  <Words>630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Brush Script MT</vt:lpstr>
      <vt:lpstr>Corbel</vt:lpstr>
      <vt:lpstr>Tahoma</vt:lpstr>
      <vt:lpstr>Wingdings</vt:lpstr>
      <vt:lpstr>Parallax</vt:lpstr>
      <vt:lpstr>Computer Organization and Architecture </vt:lpstr>
      <vt:lpstr>Introduction  </vt:lpstr>
      <vt:lpstr>Example </vt:lpstr>
      <vt:lpstr>Structure and Function</vt:lpstr>
      <vt:lpstr>Function</vt:lpstr>
      <vt:lpstr>PowerPoint Presentation</vt:lpstr>
      <vt:lpstr>Function</vt:lpstr>
      <vt:lpstr>PowerPoint Presentation</vt:lpstr>
      <vt:lpstr>Structure</vt:lpstr>
      <vt:lpstr>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</dc:title>
  <dc:creator>O.A.O</dc:creator>
  <cp:lastModifiedBy>Windows User</cp:lastModifiedBy>
  <cp:revision>62</cp:revision>
  <dcterms:created xsi:type="dcterms:W3CDTF">2015-10-10T09:04:47Z</dcterms:created>
  <dcterms:modified xsi:type="dcterms:W3CDTF">2018-10-07T14:54:09Z</dcterms:modified>
</cp:coreProperties>
</file>