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72" r:id="rId1"/>
  </p:sldMasterIdLst>
  <p:sldIdLst>
    <p:sldId id="266" r:id="rId2"/>
    <p:sldId id="265" r:id="rId3"/>
    <p:sldId id="280" r:id="rId4"/>
    <p:sldId id="267" r:id="rId5"/>
    <p:sldId id="268" r:id="rId6"/>
    <p:sldId id="269" r:id="rId7"/>
    <p:sldId id="270" r:id="rId8"/>
    <p:sldId id="271" r:id="rId9"/>
    <p:sldId id="272" r:id="rId10"/>
    <p:sldId id="279" r:id="rId11"/>
    <p:sldId id="273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ar-IQ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8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1904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86597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563166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272619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647047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700474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017578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812245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30108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20647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17592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87461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49412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30111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52901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71897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79010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36897D-7C2D-4631-870F-9AF6D96DB984}" type="datetimeFigureOut">
              <a:rPr lang="ar-IQ" smtClean="0"/>
              <a:t>26/12/1441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43270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181" y="2393576"/>
            <a:ext cx="10018713" cy="1752599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Brush Script MT" panose="03060802040406070304" pitchFamily="66" charset="0"/>
              </a:rPr>
              <a:t>Generation Of Computer</a:t>
            </a:r>
            <a:endParaRPr lang="ar-IQ" sz="72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6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114300"/>
            <a:ext cx="62484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2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14314"/>
            <a:ext cx="10018713" cy="85725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Third Generation (integrated circuits)</a:t>
            </a:r>
            <a:endParaRPr lang="ar-IQ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1144" y="1438275"/>
            <a:ext cx="10391221" cy="5057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Discrete component were manufactured separately packaged in their own containers and soldered or wired together on circuit board and installed in computer is very expensive.</a:t>
            </a:r>
          </a:p>
          <a:p>
            <a:pPr algn="l" rtl="0"/>
            <a:r>
              <a:rPr lang="en-US" dirty="0"/>
              <a:t>In 1958, the integrated circuits was invented – it represent third generation of computer </a:t>
            </a:r>
          </a:p>
          <a:p>
            <a:pPr algn="l" rtl="0"/>
            <a:r>
              <a:rPr lang="en-US" dirty="0"/>
              <a:t>The basic element of a digital computer must perform storage, movement, processing and central function only two fundamental type of components are required gates and memory cells</a:t>
            </a:r>
          </a:p>
        </p:txBody>
      </p:sp>
    </p:spTree>
    <p:extLst>
      <p:ext uri="{BB962C8B-B14F-4D97-AF65-F5344CB8AC3E}">
        <p14:creationId xmlns:p14="http://schemas.microsoft.com/office/powerpoint/2010/main" val="593557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14314"/>
            <a:ext cx="10018713" cy="85725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Cont’d.. </a:t>
            </a:r>
            <a:endParaRPr lang="ar-IQ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1144" y="1438275"/>
            <a:ext cx="10391221" cy="5057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Gates is device that implement a simple Boolean or logical function, such as IF(A) AND (B) are true then (C) is true (AND gate ).</a:t>
            </a:r>
          </a:p>
          <a:p>
            <a:pPr algn="l" rtl="0"/>
            <a:r>
              <a:rPr lang="en-US" dirty="0"/>
              <a:t>It called gates because they control data flow in much the same way that canal gate do (work).</a:t>
            </a:r>
          </a:p>
          <a:p>
            <a:pPr algn="l" rtl="0"/>
            <a:r>
              <a:rPr lang="en-US" dirty="0"/>
              <a:t>Memory cell is devise that can store one bit of data. that is, the device can be in one of two stable states at any time.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528" y="4344916"/>
            <a:ext cx="6656276" cy="251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10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14314"/>
            <a:ext cx="10018713" cy="85725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Cont’d.. </a:t>
            </a:r>
            <a:endParaRPr lang="ar-IQ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1144" y="1438275"/>
            <a:ext cx="10391221" cy="5057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By inter connecting large number of these fundamental device can construct  a computer. relate this to our four basic function as follow.</a:t>
            </a:r>
          </a:p>
          <a:p>
            <a:pPr lvl="1" algn="l" rtl="0"/>
            <a:r>
              <a:rPr lang="en-US" dirty="0"/>
              <a:t>Data storage: provided by memory cells </a:t>
            </a:r>
          </a:p>
          <a:p>
            <a:pPr lvl="1" algn="l" rtl="0"/>
            <a:r>
              <a:rPr lang="en-US" dirty="0"/>
              <a:t>Data processing : provided by gate.</a:t>
            </a:r>
          </a:p>
          <a:p>
            <a:pPr lvl="1" algn="l" rtl="0"/>
            <a:r>
              <a:rPr lang="en-US" dirty="0"/>
              <a:t>Data movement : the paths among components are used to move data from memory to memory and from memory through gates to memory </a:t>
            </a:r>
          </a:p>
          <a:p>
            <a:pPr lvl="1" algn="l" rtl="0"/>
            <a:r>
              <a:rPr lang="en-US" dirty="0"/>
              <a:t>Control : the path between components can carry control signal </a:t>
            </a:r>
          </a:p>
          <a:p>
            <a:pPr algn="l" rtl="0"/>
            <a:r>
              <a:rPr lang="en-US" dirty="0"/>
              <a:t>EX: a gate will have one or two data input plus a control signal input </a:t>
            </a:r>
            <a:r>
              <a:rPr lang="en-US" dirty="0" err="1"/>
              <a:t>activites</a:t>
            </a:r>
            <a:r>
              <a:rPr lang="en-US" dirty="0"/>
              <a:t>  the gate .</a:t>
            </a:r>
          </a:p>
        </p:txBody>
      </p:sp>
    </p:spTree>
    <p:extLst>
      <p:ext uri="{BB962C8B-B14F-4D97-AF65-F5344CB8AC3E}">
        <p14:creationId xmlns:p14="http://schemas.microsoft.com/office/powerpoint/2010/main" val="1723242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14314"/>
            <a:ext cx="10018713" cy="85725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Later generations:</a:t>
            </a:r>
            <a:endParaRPr lang="ar-IQ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1144" y="1438275"/>
            <a:ext cx="10391221" cy="5057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Beyond the third generation there is less general agreement on defining generations of computer </a:t>
            </a:r>
          </a:p>
          <a:p>
            <a:pPr algn="l" rtl="0"/>
            <a:r>
              <a:rPr lang="en-US" dirty="0"/>
              <a:t>It suggest that there have been number of later generations depend on the advances in integrated circuit technology, like </a:t>
            </a:r>
          </a:p>
          <a:p>
            <a:pPr lvl="1" algn="l" rtl="0"/>
            <a:r>
              <a:rPr lang="en-US" dirty="0"/>
              <a:t>large scale integration (LSI) more than 1000 component can place in integrated </a:t>
            </a:r>
            <a:r>
              <a:rPr lang="en-US"/>
              <a:t>circuit chip </a:t>
            </a:r>
            <a:endParaRPr lang="en-US" dirty="0"/>
          </a:p>
          <a:p>
            <a:pPr lvl="1" algn="l" rtl="0"/>
            <a:r>
              <a:rPr lang="en-US" dirty="0"/>
              <a:t>very-large –scale integration (VLSI) more than 10000 component per chip</a:t>
            </a:r>
          </a:p>
          <a:p>
            <a:pPr lvl="1" algn="l" rtl="0"/>
            <a:r>
              <a:rPr lang="en-US" dirty="0"/>
              <a:t>ultra –large scale integration (ULSI) chips contain million components.</a:t>
            </a:r>
          </a:p>
        </p:txBody>
      </p:sp>
    </p:spTree>
    <p:extLst>
      <p:ext uri="{BB962C8B-B14F-4D97-AF65-F5344CB8AC3E}">
        <p14:creationId xmlns:p14="http://schemas.microsoft.com/office/powerpoint/2010/main" val="3846893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14314"/>
            <a:ext cx="10018713" cy="85725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Memory (core)</a:t>
            </a:r>
            <a:endParaRPr lang="ar-IQ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1144" y="1438275"/>
            <a:ext cx="10391221" cy="5057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In 1950’s and 1960’s most computer was constructed from tiny ring of Ferro magmatic material .</a:t>
            </a:r>
          </a:p>
          <a:p>
            <a:pPr algn="l" rtl="0"/>
            <a:r>
              <a:rPr lang="en-US" dirty="0"/>
              <a:t>Each of this sixteenth of an inch in diameter.</a:t>
            </a:r>
          </a:p>
          <a:p>
            <a:pPr algn="l" rtl="0"/>
            <a:r>
              <a:rPr lang="en-US" dirty="0"/>
              <a:t>Magnetized one way.</a:t>
            </a:r>
          </a:p>
          <a:p>
            <a:pPr algn="l" rtl="0"/>
            <a:r>
              <a:rPr lang="en-US" dirty="0"/>
              <a:t>This ring called core represented  a one-magnetized the other stood for zero.</a:t>
            </a:r>
          </a:p>
          <a:p>
            <a:pPr algn="l" rtl="0"/>
            <a:r>
              <a:rPr lang="en-US" dirty="0"/>
              <a:t>Magnetic- core memory was rather fast, it took as a little as a millionth of second to read a bit stored in memory.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53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14314"/>
            <a:ext cx="10018713" cy="85725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Semiconductor memory </a:t>
            </a:r>
            <a:endParaRPr lang="ar-IQ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1145" y="1438275"/>
            <a:ext cx="9442455" cy="5057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It released </a:t>
            </a:r>
            <a:r>
              <a:rPr lang="en-US"/>
              <a:t>in 1970.</a:t>
            </a:r>
            <a:endParaRPr lang="en-US" dirty="0"/>
          </a:p>
          <a:p>
            <a:pPr algn="l" rtl="0"/>
            <a:r>
              <a:rPr lang="en-US" dirty="0"/>
              <a:t>A chip which is the size of a single core </a:t>
            </a:r>
          </a:p>
          <a:p>
            <a:pPr algn="l" rtl="0"/>
            <a:r>
              <a:rPr lang="en-US" dirty="0"/>
              <a:t>Hold 256 bits of memory </a:t>
            </a:r>
          </a:p>
          <a:p>
            <a:pPr algn="l" rtl="0"/>
            <a:r>
              <a:rPr lang="en-US" dirty="0"/>
              <a:t>Non destructive read, much faster then core </a:t>
            </a:r>
          </a:p>
          <a:p>
            <a:pPr algn="l" rtl="0"/>
            <a:r>
              <a:rPr lang="en-US" dirty="0"/>
              <a:t>Since 1970  11 generations: 1K, 4K, 16K, 64K, 1M, 4M, 16M, 64M, 128M &amp;1 G bit for single chip.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7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14314"/>
            <a:ext cx="10018713" cy="85725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 First Generation</a:t>
            </a:r>
            <a:endParaRPr lang="ar-IQ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1144" y="1438275"/>
            <a:ext cx="10391221" cy="5057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ENIAC: Electronic Numerical integrated and computer.</a:t>
            </a:r>
          </a:p>
          <a:p>
            <a:pPr algn="l" rtl="0"/>
            <a:r>
              <a:rPr lang="en-US" dirty="0"/>
              <a:t>Constructed on university of Pennsylvania by Milky John.</a:t>
            </a:r>
          </a:p>
          <a:p>
            <a:pPr algn="l" rtl="0"/>
            <a:r>
              <a:rPr lang="en-US" dirty="0"/>
              <a:t>In the first generation purpose electronic digital computer using vacuum tube.</a:t>
            </a:r>
          </a:p>
          <a:p>
            <a:pPr algn="l" rtl="0"/>
            <a:r>
              <a:rPr lang="en-US" dirty="0"/>
              <a:t>Its huge, weight 3o tons, occupying 1500 square feet space, containing more than 1800 vacuum tubes, need power 140 kilowatts, capable to make 5000 additions per second .</a:t>
            </a:r>
          </a:p>
          <a:p>
            <a:pPr algn="l" rtl="0"/>
            <a:r>
              <a:rPr lang="en-US" dirty="0"/>
              <a:t>It was decimal rather than a binary machine.</a:t>
            </a:r>
          </a:p>
          <a:p>
            <a:pPr algn="l" rtl="0"/>
            <a:r>
              <a:rPr lang="en-US" dirty="0"/>
              <a:t>Numbers were represented in decimal form and arithmetic was performed in decimal system </a:t>
            </a:r>
          </a:p>
          <a:p>
            <a:pPr algn="l" rtl="0"/>
            <a:r>
              <a:rPr lang="en-US" dirty="0"/>
              <a:t>Memory consisted of 20 accumulators capable to handle a 10 digit decimal number </a:t>
            </a:r>
          </a:p>
          <a:p>
            <a:pPr algn="l" rtl="0"/>
            <a:r>
              <a:rPr lang="en-US" dirty="0"/>
              <a:t>The draw back of its it had to be programed manually by setting switch and plugging and unplugging cables  </a:t>
            </a:r>
          </a:p>
        </p:txBody>
      </p:sp>
    </p:spTree>
    <p:extLst>
      <p:ext uri="{BB962C8B-B14F-4D97-AF65-F5344CB8AC3E}">
        <p14:creationId xmlns:p14="http://schemas.microsoft.com/office/powerpoint/2010/main" val="189117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793" y="343956"/>
            <a:ext cx="4133850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05" y="3039037"/>
            <a:ext cx="6844553" cy="381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1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14314"/>
            <a:ext cx="10018713" cy="85725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 Von Neumann Machine </a:t>
            </a:r>
            <a:endParaRPr lang="ar-IQ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1144" y="1438275"/>
            <a:ext cx="10391221" cy="5057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The program could be represent in a form suitable for storing in memory alongside the data. Then a computer could get its instructions by reading them from memory and a program could be set the values of a portion of memory , this known stored –program concept.</a:t>
            </a:r>
          </a:p>
          <a:p>
            <a:pPr algn="l" rtl="0"/>
            <a:r>
              <a:rPr lang="en-US" dirty="0"/>
              <a:t>Von Neumann proposed new computer (EDVAC) (Electronic discrete variable computer) in 1945.</a:t>
            </a:r>
          </a:p>
          <a:p>
            <a:pPr algn="l" rtl="0"/>
            <a:r>
              <a:rPr lang="en-US" dirty="0"/>
              <a:t>IAS computer prototype present in 1952 by Von Neumann.</a:t>
            </a:r>
          </a:p>
          <a:p>
            <a:pPr algn="l" rtl="0"/>
            <a:r>
              <a:rPr lang="en-US" dirty="0"/>
              <a:t>The (IAS) general structure consist from:</a:t>
            </a:r>
          </a:p>
          <a:p>
            <a:pPr lvl="1" algn="l" rtl="0"/>
            <a:r>
              <a:rPr lang="en-US" dirty="0"/>
              <a:t>Main Memory: to store data &amp;instructions .</a:t>
            </a:r>
          </a:p>
          <a:p>
            <a:pPr lvl="1" algn="l" rtl="0"/>
            <a:r>
              <a:rPr lang="en-US" dirty="0"/>
              <a:t>Arithmetic &amp; Logic Unit (ALU) capable of operating on binary data.</a:t>
            </a:r>
          </a:p>
          <a:p>
            <a:pPr lvl="1" algn="l" rtl="0"/>
            <a:r>
              <a:rPr lang="en-US" dirty="0"/>
              <a:t>Control Unite interprets the instruction in memory and cause them to be executed</a:t>
            </a:r>
          </a:p>
          <a:p>
            <a:pPr lvl="1" algn="l" rtl="0"/>
            <a:r>
              <a:rPr lang="en-US" dirty="0"/>
              <a:t>Input-Output (I/O): equipment operated by the control unit  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6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524435"/>
            <a:ext cx="7688356" cy="591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6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14314"/>
            <a:ext cx="10018713" cy="85725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Second Generation </a:t>
            </a:r>
            <a:endParaRPr lang="ar-IQ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1144" y="1438275"/>
            <a:ext cx="10391221" cy="5057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Using transistor instead vacuum tube.</a:t>
            </a:r>
          </a:p>
          <a:p>
            <a:pPr algn="l" rtl="0"/>
            <a:r>
              <a:rPr lang="en-US" dirty="0"/>
              <a:t>Transistor is solid-state device made from silicon, its smaller, cheaper and dissipates less heat than vacuum tube also the vacuum tube need wire, mental plates, glass capsulate and vacuum </a:t>
            </a:r>
          </a:p>
          <a:p>
            <a:pPr algn="l" rtl="0"/>
            <a:r>
              <a:rPr lang="en-US" dirty="0"/>
              <a:t>In this generation introduce more complex Arithmetic &amp; Logic Units also Control Unites, using high level programing language and provision of system software for computer</a:t>
            </a:r>
          </a:p>
          <a:p>
            <a:pPr algn="l" rtl="0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375" y="4201365"/>
            <a:ext cx="3805448" cy="229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8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14314"/>
            <a:ext cx="10018713" cy="85725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Computer Generation Table </a:t>
            </a:r>
            <a:endParaRPr lang="ar-IQ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8055" y="1323975"/>
            <a:ext cx="10391221" cy="5057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19319"/>
              </p:ext>
            </p:extLst>
          </p:nvPr>
        </p:nvGraphicFramePr>
        <p:xfrm>
          <a:off x="1484310" y="2024031"/>
          <a:ext cx="9622960" cy="402750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635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8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3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7428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Typical speed operations</a:t>
                      </a:r>
                      <a:r>
                        <a:rPr lang="en-US" baseline="0" dirty="0"/>
                        <a:t> per sec </a:t>
                      </a:r>
                      <a:endParaRPr lang="ar-IQ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technology</a:t>
                      </a:r>
                      <a:endParaRPr lang="ar-IQ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Approximate dates</a:t>
                      </a:r>
                      <a:endParaRPr lang="ar-IQ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Generation </a:t>
                      </a:r>
                      <a:endParaRPr lang="ar-IQ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124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40 000</a:t>
                      </a:r>
                      <a:endParaRPr lang="ar-IQ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Vacuum</a:t>
                      </a:r>
                      <a:r>
                        <a:rPr lang="en-US" baseline="0" dirty="0"/>
                        <a:t> tube </a:t>
                      </a:r>
                      <a:endParaRPr lang="ar-IQ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1946-1957</a:t>
                      </a:r>
                      <a:endParaRPr lang="ar-IQ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</a:t>
                      </a:r>
                      <a:endParaRPr lang="ar-IQ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124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200 000</a:t>
                      </a:r>
                      <a:endParaRPr lang="ar-IQ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Transistor</a:t>
                      </a:r>
                      <a:endParaRPr lang="ar-IQ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1958-1964</a:t>
                      </a:r>
                      <a:endParaRPr lang="ar-IQ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2</a:t>
                      </a:r>
                      <a:endParaRPr lang="ar-IQ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457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1 000 000</a:t>
                      </a:r>
                      <a:endParaRPr lang="ar-IQ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Small&amp; medium</a:t>
                      </a:r>
                      <a:r>
                        <a:rPr lang="en-US" baseline="0" dirty="0"/>
                        <a:t> scale integration</a:t>
                      </a:r>
                      <a:endParaRPr lang="ar-IQ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1965-1971</a:t>
                      </a:r>
                      <a:endParaRPr lang="ar-IQ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3</a:t>
                      </a:r>
                      <a:endParaRPr lang="ar-IQ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124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10 000 000</a:t>
                      </a:r>
                      <a:endParaRPr lang="ar-IQ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Large Scale</a:t>
                      </a:r>
                      <a:r>
                        <a:rPr lang="en-US" baseline="0" dirty="0"/>
                        <a:t> integration</a:t>
                      </a:r>
                      <a:endParaRPr lang="ar-IQ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1972-1977</a:t>
                      </a:r>
                      <a:endParaRPr lang="ar-IQ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4</a:t>
                      </a:r>
                      <a:endParaRPr lang="ar-IQ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124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100 000 000</a:t>
                      </a:r>
                      <a:endParaRPr lang="ar-IQ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Very large Scale integration</a:t>
                      </a:r>
                      <a:endParaRPr lang="ar-IQ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1978-1991</a:t>
                      </a:r>
                      <a:endParaRPr lang="ar-IQ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5</a:t>
                      </a:r>
                      <a:endParaRPr lang="ar-IQ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124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1 000 000 000</a:t>
                      </a:r>
                      <a:endParaRPr lang="ar-IQ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Ultra Large Scale integration</a:t>
                      </a:r>
                      <a:endParaRPr lang="ar-IQ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1991 </a:t>
                      </a:r>
                      <a:r>
                        <a:rPr lang="ar-IQ" dirty="0"/>
                        <a:t>ــــــ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6</a:t>
                      </a:r>
                      <a:endParaRPr lang="ar-IQ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34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14314"/>
            <a:ext cx="10018713" cy="85725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The IBM 7094</a:t>
            </a:r>
            <a:endParaRPr lang="ar-IQ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1144" y="1438275"/>
            <a:ext cx="10391221" cy="5057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Transistor technology used in the CPU</a:t>
            </a:r>
          </a:p>
          <a:p>
            <a:pPr algn="l" rtl="0"/>
            <a:r>
              <a:rPr lang="en-US" dirty="0"/>
              <a:t>Memory size 32KB, compared to 2-4 KB in IBM 701</a:t>
            </a:r>
          </a:p>
          <a:p>
            <a:pPr algn="l" rtl="0"/>
            <a:r>
              <a:rPr lang="en-US" dirty="0"/>
              <a:t>50 times faster than IBM 701 model </a:t>
            </a:r>
          </a:p>
          <a:p>
            <a:pPr algn="l" rtl="0"/>
            <a:r>
              <a:rPr lang="en-US" dirty="0"/>
              <a:t>185 Opcode compared to only 24in IBM 701</a:t>
            </a:r>
          </a:p>
          <a:p>
            <a:pPr algn="l" rtl="0"/>
            <a:r>
              <a:rPr lang="en-US" dirty="0"/>
              <a:t>Has many I/O peripherals</a:t>
            </a:r>
          </a:p>
        </p:txBody>
      </p:sp>
    </p:spTree>
    <p:extLst>
      <p:ext uri="{BB962C8B-B14F-4D97-AF65-F5344CB8AC3E}">
        <p14:creationId xmlns:p14="http://schemas.microsoft.com/office/powerpoint/2010/main" val="104754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14314"/>
            <a:ext cx="10018713" cy="85725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Different between IBM7094and IAS</a:t>
            </a:r>
            <a:endParaRPr lang="ar-IQ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81144" y="1438275"/>
            <a:ext cx="10391221" cy="50577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Use of data channel :</a:t>
            </a:r>
          </a:p>
          <a:p>
            <a:pPr lvl="1" algn="l" rtl="0"/>
            <a:r>
              <a:rPr lang="en-US" dirty="0"/>
              <a:t>Data channel is an independent I/O module with its own processor and its own instruction set </a:t>
            </a:r>
          </a:p>
          <a:p>
            <a:pPr lvl="1" algn="l" rtl="0"/>
            <a:r>
              <a:rPr lang="en-US" dirty="0"/>
              <a:t>In computer with data channels the CPU will not execute a detail I/O instruction such instruction are stored in main memory </a:t>
            </a:r>
          </a:p>
          <a:p>
            <a:pPr lvl="1" algn="l" rtl="0"/>
            <a:r>
              <a:rPr lang="en-US" dirty="0"/>
              <a:t> It will be executed by a special –purpose processor in the data channel itself .</a:t>
            </a:r>
          </a:p>
          <a:p>
            <a:pPr lvl="1" algn="l" rtl="0"/>
            <a:r>
              <a:rPr lang="en-US" dirty="0"/>
              <a:t>The CPU initials an I/O transfer by sending  a control signal to data channel, instructing it to execute  a sequence of  instructions in memory </a:t>
            </a:r>
          </a:p>
          <a:p>
            <a:pPr lvl="1" algn="l" rtl="0"/>
            <a:r>
              <a:rPr lang="en-US" dirty="0"/>
              <a:t>The data channel performs its task independently of the CPU  and Signal will back to CPU when operation is complete </a:t>
            </a:r>
          </a:p>
          <a:p>
            <a:pPr algn="l" rtl="0"/>
            <a:r>
              <a:rPr lang="en-US" dirty="0"/>
              <a:t>The other feature is </a:t>
            </a:r>
          </a:p>
          <a:p>
            <a:pPr lvl="1" algn="l" rtl="0"/>
            <a:r>
              <a:rPr lang="en-US" dirty="0"/>
              <a:t>Existing of a multiplexer which schedules access to the memory from the CPU and data channel, allowing these devices to act independently </a:t>
            </a:r>
          </a:p>
        </p:txBody>
      </p:sp>
    </p:spTree>
    <p:extLst>
      <p:ext uri="{BB962C8B-B14F-4D97-AF65-F5344CB8AC3E}">
        <p14:creationId xmlns:p14="http://schemas.microsoft.com/office/powerpoint/2010/main" val="3476351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4037</TotalTime>
  <Words>1023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Parallax</vt:lpstr>
      <vt:lpstr>Generation Of Computer</vt:lpstr>
      <vt:lpstr>The First Generation</vt:lpstr>
      <vt:lpstr>PowerPoint Presentation</vt:lpstr>
      <vt:lpstr>The Von Neumann Machine </vt:lpstr>
      <vt:lpstr>PowerPoint Presentation</vt:lpstr>
      <vt:lpstr>Second Generation </vt:lpstr>
      <vt:lpstr>Computer Generation Table </vt:lpstr>
      <vt:lpstr>The IBM 7094</vt:lpstr>
      <vt:lpstr>Different between IBM7094and IAS</vt:lpstr>
      <vt:lpstr>PowerPoint Presentation</vt:lpstr>
      <vt:lpstr>Third Generation (integrated circuits)</vt:lpstr>
      <vt:lpstr>Cont’d.. </vt:lpstr>
      <vt:lpstr>Cont’d.. </vt:lpstr>
      <vt:lpstr>Later generations:</vt:lpstr>
      <vt:lpstr>Memory (core)</vt:lpstr>
      <vt:lpstr>Semiconductor memory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</dc:title>
  <dc:creator>O.A.O</dc:creator>
  <cp:lastModifiedBy>9647508849704</cp:lastModifiedBy>
  <cp:revision>132</cp:revision>
  <dcterms:created xsi:type="dcterms:W3CDTF">2015-10-10T09:04:47Z</dcterms:created>
  <dcterms:modified xsi:type="dcterms:W3CDTF">2020-08-15T18:38:51Z</dcterms:modified>
</cp:coreProperties>
</file>