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772" r:id="rId1"/>
  </p:sldMasterIdLst>
  <p:notesMasterIdLst>
    <p:notesMasterId r:id="rId20"/>
  </p:notesMasterIdLst>
  <p:sldIdLst>
    <p:sldId id="309" r:id="rId2"/>
    <p:sldId id="281" r:id="rId3"/>
    <p:sldId id="307" r:id="rId4"/>
    <p:sldId id="308" r:id="rId5"/>
    <p:sldId id="284" r:id="rId6"/>
    <p:sldId id="285" r:id="rId7"/>
    <p:sldId id="286" r:id="rId8"/>
    <p:sldId id="287" r:id="rId9"/>
    <p:sldId id="288" r:id="rId10"/>
    <p:sldId id="289" r:id="rId11"/>
    <p:sldId id="290" r:id="rId12"/>
    <p:sldId id="291" r:id="rId13"/>
    <p:sldId id="292" r:id="rId14"/>
    <p:sldId id="293" r:id="rId15"/>
    <p:sldId id="294" r:id="rId16"/>
    <p:sldId id="295" r:id="rId17"/>
    <p:sldId id="296" r:id="rId18"/>
    <p:sldId id="297" r:id="rId19"/>
  </p:sldIdLst>
  <p:sldSz cx="12192000" cy="6858000"/>
  <p:notesSz cx="6858000" cy="9144000"/>
  <p:defaultTextStyle>
    <a:defPPr>
      <a:defRPr lang="ar-IQ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380"/>
    <p:restoredTop sz="94660"/>
  </p:normalViewPr>
  <p:slideViewPr>
    <p:cSldViewPr snapToGrid="0">
      <p:cViewPr varScale="1">
        <p:scale>
          <a:sx n="75" d="100"/>
          <a:sy n="75" d="100"/>
        </p:scale>
        <p:origin x="51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3" Type="http://schemas.openxmlformats.org/officeDocument/2006/relationships/slide" Target="slides/slide2.xml" /><Relationship Id="rId21" Type="http://schemas.openxmlformats.org/officeDocument/2006/relationships/presProps" Target="presProps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notesMaster" Target="notesMasters/notesMaster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tableStyles" Target="tableStyles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theme" Target="theme/theme1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viewProps" Target="view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ar-IQ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D5E3489F-9E70-4E92-B96D-23CF18CC9AFD}" type="datetimeFigureOut">
              <a:rPr lang="ar-IQ" smtClean="0"/>
              <a:t>26/12/1441</a:t>
            </a:fld>
            <a:endParaRPr lang="ar-IQ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ar-IQ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IQ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ar-IQ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84F1C690-217F-43E8-9544-AFCE71397FE7}" type="slidenum">
              <a:rPr lang="ar-IQ" smtClean="0"/>
              <a:t>‹#›</a:t>
            </a:fld>
            <a:endParaRPr lang="ar-IQ"/>
          </a:p>
        </p:txBody>
      </p:sp>
    </p:spTree>
    <p:extLst>
      <p:ext uri="{BB962C8B-B14F-4D97-AF65-F5344CB8AC3E}">
        <p14:creationId xmlns:p14="http://schemas.microsoft.com/office/powerpoint/2010/main" val="12063891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IQ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7CE0B0-52D4-4D7A-BBA2-700C00EF0A0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4083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7CE0B0-52D4-4D7A-BBA2-700C00EF0A0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9860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6897D-7C2D-4631-870F-9AF6D96DB984}" type="datetimeFigureOut">
              <a:rPr lang="ar-IQ" smtClean="0"/>
              <a:t>26/12/1441</a:t>
            </a:fld>
            <a:endParaRPr lang="ar-IQ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ar-IQ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8F21E-CF92-4BE5-B6CF-5C8E2993FACD}" type="slidenum">
              <a:rPr lang="ar-IQ" smtClean="0"/>
              <a:t>‹#›</a:t>
            </a:fld>
            <a:endParaRPr lang="ar-IQ"/>
          </a:p>
        </p:txBody>
      </p:sp>
    </p:spTree>
    <p:extLst>
      <p:ext uri="{BB962C8B-B14F-4D97-AF65-F5344CB8AC3E}">
        <p14:creationId xmlns:p14="http://schemas.microsoft.com/office/powerpoint/2010/main" val="419045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6897D-7C2D-4631-870F-9AF6D96DB984}" type="datetimeFigureOut">
              <a:rPr lang="ar-IQ" smtClean="0"/>
              <a:t>26/12/1441</a:t>
            </a:fld>
            <a:endParaRPr lang="ar-IQ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IQ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8F21E-CF92-4BE5-B6CF-5C8E2993FACD}" type="slidenum">
              <a:rPr lang="ar-IQ" smtClean="0"/>
              <a:t>‹#›</a:t>
            </a:fld>
            <a:endParaRPr lang="ar-IQ"/>
          </a:p>
        </p:txBody>
      </p:sp>
    </p:spTree>
    <p:extLst>
      <p:ext uri="{BB962C8B-B14F-4D97-AF65-F5344CB8AC3E}">
        <p14:creationId xmlns:p14="http://schemas.microsoft.com/office/powerpoint/2010/main" val="3865974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6897D-7C2D-4631-870F-9AF6D96DB984}" type="datetimeFigureOut">
              <a:rPr lang="ar-IQ" smtClean="0"/>
              <a:t>26/12/1441</a:t>
            </a:fld>
            <a:endParaRPr lang="ar-IQ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IQ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8F21E-CF92-4BE5-B6CF-5C8E2993FACD}" type="slidenum">
              <a:rPr lang="ar-IQ" smtClean="0"/>
              <a:t>‹#›</a:t>
            </a:fld>
            <a:endParaRPr lang="ar-IQ"/>
          </a:p>
        </p:txBody>
      </p:sp>
    </p:spTree>
    <p:extLst>
      <p:ext uri="{BB962C8B-B14F-4D97-AF65-F5344CB8AC3E}">
        <p14:creationId xmlns:p14="http://schemas.microsoft.com/office/powerpoint/2010/main" val="25631664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6897D-7C2D-4631-870F-9AF6D96DB984}" type="datetimeFigureOut">
              <a:rPr lang="ar-IQ" smtClean="0"/>
              <a:t>26/12/1441</a:t>
            </a:fld>
            <a:endParaRPr lang="ar-IQ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IQ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8F21E-CF92-4BE5-B6CF-5C8E2993FACD}" type="slidenum">
              <a:rPr lang="ar-IQ" smtClean="0"/>
              <a:t>‹#›</a:t>
            </a:fld>
            <a:endParaRPr lang="ar-IQ"/>
          </a:p>
        </p:txBody>
      </p:sp>
    </p:spTree>
    <p:extLst>
      <p:ext uri="{BB962C8B-B14F-4D97-AF65-F5344CB8AC3E}">
        <p14:creationId xmlns:p14="http://schemas.microsoft.com/office/powerpoint/2010/main" val="12726194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6897D-7C2D-4631-870F-9AF6D96DB984}" type="datetimeFigureOut">
              <a:rPr lang="ar-IQ" smtClean="0"/>
              <a:t>26/12/1441</a:t>
            </a:fld>
            <a:endParaRPr lang="ar-IQ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IQ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8F21E-CF92-4BE5-B6CF-5C8E2993FACD}" type="slidenum">
              <a:rPr lang="ar-IQ" smtClean="0"/>
              <a:t>‹#›</a:t>
            </a:fld>
            <a:endParaRPr lang="ar-IQ"/>
          </a:p>
        </p:txBody>
      </p:sp>
    </p:spTree>
    <p:extLst>
      <p:ext uri="{BB962C8B-B14F-4D97-AF65-F5344CB8AC3E}">
        <p14:creationId xmlns:p14="http://schemas.microsoft.com/office/powerpoint/2010/main" val="6470476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6897D-7C2D-4631-870F-9AF6D96DB984}" type="datetimeFigureOut">
              <a:rPr lang="ar-IQ" smtClean="0"/>
              <a:t>26/12/1441</a:t>
            </a:fld>
            <a:endParaRPr lang="ar-IQ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IQ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8F21E-CF92-4BE5-B6CF-5C8E2993FACD}" type="slidenum">
              <a:rPr lang="ar-IQ" smtClean="0"/>
              <a:t>‹#›</a:t>
            </a:fld>
            <a:endParaRPr lang="ar-IQ"/>
          </a:p>
        </p:txBody>
      </p:sp>
    </p:spTree>
    <p:extLst>
      <p:ext uri="{BB962C8B-B14F-4D97-AF65-F5344CB8AC3E}">
        <p14:creationId xmlns:p14="http://schemas.microsoft.com/office/powerpoint/2010/main" val="37004741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6897D-7C2D-4631-870F-9AF6D96DB984}" type="datetimeFigureOut">
              <a:rPr lang="ar-IQ" smtClean="0"/>
              <a:t>26/12/1441</a:t>
            </a:fld>
            <a:endParaRPr lang="ar-IQ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IQ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8F21E-CF92-4BE5-B6CF-5C8E2993FACD}" type="slidenum">
              <a:rPr lang="ar-IQ" smtClean="0"/>
              <a:t>‹#›</a:t>
            </a:fld>
            <a:endParaRPr lang="ar-IQ"/>
          </a:p>
        </p:txBody>
      </p:sp>
    </p:spTree>
    <p:extLst>
      <p:ext uri="{BB962C8B-B14F-4D97-AF65-F5344CB8AC3E}">
        <p14:creationId xmlns:p14="http://schemas.microsoft.com/office/powerpoint/2010/main" val="40175783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6897D-7C2D-4631-870F-9AF6D96DB984}" type="datetimeFigureOut">
              <a:rPr lang="ar-IQ" smtClean="0"/>
              <a:t>26/12/1441</a:t>
            </a:fld>
            <a:endParaRPr lang="ar-IQ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IQ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8F21E-CF92-4BE5-B6CF-5C8E2993FACD}" type="slidenum">
              <a:rPr lang="ar-IQ" smtClean="0"/>
              <a:t>‹#›</a:t>
            </a:fld>
            <a:endParaRPr lang="ar-IQ"/>
          </a:p>
        </p:txBody>
      </p:sp>
    </p:spTree>
    <p:extLst>
      <p:ext uri="{BB962C8B-B14F-4D97-AF65-F5344CB8AC3E}">
        <p14:creationId xmlns:p14="http://schemas.microsoft.com/office/powerpoint/2010/main" val="28122455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6897D-7C2D-4631-870F-9AF6D96DB984}" type="datetimeFigureOut">
              <a:rPr lang="ar-IQ" smtClean="0"/>
              <a:t>26/12/1441</a:t>
            </a:fld>
            <a:endParaRPr lang="ar-IQ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IQ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8F21E-CF92-4BE5-B6CF-5C8E2993FACD}" type="slidenum">
              <a:rPr lang="ar-IQ" smtClean="0"/>
              <a:t>‹#›</a:t>
            </a:fld>
            <a:endParaRPr lang="ar-IQ"/>
          </a:p>
        </p:txBody>
      </p:sp>
    </p:spTree>
    <p:extLst>
      <p:ext uri="{BB962C8B-B14F-4D97-AF65-F5344CB8AC3E}">
        <p14:creationId xmlns:p14="http://schemas.microsoft.com/office/powerpoint/2010/main" val="3301087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6897D-7C2D-4631-870F-9AF6D96DB984}" type="datetimeFigureOut">
              <a:rPr lang="ar-IQ" smtClean="0"/>
              <a:t>26/12/1441</a:t>
            </a:fld>
            <a:endParaRPr lang="ar-IQ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IQ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B258F21E-CF92-4BE5-B6CF-5C8E2993FACD}" type="slidenum">
              <a:rPr lang="ar-IQ" smtClean="0"/>
              <a:t>‹#›</a:t>
            </a:fld>
            <a:endParaRPr lang="ar-IQ"/>
          </a:p>
        </p:txBody>
      </p:sp>
    </p:spTree>
    <p:extLst>
      <p:ext uri="{BB962C8B-B14F-4D97-AF65-F5344CB8AC3E}">
        <p14:creationId xmlns:p14="http://schemas.microsoft.com/office/powerpoint/2010/main" val="1206472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6897D-7C2D-4631-870F-9AF6D96DB984}" type="datetimeFigureOut">
              <a:rPr lang="ar-IQ" smtClean="0"/>
              <a:t>26/12/1441</a:t>
            </a:fld>
            <a:endParaRPr lang="ar-IQ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IQ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8F21E-CF92-4BE5-B6CF-5C8E2993FACD}" type="slidenum">
              <a:rPr lang="ar-IQ" smtClean="0"/>
              <a:t>‹#›</a:t>
            </a:fld>
            <a:endParaRPr lang="ar-IQ"/>
          </a:p>
        </p:txBody>
      </p:sp>
    </p:spTree>
    <p:extLst>
      <p:ext uri="{BB962C8B-B14F-4D97-AF65-F5344CB8AC3E}">
        <p14:creationId xmlns:p14="http://schemas.microsoft.com/office/powerpoint/2010/main" val="2175925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6897D-7C2D-4631-870F-9AF6D96DB984}" type="datetimeFigureOut">
              <a:rPr lang="ar-IQ" smtClean="0"/>
              <a:t>26/12/1441</a:t>
            </a:fld>
            <a:endParaRPr lang="ar-IQ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IQ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8F21E-CF92-4BE5-B6CF-5C8E2993FACD}" type="slidenum">
              <a:rPr lang="ar-IQ" smtClean="0"/>
              <a:t>‹#›</a:t>
            </a:fld>
            <a:endParaRPr lang="ar-IQ"/>
          </a:p>
        </p:txBody>
      </p:sp>
    </p:spTree>
    <p:extLst>
      <p:ext uri="{BB962C8B-B14F-4D97-AF65-F5344CB8AC3E}">
        <p14:creationId xmlns:p14="http://schemas.microsoft.com/office/powerpoint/2010/main" val="874611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6897D-7C2D-4631-870F-9AF6D96DB984}" type="datetimeFigureOut">
              <a:rPr lang="ar-IQ" smtClean="0"/>
              <a:t>26/12/1441</a:t>
            </a:fld>
            <a:endParaRPr lang="ar-IQ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IQ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8F21E-CF92-4BE5-B6CF-5C8E2993FACD}" type="slidenum">
              <a:rPr lang="ar-IQ" smtClean="0"/>
              <a:t>‹#›</a:t>
            </a:fld>
            <a:endParaRPr lang="ar-IQ"/>
          </a:p>
        </p:txBody>
      </p:sp>
    </p:spTree>
    <p:extLst>
      <p:ext uri="{BB962C8B-B14F-4D97-AF65-F5344CB8AC3E}">
        <p14:creationId xmlns:p14="http://schemas.microsoft.com/office/powerpoint/2010/main" val="1494127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6897D-7C2D-4631-870F-9AF6D96DB984}" type="datetimeFigureOut">
              <a:rPr lang="ar-IQ" smtClean="0"/>
              <a:t>26/12/1441</a:t>
            </a:fld>
            <a:endParaRPr lang="ar-IQ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IQ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8F21E-CF92-4BE5-B6CF-5C8E2993FACD}" type="slidenum">
              <a:rPr lang="ar-IQ" smtClean="0"/>
              <a:t>‹#›</a:t>
            </a:fld>
            <a:endParaRPr lang="ar-IQ"/>
          </a:p>
        </p:txBody>
      </p:sp>
    </p:spTree>
    <p:extLst>
      <p:ext uri="{BB962C8B-B14F-4D97-AF65-F5344CB8AC3E}">
        <p14:creationId xmlns:p14="http://schemas.microsoft.com/office/powerpoint/2010/main" val="1301112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6897D-7C2D-4631-870F-9AF6D96DB984}" type="datetimeFigureOut">
              <a:rPr lang="ar-IQ" smtClean="0"/>
              <a:t>26/12/1441</a:t>
            </a:fld>
            <a:endParaRPr lang="ar-IQ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IQ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8F21E-CF92-4BE5-B6CF-5C8E2993FACD}" type="slidenum">
              <a:rPr lang="ar-IQ" smtClean="0"/>
              <a:t>‹#›</a:t>
            </a:fld>
            <a:endParaRPr lang="ar-IQ"/>
          </a:p>
        </p:txBody>
      </p:sp>
    </p:spTree>
    <p:extLst>
      <p:ext uri="{BB962C8B-B14F-4D97-AF65-F5344CB8AC3E}">
        <p14:creationId xmlns:p14="http://schemas.microsoft.com/office/powerpoint/2010/main" val="3529011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6897D-7C2D-4631-870F-9AF6D96DB984}" type="datetimeFigureOut">
              <a:rPr lang="ar-IQ" smtClean="0"/>
              <a:t>26/12/1441</a:t>
            </a:fld>
            <a:endParaRPr lang="ar-IQ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IQ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8F21E-CF92-4BE5-B6CF-5C8E2993FACD}" type="slidenum">
              <a:rPr lang="ar-IQ" smtClean="0"/>
              <a:t>‹#›</a:t>
            </a:fld>
            <a:endParaRPr lang="ar-IQ"/>
          </a:p>
        </p:txBody>
      </p:sp>
    </p:spTree>
    <p:extLst>
      <p:ext uri="{BB962C8B-B14F-4D97-AF65-F5344CB8AC3E}">
        <p14:creationId xmlns:p14="http://schemas.microsoft.com/office/powerpoint/2010/main" val="2718973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6897D-7C2D-4631-870F-9AF6D96DB984}" type="datetimeFigureOut">
              <a:rPr lang="ar-IQ" smtClean="0"/>
              <a:t>26/12/1441</a:t>
            </a:fld>
            <a:endParaRPr lang="ar-IQ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IQ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8F21E-CF92-4BE5-B6CF-5C8E2993FACD}" type="slidenum">
              <a:rPr lang="ar-IQ" smtClean="0"/>
              <a:t>‹#›</a:t>
            </a:fld>
            <a:endParaRPr lang="ar-IQ"/>
          </a:p>
        </p:txBody>
      </p:sp>
    </p:spTree>
    <p:extLst>
      <p:ext uri="{BB962C8B-B14F-4D97-AF65-F5344CB8AC3E}">
        <p14:creationId xmlns:p14="http://schemas.microsoft.com/office/powerpoint/2010/main" val="2790100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E36897D-7C2D-4631-870F-9AF6D96DB984}" type="datetimeFigureOut">
              <a:rPr lang="ar-IQ" smtClean="0"/>
              <a:t>26/12/1441</a:t>
            </a:fld>
            <a:endParaRPr lang="ar-IQ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ar-IQ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258F21E-CF92-4BE5-B6CF-5C8E2993FACD}" type="slidenum">
              <a:rPr lang="ar-IQ" smtClean="0"/>
              <a:t>‹#›</a:t>
            </a:fld>
            <a:endParaRPr lang="ar-IQ"/>
          </a:p>
        </p:txBody>
      </p:sp>
    </p:spTree>
    <p:extLst>
      <p:ext uri="{BB962C8B-B14F-4D97-AF65-F5344CB8AC3E}">
        <p14:creationId xmlns:p14="http://schemas.microsoft.com/office/powerpoint/2010/main" val="1432708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82" r:id="rId10"/>
    <p:sldLayoutId id="2147483783" r:id="rId11"/>
    <p:sldLayoutId id="2147483784" r:id="rId12"/>
    <p:sldLayoutId id="2147483785" r:id="rId13"/>
    <p:sldLayoutId id="2147483786" r:id="rId14"/>
    <p:sldLayoutId id="2147483787" r:id="rId15"/>
    <p:sldLayoutId id="2147483788" r:id="rId16"/>
    <p:sldLayoutId id="2147483789" r:id="rId17"/>
  </p:sldLayoutIdLst>
  <p:txStyles>
    <p:titleStyle>
      <a:lvl1pPr algn="ctr" defTabSz="457200" rtl="1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285750" indent="-28575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7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 /><Relationship Id="rId1" Type="http://schemas.openxmlformats.org/officeDocument/2006/relationships/slideLayout" Target="../slideLayouts/slideLayout7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 /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7.xml" 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116167"/>
          </a:xfrm>
        </p:spPr>
        <p:txBody>
          <a:bodyPr/>
          <a:lstStyle/>
          <a:p>
            <a:pPr algn="ctr" rtl="0"/>
            <a:r>
              <a:rPr lang="en-US" dirty="0"/>
              <a:t>Classification Of computer architecture </a:t>
            </a:r>
            <a:endParaRPr lang="ar-IQ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ar-IQ" dirty="0"/>
          </a:p>
        </p:txBody>
      </p:sp>
    </p:spTree>
    <p:extLst>
      <p:ext uri="{BB962C8B-B14F-4D97-AF65-F5344CB8AC3E}">
        <p14:creationId xmlns:p14="http://schemas.microsoft.com/office/powerpoint/2010/main" val="35154057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85278" y="1602524"/>
            <a:ext cx="8839200" cy="42996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Low" rtl="0">
              <a:lnSpc>
                <a:spcPct val="115000"/>
              </a:lnSpc>
              <a:spcAft>
                <a:spcPts val="1000"/>
              </a:spcAft>
              <a:buFont typeface="Courier New"/>
              <a:buChar char="o"/>
            </a:pPr>
            <a:r>
              <a:rPr lang="en-US" sz="2400" dirty="0">
                <a:latin typeface="Times New Roman"/>
                <a:ea typeface="Calibri"/>
                <a:cs typeface="Arial"/>
              </a:rPr>
              <a:t>Constraints on design memory can be summed in three think: How much? How fast? How expensive?</a:t>
            </a:r>
          </a:p>
          <a:p>
            <a:pPr marL="342900" indent="-342900" algn="justLow" rtl="0">
              <a:lnSpc>
                <a:spcPct val="115000"/>
              </a:lnSpc>
              <a:spcAft>
                <a:spcPts val="1000"/>
              </a:spcAft>
              <a:buFont typeface="Courier New"/>
              <a:buChar char="o"/>
            </a:pPr>
            <a:r>
              <a:rPr lang="en-US" sz="2400" dirty="0">
                <a:latin typeface="Times New Roman"/>
                <a:ea typeface="Calibri"/>
                <a:cs typeface="Arial"/>
              </a:rPr>
              <a:t>How much :If the capacity is there, applications will likely be developed to use it.</a:t>
            </a:r>
          </a:p>
          <a:p>
            <a:pPr marL="342900" indent="-342900" algn="justLow" rtl="0">
              <a:lnSpc>
                <a:spcPct val="115000"/>
              </a:lnSpc>
              <a:spcAft>
                <a:spcPts val="1000"/>
              </a:spcAft>
              <a:buFont typeface="Courier New"/>
              <a:buChar char="o"/>
            </a:pPr>
            <a:r>
              <a:rPr lang="en-US" sz="2400" dirty="0">
                <a:latin typeface="Times New Roman"/>
                <a:ea typeface="Calibri"/>
                <a:cs typeface="Arial"/>
              </a:rPr>
              <a:t>How fast: The memory must be able to keep up with the processor. Ex: as the processor is executing instructions, we would not want  to </a:t>
            </a:r>
            <a:r>
              <a:rPr lang="en-US" sz="2400">
                <a:latin typeface="Times New Roman"/>
                <a:ea typeface="Calibri"/>
                <a:cs typeface="Arial"/>
              </a:rPr>
              <a:t>pause the execute and waiting </a:t>
            </a:r>
            <a:r>
              <a:rPr lang="en-US" sz="2400" dirty="0">
                <a:latin typeface="Times New Roman"/>
                <a:ea typeface="Calibri"/>
                <a:cs typeface="Arial"/>
              </a:rPr>
              <a:t>for instructions or operands.</a:t>
            </a:r>
          </a:p>
          <a:p>
            <a:pPr marL="342900" indent="-342900" algn="justLow" rtl="0">
              <a:lnSpc>
                <a:spcPct val="115000"/>
              </a:lnSpc>
              <a:spcAft>
                <a:spcPts val="1000"/>
              </a:spcAft>
              <a:buFont typeface="Courier New"/>
              <a:buChar char="o"/>
            </a:pPr>
            <a:r>
              <a:rPr lang="en-US" sz="2400" dirty="0">
                <a:latin typeface="Times New Roman"/>
                <a:ea typeface="Calibri"/>
                <a:cs typeface="Arial"/>
              </a:rPr>
              <a:t>How expensive: The cost of memory must be reasonable in relationship to other components.</a:t>
            </a:r>
          </a:p>
        </p:txBody>
      </p:sp>
      <p:sp>
        <p:nvSpPr>
          <p:cNvPr id="3" name="Rectangle 2"/>
          <p:cNvSpPr/>
          <p:nvPr/>
        </p:nvSpPr>
        <p:spPr>
          <a:xfrm>
            <a:off x="2017374" y="729734"/>
            <a:ext cx="8707104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3900" b="1" dirty="0">
                <a:ln w="3175" cmpd="sng">
                  <a:noFill/>
                </a:ln>
                <a:latin typeface="Times New Roman"/>
                <a:ea typeface="Calibri"/>
                <a:cs typeface="Arial"/>
              </a:rPr>
              <a:t>Cont’d.. </a:t>
            </a:r>
            <a:endParaRPr lang="en-US" b="1" dirty="0">
              <a:latin typeface="Times New Roman"/>
              <a:ea typeface="Calibri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3719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16" t="13580" r="9827" b="26543"/>
          <a:stretch>
            <a:fillRect/>
          </a:stretch>
        </p:blipFill>
        <p:spPr bwMode="auto">
          <a:xfrm>
            <a:off x="1676400" y="322552"/>
            <a:ext cx="8534400" cy="579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2667000" y="6248400"/>
            <a:ext cx="73279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Memory Hierarchy in a computer system</a:t>
            </a:r>
          </a:p>
        </p:txBody>
      </p:sp>
    </p:spTree>
    <p:extLst>
      <p:ext uri="{BB962C8B-B14F-4D97-AF65-F5344CB8AC3E}">
        <p14:creationId xmlns:p14="http://schemas.microsoft.com/office/powerpoint/2010/main" val="1859629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4224" y="457200"/>
            <a:ext cx="6815951" cy="5647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3733800" y="6248400"/>
            <a:ext cx="4876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The Memory Hierarchy</a:t>
            </a:r>
          </a:p>
        </p:txBody>
      </p:sp>
    </p:spTree>
    <p:extLst>
      <p:ext uri="{BB962C8B-B14F-4D97-AF65-F5344CB8AC3E}">
        <p14:creationId xmlns:p14="http://schemas.microsoft.com/office/powerpoint/2010/main" val="39577075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033495" y="1801907"/>
            <a:ext cx="8763000" cy="35845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Low" rtl="0">
              <a:lnSpc>
                <a:spcPct val="115000"/>
              </a:lnSpc>
              <a:spcAft>
                <a:spcPts val="1000"/>
              </a:spcAft>
              <a:buFont typeface="Courier New"/>
              <a:buChar char="o"/>
            </a:pPr>
            <a:r>
              <a:rPr lang="en-US" sz="2400" dirty="0">
                <a:latin typeface="Times New Roman"/>
                <a:ea typeface="Calibri"/>
                <a:cs typeface="Arial"/>
              </a:rPr>
              <a:t>A typical hierarchy is illustrated in Fig above as one goes down the hierarchy, the following occur:</a:t>
            </a:r>
          </a:p>
          <a:p>
            <a:pPr marL="457200" indent="-457200" algn="l" rtl="0">
              <a:buFont typeface="Arial" panose="020B0604020202020204" pitchFamily="34" charset="0"/>
              <a:buChar char="•"/>
            </a:pPr>
            <a:endParaRPr lang="en-US" sz="28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lvl="1" indent="-457200" algn="justLow" rtl="0">
              <a:lnSpc>
                <a:spcPct val="115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en-US" sz="2400" dirty="0">
                <a:latin typeface="Times New Roman"/>
                <a:ea typeface="Calibri"/>
                <a:cs typeface="Arial"/>
              </a:rPr>
              <a:t>Decreasing cost per bit</a:t>
            </a:r>
          </a:p>
          <a:p>
            <a:pPr lvl="1" indent="-457200" algn="justLow" rtl="0">
              <a:lnSpc>
                <a:spcPct val="115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en-US" sz="2400" dirty="0">
                <a:latin typeface="Times New Roman"/>
                <a:ea typeface="Calibri"/>
                <a:cs typeface="Arial"/>
              </a:rPr>
              <a:t>Increasing capacity</a:t>
            </a:r>
          </a:p>
          <a:p>
            <a:pPr lvl="1" indent="-457200" algn="justLow" rtl="0">
              <a:lnSpc>
                <a:spcPct val="115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en-US" sz="2400" dirty="0">
                <a:latin typeface="Times New Roman"/>
                <a:ea typeface="Calibri"/>
                <a:cs typeface="Arial"/>
              </a:rPr>
              <a:t>Increasing access time</a:t>
            </a:r>
          </a:p>
          <a:p>
            <a:pPr lvl="1" indent="-457200" algn="justLow" rtl="0">
              <a:lnSpc>
                <a:spcPct val="115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en-US" sz="2400" dirty="0">
                <a:latin typeface="Times New Roman"/>
                <a:ea typeface="Calibri"/>
                <a:cs typeface="Arial"/>
              </a:rPr>
              <a:t>Decreasing frequency of access of the memory by the processor</a:t>
            </a:r>
          </a:p>
        </p:txBody>
      </p:sp>
      <p:sp>
        <p:nvSpPr>
          <p:cNvPr id="3" name="Rectangle 2"/>
          <p:cNvSpPr/>
          <p:nvPr/>
        </p:nvSpPr>
        <p:spPr>
          <a:xfrm>
            <a:off x="2017374" y="729734"/>
            <a:ext cx="8707104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3900" b="1" dirty="0">
                <a:ln w="3175" cmpd="sng">
                  <a:noFill/>
                </a:ln>
                <a:latin typeface="Times New Roman"/>
                <a:ea typeface="Calibri"/>
                <a:cs typeface="Arial"/>
              </a:rPr>
              <a:t>Cont’d.. </a:t>
            </a:r>
            <a:endParaRPr lang="en-US" b="1" dirty="0">
              <a:latin typeface="Times New Roman"/>
              <a:ea typeface="Calibri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22970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74978" y="1270428"/>
            <a:ext cx="8707104" cy="5371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Low" rtl="0">
              <a:lnSpc>
                <a:spcPct val="115000"/>
              </a:lnSpc>
              <a:spcAft>
                <a:spcPts val="1000"/>
              </a:spcAft>
              <a:buFont typeface="Courier New"/>
              <a:buChar char="o"/>
            </a:pPr>
            <a:r>
              <a:rPr lang="en-US" sz="2400" dirty="0">
                <a:latin typeface="Times New Roman"/>
                <a:ea typeface="Calibri"/>
                <a:cs typeface="Arial"/>
              </a:rPr>
              <a:t>The main memory is the central storage unit in a computer system. It is a relatively large and fast used to store programs and data during the computer operation.</a:t>
            </a:r>
          </a:p>
          <a:p>
            <a:pPr marL="342900" indent="-342900" algn="justLow" rtl="0">
              <a:lnSpc>
                <a:spcPct val="115000"/>
              </a:lnSpc>
              <a:spcAft>
                <a:spcPts val="1000"/>
              </a:spcAft>
              <a:buFont typeface="Courier New"/>
              <a:buChar char="o"/>
            </a:pPr>
            <a:r>
              <a:rPr lang="en-US" sz="2400" dirty="0">
                <a:latin typeface="Times New Roman"/>
                <a:ea typeface="Calibri"/>
                <a:cs typeface="Arial"/>
              </a:rPr>
              <a:t>Memory cell is the basic element of a semiconductor memory.</a:t>
            </a:r>
          </a:p>
          <a:p>
            <a:pPr marL="342900" indent="-342900" algn="justLow" rtl="0"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/>
                <a:ea typeface="Calibri"/>
                <a:cs typeface="Arial"/>
              </a:rPr>
              <a:t>All memory cells share certain properties, Although a variety of electronic technologies used:</a:t>
            </a:r>
          </a:p>
          <a:p>
            <a:pPr marL="457200" indent="-457200" algn="justLow" rtl="0">
              <a:lnSpc>
                <a:spcPct val="115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en-US" sz="2400" dirty="0">
                <a:latin typeface="Times New Roman"/>
                <a:ea typeface="Calibri"/>
                <a:cs typeface="Arial"/>
              </a:rPr>
              <a:t>They exhibit two stable (or semi-stable) states, which can be used to represent binary 1 and 0.</a:t>
            </a:r>
          </a:p>
          <a:p>
            <a:pPr marL="457200" indent="-457200" algn="justLow" rtl="0">
              <a:lnSpc>
                <a:spcPct val="115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en-US" sz="2400" dirty="0">
                <a:latin typeface="Times New Roman"/>
                <a:ea typeface="Calibri"/>
                <a:cs typeface="Arial"/>
              </a:rPr>
              <a:t>They are capable of being written into (at least once), to set the state.</a:t>
            </a:r>
          </a:p>
          <a:p>
            <a:pPr marL="457200" indent="-457200" algn="justLow" rtl="0">
              <a:lnSpc>
                <a:spcPct val="115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en-US" sz="2400" dirty="0">
                <a:latin typeface="Times New Roman"/>
                <a:ea typeface="Calibri"/>
                <a:cs typeface="Arial"/>
              </a:rPr>
              <a:t>They are capable of being read to sense the state.</a:t>
            </a:r>
          </a:p>
        </p:txBody>
      </p:sp>
      <p:sp>
        <p:nvSpPr>
          <p:cNvPr id="4" name="Rectangle 3"/>
          <p:cNvSpPr/>
          <p:nvPr/>
        </p:nvSpPr>
        <p:spPr>
          <a:xfrm>
            <a:off x="2574978" y="366664"/>
            <a:ext cx="8707104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3900" b="1" dirty="0">
                <a:ln w="3175" cmpd="sng">
                  <a:noFill/>
                </a:ln>
                <a:latin typeface="Times New Roman"/>
                <a:ea typeface="Calibri"/>
                <a:cs typeface="Arial"/>
              </a:rPr>
              <a:t> Main Memory:</a:t>
            </a:r>
          </a:p>
        </p:txBody>
      </p:sp>
    </p:spTree>
    <p:extLst>
      <p:ext uri="{BB962C8B-B14F-4D97-AF65-F5344CB8AC3E}">
        <p14:creationId xmlns:p14="http://schemas.microsoft.com/office/powerpoint/2010/main" val="7017415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017059" y="1169895"/>
            <a:ext cx="8610600" cy="37126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Low" rtl="0">
              <a:lnSpc>
                <a:spcPct val="115000"/>
              </a:lnSpc>
              <a:spcAft>
                <a:spcPts val="1000"/>
              </a:spcAft>
              <a:buFont typeface="Courier New"/>
              <a:buChar char="o"/>
            </a:pPr>
            <a:r>
              <a:rPr lang="en-US" sz="2400" dirty="0">
                <a:latin typeface="Times New Roman"/>
                <a:ea typeface="Calibri"/>
                <a:cs typeface="Arial"/>
              </a:rPr>
              <a:t>The cell has three functional terminals capable of carrying an electrical signal </a:t>
            </a:r>
          </a:p>
          <a:p>
            <a:pPr marL="342900" indent="-342900" algn="justLow" rtl="0">
              <a:lnSpc>
                <a:spcPct val="115000"/>
              </a:lnSpc>
              <a:spcAft>
                <a:spcPts val="1000"/>
              </a:spcAft>
              <a:buFont typeface="Courier New"/>
              <a:buChar char="o"/>
            </a:pPr>
            <a:r>
              <a:rPr lang="en-US" sz="2400" dirty="0">
                <a:latin typeface="Times New Roman"/>
                <a:ea typeface="Calibri"/>
                <a:cs typeface="Arial"/>
              </a:rPr>
              <a:t>The select terminal make a memory cell work as a read or write operation.</a:t>
            </a:r>
          </a:p>
          <a:p>
            <a:pPr marL="342900" indent="-342900" algn="justLow" rtl="0">
              <a:lnSpc>
                <a:spcPct val="115000"/>
              </a:lnSpc>
              <a:spcAft>
                <a:spcPts val="1000"/>
              </a:spcAft>
              <a:buFont typeface="Courier New"/>
              <a:buChar char="o"/>
            </a:pPr>
            <a:r>
              <a:rPr lang="en-US" sz="2400" dirty="0">
                <a:latin typeface="Times New Roman"/>
                <a:ea typeface="Calibri"/>
                <a:cs typeface="Arial"/>
              </a:rPr>
              <a:t>The control terminal indicates read or write. For writing, the other terminal provides an electrical signal that sets the state of the cell to 1 or 0. For reading, that terminal is used for output of the cell’s state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1365" y="4625788"/>
            <a:ext cx="8001000" cy="2085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2017059" y="339767"/>
            <a:ext cx="8498541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 rtl="0"/>
            <a:r>
              <a:rPr lang="en-US" sz="3900" b="1" dirty="0">
                <a:ln w="3175" cmpd="sng">
                  <a:noFill/>
                </a:ln>
                <a:latin typeface="Times New Roman"/>
                <a:ea typeface="Calibri"/>
                <a:cs typeface="Arial"/>
              </a:rPr>
              <a:t>Cont’d.. </a:t>
            </a:r>
          </a:p>
        </p:txBody>
      </p:sp>
    </p:spTree>
    <p:extLst>
      <p:ext uri="{BB962C8B-B14F-4D97-AF65-F5344CB8AC3E}">
        <p14:creationId xmlns:p14="http://schemas.microsoft.com/office/powerpoint/2010/main" val="4297649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45342" y="1344707"/>
            <a:ext cx="8839200" cy="49808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Low" rtl="0">
              <a:lnSpc>
                <a:spcPct val="115000"/>
              </a:lnSpc>
              <a:spcAft>
                <a:spcPts val="1000"/>
              </a:spcAft>
              <a:buFont typeface="Courier New"/>
              <a:buChar char="o"/>
            </a:pPr>
            <a:r>
              <a:rPr lang="en-US" sz="2400" dirty="0">
                <a:latin typeface="Times New Roman"/>
                <a:ea typeface="Calibri"/>
                <a:cs typeface="Arial"/>
              </a:rPr>
              <a:t>There are two type of integrated circuit of memory, </a:t>
            </a:r>
            <a:r>
              <a:rPr lang="en-US" sz="2400" b="1" dirty="0">
                <a:latin typeface="Times New Roman"/>
                <a:ea typeface="Calibri"/>
                <a:cs typeface="Arial"/>
              </a:rPr>
              <a:t>Random-Access Memory (RAM), Read-Only Memory (ROM)</a:t>
            </a:r>
          </a:p>
          <a:p>
            <a:pPr marL="342900" indent="-342900" algn="justLow" rtl="0"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q"/>
            </a:pPr>
            <a:r>
              <a:rPr lang="en-US" sz="2400" b="1" dirty="0">
                <a:latin typeface="Times New Roman"/>
                <a:ea typeface="Calibri"/>
                <a:cs typeface="Arial"/>
              </a:rPr>
              <a:t>Random-Access Memory (RAM)</a:t>
            </a:r>
          </a:p>
          <a:p>
            <a:pPr marL="342900" indent="-342900" algn="justLow" rtl="0">
              <a:lnSpc>
                <a:spcPct val="115000"/>
              </a:lnSpc>
              <a:spcAft>
                <a:spcPts val="1000"/>
              </a:spcAft>
              <a:buFont typeface="Courier New"/>
              <a:buChar char="o"/>
            </a:pPr>
            <a:r>
              <a:rPr lang="en-US" sz="2400" dirty="0">
                <a:latin typeface="Times New Roman"/>
                <a:ea typeface="Calibri"/>
                <a:cs typeface="Arial"/>
              </a:rPr>
              <a:t>Integrated circuit RAM chips are available in two possible operating modes, static and dynamic.</a:t>
            </a:r>
          </a:p>
          <a:p>
            <a:pPr marL="342900" indent="-342900" algn="justLow" rtl="0">
              <a:lnSpc>
                <a:spcPct val="115000"/>
              </a:lnSpc>
              <a:spcAft>
                <a:spcPts val="1000"/>
              </a:spcAft>
              <a:buFont typeface="Courier New"/>
              <a:buChar char="o"/>
            </a:pPr>
            <a:r>
              <a:rPr lang="en-US" sz="2400" dirty="0">
                <a:latin typeface="Times New Roman"/>
                <a:ea typeface="Calibri"/>
                <a:cs typeface="Arial"/>
              </a:rPr>
              <a:t>The stored information remains valid as long as power is applied to the unit.</a:t>
            </a:r>
          </a:p>
          <a:p>
            <a:pPr marL="342900" indent="-342900" algn="justLow" rtl="0">
              <a:lnSpc>
                <a:spcPct val="115000"/>
              </a:lnSpc>
              <a:spcAft>
                <a:spcPts val="1000"/>
              </a:spcAft>
              <a:buFont typeface="Courier New"/>
              <a:buChar char="o"/>
            </a:pPr>
            <a:r>
              <a:rPr lang="en-US" sz="2400" dirty="0">
                <a:latin typeface="Times New Roman"/>
                <a:ea typeface="Calibri"/>
                <a:cs typeface="Arial"/>
              </a:rPr>
              <a:t>RAM  used for a reading or writing ,it is random access</a:t>
            </a:r>
          </a:p>
          <a:p>
            <a:pPr marL="342900" indent="-342900" algn="justLow" rtl="0">
              <a:lnSpc>
                <a:spcPct val="115000"/>
              </a:lnSpc>
              <a:spcAft>
                <a:spcPts val="1000"/>
              </a:spcAft>
              <a:buFont typeface="Courier New"/>
              <a:buChar char="o"/>
            </a:pPr>
            <a:r>
              <a:rPr lang="en-US" sz="2400" dirty="0">
                <a:latin typeface="Times New Roman"/>
                <a:ea typeface="Calibri"/>
                <a:cs typeface="Arial"/>
              </a:rPr>
              <a:t>RAM is volatile. </a:t>
            </a:r>
            <a:r>
              <a:rPr lang="en-US" sz="2400">
                <a:latin typeface="Times New Roman"/>
                <a:ea typeface="Calibri"/>
                <a:cs typeface="Arial"/>
              </a:rPr>
              <a:t>the </a:t>
            </a:r>
            <a:r>
              <a:rPr lang="en-US" sz="2400" dirty="0">
                <a:latin typeface="Times New Roman"/>
                <a:ea typeface="Calibri"/>
                <a:cs typeface="Arial"/>
              </a:rPr>
              <a:t>contents are destroyed when power is turned off.</a:t>
            </a:r>
          </a:p>
        </p:txBody>
      </p:sp>
      <p:sp>
        <p:nvSpPr>
          <p:cNvPr id="4" name="Rectangle 3"/>
          <p:cNvSpPr/>
          <p:nvPr/>
        </p:nvSpPr>
        <p:spPr>
          <a:xfrm>
            <a:off x="2115671" y="420450"/>
            <a:ext cx="8498541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 rtl="0"/>
            <a:r>
              <a:rPr lang="en-US" sz="3900" b="1" dirty="0">
                <a:ln w="3175" cmpd="sng">
                  <a:noFill/>
                </a:ln>
                <a:latin typeface="Times New Roman"/>
                <a:ea typeface="Calibri"/>
                <a:cs typeface="Arial"/>
              </a:rPr>
              <a:t>Cont’d.. </a:t>
            </a:r>
          </a:p>
        </p:txBody>
      </p:sp>
    </p:spTree>
    <p:extLst>
      <p:ext uri="{BB962C8B-B14F-4D97-AF65-F5344CB8AC3E}">
        <p14:creationId xmlns:p14="http://schemas.microsoft.com/office/powerpoint/2010/main" val="8813010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80559" y="1465730"/>
            <a:ext cx="8686800" cy="49808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Low" rtl="0">
              <a:lnSpc>
                <a:spcPct val="115000"/>
              </a:lnSpc>
              <a:spcAft>
                <a:spcPts val="1000"/>
              </a:spcAft>
              <a:buFont typeface="Courier New"/>
              <a:buChar char="o"/>
            </a:pPr>
            <a:r>
              <a:rPr lang="en-US" sz="2400" dirty="0">
                <a:latin typeface="Times New Roman"/>
                <a:ea typeface="Calibri"/>
                <a:cs typeface="Arial"/>
              </a:rPr>
              <a:t>RAM is used for storing the bulk of the programs and data that are subject to change.</a:t>
            </a:r>
          </a:p>
          <a:p>
            <a:pPr marL="342900" indent="-342900" algn="justLow" rtl="0">
              <a:lnSpc>
                <a:spcPct val="115000"/>
              </a:lnSpc>
              <a:spcAft>
                <a:spcPts val="1000"/>
              </a:spcAft>
              <a:buFont typeface="Courier New"/>
              <a:buChar char="o"/>
            </a:pPr>
            <a:r>
              <a:rPr lang="en-US" sz="2400" dirty="0">
                <a:latin typeface="Times New Roman"/>
                <a:ea typeface="Calibri"/>
                <a:cs typeface="Arial"/>
              </a:rPr>
              <a:t>The static RAM consists essentially of internal flip-flops that store the binary information.</a:t>
            </a:r>
          </a:p>
          <a:p>
            <a:pPr marL="342900" indent="-342900" algn="justLow" rtl="0">
              <a:lnSpc>
                <a:spcPct val="115000"/>
              </a:lnSpc>
              <a:spcAft>
                <a:spcPts val="1000"/>
              </a:spcAft>
              <a:buFont typeface="Courier New"/>
              <a:buChar char="o"/>
            </a:pPr>
            <a:r>
              <a:rPr lang="en-US" sz="2400" dirty="0">
                <a:latin typeface="Times New Roman"/>
                <a:ea typeface="Calibri"/>
                <a:cs typeface="Arial"/>
              </a:rPr>
              <a:t>The static RAM is easier to use and has shorter read and write cycles.</a:t>
            </a:r>
          </a:p>
          <a:p>
            <a:pPr marL="342900" indent="-342900" algn="justLow" rtl="0">
              <a:lnSpc>
                <a:spcPct val="115000"/>
              </a:lnSpc>
              <a:spcAft>
                <a:spcPts val="1000"/>
              </a:spcAft>
              <a:buFont typeface="Courier New"/>
              <a:buChar char="o"/>
            </a:pPr>
            <a:r>
              <a:rPr lang="en-US" sz="2400" dirty="0">
                <a:latin typeface="Times New Roman"/>
                <a:ea typeface="Calibri"/>
                <a:cs typeface="Arial"/>
              </a:rPr>
              <a:t>Static RAMs are generally faster than dynamic RAMs.</a:t>
            </a:r>
          </a:p>
          <a:p>
            <a:pPr marL="342900" indent="-342900" algn="justLow" rtl="0">
              <a:lnSpc>
                <a:spcPct val="115000"/>
              </a:lnSpc>
              <a:spcAft>
                <a:spcPts val="1000"/>
              </a:spcAft>
              <a:buFont typeface="Courier New"/>
              <a:buChar char="o"/>
            </a:pPr>
            <a:r>
              <a:rPr lang="en-US" sz="2400" dirty="0">
                <a:latin typeface="Times New Roman"/>
                <a:ea typeface="Calibri"/>
                <a:cs typeface="Arial"/>
              </a:rPr>
              <a:t>Static RAM used for cache memory.</a:t>
            </a:r>
          </a:p>
          <a:p>
            <a:pPr marL="342900" indent="-342900" algn="justLow" rtl="0">
              <a:lnSpc>
                <a:spcPct val="115000"/>
              </a:lnSpc>
              <a:spcAft>
                <a:spcPts val="1000"/>
              </a:spcAft>
              <a:buFont typeface="Courier New"/>
              <a:buChar char="o"/>
            </a:pPr>
            <a:r>
              <a:rPr lang="en-US" sz="2400" dirty="0">
                <a:latin typeface="Times New Roman"/>
                <a:ea typeface="Calibri"/>
                <a:cs typeface="Arial"/>
              </a:rPr>
              <a:t>The dynamic RAM stores the binary information in the form of electric charges that are applied to capacitors. </a:t>
            </a:r>
          </a:p>
        </p:txBody>
      </p:sp>
      <p:sp>
        <p:nvSpPr>
          <p:cNvPr id="3" name="Rectangle 2"/>
          <p:cNvSpPr/>
          <p:nvPr/>
        </p:nvSpPr>
        <p:spPr>
          <a:xfrm>
            <a:off x="2180559" y="528026"/>
            <a:ext cx="8498541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 rtl="0"/>
            <a:r>
              <a:rPr lang="en-US" sz="3900" b="1" dirty="0">
                <a:ln w="3175" cmpd="sng">
                  <a:noFill/>
                </a:ln>
                <a:latin typeface="Times New Roman"/>
                <a:ea typeface="Calibri"/>
                <a:cs typeface="Arial"/>
              </a:rPr>
              <a:t>Cont’d.. </a:t>
            </a:r>
          </a:p>
        </p:txBody>
      </p:sp>
    </p:spTree>
    <p:extLst>
      <p:ext uri="{BB962C8B-B14F-4D97-AF65-F5344CB8AC3E}">
        <p14:creationId xmlns:p14="http://schemas.microsoft.com/office/powerpoint/2010/main" val="11858290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23248" y="1995334"/>
            <a:ext cx="8610600" cy="4427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Low" rtl="0">
              <a:lnSpc>
                <a:spcPct val="115000"/>
              </a:lnSpc>
              <a:spcAft>
                <a:spcPts val="1000"/>
              </a:spcAft>
              <a:buFont typeface="Courier New"/>
              <a:buChar char="o"/>
            </a:pPr>
            <a:r>
              <a:rPr lang="en-US" sz="2400" dirty="0">
                <a:latin typeface="Times New Roman"/>
                <a:ea typeface="Calibri"/>
                <a:cs typeface="Arial"/>
              </a:rPr>
              <a:t>The capacitors are provided inside the chip by MOS transistors. Capacitors have a natural tendency to discharge.</a:t>
            </a:r>
          </a:p>
          <a:p>
            <a:pPr marL="342900" indent="-342900" algn="justLow" rtl="0">
              <a:lnSpc>
                <a:spcPct val="115000"/>
              </a:lnSpc>
              <a:spcAft>
                <a:spcPts val="1000"/>
              </a:spcAft>
              <a:buFont typeface="Courier New"/>
              <a:buChar char="o"/>
            </a:pPr>
            <a:r>
              <a:rPr lang="en-US" sz="2400" dirty="0">
                <a:latin typeface="Times New Roman"/>
                <a:ea typeface="Calibri"/>
                <a:cs typeface="Arial"/>
              </a:rPr>
              <a:t> dynamic RAMs require periodic charge refreshing to maintain data storage</a:t>
            </a:r>
          </a:p>
          <a:p>
            <a:pPr marL="342900" indent="-342900" algn="justLow" rtl="0">
              <a:lnSpc>
                <a:spcPct val="115000"/>
              </a:lnSpc>
              <a:spcAft>
                <a:spcPts val="1000"/>
              </a:spcAft>
              <a:buFont typeface="Courier New"/>
              <a:buChar char="o"/>
            </a:pPr>
            <a:r>
              <a:rPr lang="en-US" sz="2400" dirty="0">
                <a:latin typeface="Times New Roman"/>
                <a:ea typeface="Calibri"/>
                <a:cs typeface="Arial"/>
              </a:rPr>
              <a:t>The term dynamic refers to this tendency of the stored charge to leak away, even with power continuously applied.</a:t>
            </a:r>
          </a:p>
          <a:p>
            <a:pPr marL="342900" indent="-342900" algn="justLow" rtl="0">
              <a:lnSpc>
                <a:spcPct val="115000"/>
              </a:lnSpc>
              <a:spcAft>
                <a:spcPts val="1000"/>
              </a:spcAft>
              <a:buFont typeface="Courier New"/>
              <a:buChar char="o"/>
            </a:pPr>
            <a:r>
              <a:rPr lang="en-US" sz="2400" dirty="0">
                <a:latin typeface="Times New Roman"/>
                <a:ea typeface="Calibri"/>
                <a:cs typeface="Arial"/>
              </a:rPr>
              <a:t>The dynamic RAM offers reduced power consumption and larger storage capacity in a single memory chip.</a:t>
            </a:r>
          </a:p>
          <a:p>
            <a:pPr marL="342900" indent="-342900" algn="justLow" rtl="0">
              <a:lnSpc>
                <a:spcPct val="115000"/>
              </a:lnSpc>
              <a:spcAft>
                <a:spcPts val="1000"/>
              </a:spcAft>
              <a:buFont typeface="Courier New"/>
              <a:buChar char="o"/>
            </a:pPr>
            <a:r>
              <a:rPr lang="en-US" sz="2400" dirty="0">
                <a:latin typeface="Times New Roman"/>
                <a:ea typeface="Calibri"/>
                <a:cs typeface="Arial"/>
              </a:rPr>
              <a:t>The dynamic RAM is used for main memory.</a:t>
            </a:r>
          </a:p>
        </p:txBody>
      </p:sp>
      <p:sp>
        <p:nvSpPr>
          <p:cNvPr id="3" name="Rectangle 2"/>
          <p:cNvSpPr/>
          <p:nvPr/>
        </p:nvSpPr>
        <p:spPr>
          <a:xfrm>
            <a:off x="2223248" y="810414"/>
            <a:ext cx="8498541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 rtl="0"/>
            <a:r>
              <a:rPr lang="en-US" sz="3900" b="1" dirty="0">
                <a:ln w="3175" cmpd="sng">
                  <a:noFill/>
                </a:ln>
                <a:latin typeface="Times New Roman"/>
                <a:ea typeface="Calibri"/>
                <a:cs typeface="Arial"/>
              </a:rPr>
              <a:t>Cont’d.. </a:t>
            </a:r>
          </a:p>
        </p:txBody>
      </p:sp>
    </p:spTree>
    <p:extLst>
      <p:ext uri="{BB962C8B-B14F-4D97-AF65-F5344CB8AC3E}">
        <p14:creationId xmlns:p14="http://schemas.microsoft.com/office/powerpoint/2010/main" val="98268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2438" y="214314"/>
            <a:ext cx="9730585" cy="857250"/>
          </a:xfrm>
        </p:spPr>
        <p:txBody>
          <a:bodyPr>
            <a:normAutofit/>
          </a:bodyPr>
          <a:lstStyle/>
          <a:p>
            <a:pPr algn="l" rtl="0"/>
            <a:r>
              <a:rPr lang="en-US" dirty="0"/>
              <a:t>Von Neumann machines</a:t>
            </a:r>
            <a:endParaRPr lang="ar-IQ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581145" y="1438275"/>
            <a:ext cx="9442455" cy="505777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285750" indent="-28575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 rtl="0"/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772438" y="1438275"/>
            <a:ext cx="9442455" cy="505777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285750" indent="-28575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dirty="0"/>
              <a:t>Von Neumann machines: It meet the following criteria</a:t>
            </a:r>
          </a:p>
          <a:p>
            <a:pPr lvl="1" algn="l" rtl="0"/>
            <a:r>
              <a:rPr lang="en-US" dirty="0"/>
              <a:t>It have three basic hardware systems</a:t>
            </a:r>
          </a:p>
          <a:p>
            <a:pPr lvl="2" algn="l" rtl="0"/>
            <a:r>
              <a:rPr lang="en-US" dirty="0"/>
              <a:t>CPU			</a:t>
            </a:r>
          </a:p>
          <a:p>
            <a:pPr lvl="2" algn="l" rtl="0"/>
            <a:r>
              <a:rPr lang="en-US" dirty="0"/>
              <a:t>main memory 	      </a:t>
            </a:r>
          </a:p>
          <a:p>
            <a:pPr lvl="2" algn="l" rtl="0"/>
            <a:r>
              <a:rPr lang="en-US" dirty="0"/>
              <a:t>I/O system</a:t>
            </a:r>
          </a:p>
          <a:p>
            <a:pPr lvl="1" algn="l" rtl="0"/>
            <a:r>
              <a:rPr lang="en-US" dirty="0"/>
              <a:t>It is a stored-program computer </a:t>
            </a:r>
          </a:p>
          <a:p>
            <a:pPr lvl="1" algn="l" rtl="0"/>
            <a:r>
              <a:rPr lang="en-US" dirty="0"/>
              <a:t>It carries out instruction sequentially. The CPU executes or at least appears to execute one program at time .</a:t>
            </a:r>
          </a:p>
          <a:p>
            <a:pPr lvl="1" algn="l" rtl="0"/>
            <a:r>
              <a:rPr lang="en-US" dirty="0"/>
              <a:t>It has, or at least appear to have a single path between the main memory system and control unite of the CPU and this as Von Neumann bottleneck  </a:t>
            </a:r>
          </a:p>
          <a:p>
            <a:pPr lvl="1" algn="l" rtl="0"/>
            <a:r>
              <a:rPr lang="en-US" dirty="0"/>
              <a:t>Conventional Von Neumann machines provide one path way for address &amp; a second pathways for data &amp; instruction</a:t>
            </a:r>
          </a:p>
        </p:txBody>
      </p:sp>
    </p:spTree>
    <p:extLst>
      <p:ext uri="{BB962C8B-B14F-4D97-AF65-F5344CB8AC3E}">
        <p14:creationId xmlns:p14="http://schemas.microsoft.com/office/powerpoint/2010/main" val="4082450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214314"/>
            <a:ext cx="10018713" cy="857250"/>
          </a:xfrm>
        </p:spPr>
        <p:txBody>
          <a:bodyPr>
            <a:normAutofit/>
          </a:bodyPr>
          <a:lstStyle/>
          <a:p>
            <a:pPr algn="l" rtl="0"/>
            <a:r>
              <a:rPr lang="en-US" dirty="0"/>
              <a:t>Non Von Neumann Machines </a:t>
            </a:r>
            <a:endParaRPr lang="ar-IQ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581145" y="1438275"/>
            <a:ext cx="9442455" cy="505777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285750" indent="-28575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 rtl="0"/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772438" y="1438275"/>
            <a:ext cx="9442455" cy="505777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285750" indent="-28575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dirty="0"/>
              <a:t>Fly in 1966 define the taxonomy of computer</a:t>
            </a:r>
          </a:p>
          <a:p>
            <a:pPr algn="l" rtl="0"/>
            <a:r>
              <a:rPr lang="en-US" dirty="0"/>
              <a:t>It based on the notion of stream of information (instruction &amp; Data)</a:t>
            </a:r>
          </a:p>
          <a:p>
            <a:pPr algn="l" rtl="0"/>
            <a:r>
              <a:rPr lang="en-US" dirty="0"/>
              <a:t>Instruction stream: is a sequence of instruction performed by the processing unit </a:t>
            </a:r>
          </a:p>
          <a:p>
            <a:pPr algn="l" rtl="0"/>
            <a:r>
              <a:rPr lang="en-US" dirty="0"/>
              <a:t>Data stream: is define as data traffic exchange between the memory and the processing unit </a:t>
            </a:r>
          </a:p>
          <a:p>
            <a:pPr algn="l" rtl="0"/>
            <a:r>
              <a:rPr lang="en-US" dirty="0"/>
              <a:t>According to Flynn’s classification , either of instruction or data stream can be single or multiple as follows </a:t>
            </a:r>
          </a:p>
          <a:p>
            <a:pPr algn="l" rt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8896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145" y="581025"/>
            <a:ext cx="10018713" cy="857250"/>
          </a:xfrm>
        </p:spPr>
        <p:txBody>
          <a:bodyPr>
            <a:normAutofit/>
          </a:bodyPr>
          <a:lstStyle/>
          <a:p>
            <a:pPr algn="l" rtl="0"/>
            <a:r>
              <a:rPr lang="en-US" dirty="0"/>
              <a:t>Single Instruction ,Single Data (SISD)</a:t>
            </a:r>
            <a:endParaRPr lang="ar-IQ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581145" y="1438275"/>
            <a:ext cx="9442455" cy="505777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285750" indent="-28575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dirty="0"/>
              <a:t>Von Neumann machine belongs to this category</a:t>
            </a:r>
          </a:p>
          <a:p>
            <a:pPr algn="l" rtl="0"/>
            <a:r>
              <a:rPr lang="en-US" dirty="0"/>
              <a:t>SISD computer have one CPU that execute one instruction at time and fetch or store one item of data at time </a:t>
            </a:r>
          </a:p>
          <a:p>
            <a:pPr algn="l" rtl="0"/>
            <a:r>
              <a:rPr lang="en-US" dirty="0"/>
              <a:t>CU: Control Unite 								IS: Instruction Stream </a:t>
            </a:r>
          </a:p>
          <a:p>
            <a:pPr algn="l" rtl="0"/>
            <a:r>
              <a:rPr lang="en-US" dirty="0"/>
              <a:t>PU: Process Unit								 DS: Data Stream </a:t>
            </a:r>
          </a:p>
          <a:p>
            <a:pPr algn="l" rtl="0"/>
            <a:r>
              <a:rPr lang="en-US" dirty="0"/>
              <a:t>M:Memory</a:t>
            </a:r>
          </a:p>
          <a:p>
            <a:pPr marL="0" indent="0" algn="l" rtl="0">
              <a:buNone/>
            </a:pPr>
            <a:r>
              <a:rPr lang="en-US" dirty="0"/>
              <a:t>  </a:t>
            </a:r>
          </a:p>
          <a:p>
            <a:pPr algn="l" rtl="0"/>
            <a:endParaRPr lang="en-US" dirty="0"/>
          </a:p>
        </p:txBody>
      </p:sp>
      <p:grpSp>
        <p:nvGrpSpPr>
          <p:cNvPr id="22" name="Group 21"/>
          <p:cNvGrpSpPr/>
          <p:nvPr/>
        </p:nvGrpSpPr>
        <p:grpSpPr>
          <a:xfrm>
            <a:off x="2587134" y="4462697"/>
            <a:ext cx="7430476" cy="1594134"/>
            <a:chOff x="1933158" y="4850093"/>
            <a:chExt cx="7430476" cy="1594134"/>
          </a:xfrm>
        </p:grpSpPr>
        <p:sp>
          <p:nvSpPr>
            <p:cNvPr id="5" name="Rectangle 4"/>
            <p:cNvSpPr/>
            <p:nvPr/>
          </p:nvSpPr>
          <p:spPr>
            <a:xfrm>
              <a:off x="5630019" y="4908177"/>
              <a:ext cx="1344706" cy="72614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PU</a:t>
              </a:r>
              <a:endParaRPr lang="ar-IQ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018499" y="4890433"/>
              <a:ext cx="480842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/>
                <a:t>IS</a:t>
              </a:r>
              <a:endParaRPr lang="ar-IQ" dirty="0"/>
            </a:p>
          </p:txBody>
        </p:sp>
        <p:cxnSp>
          <p:nvCxnSpPr>
            <p:cNvPr id="8" name="Straight Arrow Connector 7"/>
            <p:cNvCxnSpPr>
              <a:stCxn id="3" idx="3"/>
            </p:cNvCxnSpPr>
            <p:nvPr/>
          </p:nvCxnSpPr>
          <p:spPr>
            <a:xfrm flipV="1">
              <a:off x="4787153" y="5311587"/>
              <a:ext cx="828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" name="Rectangle 2"/>
            <p:cNvSpPr/>
            <p:nvPr/>
          </p:nvSpPr>
          <p:spPr>
            <a:xfrm>
              <a:off x="3442447" y="4948518"/>
              <a:ext cx="1344706" cy="72614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CU</a:t>
              </a:r>
              <a:endParaRPr lang="ar-IQ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8018928" y="4908177"/>
              <a:ext cx="1344706" cy="72614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M</a:t>
              </a:r>
              <a:endParaRPr lang="ar-IQ" dirty="0"/>
            </a:p>
          </p:txBody>
        </p:sp>
        <p:sp>
          <p:nvSpPr>
            <p:cNvPr id="12" name="U-Turn Arrow 11"/>
            <p:cNvSpPr/>
            <p:nvPr/>
          </p:nvSpPr>
          <p:spPr>
            <a:xfrm rot="10800000">
              <a:off x="3413541" y="5674657"/>
              <a:ext cx="5770800" cy="769570"/>
            </a:xfrm>
            <a:prstGeom prst="utur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IQ">
                <a:solidFill>
                  <a:schemeClr val="tx1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206071" y="4850093"/>
              <a:ext cx="581511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/>
                <a:t>DS</a:t>
              </a:r>
              <a:endParaRPr lang="ar-IQ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933158" y="5264986"/>
              <a:ext cx="480842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/>
                <a:t>I/O</a:t>
              </a:r>
              <a:endParaRPr lang="ar-IQ" dirty="0"/>
            </a:p>
          </p:txBody>
        </p:sp>
        <p:sp>
          <p:nvSpPr>
            <p:cNvPr id="16" name="Right Arrow 15"/>
            <p:cNvSpPr/>
            <p:nvPr/>
          </p:nvSpPr>
          <p:spPr>
            <a:xfrm>
              <a:off x="2529673" y="5311587"/>
              <a:ext cx="883868" cy="31124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IQ"/>
            </a:p>
          </p:txBody>
        </p:sp>
      </p:grpSp>
      <p:cxnSp>
        <p:nvCxnSpPr>
          <p:cNvPr id="17" name="Straight Arrow Connector 16"/>
          <p:cNvCxnSpPr/>
          <p:nvPr/>
        </p:nvCxnSpPr>
        <p:spPr>
          <a:xfrm flipH="1">
            <a:off x="7671282" y="4924191"/>
            <a:ext cx="95904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3654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214314"/>
            <a:ext cx="10018713" cy="857250"/>
          </a:xfrm>
        </p:spPr>
        <p:txBody>
          <a:bodyPr>
            <a:normAutofit/>
          </a:bodyPr>
          <a:lstStyle/>
          <a:p>
            <a:pPr algn="l" rtl="0"/>
            <a:r>
              <a:rPr lang="en-US"/>
              <a:t>Single Instruction Multiple Data stream (SIMD)</a:t>
            </a:r>
            <a:endParaRPr lang="ar-IQ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581145" y="1438275"/>
            <a:ext cx="9442455" cy="505777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285750" indent="-28575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dirty="0"/>
              <a:t>There are many process element under same control unit</a:t>
            </a:r>
          </a:p>
          <a:p>
            <a:pPr algn="l" rtl="0"/>
            <a:r>
              <a:rPr lang="en-US" dirty="0"/>
              <a:t>All process element receive same instruction from control unit</a:t>
            </a:r>
          </a:p>
          <a:p>
            <a:pPr algn="l" rtl="0"/>
            <a:r>
              <a:rPr lang="en-US" dirty="0"/>
              <a:t>Each process element execute the same instruction on different data item</a:t>
            </a:r>
          </a:p>
          <a:p>
            <a:pPr algn="l" rtl="0"/>
            <a:endParaRPr lang="en-US" dirty="0"/>
          </a:p>
        </p:txBody>
      </p:sp>
      <p:grpSp>
        <p:nvGrpSpPr>
          <p:cNvPr id="17" name="Group 16"/>
          <p:cNvGrpSpPr/>
          <p:nvPr/>
        </p:nvGrpSpPr>
        <p:grpSpPr>
          <a:xfrm>
            <a:off x="4072547" y="3274690"/>
            <a:ext cx="7430476" cy="3221360"/>
            <a:chOff x="4072547" y="3274690"/>
            <a:chExt cx="7430476" cy="3221360"/>
          </a:xfrm>
        </p:grpSpPr>
        <p:grpSp>
          <p:nvGrpSpPr>
            <p:cNvPr id="18" name="Group 17"/>
            <p:cNvGrpSpPr/>
            <p:nvPr/>
          </p:nvGrpSpPr>
          <p:grpSpPr>
            <a:xfrm>
              <a:off x="4072547" y="3274690"/>
              <a:ext cx="7430476" cy="3221360"/>
              <a:chOff x="2587134" y="3274690"/>
              <a:chExt cx="7430476" cy="3221360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6283995" y="4134346"/>
                <a:ext cx="1344706" cy="74868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en-US" dirty="0"/>
                  <a:t>PU2</a:t>
                </a:r>
                <a:endParaRPr lang="ar-IQ" dirty="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5672475" y="4116051"/>
                <a:ext cx="480842" cy="380799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/>
                  <a:t>IS</a:t>
                </a:r>
                <a:endParaRPr lang="ar-IQ" dirty="0"/>
              </a:p>
            </p:txBody>
          </p:sp>
          <p:cxnSp>
            <p:nvCxnSpPr>
              <p:cNvPr id="24" name="Straight Arrow Connector 23"/>
              <p:cNvCxnSpPr>
                <a:stCxn id="25" idx="3"/>
              </p:cNvCxnSpPr>
              <p:nvPr/>
            </p:nvCxnSpPr>
            <p:spPr>
              <a:xfrm flipV="1">
                <a:off x="5441129" y="4550281"/>
                <a:ext cx="8280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5" name="Rectangle 24"/>
              <p:cNvSpPr/>
              <p:nvPr/>
            </p:nvSpPr>
            <p:spPr>
              <a:xfrm>
                <a:off x="4096423" y="4175940"/>
                <a:ext cx="1344706" cy="74868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en-US" dirty="0"/>
                  <a:t>CU</a:t>
                </a:r>
                <a:endParaRPr lang="ar-IQ" dirty="0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8672904" y="3274690"/>
                <a:ext cx="1344706" cy="295944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en-US" dirty="0"/>
                  <a:t>M</a:t>
                </a:r>
                <a:endParaRPr lang="ar-IQ" dirty="0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7860047" y="4074459"/>
                <a:ext cx="581511" cy="380799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/>
                  <a:t>DS2</a:t>
                </a:r>
                <a:endParaRPr lang="ar-IQ" dirty="0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2587134" y="4502233"/>
                <a:ext cx="480842" cy="380799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/>
                  <a:t>I/O</a:t>
                </a:r>
                <a:endParaRPr lang="ar-IQ" dirty="0"/>
              </a:p>
            </p:txBody>
          </p:sp>
          <p:sp>
            <p:nvSpPr>
              <p:cNvPr id="29" name="Right Arrow 28"/>
              <p:cNvSpPr/>
              <p:nvPr/>
            </p:nvSpPr>
            <p:spPr>
              <a:xfrm>
                <a:off x="3183649" y="4550281"/>
                <a:ext cx="883868" cy="320911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ar-IQ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6302372" y="5485447"/>
                <a:ext cx="1344706" cy="74868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en-US" dirty="0" err="1"/>
                  <a:t>PUn</a:t>
                </a:r>
                <a:endParaRPr lang="ar-IQ" dirty="0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6302372" y="3274690"/>
                <a:ext cx="1344706" cy="74868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en-US" dirty="0"/>
                  <a:t>PU1</a:t>
                </a:r>
                <a:endParaRPr lang="ar-IQ" dirty="0"/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6302372" y="4986625"/>
                <a:ext cx="1344706" cy="44731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en-US" dirty="0"/>
                  <a:t>.</a:t>
                </a:r>
              </a:p>
              <a:p>
                <a:pPr algn="ctr"/>
                <a:r>
                  <a:rPr lang="en-US" dirty="0"/>
                  <a:t>.</a:t>
                </a:r>
              </a:p>
              <a:p>
                <a:pPr algn="ctr"/>
                <a:r>
                  <a:rPr lang="en-US" dirty="0"/>
                  <a:t>.</a:t>
                </a:r>
              </a:p>
              <a:p>
                <a:pPr algn="ctr"/>
                <a:endParaRPr lang="ar-IQ" dirty="0"/>
              </a:p>
            </p:txBody>
          </p:sp>
          <p:cxnSp>
            <p:nvCxnSpPr>
              <p:cNvPr id="33" name="Straight Arrow Connector 32"/>
              <p:cNvCxnSpPr/>
              <p:nvPr/>
            </p:nvCxnSpPr>
            <p:spPr>
              <a:xfrm flipV="1">
                <a:off x="5855129" y="3618348"/>
                <a:ext cx="447243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/>
              <p:cNvCxnSpPr/>
              <p:nvPr/>
            </p:nvCxnSpPr>
            <p:spPr>
              <a:xfrm>
                <a:off x="5855129" y="5859730"/>
                <a:ext cx="47176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5855129" y="3606052"/>
                <a:ext cx="0" cy="2253678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6" name="TextBox 35"/>
              <p:cNvSpPr txBox="1"/>
              <p:nvPr/>
            </p:nvSpPr>
            <p:spPr>
              <a:xfrm>
                <a:off x="7892934" y="3274690"/>
                <a:ext cx="581511" cy="380799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/>
                  <a:t>DS1</a:t>
                </a:r>
                <a:endParaRPr lang="ar-IQ" dirty="0"/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7845537" y="5358844"/>
                <a:ext cx="605209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 err="1"/>
                  <a:t>DSn</a:t>
                </a:r>
                <a:endParaRPr lang="ar-IQ" dirty="0"/>
              </a:p>
            </p:txBody>
          </p:sp>
          <p:cxnSp>
            <p:nvCxnSpPr>
              <p:cNvPr id="38" name="Straight Connector 37"/>
              <p:cNvCxnSpPr/>
              <p:nvPr/>
            </p:nvCxnSpPr>
            <p:spPr>
              <a:xfrm flipH="1" flipV="1">
                <a:off x="4787153" y="6496050"/>
                <a:ext cx="4921623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/>
              <p:cNvCxnSpPr/>
              <p:nvPr/>
            </p:nvCxnSpPr>
            <p:spPr>
              <a:xfrm flipV="1">
                <a:off x="4787153" y="4986625"/>
                <a:ext cx="0" cy="150942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>
                <a:off x="9708776" y="6234132"/>
                <a:ext cx="0" cy="261918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Arrow Connector 18"/>
            <p:cNvCxnSpPr/>
            <p:nvPr/>
          </p:nvCxnSpPr>
          <p:spPr>
            <a:xfrm flipH="1">
              <a:off x="9199277" y="3655489"/>
              <a:ext cx="959040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flipH="1">
              <a:off x="9132491" y="4501331"/>
              <a:ext cx="959040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H="1">
              <a:off x="9132491" y="5841800"/>
              <a:ext cx="959040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146916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214314"/>
            <a:ext cx="10018713" cy="857250"/>
          </a:xfrm>
        </p:spPr>
        <p:txBody>
          <a:bodyPr>
            <a:normAutofit/>
          </a:bodyPr>
          <a:lstStyle/>
          <a:p>
            <a:pPr algn="l" rtl="0"/>
            <a:r>
              <a:rPr lang="en-US" dirty="0"/>
              <a:t>Multiple Instruction Single Data stream (MISD)</a:t>
            </a:r>
            <a:endParaRPr lang="ar-IQ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581145" y="1438275"/>
            <a:ext cx="9442455" cy="505777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285750" indent="-28575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dirty="0"/>
              <a:t>In this type there are n processor or unit each of them have different  instruction  and process same data input for all processor unit</a:t>
            </a:r>
          </a:p>
          <a:p>
            <a:pPr algn="l" rtl="0"/>
            <a:r>
              <a:rPr lang="en-US" dirty="0"/>
              <a:t>The output result from the processor unit became input for next process unit </a:t>
            </a:r>
          </a:p>
          <a:p>
            <a:pPr algn="l" rtl="0"/>
            <a:r>
              <a:rPr lang="en-US" dirty="0"/>
              <a:t>There is no practical work for this type </a:t>
            </a:r>
          </a:p>
        </p:txBody>
      </p:sp>
    </p:spTree>
    <p:extLst>
      <p:ext uri="{BB962C8B-B14F-4D97-AF65-F5344CB8AC3E}">
        <p14:creationId xmlns:p14="http://schemas.microsoft.com/office/powerpoint/2010/main" val="19136323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214314"/>
            <a:ext cx="10018713" cy="857250"/>
          </a:xfrm>
        </p:spPr>
        <p:txBody>
          <a:bodyPr>
            <a:normAutofit fontScale="90000"/>
          </a:bodyPr>
          <a:lstStyle/>
          <a:p>
            <a:pPr algn="l" rtl="0"/>
            <a:r>
              <a:rPr lang="en-US" dirty="0"/>
              <a:t>Multiple Instruction Multiple Data stream (MIMD)</a:t>
            </a:r>
            <a:endParaRPr lang="ar-IQ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581145" y="1438275"/>
            <a:ext cx="9442455" cy="505777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285750" indent="-28575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dirty="0"/>
              <a:t>Its also called multiprocessor </a:t>
            </a:r>
          </a:p>
          <a:p>
            <a:pPr algn="l" rtl="0"/>
            <a:r>
              <a:rPr lang="en-US" dirty="0"/>
              <a:t>There are more than one independent processor and each processor can execute a different program on its own data </a:t>
            </a:r>
          </a:p>
          <a:p>
            <a:pPr algn="l" rt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6426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61565" y="1990165"/>
            <a:ext cx="10219763" cy="1045510"/>
          </a:xfrm>
        </p:spPr>
        <p:txBody>
          <a:bodyPr>
            <a:noAutofit/>
          </a:bodyPr>
          <a:lstStyle/>
          <a:p>
            <a:pPr algn="l" rtl="0"/>
            <a:r>
              <a:rPr lang="en-US" sz="4400" b="1" dirty="0"/>
              <a:t>Memory Organization &amp; Management.</a:t>
            </a:r>
            <a:endParaRPr lang="ar-IQ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ar-IQ" dirty="0"/>
          </a:p>
        </p:txBody>
      </p:sp>
    </p:spTree>
    <p:extLst>
      <p:ext uri="{BB962C8B-B14F-4D97-AF65-F5344CB8AC3E}">
        <p14:creationId xmlns:p14="http://schemas.microsoft.com/office/powerpoint/2010/main" val="18428559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09032" y="1887070"/>
            <a:ext cx="8534400" cy="38749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Low" rtl="0">
              <a:lnSpc>
                <a:spcPct val="115000"/>
              </a:lnSpc>
              <a:spcAft>
                <a:spcPts val="1000"/>
              </a:spcAft>
              <a:buFont typeface="Courier New"/>
              <a:buChar char="o"/>
            </a:pPr>
            <a:r>
              <a:rPr lang="en-US" sz="2400" dirty="0">
                <a:latin typeface="Times New Roman"/>
                <a:ea typeface="Calibri"/>
                <a:cs typeface="Arial"/>
              </a:rPr>
              <a:t>The memory unit is an essential component in any digital computer needed for storing programs and data. </a:t>
            </a:r>
          </a:p>
          <a:p>
            <a:pPr marL="342900" indent="-342900" algn="justLow" rtl="0">
              <a:lnSpc>
                <a:spcPct val="115000"/>
              </a:lnSpc>
              <a:spcAft>
                <a:spcPts val="1000"/>
              </a:spcAft>
              <a:buFont typeface="Courier New"/>
              <a:buChar char="o"/>
            </a:pPr>
            <a:r>
              <a:rPr lang="en-US" sz="2400" dirty="0">
                <a:latin typeface="Times New Roman"/>
                <a:ea typeface="Calibri"/>
                <a:cs typeface="Arial"/>
              </a:rPr>
              <a:t>The memory unit that communicates directly with the CPU is called the main memory.</a:t>
            </a:r>
          </a:p>
          <a:p>
            <a:pPr marL="342900" indent="-342900" algn="justLow" rtl="0">
              <a:lnSpc>
                <a:spcPct val="115000"/>
              </a:lnSpc>
              <a:spcAft>
                <a:spcPts val="1000"/>
              </a:spcAft>
              <a:buFont typeface="Courier New"/>
              <a:buChar char="o"/>
            </a:pPr>
            <a:r>
              <a:rPr lang="en-US" sz="2400" dirty="0">
                <a:latin typeface="Times New Roman"/>
                <a:ea typeface="Calibri"/>
                <a:cs typeface="Arial"/>
              </a:rPr>
              <a:t>Devices that provide backup storage are called auxiliary memory. Such as magnetic disks and tapes.</a:t>
            </a:r>
          </a:p>
          <a:p>
            <a:pPr marL="342900" indent="-342900" algn="justLow" rtl="0">
              <a:lnSpc>
                <a:spcPct val="115000"/>
              </a:lnSpc>
              <a:spcAft>
                <a:spcPts val="1000"/>
              </a:spcAft>
              <a:buFont typeface="Courier New"/>
              <a:buChar char="o"/>
            </a:pPr>
            <a:r>
              <a:rPr lang="en-US" sz="2400" dirty="0">
                <a:latin typeface="Times New Roman"/>
                <a:ea typeface="Calibri"/>
                <a:cs typeface="Arial"/>
              </a:rPr>
              <a:t>Only programs and data currently needed by the processor reside in main memory.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2209032" y="638175"/>
            <a:ext cx="8534400" cy="8572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57200" rtl="1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rtl="1" eaLnBrk="1" hangingPunct="1">
              <a:defRPr>
                <a:solidFill>
                  <a:schemeClr val="tx2"/>
                </a:solidFill>
              </a:defRPr>
            </a:lvl2pPr>
            <a:lvl3pPr rtl="1" eaLnBrk="1" hangingPunct="1">
              <a:defRPr>
                <a:solidFill>
                  <a:schemeClr val="tx2"/>
                </a:solidFill>
              </a:defRPr>
            </a:lvl3pPr>
            <a:lvl4pPr rtl="1" eaLnBrk="1" hangingPunct="1">
              <a:defRPr>
                <a:solidFill>
                  <a:schemeClr val="tx2"/>
                </a:solidFill>
              </a:defRPr>
            </a:lvl4pPr>
            <a:lvl5pPr rtl="1" eaLnBrk="1" hangingPunct="1">
              <a:defRPr>
                <a:solidFill>
                  <a:schemeClr val="tx2"/>
                </a:solidFill>
              </a:defRPr>
            </a:lvl5pPr>
            <a:lvl6pPr rtl="1" eaLnBrk="1" hangingPunct="1">
              <a:defRPr>
                <a:solidFill>
                  <a:schemeClr val="tx2"/>
                </a:solidFill>
              </a:defRPr>
            </a:lvl6pPr>
            <a:lvl7pPr rtl="1" eaLnBrk="1" hangingPunct="1">
              <a:defRPr>
                <a:solidFill>
                  <a:schemeClr val="tx2"/>
                </a:solidFill>
              </a:defRPr>
            </a:lvl7pPr>
            <a:lvl8pPr rtl="1" eaLnBrk="1" hangingPunct="1">
              <a:defRPr>
                <a:solidFill>
                  <a:schemeClr val="tx2"/>
                </a:solidFill>
              </a:defRPr>
            </a:lvl8pPr>
            <a:lvl9pPr rtl="1" eaLnBrk="1" hangingPunct="1">
              <a:defRPr>
                <a:solidFill>
                  <a:schemeClr val="tx2"/>
                </a:solidFill>
              </a:defRPr>
            </a:lvl9pPr>
          </a:lstStyle>
          <a:p>
            <a:pPr algn="l" rtl="0"/>
            <a:r>
              <a:rPr lang="en-US" b="1" dirty="0">
                <a:latin typeface="Times New Roman"/>
                <a:ea typeface="Calibri"/>
                <a:cs typeface="Arial"/>
              </a:rPr>
              <a:t>The Memory Hierarchy:</a:t>
            </a:r>
          </a:p>
        </p:txBody>
      </p:sp>
    </p:spTree>
    <p:extLst>
      <p:ext uri="{BB962C8B-B14F-4D97-AF65-F5344CB8AC3E}">
        <p14:creationId xmlns:p14="http://schemas.microsoft.com/office/powerpoint/2010/main" val="13412691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5169</TotalTime>
  <Words>924</Words>
  <Application>Microsoft Office PowerPoint</Application>
  <PresentationFormat>Widescreen</PresentationFormat>
  <Paragraphs>107</Paragraphs>
  <Slides>18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Parallax</vt:lpstr>
      <vt:lpstr>Classification Of computer architecture </vt:lpstr>
      <vt:lpstr>Von Neumann machines</vt:lpstr>
      <vt:lpstr>Non Von Neumann Machines </vt:lpstr>
      <vt:lpstr>Single Instruction ,Single Data (SISD)</vt:lpstr>
      <vt:lpstr>Single Instruction Multiple Data stream (SIMD)</vt:lpstr>
      <vt:lpstr>Multiple Instruction Single Data stream (MISD)</vt:lpstr>
      <vt:lpstr>Multiple Instruction Multiple Data stream (MIMD)</vt:lpstr>
      <vt:lpstr>Memory Organization &amp; Management.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Organization and Architecture</dc:title>
  <dc:creator>O.A.O</dc:creator>
  <cp:lastModifiedBy>9647508849704</cp:lastModifiedBy>
  <cp:revision>142</cp:revision>
  <dcterms:created xsi:type="dcterms:W3CDTF">2015-10-10T09:04:47Z</dcterms:created>
  <dcterms:modified xsi:type="dcterms:W3CDTF">2020-08-15T18:39:25Z</dcterms:modified>
</cp:coreProperties>
</file>