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409" r:id="rId2"/>
    <p:sldId id="411" r:id="rId3"/>
    <p:sldId id="412" r:id="rId4"/>
    <p:sldId id="413" r:id="rId5"/>
    <p:sldId id="380" r:id="rId6"/>
    <p:sldId id="337" r:id="rId7"/>
    <p:sldId id="296" r:id="rId8"/>
    <p:sldId id="297" r:id="rId9"/>
    <p:sldId id="356" r:id="rId10"/>
    <p:sldId id="365" r:id="rId11"/>
    <p:sldId id="264" r:id="rId12"/>
    <p:sldId id="375" r:id="rId13"/>
    <p:sldId id="366" r:id="rId14"/>
    <p:sldId id="405" r:id="rId15"/>
    <p:sldId id="406" r:id="rId16"/>
    <p:sldId id="408" r:id="rId17"/>
    <p:sldId id="414" r:id="rId18"/>
    <p:sldId id="415" r:id="rId19"/>
    <p:sldId id="416" r:id="rId20"/>
    <p:sldId id="417" r:id="rId21"/>
    <p:sldId id="301" r:id="rId22"/>
    <p:sldId id="302" r:id="rId23"/>
    <p:sldId id="303" r:id="rId24"/>
    <p:sldId id="392" r:id="rId25"/>
    <p:sldId id="393" r:id="rId26"/>
    <p:sldId id="394" r:id="rId27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itchFamily="66" charset="0"/>
        <a:ea typeface="+mn-ea"/>
        <a:cs typeface="Arial" charset="0"/>
        <a:sym typeface="Symbol" pitchFamily="18" charset="2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itchFamily="66" charset="0"/>
        <a:ea typeface="+mn-ea"/>
        <a:cs typeface="Arial" charset="0"/>
        <a:sym typeface="Symbol" pitchFamily="18" charset="2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itchFamily="66" charset="0"/>
        <a:ea typeface="+mn-ea"/>
        <a:cs typeface="Arial" charset="0"/>
        <a:sym typeface="Symbol" pitchFamily="18" charset="2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itchFamily="66" charset="0"/>
        <a:ea typeface="+mn-ea"/>
        <a:cs typeface="Arial" charset="0"/>
        <a:sym typeface="Symbol" pitchFamily="18" charset="2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FFFF00"/>
        </a:solidFill>
        <a:latin typeface="Comic Sans MS" pitchFamily="66" charset="0"/>
        <a:ea typeface="+mn-ea"/>
        <a:cs typeface="Arial" charset="0"/>
        <a:sym typeface="Symbol" pitchFamily="18" charset="2"/>
      </a:defRPr>
    </a:lvl5pPr>
    <a:lvl6pPr marL="2286000" algn="l" defTabSz="914400" rtl="0" eaLnBrk="1" latinLnBrk="0" hangingPunct="1">
      <a:defRPr sz="2800" kern="1200">
        <a:solidFill>
          <a:srgbClr val="FFFF00"/>
        </a:solidFill>
        <a:latin typeface="Comic Sans MS" pitchFamily="66" charset="0"/>
        <a:ea typeface="+mn-ea"/>
        <a:cs typeface="Arial" charset="0"/>
        <a:sym typeface="Symbol" pitchFamily="18" charset="2"/>
      </a:defRPr>
    </a:lvl6pPr>
    <a:lvl7pPr marL="2743200" algn="l" defTabSz="914400" rtl="0" eaLnBrk="1" latinLnBrk="0" hangingPunct="1">
      <a:defRPr sz="2800" kern="1200">
        <a:solidFill>
          <a:srgbClr val="FFFF00"/>
        </a:solidFill>
        <a:latin typeface="Comic Sans MS" pitchFamily="66" charset="0"/>
        <a:ea typeface="+mn-ea"/>
        <a:cs typeface="Arial" charset="0"/>
        <a:sym typeface="Symbol" pitchFamily="18" charset="2"/>
      </a:defRPr>
    </a:lvl7pPr>
    <a:lvl8pPr marL="3200400" algn="l" defTabSz="914400" rtl="0" eaLnBrk="1" latinLnBrk="0" hangingPunct="1">
      <a:defRPr sz="2800" kern="1200">
        <a:solidFill>
          <a:srgbClr val="FFFF00"/>
        </a:solidFill>
        <a:latin typeface="Comic Sans MS" pitchFamily="66" charset="0"/>
        <a:ea typeface="+mn-ea"/>
        <a:cs typeface="Arial" charset="0"/>
        <a:sym typeface="Symbol" pitchFamily="18" charset="2"/>
      </a:defRPr>
    </a:lvl8pPr>
    <a:lvl9pPr marL="3657600" algn="l" defTabSz="914400" rtl="0" eaLnBrk="1" latinLnBrk="0" hangingPunct="1">
      <a:defRPr sz="2800" kern="1200">
        <a:solidFill>
          <a:srgbClr val="FFFF00"/>
        </a:solidFill>
        <a:latin typeface="Comic Sans MS" pitchFamily="66" charset="0"/>
        <a:ea typeface="+mn-ea"/>
        <a:cs typeface="Arial" charset="0"/>
        <a:sym typeface="Symbol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FF"/>
    <a:srgbClr val="00CC00"/>
    <a:srgbClr val="FF3300"/>
    <a:srgbClr val="66FF33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65" autoAdjust="0"/>
    <p:restoredTop sz="90929"/>
  </p:normalViewPr>
  <p:slideViewPr>
    <p:cSldViewPr>
      <p:cViewPr>
        <p:scale>
          <a:sx n="70" d="100"/>
          <a:sy n="70" d="100"/>
        </p:scale>
        <p:origin x="-162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presProps" Target="pres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spcBef>
                <a:spcPct val="20000"/>
              </a:spcBef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spcBef>
                <a:spcPct val="20000"/>
              </a:spcBef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147296B2-10D8-435B-8243-BBB4A213C360}" type="datetimeFigureOut">
              <a:rPr lang="en-US"/>
              <a:pPr>
                <a:defRPr/>
              </a:pPr>
              <a:t>10/3/2022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spcBef>
                <a:spcPct val="20000"/>
              </a:spcBef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spcBef>
                <a:spcPct val="20000"/>
              </a:spcBef>
              <a:defRPr sz="1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7B1BEEEB-4B6D-425D-9D14-6064D135E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7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928D428-92BB-48DA-8952-C28F189D45B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58289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9B615D3-843D-4B9C-A614-B360B592C57F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387B3-FB92-4811-81A3-23198085D1C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95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B453C-802D-44F9-B5E5-596379C2A1E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348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28739-1F06-4F6A-8E96-AAE75CFCD07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408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C89F3-151A-482C-8268-30ABA5EF0B2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00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341CA-6B77-4C57-B362-E238CCAA067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10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875E8-236E-4099-A247-F3C8DEF9656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627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2BA1D-8E86-4C6F-A767-866BD15A128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43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1EB7-E301-4A78-8736-AA92C5FEE69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27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B7B00-58B8-4DF5-B7E3-B219C0318F2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86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DB94E-1575-45D4-8F1B-7CC08F2ECB9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512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36DF0-F6CC-475D-ADFD-8770CD379C5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2281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- First level</a:t>
            </a:r>
            <a:endParaRPr lang="en-CA"/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January 24, 2012</a:t>
            </a: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Applied Discrete Mathematics                                                   Week 1: Logic and Sets</a:t>
            </a: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0CCFF"/>
                </a:solidFill>
                <a:effectLst/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E0995EC-3572-4486-8811-9FF4E4C2F8C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>
                <a:solidFill>
                  <a:schemeClr val="tx1"/>
                </a:solidFill>
                <a:effectLst/>
              </a:rPr>
              <a:t>Lamya A. Omer</a:t>
            </a:r>
          </a:p>
        </p:txBody>
      </p:sp>
      <p:pic>
        <p:nvPicPr>
          <p:cNvPr id="2052" name="Picture 6" descr="Zanko Logo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863"/>
            <a:ext cx="193833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6096000" y="5716588"/>
            <a:ext cx="309721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solidFill>
                  <a:srgbClr val="FF0033"/>
                </a:solidFill>
                <a:latin typeface="Arial Narrow" pitchFamily="34" charset="0"/>
              </a:rPr>
              <a:t>2</a:t>
            </a:r>
            <a:r>
              <a:rPr lang="en-US" altLang="en-US" b="1" baseline="30000" dirty="0">
                <a:solidFill>
                  <a:srgbClr val="FF0033"/>
                </a:solidFill>
                <a:latin typeface="Arial Narrow" pitchFamily="34" charset="0"/>
              </a:rPr>
              <a:t>nd</a:t>
            </a:r>
            <a:r>
              <a:rPr lang="en-US" altLang="en-US" b="1" dirty="0">
                <a:solidFill>
                  <a:srgbClr val="FF0033"/>
                </a:solidFill>
                <a:latin typeface="Arial Narrow" pitchFamily="34" charset="0"/>
              </a:rPr>
              <a:t>  Stage</a:t>
            </a:r>
          </a:p>
          <a:p>
            <a:r>
              <a:rPr lang="en-US" dirty="0"/>
              <a:t>       </a:t>
            </a:r>
            <a:r>
              <a:rPr lang="en-US" b="1" dirty="0">
                <a:solidFill>
                  <a:srgbClr val="FF0033"/>
                </a:solidFill>
                <a:latin typeface="Arial Narrow" pitchFamily="34" charset="0"/>
              </a:rPr>
              <a:t>2020-2021</a:t>
            </a:r>
          </a:p>
        </p:txBody>
      </p:sp>
      <p:sp>
        <p:nvSpPr>
          <p:cNvPr id="2054" name="TextBox 5"/>
          <p:cNvSpPr txBox="1">
            <a:spLocks noChangeArrowheads="1"/>
          </p:cNvSpPr>
          <p:nvPr/>
        </p:nvSpPr>
        <p:spPr bwMode="auto">
          <a:xfrm>
            <a:off x="228600" y="5978525"/>
            <a:ext cx="38100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rgbClr val="FFFF00"/>
                </a:solidFill>
                <a:latin typeface="Comic Sans MS" pitchFamily="66" charset="0"/>
                <a:cs typeface="Arial" charset="0"/>
                <a:sym typeface="Symbol" pitchFamily="18" charset="2"/>
              </a:defRPr>
            </a:lvl1pPr>
            <a:lvl2pPr marL="742950" indent="-285750">
              <a:defRPr sz="2800">
                <a:solidFill>
                  <a:srgbClr val="FFFF00"/>
                </a:solidFill>
                <a:latin typeface="Comic Sans MS" pitchFamily="66" charset="0"/>
                <a:cs typeface="Arial" charset="0"/>
                <a:sym typeface="Symbol" pitchFamily="18" charset="2"/>
              </a:defRPr>
            </a:lvl2pPr>
            <a:lvl3pPr marL="1143000" indent="-228600">
              <a:defRPr sz="2800">
                <a:solidFill>
                  <a:srgbClr val="FFFF00"/>
                </a:solidFill>
                <a:latin typeface="Comic Sans MS" pitchFamily="66" charset="0"/>
                <a:cs typeface="Arial" charset="0"/>
                <a:sym typeface="Symbol" pitchFamily="18" charset="2"/>
              </a:defRPr>
            </a:lvl3pPr>
            <a:lvl4pPr marL="1600200" indent="-228600">
              <a:defRPr sz="2800">
                <a:solidFill>
                  <a:srgbClr val="FFFF00"/>
                </a:solidFill>
                <a:latin typeface="Comic Sans MS" pitchFamily="66" charset="0"/>
                <a:cs typeface="Arial" charset="0"/>
                <a:sym typeface="Symbol" pitchFamily="18" charset="2"/>
              </a:defRPr>
            </a:lvl4pPr>
            <a:lvl5pPr marL="2057400" indent="-228600">
              <a:defRPr sz="2800">
                <a:solidFill>
                  <a:srgbClr val="FFFF00"/>
                </a:solidFill>
                <a:latin typeface="Comic Sans MS" pitchFamily="66" charset="0"/>
                <a:cs typeface="Arial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cs typeface="Arial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cs typeface="Arial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cs typeface="Arial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cs typeface="Arial" charset="0"/>
                <a:sym typeface="Symbol" pitchFamily="18" charset="2"/>
              </a:defRPr>
            </a:lvl9pPr>
          </a:lstStyle>
          <a:p>
            <a:r>
              <a:rPr lang="en-US" b="1">
                <a:solidFill>
                  <a:schemeClr val="tx1"/>
                </a:solidFill>
              </a:rPr>
              <a:t>lamya.omer@uod.ac</a:t>
            </a:r>
          </a:p>
        </p:txBody>
      </p:sp>
      <p:pic>
        <p:nvPicPr>
          <p:cNvPr id="2055" name="Picture 7" descr="Untitled-1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1" t="37119" r="11046" b="55449"/>
          <a:stretch>
            <a:fillRect/>
          </a:stretch>
        </p:blipFill>
        <p:spPr bwMode="auto">
          <a:xfrm>
            <a:off x="4800600" y="234950"/>
            <a:ext cx="42132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55A4B84-BB42-D566-1AED-4DAF978EF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>
                <a:solidFill>
                  <a:schemeClr val="tx1"/>
                </a:solidFill>
                <a:effectLst/>
              </a:rPr>
              <a:t>Predicate logic</a:t>
            </a:r>
            <a:br>
              <a:rPr lang="en-US" sz="4400" b="1">
                <a:solidFill>
                  <a:schemeClr val="tx1"/>
                </a:solidFill>
                <a:effectLst/>
              </a:rPr>
            </a:br>
            <a:r>
              <a:rPr lang="en-US" sz="4400" b="1">
                <a:solidFill>
                  <a:schemeClr val="tx1"/>
                </a:solidFill>
                <a:effectLst/>
              </a:rPr>
              <a:t>lecture 3</a:t>
            </a:r>
            <a:endParaRPr lang=""/>
          </a:p>
        </p:txBody>
      </p:sp>
    </p:spTree>
    <p:extLst>
      <p:ext uri="{BB962C8B-B14F-4D97-AF65-F5344CB8AC3E}">
        <p14:creationId xmlns:p14="http://schemas.microsoft.com/office/powerpoint/2010/main" val="3977535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effectLst/>
              </a:rPr>
              <a:t>Proving a universal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29718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For every rational number q, 2q is rational.</a:t>
            </a:r>
          </a:p>
          <a:p>
            <a:r>
              <a:rPr lang="en-US" sz="2000" dirty="0">
                <a:solidFill>
                  <a:schemeClr val="tx1"/>
                </a:solidFill>
              </a:rPr>
              <a:t>First, we need to deﬁne what we mean by “rational”.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simplest technique for proving a claim of the form ∀x ∈ A, P(x) is</a:t>
            </a:r>
          </a:p>
          <a:p>
            <a:r>
              <a:rPr lang="en-US" sz="2000" dirty="0">
                <a:solidFill>
                  <a:schemeClr val="tx1"/>
                </a:solidFill>
              </a:rPr>
              <a:t>to pick some representative value for x.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D3DD9BC2-5E81-4A71-ACE3-2CCADB4AAF42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  <a:defRPr/>
              </a:pPr>
              <a:t>10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3048000"/>
            <a:ext cx="9131300" cy="234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685800"/>
            <a:ext cx="8153400" cy="4648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There is an integer k such that k</a:t>
            </a:r>
            <a:r>
              <a:rPr lang="en-US" sz="3200" dirty="0">
                <a:solidFill>
                  <a:schemeClr val="tx1"/>
                </a:solidFill>
                <a:effectLst/>
              </a:rPr>
              <a:t>²</a:t>
            </a:r>
            <a:r>
              <a:rPr lang="en-US" sz="2400" dirty="0">
                <a:solidFill>
                  <a:schemeClr val="tx1"/>
                </a:solidFill>
                <a:effectLst/>
              </a:rPr>
              <a:t>= 0.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Proof: Zero is such an integer. So the statement is true.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1524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Proving existential statements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477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6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</a:rPr>
              <a:t>Consider the following sentences: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 ”The number 3x + 2 is an even number”.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The sentence is not a proposition and contain the single variable x. When x is speciﬁed, the sentence becomes a proposition. We call a declarative sentence an open statement if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       • it contains one or more variables, and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       • it is not a proposition, but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              • it becomes a proposition when the variables in it are replaced by certain allowable choices.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84F8B-2C2A-4EDB-8C36-F4E9141E4FDF}" type="slidenum">
              <a:rPr lang="en-CA" smtClean="0"/>
              <a:pPr>
                <a:defRPr/>
              </a:pPr>
              <a:t>12</a:t>
            </a:fld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9436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</a:rPr>
              <a:t>Example:- Use quantiﬁers to express the statement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”Every student in computer-department  knows what Discrete Mathematics is”.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Solution:-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Let p(x) :=“x knows what discrete Mathematics is”.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Then the statement can be written as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                   ∀x p(x),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where the universe of discourse consists of all students in computer-department 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Let s(x) :=“x is a student in computer-department”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Then the statement can be expressed as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                       ∀x(s(x) → p(x)).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7772400" cy="5105400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</a:rPr>
              <a:t>Example :- Express the following statements in quantiﬁers.</a:t>
            </a:r>
            <a:br>
              <a:rPr lang="en-US" sz="2000" dirty="0">
                <a:solidFill>
                  <a:schemeClr val="tx1"/>
                </a:solidFill>
                <a:effectLst/>
              </a:rPr>
            </a:br>
            <a:r>
              <a:rPr lang="en-US" sz="2000" dirty="0">
                <a:solidFill>
                  <a:schemeClr val="tx1"/>
                </a:solidFill>
                <a:effectLst/>
              </a:rPr>
              <a:t>              Everyone has one good friend.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Let p(x, y) be the statement “y is a good friend of x”.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Then the statement can be expressed as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            ∀</a:t>
            </a:r>
            <a:r>
              <a:rPr lang="en-US" sz="2000" dirty="0" err="1">
                <a:solidFill>
                  <a:schemeClr val="tx1"/>
                </a:solidFill>
                <a:effectLst/>
              </a:rPr>
              <a:t>x∃yp</a:t>
            </a:r>
            <a:r>
              <a:rPr lang="en-US" sz="2000" dirty="0">
                <a:solidFill>
                  <a:schemeClr val="tx1"/>
                </a:solidFill>
                <a:effectLst/>
              </a:rPr>
              <a:t>(x, y).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Negating Quantiﬁes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 • ¬(∀x p(x)) = ∃x ¬p(x).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 • ¬(∃x p(x)) = ∀x ¬p(x).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Example:-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Negate the following quantiﬁers:</a:t>
            </a:r>
          </a:p>
          <a:p>
            <a:r>
              <a:rPr lang="es-ES" sz="2000" dirty="0">
                <a:solidFill>
                  <a:schemeClr val="tx1"/>
                </a:solidFill>
                <a:effectLst/>
              </a:rPr>
              <a:t>(1) ∀</a:t>
            </a:r>
            <a:r>
              <a:rPr lang="es-ES" sz="2000" dirty="0" err="1">
                <a:solidFill>
                  <a:schemeClr val="tx1"/>
                </a:solidFill>
                <a:effectLst/>
              </a:rPr>
              <a:t>x∃y</a:t>
            </a:r>
            <a:r>
              <a:rPr lang="es-ES" sz="2000" dirty="0">
                <a:solidFill>
                  <a:schemeClr val="tx1"/>
                </a:solidFill>
                <a:effectLst/>
              </a:rPr>
              <a:t> p(x, y)</a:t>
            </a:r>
          </a:p>
          <a:p>
            <a:r>
              <a:rPr lang="es-ES" sz="2000" dirty="0">
                <a:solidFill>
                  <a:schemeClr val="tx1"/>
                </a:solidFill>
                <a:effectLst/>
              </a:rPr>
              <a:t>(2) ∃</a:t>
            </a:r>
            <a:r>
              <a:rPr lang="es-ES" sz="2000" dirty="0" err="1">
                <a:solidFill>
                  <a:schemeClr val="tx1"/>
                </a:solidFill>
                <a:effectLst/>
              </a:rPr>
              <a:t>x∀y</a:t>
            </a:r>
            <a:r>
              <a:rPr lang="es-ES" sz="2000" dirty="0">
                <a:solidFill>
                  <a:schemeClr val="tx1"/>
                </a:solidFill>
                <a:effectLst/>
              </a:rPr>
              <a:t>[ p(x, y) → q(x, y)].</a:t>
            </a: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4D8AAAAC-59A3-4507-AB89-AFF40CB8F814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  <a:defRPr/>
              </a:pPr>
              <a:t>13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153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  <a:effectLst/>
              </a:rPr>
              <a:t>Universal Quantification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153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 A be an expression, and let x be a variable.  If we want to say that P(x) is true for all substitutions of values for x we write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x P(x).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Examples: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All cats have tails, x(cat(x)  has Tail(x)).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For every integer x, x+1 &gt; x, x(&gt;(x+1, x)).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" r="1423" b="9819"/>
          <a:stretch/>
        </p:blipFill>
        <p:spPr bwMode="auto">
          <a:xfrm>
            <a:off x="191068" y="3352800"/>
            <a:ext cx="8598089" cy="261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96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09" y="37070"/>
            <a:ext cx="8267007" cy="64873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solidFill>
                  <a:srgbClr val="FF0000"/>
                </a:solidFill>
                <a:effectLst/>
              </a:rPr>
              <a:t>Existential Quantification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9154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Let A be an expression, and let x be a variable.  If we want to say that P(x) is true for at least one value of x, we write </a:t>
            </a:r>
            <a:r>
              <a:rPr lang="en-US" sz="2800" dirty="0">
                <a:solidFill>
                  <a:schemeClr val="tx1"/>
                </a:solidFill>
                <a:effectLst/>
                <a:sym typeface="Symbol" pitchFamily="18" charset="2"/>
              </a:rPr>
              <a:t>x P(x).  </a:t>
            </a:r>
          </a:p>
          <a:p>
            <a:pPr eaLnBrk="1" hangingPunct="1">
              <a:defRPr/>
            </a:pPr>
            <a:r>
              <a:rPr lang="en-US" sz="2800" dirty="0">
                <a:solidFill>
                  <a:schemeClr val="tx1"/>
                </a:solidFill>
                <a:effectLst/>
                <a:sym typeface="Symbol" pitchFamily="18" charset="2"/>
              </a:rPr>
              <a:t>Examples: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  <a:effectLst/>
                <a:sym typeface="Symbol" pitchFamily="18" charset="2"/>
              </a:rPr>
              <a:t>Some people like apples, x    (likes Apples(x)).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  <a:effectLst/>
                <a:sym typeface="Symbol" pitchFamily="18" charset="2"/>
              </a:rPr>
              <a:t>There is an integer larger than 10, x(&gt;(x, 10)).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chemeClr val="tx1"/>
                </a:solidFill>
                <a:effectLst/>
              </a:rPr>
              <a:t>(Everybody loves somebody.)</a:t>
            </a:r>
          </a:p>
          <a:p>
            <a:pPr eaLnBrk="1" hangingPunct="1">
              <a:defRPr/>
            </a:pPr>
            <a:endParaRPr lang="en-US" sz="2000" dirty="0">
              <a:solidFill>
                <a:schemeClr val="tx1"/>
              </a:solidFill>
              <a:effectLst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039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14"/>
          <a:stretch/>
        </p:blipFill>
        <p:spPr bwMode="auto">
          <a:xfrm>
            <a:off x="457200" y="179206"/>
            <a:ext cx="8534400" cy="6139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5467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Everybody loves somebody</a:t>
            </a:r>
          </a:p>
        </p:txBody>
      </p:sp>
      <p:sp>
        <p:nvSpPr>
          <p:cNvPr id="66562" name="Content Placeholder 5"/>
          <p:cNvSpPr>
            <a:spLocks noGrp="1"/>
          </p:cNvSpPr>
          <p:nvPr>
            <p:ph idx="1"/>
          </p:nvPr>
        </p:nvSpPr>
        <p:spPr>
          <a:xfrm>
            <a:off x="457200" y="5651500"/>
            <a:ext cx="8229600" cy="841375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sz="2800" dirty="0">
                <a:solidFill>
                  <a:schemeClr val="tx1"/>
                </a:solidFill>
                <a:effectLst/>
              </a:rPr>
              <a:t> (x)(</a:t>
            </a:r>
            <a:r>
              <a:rPr lang="en-US" sz="2800" dirty="0">
                <a:solidFill>
                  <a:schemeClr val="tx1"/>
                </a:solidFill>
                <a:effectLst/>
                <a:sym typeface="Symbol" pitchFamily="18" charset="2"/>
              </a:rPr>
              <a:t></a:t>
            </a:r>
            <a:r>
              <a:rPr lang="en-US" sz="2800" dirty="0">
                <a:solidFill>
                  <a:schemeClr val="tx1"/>
                </a:solidFill>
                <a:effectLst/>
              </a:rPr>
              <a:t>y)L(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x,y</a:t>
            </a:r>
            <a:r>
              <a:rPr lang="en-US" sz="2800" dirty="0">
                <a:solidFill>
                  <a:schemeClr val="tx1"/>
                </a:solidFill>
                <a:effectLst/>
              </a:rPr>
              <a:t>): for all x, there exists a y such that x loves y</a:t>
            </a:r>
          </a:p>
        </p:txBody>
      </p:sp>
      <p:pic>
        <p:nvPicPr>
          <p:cNvPr id="66563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974850"/>
            <a:ext cx="996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249613"/>
            <a:ext cx="469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2316163"/>
            <a:ext cx="469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4106863"/>
            <a:ext cx="469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379663"/>
            <a:ext cx="469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16100"/>
            <a:ext cx="996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3767138"/>
            <a:ext cx="996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3606800"/>
            <a:ext cx="996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2076450" y="2251075"/>
            <a:ext cx="1273175" cy="2555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4276725" y="2720975"/>
            <a:ext cx="1682750" cy="8064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V="1">
            <a:off x="5103813" y="4249738"/>
            <a:ext cx="1484312" cy="2286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>
            <a:off x="4213225" y="3606800"/>
            <a:ext cx="2374900" cy="5000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V="1">
            <a:off x="2757488" y="3767138"/>
            <a:ext cx="1273175" cy="201612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 flipV="1">
            <a:off x="1968500" y="2379663"/>
            <a:ext cx="1508125" cy="31750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Arrow Connector 32"/>
          <p:cNvCxnSpPr>
            <a:cxnSpLocks noChangeShapeType="1"/>
          </p:cNvCxnSpPr>
          <p:nvPr/>
        </p:nvCxnSpPr>
        <p:spPr bwMode="auto">
          <a:xfrm flipH="1">
            <a:off x="5959475" y="2219325"/>
            <a:ext cx="1289050" cy="4778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6724650" y="2316163"/>
            <a:ext cx="482600" cy="17589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088226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effectLst/>
              </a:rPr>
              <a:t>Everybody is loved by somebody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5699125"/>
            <a:ext cx="8229600" cy="74612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effectLst/>
              </a:rPr>
              <a:t> (x)(</a:t>
            </a:r>
            <a:r>
              <a:rPr lang="en-US" sz="2800" dirty="0">
                <a:solidFill>
                  <a:schemeClr val="tx1"/>
                </a:solidFill>
                <a:effectLst/>
                <a:sym typeface="Symbol"/>
              </a:rPr>
              <a:t></a:t>
            </a:r>
            <a:r>
              <a:rPr lang="en-US" sz="2800" dirty="0">
                <a:solidFill>
                  <a:schemeClr val="tx1"/>
                </a:solidFill>
                <a:effectLst/>
              </a:rPr>
              <a:t>y)L(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y,x</a:t>
            </a:r>
            <a:r>
              <a:rPr lang="en-US" sz="2800" dirty="0">
                <a:solidFill>
                  <a:schemeClr val="tx1"/>
                </a:solidFill>
                <a:effectLst/>
              </a:rPr>
              <a:t>): for all x, there exists a y such that y loves x</a:t>
            </a:r>
          </a:p>
        </p:txBody>
      </p:sp>
      <p:pic>
        <p:nvPicPr>
          <p:cNvPr id="67587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025" y="1974850"/>
            <a:ext cx="996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8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249613"/>
            <a:ext cx="469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2316163"/>
            <a:ext cx="469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4106863"/>
            <a:ext cx="469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2379663"/>
            <a:ext cx="4699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16100"/>
            <a:ext cx="996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3767138"/>
            <a:ext cx="996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4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3606800"/>
            <a:ext cx="9969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>
            <a:off x="1920875" y="2290763"/>
            <a:ext cx="1449388" cy="430212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flipH="1">
            <a:off x="4276725" y="2720975"/>
            <a:ext cx="1682750" cy="8064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Arrow Connector 20"/>
          <p:cNvCxnSpPr>
            <a:cxnSpLocks noChangeShapeType="1"/>
          </p:cNvCxnSpPr>
          <p:nvPr/>
        </p:nvCxnSpPr>
        <p:spPr bwMode="auto">
          <a:xfrm flipH="1">
            <a:off x="5143500" y="2765425"/>
            <a:ext cx="765175" cy="167957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6675438" y="2160588"/>
            <a:ext cx="552450" cy="195103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2757488" y="3606800"/>
            <a:ext cx="1273175" cy="314325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 flipH="1" flipV="1">
            <a:off x="2090738" y="2379663"/>
            <a:ext cx="666750" cy="1541462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H="1">
            <a:off x="6856413" y="2160588"/>
            <a:ext cx="530225" cy="1951037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flipH="1">
            <a:off x="5976938" y="2197100"/>
            <a:ext cx="1204912" cy="43656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12737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-10236" y="-279400"/>
            <a:ext cx="9144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  <a:effectLst/>
              </a:rPr>
              <a:t>There</a:t>
            </a:r>
            <a:r>
              <a:rPr lang="en-US" altLang="en-US" sz="3600">
                <a:solidFill>
                  <a:schemeClr val="tx1"/>
                </a:solidFill>
                <a:effectLst/>
              </a:rPr>
              <a:t>’</a:t>
            </a:r>
            <a:r>
              <a:rPr lang="en-US" sz="3600">
                <a:solidFill>
                  <a:schemeClr val="tx1"/>
                </a:solidFill>
                <a:effectLst/>
              </a:rPr>
              <a:t>s somebody everybody loves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558089" y="5715000"/>
            <a:ext cx="8229600" cy="6985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dirty="0">
                <a:solidFill>
                  <a:schemeClr val="tx1"/>
                </a:solidFill>
                <a:effectLst/>
              </a:rPr>
              <a:t>(</a:t>
            </a:r>
            <a:r>
              <a:rPr lang="en-US" sz="2800" dirty="0">
                <a:solidFill>
                  <a:schemeClr val="tx1"/>
                </a:solidFill>
                <a:effectLst/>
                <a:sym typeface="Symbol" pitchFamily="18" charset="2"/>
              </a:rPr>
              <a:t></a:t>
            </a:r>
            <a:r>
              <a:rPr lang="en-US" sz="2800" dirty="0">
                <a:solidFill>
                  <a:schemeClr val="tx1"/>
                </a:solidFill>
                <a:effectLst/>
              </a:rPr>
              <a:t>x)(y)L(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y,x</a:t>
            </a:r>
            <a:r>
              <a:rPr lang="en-US" sz="2800" dirty="0">
                <a:solidFill>
                  <a:schemeClr val="tx1"/>
                </a:solidFill>
                <a:effectLst/>
              </a:rPr>
              <a:t>): There exists an x such that for all y, y loves x</a:t>
            </a:r>
          </a:p>
          <a:p>
            <a:pPr marL="0" indent="0">
              <a:buFontTx/>
              <a:buNone/>
            </a:pPr>
            <a:endParaRPr lang="en-US" sz="2800" dirty="0"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498" y="863600"/>
            <a:ext cx="4697142" cy="469714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1527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6731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FF0000"/>
                </a:solidFill>
                <a:effectLst/>
              </a:rPr>
              <a:t>Predicates designate sets!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915400" cy="2514600"/>
          </a:xfrm>
        </p:spPr>
        <p:txBody>
          <a:bodyPr/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effectLst/>
              </a:rPr>
              <a:t>Individual constants name individuals—persons, places, things, times, etc.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effectLst/>
              </a:rPr>
              <a:t>We resolve to understand properties and relations as </a:t>
            </a:r>
            <a:r>
              <a:rPr lang="en-US" sz="2400" b="1" i="1" dirty="0">
                <a:solidFill>
                  <a:schemeClr val="tx1"/>
                </a:solidFill>
                <a:effectLst/>
              </a:rPr>
              <a:t>sets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—of individuals or ordered n-tuples of individuals (pairs, triples, quadruples, etc.)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62001" y="2819060"/>
            <a:ext cx="4495800" cy="2362540"/>
            <a:chOff x="457200" y="3810000"/>
            <a:chExt cx="3505200" cy="3048000"/>
          </a:xfrm>
        </p:grpSpPr>
        <p:pic>
          <p:nvPicPr>
            <p:cNvPr id="13320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648200"/>
              <a:ext cx="2209800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1" name="TextBox 5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15240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3600" b="1" dirty="0"/>
                <a:t>Fido</a:t>
              </a:r>
            </a:p>
          </p:txBody>
        </p:sp>
        <p:sp>
          <p:nvSpPr>
            <p:cNvPr id="13322" name="Down Arrow 6"/>
            <p:cNvSpPr>
              <a:spLocks noChangeArrowheads="1"/>
            </p:cNvSpPr>
            <p:nvPr/>
          </p:nvSpPr>
          <p:spPr bwMode="auto">
            <a:xfrm rot="1927162">
              <a:off x="2351088" y="4508500"/>
              <a:ext cx="533400" cy="685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4648200" y="2819399"/>
            <a:ext cx="3886200" cy="2017713"/>
            <a:chOff x="4343400" y="3810000"/>
            <a:chExt cx="3886200" cy="2017713"/>
          </a:xfrm>
        </p:grpSpPr>
        <p:sp>
          <p:nvSpPr>
            <p:cNvPr id="13317" name="Down Arrow 7"/>
            <p:cNvSpPr>
              <a:spLocks noChangeArrowheads="1"/>
            </p:cNvSpPr>
            <p:nvPr/>
          </p:nvSpPr>
          <p:spPr bwMode="auto">
            <a:xfrm rot="19672838" flipH="1">
              <a:off x="5475288" y="4508500"/>
              <a:ext cx="533400" cy="6858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412F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318" name="TextBox 8"/>
            <p:cNvSpPr txBox="1">
              <a:spLocks noChangeArrowheads="1"/>
            </p:cNvSpPr>
            <p:nvPr/>
          </p:nvSpPr>
          <p:spPr bwMode="auto">
            <a:xfrm>
              <a:off x="4343400" y="5181600"/>
              <a:ext cx="38862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3600"/>
                <a:t>{ </a:t>
              </a:r>
              <a:r>
                <a:rPr lang="en-US" sz="3600" b="1"/>
                <a:t>brown things </a:t>
              </a:r>
              <a:r>
                <a:rPr lang="en-US" sz="3600"/>
                <a:t>}</a:t>
              </a:r>
            </a:p>
          </p:txBody>
        </p:sp>
        <p:sp>
          <p:nvSpPr>
            <p:cNvPr id="13319" name="TextBox 8"/>
            <p:cNvSpPr txBox="1">
              <a:spLocks noChangeArrowheads="1"/>
            </p:cNvSpPr>
            <p:nvPr/>
          </p:nvSpPr>
          <p:spPr bwMode="auto">
            <a:xfrm>
              <a:off x="4343400" y="3810000"/>
              <a:ext cx="32766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sz="3600" b="1" dirty="0"/>
                <a:t>is brown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81000" y="4896677"/>
            <a:ext cx="838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sz="2400" b="1" dirty="0">
                <a:solidFill>
                  <a:schemeClr val="tx1"/>
                </a:solidFill>
              </a:rPr>
              <a:t>Predicates express </a:t>
            </a:r>
            <a:r>
              <a:rPr lang="en-US" sz="2400" b="1" i="1" dirty="0">
                <a:solidFill>
                  <a:schemeClr val="tx1"/>
                </a:solidFill>
              </a:rPr>
              <a:t>properties</a:t>
            </a:r>
            <a:r>
              <a:rPr lang="en-US" sz="2400" b="1" dirty="0">
                <a:solidFill>
                  <a:schemeClr val="tx1"/>
                </a:solidFill>
              </a:rPr>
              <a:t> which a single individual may have and </a:t>
            </a:r>
            <a:r>
              <a:rPr lang="en-US" sz="2400" b="1" i="1" dirty="0">
                <a:solidFill>
                  <a:schemeClr val="tx1"/>
                </a:solidFill>
              </a:rPr>
              <a:t>relations</a:t>
            </a:r>
            <a:r>
              <a:rPr lang="en-US" sz="2400" b="1" dirty="0">
                <a:solidFill>
                  <a:schemeClr val="tx1"/>
                </a:solidFill>
              </a:rPr>
              <a:t> which may hold on more than one individual</a:t>
            </a:r>
          </a:p>
        </p:txBody>
      </p:sp>
    </p:spTree>
    <p:extLst>
      <p:ext uri="{BB962C8B-B14F-4D97-AF65-F5344CB8AC3E}">
        <p14:creationId xmlns:p14="http://schemas.microsoft.com/office/powerpoint/2010/main" val="162837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63"/>
            <a:ext cx="91440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effectLst/>
              </a:rPr>
              <a:t>There</a:t>
            </a:r>
            <a:r>
              <a:rPr lang="en-US" altLang="en-US" sz="2800" b="1" dirty="0">
                <a:solidFill>
                  <a:schemeClr val="tx1"/>
                </a:solidFill>
                <a:effectLst/>
              </a:rPr>
              <a:t>’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s somebody who loves everybody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304800" y="5029200"/>
            <a:ext cx="8229600" cy="61753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sz="2800" b="1" dirty="0">
                <a:solidFill>
                  <a:schemeClr val="tx1"/>
                </a:solidFill>
                <a:effectLst/>
              </a:rPr>
              <a:t>(</a:t>
            </a:r>
            <a:r>
              <a:rPr lang="en-US" sz="2800" b="1" dirty="0">
                <a:solidFill>
                  <a:schemeClr val="tx1"/>
                </a:solidFill>
                <a:effectLst/>
                <a:sym typeface="Symbol" pitchFamily="18" charset="2"/>
              </a:rPr>
              <a:t>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x)(y)L(</a:t>
            </a:r>
            <a:r>
              <a:rPr lang="en-US" sz="2800" b="1" dirty="0" err="1">
                <a:solidFill>
                  <a:schemeClr val="tx1"/>
                </a:solidFill>
                <a:effectLst/>
              </a:rPr>
              <a:t>x,y</a:t>
            </a:r>
            <a:r>
              <a:rPr lang="en-US" sz="2800" b="1" dirty="0">
                <a:solidFill>
                  <a:schemeClr val="tx1"/>
                </a:solidFill>
                <a:effectLst/>
              </a:rPr>
              <a:t>): there exists an x such that for all y, x loves 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547"/>
          <a:stretch/>
        </p:blipFill>
        <p:spPr>
          <a:xfrm>
            <a:off x="1047750" y="955137"/>
            <a:ext cx="6496050" cy="38454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03575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effectLst/>
              </a:rPr>
              <a:t>Translate the following into English.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1. ∀x[x²= 0].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2. ∃t[(t &gt; 3) ∧ (t³&gt; 27)].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3. ∀x[(2/x) ∨ (2 6/x)] 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Translate the following into logic statements.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1. There is an integer whose square is twice itself.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2. No school buses are purple.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3. If a real number is even, then its square is even.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381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Exercises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2672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effectLst/>
              </a:rPr>
              <a:t>Example:     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N(x): x is a non-negative integer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E(x): x is even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O(x): x is odd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P(x): x is prime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Translate into logical notation.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1. There exists an even integer.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2. Every integer is even or odd.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3. All prime integers are non-negative.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4. The only even prime is 2.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5. Not all integers are odd.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6. Not all primes are odd.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7. If an integer is not odd, then it is even.</a:t>
            </a: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381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Exercises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5272A29A-5F05-42AD-839C-1283A93171C6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  <a:defRPr/>
              </a:pPr>
              <a:t>23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41148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Example: Some cats purr.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Negation: No cats purr.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I.e., if it is false that some cats purr, then no cat purrs</a:t>
            </a:r>
          </a:p>
          <a:p>
            <a:r>
              <a:rPr lang="en-US" sz="2400" dirty="0" err="1">
                <a:solidFill>
                  <a:schemeClr val="tx1"/>
                </a:solidFill>
                <a:effectLst/>
              </a:rPr>
              <a:t>DeMorgan’s</a:t>
            </a:r>
            <a:r>
              <a:rPr lang="en-US" sz="2400" dirty="0">
                <a:solidFill>
                  <a:schemeClr val="tx1"/>
                </a:solidFill>
                <a:effectLst/>
              </a:rPr>
              <a:t> laws for quantiﬁers: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¬∀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xP</a:t>
            </a:r>
            <a:r>
              <a:rPr lang="en-US" sz="2400" dirty="0">
                <a:solidFill>
                  <a:schemeClr val="tx1"/>
                </a:solidFill>
                <a:effectLst/>
              </a:rPr>
              <a:t>(x) = ∃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x¬P</a:t>
            </a:r>
            <a:r>
              <a:rPr lang="en-US" sz="2400" dirty="0">
                <a:solidFill>
                  <a:schemeClr val="tx1"/>
                </a:solidFill>
                <a:effectLst/>
              </a:rPr>
              <a:t>(x)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¬∃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xP</a:t>
            </a:r>
            <a:r>
              <a:rPr lang="en-US" sz="2400" dirty="0">
                <a:solidFill>
                  <a:schemeClr val="tx1"/>
                </a:solidFill>
                <a:effectLst/>
              </a:rPr>
              <a:t>(x) = ∀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x¬P</a:t>
            </a:r>
            <a:r>
              <a:rPr lang="en-US" sz="2400" dirty="0">
                <a:solidFill>
                  <a:schemeClr val="tx1"/>
                </a:solidFill>
                <a:effectLst/>
              </a:rPr>
              <a:t>(x)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Exercise: Show that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1. (∀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xP</a:t>
            </a:r>
            <a:r>
              <a:rPr lang="en-US" sz="2400" dirty="0">
                <a:solidFill>
                  <a:schemeClr val="tx1"/>
                </a:solidFill>
                <a:effectLst/>
              </a:rPr>
              <a:t>(x) ∨ ∀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xQ</a:t>
            </a:r>
            <a:r>
              <a:rPr lang="en-US" sz="2400" dirty="0">
                <a:solidFill>
                  <a:schemeClr val="tx1"/>
                </a:solidFill>
                <a:effectLst/>
              </a:rPr>
              <a:t>(x)) → ∀x(P(x) ∨ Q(x)) is true.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2. ∀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xP</a:t>
            </a:r>
            <a:r>
              <a:rPr lang="en-US" sz="2400" dirty="0">
                <a:solidFill>
                  <a:schemeClr val="tx1"/>
                </a:solidFill>
                <a:effectLst/>
              </a:rPr>
              <a:t>(x) ∨ ∀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xQ</a:t>
            </a:r>
            <a:r>
              <a:rPr lang="en-US" sz="2400" dirty="0">
                <a:solidFill>
                  <a:schemeClr val="tx1"/>
                </a:solidFill>
                <a:effectLst/>
              </a:rPr>
              <a:t>(x) 6= ∀x(P(x) ∨ Q(x))</a:t>
            </a:r>
          </a:p>
        </p:txBody>
      </p:sp>
      <p:sp>
        <p:nvSpPr>
          <p:cNvPr id="4" name="Rectangle 3"/>
          <p:cNvSpPr/>
          <p:nvPr/>
        </p:nvSpPr>
        <p:spPr>
          <a:xfrm>
            <a:off x="673100" y="4191000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Logical Relationships with Quantiﬁers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866620"/>
            <a:ext cx="8229600" cy="1838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382000" cy="5791200"/>
          </a:xfrm>
        </p:spPr>
        <p:txBody>
          <a:bodyPr/>
          <a:lstStyle/>
          <a:p>
            <a:endParaRPr lang="en-US" sz="2400" dirty="0">
              <a:solidFill>
                <a:schemeClr val="tx1"/>
              </a:solidFill>
              <a:effectLst/>
            </a:endParaRP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 we can systematically build a digital circuit with the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desired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outputExample</a:t>
            </a:r>
            <a:r>
              <a:rPr lang="en-US" sz="2400" dirty="0">
                <a:solidFill>
                  <a:schemeClr val="tx1"/>
                </a:solidFill>
                <a:effectLst/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Build a digital circuit that produces the output (p ∨¬r) ∧ (¬p ∨ (q ∨¬r)) when given input bits p, q, and r.</a:t>
            </a:r>
          </a:p>
          <a:p>
            <a:r>
              <a:rPr lang="en-US" sz="2400" i="1" dirty="0">
                <a:solidFill>
                  <a:schemeClr val="tx1"/>
                </a:solidFill>
                <a:effectLst/>
              </a:rPr>
              <a:t>Solution: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C89F3-151A-482C-8268-30ABA5EF0B24}" type="slidenum">
              <a:rPr lang="en-CA" smtClean="0"/>
              <a:pPr>
                <a:defRPr/>
              </a:pPr>
              <a:t>24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200400"/>
            <a:ext cx="917257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9811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304800"/>
            <a:ext cx="7772400" cy="5486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Find the output of each of these combinatorial circuits.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C89F3-151A-482C-8268-30ABA5EF0B24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86800" cy="373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522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C89F3-151A-482C-8268-30ABA5EF0B24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1"/>
            <a:ext cx="8534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304800"/>
            <a:ext cx="7924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Find the output of each of these combinatorial circuits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62600"/>
            <a:ext cx="532877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696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Predicate Logic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267200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/>
                </a:solidFill>
                <a:effectLst/>
              </a:rPr>
              <a:t>Individual Constants: lower case letters of the alphabet (a, b, c,…, u, v, w)</a:t>
            </a:r>
          </a:p>
          <a:p>
            <a:pPr eaLnBrk="1" hangingPunct="1">
              <a:lnSpc>
                <a:spcPct val="10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/>
                </a:solidFill>
                <a:effectLst/>
              </a:rPr>
              <a:t>Predicates: upper case letters (A, B, C,…, X, Y, Z)</a:t>
            </a:r>
          </a:p>
          <a:p>
            <a:pPr eaLnBrk="1" hangingPunct="1">
              <a:lnSpc>
                <a:spcPct val="10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/>
                </a:solidFill>
                <a:effectLst/>
              </a:rPr>
              <a:t>Connectives: </a:t>
            </a:r>
            <a:r>
              <a:rPr lang="en-US" sz="2200" dirty="0">
                <a:solidFill>
                  <a:schemeClr val="tx1"/>
                </a:solidFill>
                <a:effectLst/>
                <a:sym typeface="Symbol" pitchFamily="18" charset="2"/>
              </a:rPr>
              <a:t> , </a:t>
            </a:r>
            <a:r>
              <a:rPr lang="en-US" sz="2200" b="1" dirty="0">
                <a:solidFill>
                  <a:schemeClr val="tx1"/>
                </a:solidFill>
                <a:effectLst/>
                <a:latin typeface="ＭＳ Ｐゴシック" pitchFamily="34" charset="-128"/>
                <a:sym typeface="Symbol" pitchFamily="18" charset="2"/>
              </a:rPr>
              <a:t> , </a:t>
            </a:r>
            <a:r>
              <a:rPr lang="en-US" sz="2200" b="1" dirty="0">
                <a:solidFill>
                  <a:schemeClr val="tx1"/>
                </a:solidFill>
                <a:effectLst/>
              </a:rPr>
              <a:t>•</a:t>
            </a:r>
            <a:r>
              <a:rPr lang="en-US" sz="2200" dirty="0">
                <a:solidFill>
                  <a:schemeClr val="tx1"/>
                </a:solidFill>
                <a:effectLst/>
              </a:rPr>
              <a:t> , </a:t>
            </a:r>
            <a:r>
              <a:rPr lang="en-US" sz="2200" dirty="0">
                <a:solidFill>
                  <a:schemeClr val="tx1"/>
                </a:solidFill>
                <a:effectLst/>
                <a:sym typeface="Symbol" pitchFamily="18" charset="2"/>
              </a:rPr>
              <a:t></a:t>
            </a:r>
            <a:r>
              <a:rPr lang="en-US" sz="2200" dirty="0">
                <a:solidFill>
                  <a:schemeClr val="tx1"/>
                </a:solidFill>
                <a:effectLst/>
              </a:rPr>
              <a:t> , and </a:t>
            </a:r>
            <a:r>
              <a:rPr lang="en-US" sz="2200" b="1" dirty="0">
                <a:solidFill>
                  <a:schemeClr val="tx1"/>
                </a:solidFill>
                <a:effectLst/>
                <a:latin typeface="ＭＳ Ｐゴシック" pitchFamily="34" charset="-128"/>
                <a:sym typeface="Symbol" pitchFamily="18" charset="2"/>
              </a:rPr>
              <a:t></a:t>
            </a:r>
            <a:r>
              <a:rPr lang="en-US" sz="2200" dirty="0">
                <a:solidFill>
                  <a:schemeClr val="tx1"/>
                </a:solidFill>
                <a:effectLst/>
              </a:rPr>
              <a:t> </a:t>
            </a:r>
          </a:p>
          <a:p>
            <a:pPr eaLnBrk="1" hangingPunct="1">
              <a:lnSpc>
                <a:spcPct val="10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/>
                </a:solidFill>
                <a:effectLst/>
              </a:rPr>
              <a:t>Variables: x, y and z</a:t>
            </a:r>
          </a:p>
          <a:p>
            <a:pPr eaLnBrk="1" hangingPunct="1">
              <a:lnSpc>
                <a:spcPct val="10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/>
                </a:solidFill>
                <a:effectLst/>
              </a:rPr>
              <a:t>Quantifiers:</a:t>
            </a:r>
          </a:p>
          <a:p>
            <a:pPr lvl="1" eaLnBrk="1" hangingPunct="1">
              <a:lnSpc>
                <a:spcPct val="10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/>
                </a:solidFill>
                <a:effectLst/>
              </a:rPr>
              <a:t>Existential (</a:t>
            </a:r>
            <a:r>
              <a:rPr lang="en-US" sz="2200" dirty="0">
                <a:solidFill>
                  <a:schemeClr val="tx1"/>
                </a:solidFill>
                <a:effectLst/>
                <a:sym typeface="Symbol" pitchFamily="18" charset="2"/>
              </a:rPr>
              <a:t> [variable]), e.g. (x), (y)…</a:t>
            </a:r>
          </a:p>
          <a:p>
            <a:pPr lvl="1" eaLnBrk="1" hangingPunct="1">
              <a:lnSpc>
                <a:spcPct val="100000"/>
              </a:lnSpc>
              <a:spcAft>
                <a:spcPts val="2400"/>
              </a:spcAft>
            </a:pPr>
            <a:r>
              <a:rPr lang="en-US" sz="2200" dirty="0">
                <a:solidFill>
                  <a:schemeClr val="tx1"/>
                </a:solidFill>
                <a:effectLst/>
                <a:sym typeface="Symbol" pitchFamily="18" charset="2"/>
              </a:rPr>
              <a:t>Universal (</a:t>
            </a:r>
            <a:r>
              <a:rPr lang="en-US" sz="2000" dirty="0">
                <a:solidFill>
                  <a:schemeClr val="tx1"/>
                </a:solidFill>
                <a:effectLst/>
                <a:sym typeface="Symbol" pitchFamily="18" charset="2"/>
              </a:rPr>
              <a:t></a:t>
            </a:r>
            <a:r>
              <a:rPr lang="en-US" sz="2200" dirty="0">
                <a:solidFill>
                  <a:schemeClr val="tx1"/>
                </a:solidFill>
                <a:effectLst/>
                <a:sym typeface="Symbol" pitchFamily="18" charset="2"/>
              </a:rPr>
              <a:t> [variable]) or just ([variable] ), e.g. (</a:t>
            </a:r>
            <a:r>
              <a:rPr lang="en-US" sz="2000" dirty="0">
                <a:solidFill>
                  <a:schemeClr val="tx1"/>
                </a:solidFill>
                <a:effectLst/>
                <a:sym typeface="Symbol" pitchFamily="18" charset="2"/>
              </a:rPr>
              <a:t></a:t>
            </a:r>
            <a:r>
              <a:rPr lang="en-US" sz="2200" dirty="0">
                <a:solidFill>
                  <a:schemeClr val="tx1"/>
                </a:solidFill>
                <a:effectLst/>
                <a:sym typeface="Symbol" pitchFamily="18" charset="2"/>
              </a:rPr>
              <a:t>x), (</a:t>
            </a:r>
            <a:r>
              <a:rPr lang="en-US" sz="2000" dirty="0">
                <a:solidFill>
                  <a:schemeClr val="tx1"/>
                </a:solidFill>
                <a:effectLst/>
                <a:sym typeface="Symbol" pitchFamily="18" charset="2"/>
              </a:rPr>
              <a:t></a:t>
            </a:r>
            <a:r>
              <a:rPr lang="en-US" sz="2200" dirty="0">
                <a:solidFill>
                  <a:schemeClr val="tx1"/>
                </a:solidFill>
                <a:effectLst/>
                <a:sym typeface="Symbol" pitchFamily="18" charset="2"/>
              </a:rPr>
              <a:t>y), (x), (y)…</a:t>
            </a:r>
            <a:r>
              <a:rPr lang="en-US" sz="2200" dirty="0">
                <a:solidFill>
                  <a:schemeClr val="tx1"/>
                </a:solidFill>
                <a:effectLst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058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723900" y="228600"/>
            <a:ext cx="7772400" cy="685800"/>
          </a:xfrm>
        </p:spPr>
        <p:txBody>
          <a:bodyPr/>
          <a:lstStyle/>
          <a:p>
            <a:r>
              <a:rPr lang="en-US" sz="4000" dirty="0">
                <a:solidFill>
                  <a:srgbClr val="FF0000"/>
                </a:solidFill>
                <a:effectLst/>
              </a:rPr>
              <a:t>Sets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95300" y="1143000"/>
            <a:ext cx="5638800" cy="54864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A set is a well defined collection of objects.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The elements of a set, also called its members, can be anything: numbers, people, letters of the alphabet, other sets, and so on. 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Sets 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A</a:t>
            </a:r>
            <a:r>
              <a:rPr lang="en-US" sz="2400" dirty="0">
                <a:solidFill>
                  <a:schemeClr val="tx1"/>
                </a:solidFill>
                <a:effectLst/>
              </a:rPr>
              <a:t> and </a:t>
            </a:r>
            <a:r>
              <a:rPr lang="en-US" sz="2400" i="1" dirty="0">
                <a:solidFill>
                  <a:schemeClr val="tx1"/>
                </a:solidFill>
                <a:effectLst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</a:rPr>
              <a:t> are equal </a:t>
            </a:r>
            <a:r>
              <a:rPr lang="en-US" sz="2400" dirty="0" err="1">
                <a:solidFill>
                  <a:schemeClr val="tx1"/>
                </a:solidFill>
                <a:effectLst/>
              </a:rPr>
              <a:t>iff</a:t>
            </a:r>
            <a:r>
              <a:rPr lang="en-US" sz="2400" dirty="0">
                <a:solidFill>
                  <a:schemeClr val="tx1"/>
                </a:solidFill>
                <a:effectLst/>
              </a:rPr>
              <a:t> they have precisely the same elements.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sz="2400" dirty="0">
                <a:solidFill>
                  <a:schemeClr val="tx1"/>
                </a:solidFill>
                <a:effectLst/>
              </a:rPr>
              <a:t>Sets are </a:t>
            </a:r>
            <a:r>
              <a:rPr lang="en-US" altLang="en-US" sz="2400" dirty="0">
                <a:solidFill>
                  <a:schemeClr val="tx1"/>
                </a:solidFill>
                <a:effectLst/>
              </a:rPr>
              <a:t>“</a:t>
            </a:r>
            <a:r>
              <a:rPr lang="en-US" sz="2400" dirty="0">
                <a:solidFill>
                  <a:schemeClr val="tx1"/>
                </a:solidFill>
                <a:effectLst/>
              </a:rPr>
              <a:t>abstract objects</a:t>
            </a:r>
            <a:r>
              <a:rPr lang="en-US" altLang="en-US" sz="2400" dirty="0">
                <a:solidFill>
                  <a:schemeClr val="tx1"/>
                </a:solidFill>
                <a:effectLst/>
              </a:rPr>
              <a:t>”</a:t>
            </a:r>
            <a:r>
              <a:rPr lang="en-US" sz="2400" dirty="0">
                <a:solidFill>
                  <a:schemeClr val="tx1"/>
                </a:solidFill>
                <a:effectLst/>
              </a:rPr>
              <a:t>: they don</a:t>
            </a:r>
            <a:r>
              <a:rPr lang="en-US" altLang="en-US" sz="2400" dirty="0">
                <a:solidFill>
                  <a:schemeClr val="tx1"/>
                </a:solidFill>
                <a:effectLst/>
              </a:rPr>
              <a:t>’</a:t>
            </a:r>
            <a:r>
              <a:rPr lang="en-US" sz="2400" dirty="0">
                <a:solidFill>
                  <a:schemeClr val="tx1"/>
                </a:solidFill>
                <a:effectLst/>
              </a:rPr>
              <a:t>t occupy time or space, or have causal powers even if their members do.</a:t>
            </a:r>
          </a:p>
        </p:txBody>
      </p:sp>
      <p:pic>
        <p:nvPicPr>
          <p:cNvPr id="1536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2489200"/>
            <a:ext cx="281940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262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400"/>
            <a:ext cx="7772400" cy="533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4267200"/>
          </a:xfrm>
        </p:spPr>
        <p:txBody>
          <a:bodyPr/>
          <a:lstStyle/>
          <a:p>
            <a:r>
              <a:rPr lang="en-US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Deﬁnition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 predicate is a property that a variable or a ﬁnite collection of variables can have. A predicate becomes a proposition when speciﬁc values are assigned to the variables P(x</a:t>
            </a:r>
            <a:r>
              <a:rPr lang="en-US" sz="1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,x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,…..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 is called a predicate of n variables or n arguments .</a:t>
            </a:r>
          </a:p>
          <a:p>
            <a:r>
              <a:rPr lang="en-US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Deﬁnition: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symbol ∀ is called the universal quantiﬁer.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universal quantiﬁcation of P(x) is the statement “P(x) for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values x in the universe”, which is written in logical notation as: ∀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 or sometimes ∀x ∈ D, P(x). </a:t>
            </a:r>
          </a:p>
          <a:p>
            <a:r>
              <a:rPr lang="en-US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Deﬁnition: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symbol ∃ is call the existential quantiﬁer and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represents the phrase “there exists” or “for some”. S.t 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“There exists a value for x such that P(x) is true”, which is written ∃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(x).</a:t>
            </a:r>
          </a:p>
          <a:p>
            <a:r>
              <a:rPr lang="en-US" sz="24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P(x) is true for at least one element in the domain, then</a:t>
            </a:r>
          </a:p>
          <a:p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∃</a:t>
            </a:r>
            <a:r>
              <a:rPr lang="en-US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xP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(x) is true. Otherwise it is false.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EC89F3-151A-482C-8268-30ABA5EF0B24}" type="slidenum">
              <a:rPr lang="en-CA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5</a:t>
            </a:fld>
            <a:endParaRPr lang="en-CA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187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3400"/>
            <a:ext cx="6248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Predicates and Quantiﬁers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5900" y="109472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“Every computer connected to the university network is functioning properly.”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852376"/>
            <a:ext cx="64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“MATH3 is functioning properly,”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215900" y="2317018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where MATH3 is one of the computers connected to the university network.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3148015"/>
            <a:ext cx="7772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“CS2 is under attack by an intruder,”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900" y="3634069"/>
            <a:ext cx="8763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where CS2 is a computer on the university network, to conclude the truth of</a:t>
            </a:r>
          </a:p>
          <a:p>
            <a:r>
              <a:rPr lang="en-US" dirty="0">
                <a:solidFill>
                  <a:schemeClr val="tx1"/>
                </a:solidFill>
              </a:rPr>
              <a:t>“There is a computer on the university network that is under attack by an intruder.”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7" name="Rectangle 111"/>
          <p:cNvSpPr>
            <a:spLocks noGrp="1" noChangeArrowheads="1"/>
          </p:cNvSpPr>
          <p:nvPr>
            <p:ph idx="1"/>
          </p:nvPr>
        </p:nvSpPr>
        <p:spPr>
          <a:xfrm>
            <a:off x="152400" y="228600"/>
            <a:ext cx="8991600" cy="59436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effectLst/>
              </a:rPr>
              <a:t>The statement “x is greater than 3” has two parts. The ﬁrst part, the variable x, is the subject of the statement. The second part—the </a:t>
            </a:r>
            <a:r>
              <a:rPr lang="en-US" sz="2400" b="1" dirty="0">
                <a:solidFill>
                  <a:srgbClr val="FF0000"/>
                </a:solidFill>
                <a:effectLst/>
              </a:rPr>
              <a:t>predicate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, “is greater than 3”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refers to a </a:t>
            </a:r>
            <a:r>
              <a:rPr lang="en-US" sz="2400" b="1" dirty="0">
                <a:solidFill>
                  <a:srgbClr val="FF0000"/>
                </a:solidFill>
                <a:effectLst/>
              </a:rPr>
              <a:t>property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 that </a:t>
            </a:r>
            <a:r>
              <a:rPr lang="en-US" sz="2400" dirty="0">
                <a:solidFill>
                  <a:schemeClr val="tx1"/>
                </a:solidFill>
                <a:effectLst/>
              </a:rPr>
              <a:t>the subject of the statement can have.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We can denote the statement “x is greater than 3” by </a:t>
            </a:r>
            <a:r>
              <a:rPr lang="en-US" sz="2400" b="1" dirty="0">
                <a:solidFill>
                  <a:srgbClr val="FF0000"/>
                </a:solidFill>
                <a:effectLst/>
              </a:rPr>
              <a:t>P(x)</a:t>
            </a:r>
            <a:r>
              <a:rPr lang="en-US" sz="2400" dirty="0">
                <a:solidFill>
                  <a:schemeClr val="tx1"/>
                </a:solidFill>
                <a:effectLst/>
              </a:rPr>
              <a:t>,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where P denotes the predicate “is greater than 3” and x is the variable. </a:t>
            </a:r>
          </a:p>
          <a:p>
            <a:r>
              <a:rPr lang="en-US" sz="2400" dirty="0">
                <a:solidFill>
                  <a:schemeClr val="tx1"/>
                </a:solidFill>
                <a:effectLst/>
              </a:rPr>
              <a:t>The statement P(x) is also said to be the value of the </a:t>
            </a:r>
            <a:r>
              <a:rPr lang="en-US" sz="2400" b="1" dirty="0">
                <a:solidFill>
                  <a:schemeClr val="tx1"/>
                </a:solidFill>
                <a:effectLst/>
              </a:rPr>
              <a:t>propositional function P at x.</a:t>
            </a:r>
          </a:p>
          <a:p>
            <a:r>
              <a:rPr lang="en-US" sz="2400" b="1" dirty="0">
                <a:solidFill>
                  <a:schemeClr val="tx1"/>
                </a:solidFill>
                <a:effectLst/>
              </a:rPr>
              <a:t> Once a value has been assigned </a:t>
            </a:r>
            <a:r>
              <a:rPr lang="en-US" sz="2400" dirty="0">
                <a:solidFill>
                  <a:schemeClr val="tx1"/>
                </a:solidFill>
                <a:effectLst/>
              </a:rPr>
              <a:t>to the variable x, the statement P(x) becomes a proposition and has a truth value. Consider Examples 1 and 2.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9534341D-3123-42FB-9548-7242E9EB70FF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  <a:defRPr/>
              </a:pPr>
              <a:t>7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-2419350" y="-909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0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0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0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0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0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0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0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0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0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0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2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9EC486E0-5765-4B88-AB71-669940B531E9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  <a:defRPr/>
              </a:pPr>
              <a:t>8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81000"/>
            <a:ext cx="7772400" cy="5715000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effectLst/>
              </a:rPr>
              <a:t>EXAMPLE 1 Let P(x) denote the statement “x&gt;3.” What are the truth values of P(4) and P(2)?</a:t>
            </a:r>
          </a:p>
          <a:p>
            <a:r>
              <a:rPr lang="en-US" sz="2000" i="1" dirty="0">
                <a:solidFill>
                  <a:schemeClr val="tx1"/>
                </a:solidFill>
                <a:effectLst/>
              </a:rPr>
              <a:t>Solution: We obtain the statement P(4) by setting x = 4 in the statement “x&gt;3.” Hence,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P(4), which is the statement “4 &gt; 3,” is true. However, P(2), which is the statement “2 &gt; 3,”  is false.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3 Quantiﬁers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The operation “for all x” is formally known as a universal quantiﬁer.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“there exists an x”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“there exists an integer x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such that 5 &lt; x &lt; 100.” This means that at least one integer x (and possibly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a whole bunch of integers) satisﬁes the equation.</a:t>
            </a:r>
          </a:p>
          <a:p>
            <a:r>
              <a:rPr lang="pt-BR" sz="2000" dirty="0">
                <a:solidFill>
                  <a:schemeClr val="tx1"/>
                </a:solidFill>
                <a:effectLst/>
              </a:rPr>
              <a:t>∀x ∈ R, ∀y ∈ R, x + y = x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endParaRPr lang="en-US" sz="2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solidFill>
                  <a:srgbClr val="FF0000"/>
                </a:solidFill>
                <a:effectLst/>
              </a:rPr>
              <a:t>Negating statements with quantiﬁers</a:t>
            </a:r>
            <a:br>
              <a:rPr lang="en-US" sz="3600" b="1" dirty="0">
                <a:solidFill>
                  <a:srgbClr val="FF0000"/>
                </a:solidFill>
                <a:effectLst/>
              </a:rPr>
            </a:br>
            <a:endParaRPr lang="en-US" sz="3600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382000" cy="42672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  <a:effectLst/>
              </a:rPr>
              <a:t>Negating statements with quantiﬁers ¬(∀x, P(x)) = ∃x, ¬P(x)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                                              ¬(∃x, P(x)) = ∀x, ¬P(x)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So if we have something like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             ∀x, P(x) → (Q(x) ∧ R(x))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Its negation is</a:t>
            </a:r>
          </a:p>
          <a:p>
            <a:r>
              <a:rPr lang="pt-BR" sz="2000" dirty="0">
                <a:solidFill>
                  <a:schemeClr val="tx1"/>
                </a:solidFill>
                <a:effectLst/>
              </a:rPr>
              <a:t>                       ¬(∀x, P(x) → (Q(x) ∧ R(x))) = ∃x, ¬(P(x) → (Q(x) ∧ R(x)))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                                                     = ∃x, P(x) ∧ ¬(Q(x) ∧ R(x)))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</a:rPr>
              <a:t>                                                                   = ∃x, P(x) ∧ (¬Q(x) ∨ ¬R(x))</a:t>
            </a:r>
          </a:p>
          <a:p>
            <a:endParaRPr lang="en-US" sz="2000" dirty="0">
              <a:solidFill>
                <a:schemeClr val="tx1"/>
              </a:solidFill>
              <a:effectLst/>
            </a:endParaRPr>
          </a:p>
          <a:p>
            <a:pPr>
              <a:defRPr/>
            </a:pPr>
            <a:endParaRPr lang="en-US" sz="2000" dirty="0">
              <a:solidFill>
                <a:schemeClr val="tx1"/>
              </a:solidFill>
              <a:effectLst/>
            </a:endParaRP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1pPr>
            <a:lvl2pPr marL="742950" indent="-28575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2pPr>
            <a:lvl3pPr marL="11430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3pPr>
            <a:lvl4pPr marL="16002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4pPr>
            <a:lvl5pPr marL="2057400" indent="-228600" eaLnBrk="0" hangingPunct="0">
              <a:spcBef>
                <a:spcPct val="20000"/>
              </a:spcBef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omic Sans MS" pitchFamily="66" charset="0"/>
                <a:sym typeface="Symbol" pitchFamily="18" charset="2"/>
              </a:defRPr>
            </a:lvl9pPr>
          </a:lstStyle>
          <a:p>
            <a:pPr eaLnBrk="1" hangingPunct="1">
              <a:spcBef>
                <a:spcPct val="0"/>
              </a:spcBef>
              <a:defRPr/>
            </a:pPr>
            <a:fld id="{29E0091B-B706-4FD6-8912-3F249BBD8BDA}" type="slidenum">
              <a:rPr lang="en-CA" sz="1400" smtClean="0">
                <a:solidFill>
                  <a:srgbClr val="00CCFF"/>
                </a:solidFill>
                <a:latin typeface="Times New Roman" pitchFamily="18" charset="0"/>
              </a:rPr>
              <a:pPr eaLnBrk="1" hangingPunct="1">
                <a:spcBef>
                  <a:spcPct val="0"/>
                </a:spcBef>
                <a:defRPr/>
              </a:pPr>
              <a:t>9</a:t>
            </a:fld>
            <a:endParaRPr lang="en-CA" sz="1400">
              <a:solidFill>
                <a:srgbClr val="00CC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sym typeface="Symbol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omic Sans MS" pitchFamily="66" charset="0"/>
            <a:sym typeface="Symbol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15205</TotalTime>
  <Words>1753</Words>
  <Application>Microsoft Office PowerPoint</Application>
  <PresentationFormat>On-screen Show (4:3)</PresentationFormat>
  <Paragraphs>174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Predicate logic lecture 3</vt:lpstr>
      <vt:lpstr>Predicates designate sets!</vt:lpstr>
      <vt:lpstr>Predicate Logic Vocabulary</vt:lpstr>
      <vt:lpstr>Sets</vt:lpstr>
      <vt:lpstr>Definitions</vt:lpstr>
      <vt:lpstr>PowerPoint Presentation</vt:lpstr>
      <vt:lpstr>PowerPoint Presentation</vt:lpstr>
      <vt:lpstr>PowerPoint Presentation</vt:lpstr>
      <vt:lpstr>Negating statements with quantiﬁers </vt:lpstr>
      <vt:lpstr>Proving a universal statement</vt:lpstr>
      <vt:lpstr>Proving existential statements</vt:lpstr>
      <vt:lpstr>PowerPoint Presentation</vt:lpstr>
      <vt:lpstr> </vt:lpstr>
      <vt:lpstr>Universal Quantification</vt:lpstr>
      <vt:lpstr>Existential Quantification</vt:lpstr>
      <vt:lpstr>PowerPoint Presentation</vt:lpstr>
      <vt:lpstr>Everybody loves somebody</vt:lpstr>
      <vt:lpstr>Everybody is loved by somebody</vt:lpstr>
      <vt:lpstr>There’s somebody everybody loves</vt:lpstr>
      <vt:lpstr>There’s somebody who loves everybody</vt:lpstr>
      <vt:lpstr>Exercises  </vt:lpstr>
      <vt:lpstr>Exercises  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rahnd hassan</cp:lastModifiedBy>
  <cp:revision>353</cp:revision>
  <cp:lastPrinted>2012-10-23T08:46:33Z</cp:lastPrinted>
  <dcterms:created xsi:type="dcterms:W3CDTF">2001-02-24T00:16:35Z</dcterms:created>
  <dcterms:modified xsi:type="dcterms:W3CDTF">2022-10-03T12:53:02Z</dcterms:modified>
</cp:coreProperties>
</file>