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66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D3A44E-247C-47F0-89B5-8B5322B792A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FCDAE0-6116-4A53-A06A-C692CD9B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cap="none" dirty="0" smtClean="0"/>
              <a:t>ssembly</a:t>
            </a:r>
            <a:r>
              <a:rPr lang="en-US" dirty="0" smtClean="0"/>
              <a:t> l</a:t>
            </a:r>
            <a:r>
              <a:rPr lang="en-US" cap="none" dirty="0" smtClean="0"/>
              <a:t>anguage</a:t>
            </a:r>
            <a:r>
              <a:rPr lang="en-US" dirty="0" smtClean="0"/>
              <a:t> </a:t>
            </a:r>
            <a:r>
              <a:rPr lang="en-US" cap="none" dirty="0" smtClean="0"/>
              <a:t>programming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1668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46664"/>
            <a:ext cx="10363826" cy="4344536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Ex: display the content of AX register then insert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4567then display registers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RAX ↲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AX  0000       :4567 ↲</a:t>
            </a:r>
          </a:p>
          <a:p>
            <a:pPr lvl="1"/>
            <a:endParaRPr lang="en-US" cap="none" dirty="0" smtClean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Ex: display the content of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CX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register then insert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1234 then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display registers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RCX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↲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CX 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0000      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:1234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↲</a:t>
            </a:r>
          </a:p>
          <a:p>
            <a:pPr marL="457200" lvl="1" indent="0">
              <a:buNone/>
            </a:pPr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907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2197"/>
            <a:ext cx="10363826" cy="4817659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status of flag register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are: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31404"/>
              </p:ext>
            </p:extLst>
          </p:nvPr>
        </p:nvGraphicFramePr>
        <p:xfrm>
          <a:off x="1255595" y="2402007"/>
          <a:ext cx="9812740" cy="376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630">
                  <a:extLst>
                    <a:ext uri="{9D8B030D-6E8A-4147-A177-3AD203B41FA5}">
                      <a16:colId xmlns:a16="http://schemas.microsoft.com/office/drawing/2014/main" val="23043816"/>
                    </a:ext>
                  </a:extLst>
                </a:gridCol>
                <a:gridCol w="3277784">
                  <a:extLst>
                    <a:ext uri="{9D8B030D-6E8A-4147-A177-3AD203B41FA5}">
                      <a16:colId xmlns:a16="http://schemas.microsoft.com/office/drawing/2014/main" val="3708902101"/>
                    </a:ext>
                  </a:extLst>
                </a:gridCol>
                <a:gridCol w="3195326">
                  <a:extLst>
                    <a:ext uri="{9D8B030D-6E8A-4147-A177-3AD203B41FA5}">
                      <a16:colId xmlns:a16="http://schemas.microsoft.com/office/drawing/2014/main" val="1127883046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Flag type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Set   “1”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Clear   “0”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99169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Over flow (OF)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OV  = over flow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NV =  no over flow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95515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Direction (DF)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DN = direction down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UP = direction up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85264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Interrupt (IF)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EI = Interrupts enable 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DI = Interrupts disable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69023"/>
                  </a:ext>
                </a:extLst>
              </a:tr>
              <a:tr h="420041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Sign(SF)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NG =Negative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PL =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85857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Zero(ZF)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ZR = Zero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NZ = No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36020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Auxiliary carry (AF)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AC = Auxiliary carry 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NA = No auxiliary carry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5085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Parity(PF)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PE = Parity 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PO = Parity odd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9565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Carry(CF)</a:t>
                      </a:r>
                      <a:endParaRPr lang="en-US" sz="2000" kern="1200" cap="none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CY = Carry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a:t>NC = NO 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0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8271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39670"/>
            <a:ext cx="10363826" cy="3903260"/>
          </a:xfrm>
        </p:spPr>
        <p:txBody>
          <a:bodyPr/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U Unassembled machine code into symbolic code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U start address ▽ end address ↲</a:t>
            </a:r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0865" y="3176587"/>
            <a:ext cx="10400599" cy="3773330"/>
            <a:chOff x="140865" y="3176587"/>
            <a:chExt cx="10400599" cy="37733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302" y="3176587"/>
              <a:ext cx="7315200" cy="127258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0865" y="5318701"/>
              <a:ext cx="304861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Segment: Offset</a:t>
              </a:r>
            </a:p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The value increased depend on how much byte need to store inside memory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9793" y="5599919"/>
              <a:ext cx="30486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Machine language in Hex.</a:t>
              </a:r>
            </a:p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Each instruction have different number 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8073" y="4879782"/>
              <a:ext cx="3048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Instructions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2849" y="4918591"/>
              <a:ext cx="3048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Operands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7687305" y="4254088"/>
              <a:ext cx="469421" cy="8595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6315439" y="4213557"/>
              <a:ext cx="469421" cy="7854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3873562" y="4293784"/>
              <a:ext cx="469421" cy="6545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2821466" y="3994163"/>
              <a:ext cx="469421" cy="12537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5400000">
              <a:off x="1527627" y="4044745"/>
              <a:ext cx="1596788" cy="146031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1"/>
            </p:cNvCxnSpPr>
            <p:nvPr/>
          </p:nvCxnSpPr>
          <p:spPr>
            <a:xfrm flipH="1">
              <a:off x="4108272" y="4855747"/>
              <a:ext cx="1" cy="625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0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202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05720"/>
            <a:ext cx="10363826" cy="4385479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G Run the executable program in memory.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G=start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address ▽ end address ↲</a:t>
            </a: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After execute the all program will display the all registers 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change.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 Trace the contents of one instruction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 ↲</a:t>
            </a: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After execute the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instruction will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display the all registers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change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cap="none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Q Quit the debug program.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8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0975"/>
          </a:xfrm>
        </p:spPr>
        <p:txBody>
          <a:bodyPr/>
          <a:lstStyle/>
          <a:p>
            <a:pPr algn="l"/>
            <a:r>
              <a:rPr lang="en-US" b="1" dirty="0" smtClean="0"/>
              <a:t>W</a:t>
            </a:r>
            <a:r>
              <a:rPr lang="en-US" b="1" cap="none" dirty="0" smtClean="0"/>
              <a:t>hy</a:t>
            </a:r>
            <a:r>
              <a:rPr lang="en-US" b="1" dirty="0" smtClean="0"/>
              <a:t> l</a:t>
            </a:r>
            <a:r>
              <a:rPr lang="en-US" b="1" cap="none" dirty="0" smtClean="0"/>
              <a:t>earn</a:t>
            </a:r>
            <a:r>
              <a:rPr lang="en-US" b="1" dirty="0" smtClean="0"/>
              <a:t> a</a:t>
            </a:r>
            <a:r>
              <a:rPr lang="en-US" b="1" cap="none" dirty="0" smtClean="0"/>
              <a:t>ssembler</a:t>
            </a:r>
            <a:r>
              <a:rPr lang="en-US" b="1" dirty="0" smtClean="0"/>
              <a:t> </a:t>
            </a:r>
            <a:r>
              <a:rPr lang="en-US" b="1" cap="none" dirty="0" smtClean="0"/>
              <a:t>language</a:t>
            </a:r>
            <a:r>
              <a:rPr lang="en-US" cap="none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Provides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more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knowing about operation of your pc.</a:t>
            </a:r>
          </a:p>
          <a:p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Provide total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control of the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PC.</a:t>
            </a:r>
          </a:p>
          <a:p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ssembly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programs are quicker, smaller, and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have larger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capacities than ones created with other languages. 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Assembler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allows an ideal optimization in programs, be it on their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size or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on their execution </a:t>
            </a:r>
            <a:b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0976"/>
          </a:xfrm>
        </p:spPr>
        <p:txBody>
          <a:bodyPr/>
          <a:lstStyle/>
          <a:p>
            <a:r>
              <a:rPr lang="en-US" b="1" dirty="0"/>
              <a:t>Program creation process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9494"/>
            <a:ext cx="10363826" cy="4981431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For the creation of a program it is necessary to follow five steps:</a:t>
            </a:r>
          </a:p>
          <a:p>
            <a:pPr lvl="1"/>
            <a:r>
              <a:rPr lang="en-US" sz="2000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Design of the algorithm</a:t>
            </a: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, stage the problem to be solved is established and the</a:t>
            </a:r>
            <a:b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best solution is proposed.</a:t>
            </a:r>
            <a:endParaRPr lang="en-US" sz="2000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lvl="1"/>
            <a:r>
              <a:rPr lang="en-US" sz="2000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Coding the algorithm</a:t>
            </a: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, consists in writing the program in some programming</a:t>
            </a:r>
            <a:b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language.</a:t>
            </a:r>
          </a:p>
          <a:p>
            <a:pPr lvl="1"/>
            <a:r>
              <a:rPr lang="en-US" sz="2000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Translation to machine language </a:t>
            </a: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,mean writing program as a sequence of zeros and ones that can be</a:t>
            </a:r>
            <a:b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interpreted by the processor.</a:t>
            </a:r>
          </a:p>
          <a:p>
            <a:pPr lvl="1"/>
            <a:r>
              <a:rPr lang="en-US" sz="2000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Test the program</a:t>
            </a: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, after the translation the program into machine language,</a:t>
            </a:r>
            <a:b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execute the program in the computer machine.</a:t>
            </a:r>
          </a:p>
          <a:p>
            <a:pPr lvl="1"/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last stage is </a:t>
            </a:r>
            <a:r>
              <a:rPr lang="en-US" sz="2000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elimination of detected faults </a:t>
            </a: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on the program on the test</a:t>
            </a:r>
            <a:b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stage. </a:t>
            </a:r>
            <a:endParaRPr lang="en-US" sz="2000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7453"/>
          </a:xfrm>
        </p:spPr>
        <p:txBody>
          <a:bodyPr/>
          <a:lstStyle/>
          <a:p>
            <a:r>
              <a:rPr lang="en-US" b="1" dirty="0"/>
              <a:t>Debugger</a:t>
            </a:r>
            <a:r>
              <a:rPr lang="en-US" b="1" dirty="0" smtClean="0"/>
              <a:t> </a:t>
            </a:r>
            <a:r>
              <a:rPr lang="en-US" b="1" dirty="0"/>
              <a:t>program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05970"/>
            <a:ext cx="10363826" cy="4421875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create a program in assembler two options </a:t>
            </a:r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exist:</a:t>
            </a:r>
          </a:p>
          <a:p>
            <a:pPr lvl="1"/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The 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first one is to use </a:t>
            </a:r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TASM 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or turbo </a:t>
            </a:r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assembler 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of </a:t>
            </a:r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Borland.</a:t>
            </a:r>
          </a:p>
          <a:p>
            <a:pPr lvl="1"/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second one is to use </a:t>
            </a:r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Debugger – </a:t>
            </a:r>
          </a:p>
          <a:p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on our study we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will use </a:t>
            </a:r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Debugger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it is found in any </a:t>
            </a:r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pc. </a:t>
            </a:r>
          </a:p>
          <a:p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open debug program:</a:t>
            </a:r>
          </a:p>
          <a:p>
            <a:pPr lvl="1"/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I</a:t>
            </a:r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n windows 7 press(windows key + R) then right debug and press enter</a:t>
            </a:r>
          </a:p>
          <a:p>
            <a:pPr lvl="1"/>
            <a:r>
              <a:rPr lang="en-US" sz="22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For windows 10 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will use </a:t>
            </a:r>
            <a:r>
              <a:rPr lang="en-US" sz="2200" cap="none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Debug 64bit </a:t>
            </a:r>
            <a:r>
              <a:rPr lang="en-US" sz="2200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V1.11 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which is available on </a:t>
            </a:r>
            <a:r>
              <a:rPr lang="en-US" sz="22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moodle</a:t>
            </a:r>
            <a:r>
              <a:rPr lang="en-US" sz="22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</a:t>
            </a:r>
            <a:r>
              <a:rPr lang="en-US" sz="2200" cap="none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/>
            </a:r>
            <a:br>
              <a:rPr lang="en-US" sz="2200" cap="none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endParaRPr lang="en-US" sz="2200" cap="none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2737"/>
          </a:xfrm>
        </p:spPr>
        <p:txBody>
          <a:bodyPr/>
          <a:lstStyle/>
          <a:p>
            <a:r>
              <a:rPr lang="en-US" dirty="0"/>
              <a:t>Debugger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01254"/>
            <a:ext cx="10364452" cy="4708477"/>
          </a:xfrm>
        </p:spPr>
        <p:txBody>
          <a:bodyPr>
            <a:normAutofit fontScale="77500" lnSpcReduction="20000"/>
          </a:bodyPr>
          <a:lstStyle/>
          <a:p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Debug provides a set of commands that lets </a:t>
            </a:r>
            <a:r>
              <a:rPr lang="en-US" sz="24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perform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 number of useful</a:t>
            </a:r>
            <a:b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</a:b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operations: </a:t>
            </a:r>
            <a:endParaRPr lang="en-US" sz="2400" cap="none" dirty="0" smtClean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A: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Assemble symbolic instructions into machine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code.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Display the contents of an area of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memory.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Enter data into memory, beginning at a specific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location.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F Fill the rang of memory location with same value.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G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Run the executable program in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memory.</a:t>
            </a:r>
          </a:p>
          <a:p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 Trace the contents of one instruction.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Q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Quit the debug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program.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Display the contents of one or more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registers.</a:t>
            </a:r>
          </a:p>
          <a:p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U </a:t>
            </a:r>
            <a:r>
              <a:rPr lang="en-US" sz="25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Unassembled machine code into symbolic </a:t>
            </a:r>
            <a:r>
              <a:rPr lang="en-US" sz="25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90237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3555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55846"/>
            <a:ext cx="10363826" cy="4235354"/>
          </a:xfrm>
        </p:spPr>
        <p:txBody>
          <a:bodyPr/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A: Assemble symbolic instructions into machine code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 start address ↲</a:t>
            </a:r>
          </a:p>
          <a:p>
            <a:r>
              <a:rPr lang="en-US" cap="none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Notes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: always use the default address 0100H.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Ex: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A100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↲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4195334"/>
            <a:ext cx="2814353" cy="15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5441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5738" y="1414817"/>
            <a:ext cx="10363826" cy="4194411"/>
          </a:xfrm>
        </p:spPr>
        <p:txBody>
          <a:bodyPr/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Display(dump)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the contents of an area of memory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 location address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↲ 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Ex: </a:t>
            </a:r>
          </a:p>
          <a:p>
            <a:pPr lvl="1"/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D2000</a:t>
            </a:r>
            <a:r>
              <a:rPr lang="en-US" sz="20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↲      (display 128 byte from memory )</a:t>
            </a:r>
          </a:p>
          <a:p>
            <a:pPr lvl="1"/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D2000</a:t>
            </a:r>
            <a:r>
              <a:rPr lang="en-US" sz="20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▽2001 ↲   (display 2 byte from memory </a:t>
            </a:r>
            <a:r>
              <a:rPr lang="en-US" sz="2000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94760" y="2880964"/>
            <a:ext cx="12286760" cy="3904202"/>
            <a:chOff x="-94760" y="2880964"/>
            <a:chExt cx="12286760" cy="39042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345" y="3645474"/>
              <a:ext cx="8857397" cy="24435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-94760" y="4353634"/>
              <a:ext cx="1959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Segment: offset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2165" y="6385056"/>
              <a:ext cx="196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128 byte of 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59566" y="2880964"/>
              <a:ext cx="3832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Translate of each byte to ASCII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5400000">
              <a:off x="773372" y="3011606"/>
              <a:ext cx="937147" cy="193798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rot="16200000">
              <a:off x="1609756" y="4332481"/>
              <a:ext cx="835013" cy="167754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5628465" y="3570150"/>
              <a:ext cx="352679" cy="5422802"/>
            </a:xfrm>
            <a:prstGeom prst="leftBrace">
              <a:avLst>
                <a:gd name="adj1" fmla="val 8333"/>
                <a:gd name="adj2" fmla="val 475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8925636" y="3318199"/>
              <a:ext cx="450376" cy="6623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3555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2072"/>
            <a:ext cx="10363826" cy="4899546"/>
          </a:xfrm>
        </p:spPr>
        <p:txBody>
          <a:bodyPr/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 Enter data into memory, beginning at a specific location.</a:t>
            </a: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location ↲    00. 1</a:t>
            </a:r>
            <a:r>
              <a:rPr lang="en-US" cap="none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st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byte      00.2</a:t>
            </a:r>
            <a:r>
              <a:rPr lang="en-US" cap="none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nd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byte     00.3</a:t>
            </a:r>
            <a:r>
              <a:rPr lang="en-US" cap="none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rd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byte    ………..etc. ↲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Ex: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Entrance the 2435, 5660 and 3553 to memory at location 2000.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Dump 4 byte form location 2000.</a:t>
            </a:r>
          </a:p>
          <a:p>
            <a:pPr marL="457200" lvl="1" indent="0">
              <a:buNone/>
            </a:pPr>
            <a:endParaRPr lang="en-US" cap="none" dirty="0" smtClean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F Fill the rang of memory location with same value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F start location 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▽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end location, value.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Ex:</a:t>
            </a:r>
          </a:p>
          <a:p>
            <a:pPr lvl="1"/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Entrance 10byte of  FF to memory location 2000.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907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395029"/>
            <a:ext cx="10727767" cy="441277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 Display the contents of one or more registers.</a:t>
            </a:r>
          </a:p>
          <a:p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R</a:t>
            </a:r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↲</a:t>
            </a:r>
          </a:p>
          <a:p>
            <a:r>
              <a:rPr lang="en-US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Or R register    display the value inside register and can use it to entrance new value to register.</a:t>
            </a:r>
          </a:p>
          <a:p>
            <a:endParaRPr lang="en-US" cap="none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4373" y="2824983"/>
            <a:ext cx="11176556" cy="4106767"/>
            <a:chOff x="74373" y="2824983"/>
            <a:chExt cx="11176556" cy="410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76" y="3889608"/>
              <a:ext cx="10364453" cy="1178258"/>
            </a:xfrm>
            <a:prstGeom prst="rect">
              <a:avLst/>
            </a:prstGeom>
          </p:spPr>
        </p:pic>
        <p:sp>
          <p:nvSpPr>
            <p:cNvPr id="6" name="Right Brace 5"/>
            <p:cNvSpPr/>
            <p:nvPr/>
          </p:nvSpPr>
          <p:spPr>
            <a:xfrm rot="16200000">
              <a:off x="3158829" y="1312459"/>
              <a:ext cx="410060" cy="4954764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97131" y="3227829"/>
              <a:ext cx="1988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General Register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6339075" y="3223457"/>
              <a:ext cx="410062" cy="113276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7723" y="2863901"/>
              <a:ext cx="11236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Stack 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Register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 rot="16200000">
              <a:off x="7571936" y="3210436"/>
              <a:ext cx="410062" cy="113276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0584" y="2835144"/>
              <a:ext cx="11236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Base pointer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8841184" y="3209079"/>
              <a:ext cx="410062" cy="113276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3445" y="2824983"/>
              <a:ext cx="11236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Source  index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16200000">
              <a:off x="10110432" y="3210436"/>
              <a:ext cx="410062" cy="113276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2714" y="2876922"/>
              <a:ext cx="14560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Destination  index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8660670" y="3021110"/>
              <a:ext cx="839476" cy="3739649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34256" y="5495694"/>
              <a:ext cx="160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Flag Register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6124911" y="4335439"/>
              <a:ext cx="847001" cy="113276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6941" y="5469751"/>
              <a:ext cx="2247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Instruction pointer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5400000">
              <a:off x="4985351" y="3986020"/>
              <a:ext cx="521449" cy="1188720"/>
            </a:xfrm>
            <a:prstGeom prst="rightBrace">
              <a:avLst>
                <a:gd name="adj1" fmla="val 8333"/>
                <a:gd name="adj2" fmla="val 4879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6069" y="5182778"/>
              <a:ext cx="1123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Code segment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 rot="5400000">
              <a:off x="2468454" y="4005642"/>
              <a:ext cx="521449" cy="1097280"/>
            </a:xfrm>
            <a:prstGeom prst="rightBrace">
              <a:avLst>
                <a:gd name="adj1" fmla="val 8333"/>
                <a:gd name="adj2" fmla="val 4879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/>
            <p:cNvSpPr/>
            <p:nvPr/>
          </p:nvSpPr>
          <p:spPr>
            <a:xfrm rot="5400000">
              <a:off x="1204301" y="3959268"/>
              <a:ext cx="521449" cy="1228298"/>
            </a:xfrm>
            <a:prstGeom prst="rightBrace">
              <a:avLst>
                <a:gd name="adj1" fmla="val 8333"/>
                <a:gd name="adj2" fmla="val 4879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 rot="5400000">
              <a:off x="3721453" y="4046737"/>
              <a:ext cx="521449" cy="1188720"/>
            </a:xfrm>
            <a:prstGeom prst="rightBrace">
              <a:avLst>
                <a:gd name="adj1" fmla="val 8333"/>
                <a:gd name="adj2" fmla="val 4879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373" y="6223864"/>
              <a:ext cx="3048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Segment: Offset</a:t>
              </a:r>
            </a:p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Next instruction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98" y="5564910"/>
              <a:ext cx="1123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Data segment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17432" y="5182778"/>
              <a:ext cx="1123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Extra segment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9992" y="5189851"/>
              <a:ext cx="1123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Stack segment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Right Brace 28"/>
            <p:cNvSpPr/>
            <p:nvPr/>
          </p:nvSpPr>
          <p:spPr>
            <a:xfrm rot="5400000">
              <a:off x="1422718" y="4430999"/>
              <a:ext cx="429827" cy="1502311"/>
            </a:xfrm>
            <a:prstGeom prst="rightBrace">
              <a:avLst>
                <a:gd name="adj1" fmla="val 8333"/>
                <a:gd name="adj2" fmla="val 48795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653421" y="5362384"/>
              <a:ext cx="0" cy="10565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900316" y="4786968"/>
              <a:ext cx="582519" cy="9405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1"/>
            </p:cNvCxnSpPr>
            <p:nvPr/>
          </p:nvCxnSpPr>
          <p:spPr>
            <a:xfrm>
              <a:off x="2742401" y="4815007"/>
              <a:ext cx="0" cy="41208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04463" y="4901303"/>
              <a:ext cx="0" cy="3316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59084" y="4890702"/>
              <a:ext cx="0" cy="3316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Brace 42"/>
            <p:cNvSpPr/>
            <p:nvPr/>
          </p:nvSpPr>
          <p:spPr>
            <a:xfrm rot="5400000">
              <a:off x="2412495" y="4739934"/>
              <a:ext cx="429827" cy="422650"/>
            </a:xfrm>
            <a:prstGeom prst="rightBrace">
              <a:avLst>
                <a:gd name="adj1" fmla="val 8333"/>
                <a:gd name="adj2" fmla="val 48795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2634018" y="5166173"/>
              <a:ext cx="3101" cy="97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113356" y="6196569"/>
              <a:ext cx="3048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Machine language in Hex. For Ret instruction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437478" y="4635595"/>
              <a:ext cx="281944" cy="595172"/>
            </a:xfrm>
            <a:prstGeom prst="rightBrace">
              <a:avLst>
                <a:gd name="adj1" fmla="val 8333"/>
                <a:gd name="adj2" fmla="val 48795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5584212" y="5086557"/>
              <a:ext cx="3101" cy="97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177080" y="6143565"/>
              <a:ext cx="30042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Next Instruction to </a:t>
              </a:r>
              <a:r>
                <a:rPr lang="en-US" sz="2000" dirty="0" err="1" smtClean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excute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41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261</TotalTime>
  <Words>672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Cambria Math</vt:lpstr>
      <vt:lpstr>Tw Cen MT</vt:lpstr>
      <vt:lpstr>Droplet</vt:lpstr>
      <vt:lpstr>Assembly language programming</vt:lpstr>
      <vt:lpstr>Why learn assembler language </vt:lpstr>
      <vt:lpstr>Program creation process </vt:lpstr>
      <vt:lpstr>Debugger program </vt:lpstr>
      <vt:lpstr>Debugger Command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programming</dc:title>
  <dc:creator>OAO</dc:creator>
  <cp:lastModifiedBy>OAO</cp:lastModifiedBy>
  <cp:revision>26</cp:revision>
  <dcterms:created xsi:type="dcterms:W3CDTF">2020-11-09T13:49:33Z</dcterms:created>
  <dcterms:modified xsi:type="dcterms:W3CDTF">2020-11-09T19:31:03Z</dcterms:modified>
</cp:coreProperties>
</file>