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9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1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0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8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5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4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109E-6E60-4CA3-940C-72C86DA2358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3709-2666-4527-B37B-3A5297D3E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subTitle" idx="1"/>
          </p:nvPr>
        </p:nvSpPr>
        <p:spPr>
          <a:xfrm>
            <a:off x="766618" y="1080799"/>
            <a:ext cx="10409382" cy="4491037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solidFill>
                  <a:srgbClr val="FF0000"/>
                </a:solidFill>
              </a:rPr>
              <a:t>Capstone Project – 1</a:t>
            </a:r>
          </a:p>
          <a:p>
            <a:r>
              <a:rPr lang="en-IN" sz="5400" dirty="0" smtClean="0"/>
              <a:t>EDA on </a:t>
            </a:r>
            <a:r>
              <a:rPr lang="en-IN" sz="5400" dirty="0" err="1" smtClean="0"/>
              <a:t>Airbnb</a:t>
            </a:r>
            <a:r>
              <a:rPr lang="en-IN" sz="5400" dirty="0" smtClean="0"/>
              <a:t> Booking Analysis</a:t>
            </a:r>
            <a:endParaRPr lang="en-IN" sz="5400" dirty="0"/>
          </a:p>
          <a:p>
            <a:endParaRPr lang="en-IN" sz="6000" dirty="0" smtClean="0"/>
          </a:p>
          <a:p>
            <a:r>
              <a:rPr lang="en-IN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By </a:t>
            </a: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Abdul Rehman Ansari </a:t>
            </a:r>
          </a:p>
        </p:txBody>
      </p:sp>
    </p:spTree>
    <p:extLst>
      <p:ext uri="{BB962C8B-B14F-4D97-AF65-F5344CB8AC3E}">
        <p14:creationId xmlns:p14="http://schemas.microsoft.com/office/powerpoint/2010/main" val="13482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274" y="874639"/>
            <a:ext cx="5541818" cy="3032343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3.Analyzing </a:t>
            </a:r>
            <a:r>
              <a:rPr lang="en-IN" sz="4000" dirty="0">
                <a:solidFill>
                  <a:srgbClr val="FF0000"/>
                </a:solidFill>
              </a:rPr>
              <a:t>Room </a:t>
            </a:r>
            <a:r>
              <a:rPr lang="en-IN" sz="4000" dirty="0" smtClean="0">
                <a:solidFill>
                  <a:srgbClr val="FF0000"/>
                </a:solidFill>
              </a:rPr>
              <a:t>Type</a:t>
            </a:r>
            <a:endParaRPr lang="en-IN" sz="4000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US" dirty="0"/>
              <a:t>We can see from graph that people usually like to stay in private room. thus it has highest no of Reviews.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3" y="2481766"/>
            <a:ext cx="5181600" cy="4128945"/>
          </a:xfrm>
        </p:spPr>
      </p:pic>
    </p:spTree>
    <p:extLst>
      <p:ext uri="{BB962C8B-B14F-4D97-AF65-F5344CB8AC3E}">
        <p14:creationId xmlns:p14="http://schemas.microsoft.com/office/powerpoint/2010/main" val="2324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619" y="230909"/>
            <a:ext cx="10236200" cy="343592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4.Most </a:t>
            </a:r>
            <a:r>
              <a:rPr lang="en-IN" sz="4000" dirty="0">
                <a:solidFill>
                  <a:srgbClr val="FF0000"/>
                </a:solidFill>
              </a:rPr>
              <a:t>Expensive </a:t>
            </a:r>
            <a:r>
              <a:rPr lang="en-IN" sz="4000" dirty="0" err="1">
                <a:solidFill>
                  <a:srgbClr val="FF0000"/>
                </a:solidFill>
              </a:rPr>
              <a:t>Neighborhoods</a:t>
            </a:r>
            <a:endParaRPr lang="en-US" sz="40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By </a:t>
            </a:r>
            <a:r>
              <a:rPr lang="en-US" dirty="0"/>
              <a:t>comparing Neighborhoods with Average price we can see the Top 10 Most expensive Neighborhood.</a:t>
            </a:r>
          </a:p>
          <a:p>
            <a:pPr fontAlgn="base"/>
            <a:r>
              <a:rPr lang="en-US" dirty="0"/>
              <a:t>Fort “Wadsworth” is most expensive Neighborhood with an average price of $800 followed by “Woodrow” price $700, “Tribeca” price $490.60 and so 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9" y="3666835"/>
            <a:ext cx="10446326" cy="3011055"/>
          </a:xfrm>
        </p:spPr>
      </p:pic>
    </p:spTree>
    <p:extLst>
      <p:ext uri="{BB962C8B-B14F-4D97-AF65-F5344CB8AC3E}">
        <p14:creationId xmlns:p14="http://schemas.microsoft.com/office/powerpoint/2010/main" val="18749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" y="14345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Now </a:t>
            </a:r>
            <a:r>
              <a:rPr lang="en-US" b="1" dirty="0">
                <a:solidFill>
                  <a:srgbClr val="FF0000"/>
                </a:solidFill>
              </a:rPr>
              <a:t>lets see which hosts are the busiest and why?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581" y="1591440"/>
            <a:ext cx="9885220" cy="179830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We can see from below Graph that “Dona” is the busiest host having 629 no of reviews followed by “</a:t>
            </a:r>
            <a:r>
              <a:rPr lang="en-US" dirty="0" err="1" smtClean="0"/>
              <a:t>Jj</a:t>
            </a:r>
            <a:r>
              <a:rPr lang="en-US" dirty="0" smtClean="0"/>
              <a:t>” having 607 no of reviews, then “Maya” – 543 and so 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3094182"/>
            <a:ext cx="8737599" cy="36517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50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74" y="1825625"/>
            <a:ext cx="5508589" cy="4815320"/>
          </a:xfrm>
        </p:spPr>
      </p:pic>
      <p:sp>
        <p:nvSpPr>
          <p:cNvPr id="6" name="Title 1"/>
          <p:cNvSpPr>
            <a:spLocks noGrp="1"/>
          </p:cNvSpPr>
          <p:nvPr>
            <p:ph sz="half" idx="1"/>
          </p:nvPr>
        </p:nvSpPr>
        <p:spPr>
          <a:xfrm>
            <a:off x="692727" y="655782"/>
            <a:ext cx="6086764" cy="5521181"/>
          </a:xfrm>
        </p:spPr>
        <p:txBody>
          <a:bodyPr>
            <a:normAutofit fontScale="85000" lnSpcReduction="20000"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What room type busiest host prefer the most?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fontAlgn="base"/>
            <a:r>
              <a:rPr lang="en-US" sz="3200" dirty="0"/>
              <a:t>Taking a sample of first 100 busiest host to find their choices regarding room type   we can say that most number of hosts are opting for 'Private room' than the rest.</a:t>
            </a:r>
          </a:p>
          <a:p>
            <a:pPr fontAlgn="base"/>
            <a:r>
              <a:rPr lang="en-US" sz="3200" dirty="0"/>
              <a:t> almost 2/3rd of the hosts leaning towards 'private rooms' in the sample size of busiest host. This might be influential factor for most busiest hosts.</a:t>
            </a:r>
          </a:p>
          <a:p>
            <a:pPr fontAlgn="base"/>
            <a:r>
              <a:rPr lang="en-US" sz="3200" dirty="0"/>
              <a:t> They are repetitive in terms of choosing private rooms.</a:t>
            </a: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358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 there any noticeable difference of traffic among different areas and what could be the reason for it?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382" y="1894898"/>
            <a:ext cx="5770418" cy="496310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From the  Bar plot we can see that Manhattan and Brooklyn has the highest traffic share followed by Queens, Bronx and Staten Island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From the previous analysis we know that most of  property are listed in Manhattan and Brooklyn that’s why it has most Traffic.</a:t>
            </a:r>
            <a:endParaRPr lang="en-US" dirty="0"/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know that  Manhattan and Brooklyn have many places of Tourist attraction like “</a:t>
            </a:r>
            <a:r>
              <a:rPr lang="en-US" b="1" dirty="0"/>
              <a:t>Statue of Liberty </a:t>
            </a:r>
            <a:r>
              <a:rPr lang="en-US" dirty="0"/>
              <a:t>and </a:t>
            </a:r>
            <a:r>
              <a:rPr lang="en-US" b="1" dirty="0"/>
              <a:t>Ellis Island</a:t>
            </a:r>
            <a:r>
              <a:rPr lang="en-US" dirty="0"/>
              <a:t>” in Manhattan, “</a:t>
            </a:r>
            <a:r>
              <a:rPr lang="en-US" b="1" dirty="0"/>
              <a:t>Prospect Park</a:t>
            </a:r>
            <a:r>
              <a:rPr lang="en-US" dirty="0"/>
              <a:t>, </a:t>
            </a:r>
            <a:r>
              <a:rPr lang="en-US" b="1" dirty="0"/>
              <a:t>Cony Island</a:t>
            </a:r>
            <a:r>
              <a:rPr lang="en-US" dirty="0"/>
              <a:t>” in Brooklyn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07153"/>
            <a:ext cx="5807364" cy="4741430"/>
          </a:xfrm>
        </p:spPr>
      </p:pic>
    </p:spTree>
    <p:extLst>
      <p:ext uri="{BB962C8B-B14F-4D97-AF65-F5344CB8AC3E}">
        <p14:creationId xmlns:p14="http://schemas.microsoft.com/office/powerpoint/2010/main" val="39712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310" y="-240145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Conclusion</a:t>
            </a:r>
            <a:r>
              <a:rPr lang="en-IN" dirty="0" smtClean="0">
                <a:solidFill>
                  <a:srgbClr val="FF0000"/>
                </a:solidFill>
              </a:rPr>
              <a:t>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452583" y="960582"/>
            <a:ext cx="11009744" cy="56164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So far we have done some basic exploring of the dataset and have gain few insights from it such as</a:t>
            </a:r>
          </a:p>
          <a:p>
            <a:r>
              <a:rPr lang="en-US" dirty="0"/>
              <a:t>-From the analysis we came to know </a:t>
            </a:r>
            <a:r>
              <a:rPr lang="en-US" dirty="0" smtClean="0"/>
              <a:t>most </a:t>
            </a:r>
            <a:r>
              <a:rPr lang="en-US" dirty="0"/>
              <a:t>properties are located in Manhattan and </a:t>
            </a:r>
            <a:r>
              <a:rPr lang="en-US" dirty="0" smtClean="0"/>
              <a:t>Brooklyn </a:t>
            </a:r>
            <a:r>
              <a:rPr lang="en-US" dirty="0" err="1" smtClean="0"/>
              <a:t>neighbourhood</a:t>
            </a:r>
            <a:r>
              <a:rPr lang="en-US" dirty="0" smtClean="0"/>
              <a:t> </a:t>
            </a:r>
            <a:r>
              <a:rPr lang="en-US" dirty="0"/>
              <a:t>group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-We know the Top 10 hosts with most No of properties listed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Sonder</a:t>
            </a:r>
            <a:r>
              <a:rPr lang="en-US" dirty="0"/>
              <a:t>(NYC) is a Top Host, with 327  no of properties </a:t>
            </a:r>
            <a:r>
              <a:rPr lang="en-US" dirty="0" smtClean="0"/>
              <a:t>listed.</a:t>
            </a:r>
            <a:endParaRPr lang="en-US" dirty="0"/>
          </a:p>
          <a:p>
            <a:r>
              <a:rPr lang="en-US" dirty="0"/>
              <a:t>-We know which </a:t>
            </a:r>
            <a:r>
              <a:rPr lang="en-US" dirty="0" err="1"/>
              <a:t>Neighbourhood</a:t>
            </a:r>
            <a:r>
              <a:rPr lang="en-US" dirty="0"/>
              <a:t> group has most No of reviews as compared to No of properties listed. </a:t>
            </a:r>
            <a:r>
              <a:rPr lang="en-US" dirty="0" err="1"/>
              <a:t>i.e</a:t>
            </a:r>
            <a:r>
              <a:rPr lang="en-US" dirty="0"/>
              <a:t> Queens has highest No of </a:t>
            </a:r>
            <a:r>
              <a:rPr lang="en-US" dirty="0" smtClean="0"/>
              <a:t>Reviews  </a:t>
            </a:r>
            <a:r>
              <a:rPr lang="en-US" dirty="0"/>
              <a:t>but Manhattan has the highest no of properties listed.</a:t>
            </a:r>
          </a:p>
          <a:p>
            <a:r>
              <a:rPr lang="en-US" dirty="0"/>
              <a:t>-By analyzing Price and No of Reviews, We know most people prefer to stay where the Price is less.</a:t>
            </a:r>
          </a:p>
          <a:p>
            <a:r>
              <a:rPr lang="en-US" dirty="0"/>
              <a:t>-By analyzing Room Type with No of Reviews, We know that Most people prefer to stay in Private Room.</a:t>
            </a:r>
          </a:p>
          <a:p>
            <a:r>
              <a:rPr lang="en-US" dirty="0"/>
              <a:t>-We know Fort Wadsworth is </a:t>
            </a:r>
            <a:r>
              <a:rPr lang="en-US" dirty="0" smtClean="0"/>
              <a:t>the most </a:t>
            </a:r>
            <a:r>
              <a:rPr lang="en-US" dirty="0"/>
              <a:t>expensive </a:t>
            </a:r>
            <a:r>
              <a:rPr lang="en-US" dirty="0" err="1"/>
              <a:t>Neighbourhood</a:t>
            </a:r>
            <a:r>
              <a:rPr lang="en-US" dirty="0"/>
              <a:t>, by comparing Average price and </a:t>
            </a:r>
            <a:r>
              <a:rPr lang="en-US" dirty="0" err="1"/>
              <a:t>Neighbourhood</a:t>
            </a:r>
            <a:r>
              <a:rPr lang="en-US" dirty="0"/>
              <a:t>.</a:t>
            </a:r>
          </a:p>
          <a:p>
            <a:r>
              <a:rPr lang="en-US" dirty="0"/>
              <a:t>-We came to know the top 10 Busiest Host and their preference </a:t>
            </a:r>
            <a:r>
              <a:rPr lang="en-US" dirty="0" smtClean="0"/>
              <a:t>regarding </a:t>
            </a:r>
            <a:r>
              <a:rPr lang="en-US" dirty="0"/>
              <a:t>Room Type.</a:t>
            </a:r>
          </a:p>
          <a:p>
            <a:r>
              <a:rPr lang="en-US" dirty="0"/>
              <a:t>Manhattan and Brooklyn has the highest traffic share followed by Queens, Bronx and Staten Island. Because Manhattan and Brooklyn have many places of Tourist attraction like </a:t>
            </a:r>
            <a:r>
              <a:rPr lang="en-US" dirty="0" smtClean="0"/>
              <a:t>‘’Statue </a:t>
            </a:r>
            <a:r>
              <a:rPr lang="en-US" dirty="0"/>
              <a:t>of Liberty and Ellis </a:t>
            </a:r>
            <a:r>
              <a:rPr lang="en-US" dirty="0" smtClean="0"/>
              <a:t>Island</a:t>
            </a:r>
            <a:r>
              <a:rPr lang="en-US" b="1" dirty="0" smtClean="0"/>
              <a:t>’’.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096655" y="2807855"/>
            <a:ext cx="9257145" cy="128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>
                <a:solidFill>
                  <a:srgbClr val="FF0000"/>
                </a:solidFill>
                <a:latin typeface="Blackadder ITC" panose="04020505051007020D02" pitchFamily="82" charset="0"/>
              </a:rPr>
              <a:t>Thank you….</a:t>
            </a:r>
            <a:endParaRPr lang="en-IN" sz="8000" dirty="0">
              <a:solidFill>
                <a:srgbClr val="FF00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What is </a:t>
            </a:r>
            <a:r>
              <a:rPr lang="en-IN" sz="4800" b="1" dirty="0" err="1" smtClean="0">
                <a:solidFill>
                  <a:srgbClr val="FF0000"/>
                </a:solidFill>
              </a:rPr>
              <a:t>Airbnb</a:t>
            </a:r>
            <a:r>
              <a:rPr lang="en-IN" sz="4800" b="1" dirty="0" smtClean="0">
                <a:solidFill>
                  <a:srgbClr val="FF0000"/>
                </a:solidFill>
              </a:rPr>
              <a:t>?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fontAlgn="base"/>
            <a:r>
              <a:rPr lang="en-US" dirty="0" err="1" smtClean="0"/>
              <a:t>Airbnb</a:t>
            </a:r>
            <a:r>
              <a:rPr lang="en-US" dirty="0" smtClean="0"/>
              <a:t> is </a:t>
            </a:r>
            <a:r>
              <a:rPr lang="en-US" dirty="0"/>
              <a:t>an American San Francisco-based company operating an online marketplace for short-term homestays and </a:t>
            </a:r>
            <a:r>
              <a:rPr lang="en-US" dirty="0" smtClean="0"/>
              <a:t>experience.</a:t>
            </a:r>
          </a:p>
          <a:p>
            <a:pPr fontAlgn="base"/>
            <a:r>
              <a:rPr lang="en-US" dirty="0"/>
              <a:t>The company acts as a broker and charges a commission from each </a:t>
            </a:r>
            <a:r>
              <a:rPr lang="en-US" dirty="0" smtClean="0"/>
              <a:t>booking.</a:t>
            </a:r>
          </a:p>
          <a:p>
            <a:pPr fontAlgn="base"/>
            <a:r>
              <a:rPr lang="en-US" dirty="0"/>
              <a:t> Travelers can rent a space for multiple people to share, a shared space with private rooms, or the entire property for themselves.</a:t>
            </a:r>
            <a:endParaRPr lang="en-IN" dirty="0"/>
          </a:p>
          <a:p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has in excess of six million listings, covering more than 100,000 </a:t>
            </a:r>
            <a:r>
              <a:rPr lang="en-US" u="sng" dirty="0" smtClean="0"/>
              <a:t>cities </a:t>
            </a:r>
            <a:r>
              <a:rPr lang="en-US" dirty="0" smtClean="0"/>
              <a:t>and </a:t>
            </a:r>
            <a:r>
              <a:rPr lang="en-US" dirty="0"/>
              <a:t>towns and 220-plus countries </a:t>
            </a:r>
            <a:r>
              <a:rPr lang="en-US" dirty="0" smtClean="0"/>
              <a:t>worldwide.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5" y="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36" y="0"/>
            <a:ext cx="10515600" cy="86822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What is EDA?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4036" y="951345"/>
            <a:ext cx="11436927" cy="269095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 is used by data scientists to analyze and investigate data sets and summarize their main characteristics, often employing data visualization methods.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determine </a:t>
            </a:r>
            <a:r>
              <a:rPr lang="en-US" dirty="0"/>
              <a:t>how best to manipulate data sources to get the answers you need, making it easier for data scientists to discover patterns, spot anomalies, test a hypothesis, or check assumptions.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4036" y="3642304"/>
            <a:ext cx="11039764" cy="3215696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+mj-lt"/>
              </a:rPr>
              <a:t>The following steps are involved in the process of  EDA </a:t>
            </a:r>
            <a:r>
              <a:rPr lang="en-IN" sz="30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600" dirty="0" smtClean="0"/>
              <a:t>Acquire and load the Data</a:t>
            </a:r>
            <a:endParaRPr lang="en-US" sz="2600" dirty="0"/>
          </a:p>
          <a:p>
            <a:r>
              <a:rPr lang="en-US" sz="2600" dirty="0"/>
              <a:t>Finding all Variables and Understanding </a:t>
            </a:r>
            <a:r>
              <a:rPr lang="en-US" sz="2600" dirty="0" smtClean="0"/>
              <a:t>Them</a:t>
            </a:r>
            <a:endParaRPr lang="en-US" sz="2600" dirty="0"/>
          </a:p>
          <a:p>
            <a:r>
              <a:rPr lang="en-US" sz="2600" dirty="0"/>
              <a:t>Cleaning the </a:t>
            </a:r>
            <a:r>
              <a:rPr lang="en-US" sz="2600" dirty="0" smtClean="0"/>
              <a:t>Dataset</a:t>
            </a:r>
            <a:endParaRPr lang="en-US" sz="2600" dirty="0"/>
          </a:p>
          <a:p>
            <a:r>
              <a:rPr lang="en-US" sz="2600" dirty="0" smtClean="0"/>
              <a:t>Exploring and  Visualizing Data</a:t>
            </a:r>
          </a:p>
          <a:p>
            <a:r>
              <a:rPr lang="en-US" sz="2600" dirty="0" smtClean="0"/>
              <a:t>Analyzing Relationship between variables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619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27" y="129309"/>
            <a:ext cx="11720946" cy="6317673"/>
          </a:xfrm>
        </p:spPr>
        <p:txBody>
          <a:bodyPr>
            <a:normAutofit fontScale="92500"/>
          </a:bodyPr>
          <a:lstStyle/>
          <a:p>
            <a:pPr algn="l"/>
            <a:r>
              <a:rPr lang="en-IN" sz="4400" dirty="0" smtClean="0">
                <a:solidFill>
                  <a:srgbClr val="FF0000"/>
                </a:solidFill>
              </a:rPr>
              <a:t>Summary :-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this EDA we are provided with a Data set Containing 49000 column and 16 </a:t>
            </a:r>
            <a:r>
              <a:rPr lang="en-US" sz="2800" dirty="0" smtClean="0"/>
              <a:t>rows.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the first step, </a:t>
            </a:r>
            <a:r>
              <a:rPr lang="en-US" sz="2800" dirty="0" smtClean="0"/>
              <a:t>we have to  </a:t>
            </a:r>
            <a:r>
              <a:rPr lang="en-US" sz="2800" dirty="0"/>
              <a:t>perform data wrangling over the raw data. 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it </a:t>
            </a:r>
            <a:r>
              <a:rPr lang="en-US" sz="2800" dirty="0" smtClean="0"/>
              <a:t>we dropped </a:t>
            </a:r>
            <a:r>
              <a:rPr lang="en-US" sz="2800" dirty="0"/>
              <a:t>the unnecessary columns and columns with maximum null </a:t>
            </a:r>
            <a:r>
              <a:rPr lang="en-US" sz="2800" dirty="0" smtClean="0"/>
              <a:t>values.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Then </a:t>
            </a:r>
            <a:r>
              <a:rPr lang="en-US" sz="2800" dirty="0"/>
              <a:t>we saw that price column has some irregularity as the minimum price of the apartment is ‘zero’ i.e. Free </a:t>
            </a:r>
            <a:r>
              <a:rPr lang="en-US" sz="2800" dirty="0" smtClean="0"/>
              <a:t>stay, </a:t>
            </a:r>
            <a:r>
              <a:rPr lang="en-US" sz="2800" dirty="0"/>
              <a:t>which doesn’t make sense so we replaced all the zeros with ‘Median Price’. 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Further</a:t>
            </a:r>
            <a:r>
              <a:rPr lang="en-US" sz="2800" dirty="0"/>
              <a:t>, we divided the complete </a:t>
            </a:r>
            <a:r>
              <a:rPr lang="en-US" sz="2800" dirty="0" smtClean="0"/>
              <a:t>Project </a:t>
            </a:r>
            <a:r>
              <a:rPr lang="en-US" sz="2800" dirty="0"/>
              <a:t>into </a:t>
            </a:r>
            <a:r>
              <a:rPr lang="en-US" sz="2800" dirty="0" smtClean="0"/>
              <a:t>four </a:t>
            </a:r>
            <a:r>
              <a:rPr lang="en-US" sz="2800" dirty="0"/>
              <a:t>parts </a:t>
            </a:r>
            <a:r>
              <a:rPr lang="en-US" sz="2800" dirty="0" smtClean="0"/>
              <a:t>i.e.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Different hosts and areas analysis</a:t>
            </a:r>
            <a:endParaRPr lang="en-US" sz="2800" dirty="0" smtClean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Analysis </a:t>
            </a:r>
            <a:r>
              <a:rPr lang="en-US" sz="2800" dirty="0"/>
              <a:t>of </a:t>
            </a:r>
            <a:r>
              <a:rPr lang="en-US" sz="2800" dirty="0" smtClean="0"/>
              <a:t>location</a:t>
            </a:r>
            <a:r>
              <a:rPr lang="en-US" sz="2800" dirty="0"/>
              <a:t>, price, reviews </a:t>
            </a:r>
            <a:endParaRPr lang="en-US" sz="2800" dirty="0" smtClean="0"/>
          </a:p>
          <a:p>
            <a:pPr marL="514350" indent="-514350" algn="l">
              <a:buAutoNum type="arabicPeriod"/>
            </a:pPr>
            <a:r>
              <a:rPr lang="en-US" sz="2800" dirty="0" smtClean="0"/>
              <a:t>Busiest </a:t>
            </a:r>
            <a:r>
              <a:rPr lang="en-US" sz="2800" dirty="0"/>
              <a:t>host’s </a:t>
            </a:r>
            <a:r>
              <a:rPr lang="en-US" sz="2800" dirty="0" smtClean="0"/>
              <a:t>analysis</a:t>
            </a:r>
          </a:p>
          <a:p>
            <a:pPr marL="514350" indent="-514350" algn="l">
              <a:buAutoNum type="arabicPeriod"/>
            </a:pPr>
            <a:r>
              <a:rPr lang="en-US" sz="2800" dirty="0" smtClean="0"/>
              <a:t>Analysis </a:t>
            </a:r>
            <a:r>
              <a:rPr lang="en-US" sz="2800" dirty="0"/>
              <a:t>on noticeable difference of traffic</a:t>
            </a:r>
            <a:r>
              <a:rPr lang="en-US" sz="4400" dirty="0"/>
              <a:t>.</a:t>
            </a:r>
          </a:p>
          <a:p>
            <a:pPr algn="l"/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75491"/>
            <a:ext cx="11739419" cy="64746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100" dirty="0">
                <a:solidFill>
                  <a:srgbClr val="FF0000"/>
                </a:solidFill>
              </a:rPr>
              <a:t>Following are a few questions that we aim to answer through our analysis</a:t>
            </a:r>
            <a:r>
              <a:rPr lang="en-US" sz="51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sz="3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• What </a:t>
            </a:r>
            <a:r>
              <a:rPr lang="en-US" dirty="0"/>
              <a:t>can we learn about different hosts and areas?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Host having highest number of properties </a:t>
            </a:r>
            <a:r>
              <a:rPr lang="en-US" dirty="0" smtClean="0"/>
              <a:t>listed.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Most properties are located in </a:t>
            </a:r>
            <a:r>
              <a:rPr lang="en-US" dirty="0" smtClean="0"/>
              <a:t>?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• </a:t>
            </a:r>
            <a:r>
              <a:rPr lang="en-US" dirty="0"/>
              <a:t>What can we learn from predictions? (ex: locations, prices, reviews,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Who has highest no of review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price people prefer most?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room type people prefer?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Which is </a:t>
            </a:r>
            <a:r>
              <a:rPr lang="en-US" dirty="0" smtClean="0"/>
              <a:t>the most </a:t>
            </a:r>
            <a:r>
              <a:rPr lang="en-US" dirty="0"/>
              <a:t>expensive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• </a:t>
            </a:r>
            <a:r>
              <a:rPr lang="en-US" dirty="0"/>
              <a:t>Which host are busiest and why?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Check top 10 busiest host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room type this busiest host prefer the </a:t>
            </a:r>
            <a:r>
              <a:rPr lang="en-US" dirty="0" smtClean="0"/>
              <a:t>most?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• Is </a:t>
            </a:r>
            <a:r>
              <a:rPr lang="en-US" dirty="0"/>
              <a:t>there any noticeable difference of traffic among different areas and what could be the reason for it?</a:t>
            </a:r>
          </a:p>
        </p:txBody>
      </p:sp>
    </p:spTree>
    <p:extLst>
      <p:ext uri="{BB962C8B-B14F-4D97-AF65-F5344CB8AC3E}">
        <p14:creationId xmlns:p14="http://schemas.microsoft.com/office/powerpoint/2010/main" val="37124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What can we learn about different hosts and areas?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13163" y="1856510"/>
            <a:ext cx="5181600" cy="46736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500" dirty="0" smtClean="0">
                <a:solidFill>
                  <a:srgbClr val="FF0000"/>
                </a:solidFill>
              </a:rPr>
              <a:t>Top Host of property listed</a:t>
            </a:r>
          </a:p>
          <a:p>
            <a:pPr fontAlgn="base"/>
            <a:endParaRPr lang="en-US" sz="3500" dirty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can that “</a:t>
            </a:r>
            <a:r>
              <a:rPr lang="en-US" dirty="0" err="1"/>
              <a:t>Sonder</a:t>
            </a:r>
            <a:r>
              <a:rPr lang="en-US" dirty="0"/>
              <a:t>(NYC)” has 327  no of properties listed which is the highest.</a:t>
            </a:r>
          </a:p>
          <a:p>
            <a:pPr fontAlgn="base"/>
            <a:r>
              <a:rPr lang="en-US" dirty="0"/>
              <a:t>“</a:t>
            </a:r>
            <a:r>
              <a:rPr lang="en-US" dirty="0" err="1"/>
              <a:t>Blueground</a:t>
            </a:r>
            <a:r>
              <a:rPr lang="en-US" dirty="0"/>
              <a:t>” has 232 the second highest.</a:t>
            </a:r>
          </a:p>
          <a:p>
            <a:pPr fontAlgn="base"/>
            <a:r>
              <a:rPr lang="en-US" dirty="0"/>
              <a:t>“Kara” with 121 no of listings the third highest and so on.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68" y="1613187"/>
            <a:ext cx="4990450" cy="4750667"/>
          </a:xfrm>
        </p:spPr>
      </p:pic>
    </p:spTree>
    <p:extLst>
      <p:ext uri="{BB962C8B-B14F-4D97-AF65-F5344CB8AC3E}">
        <p14:creationId xmlns:p14="http://schemas.microsoft.com/office/powerpoint/2010/main" val="13609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600365"/>
            <a:ext cx="5545630" cy="524625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4800" dirty="0" err="1" smtClean="0">
                <a:solidFill>
                  <a:srgbClr val="FF0000"/>
                </a:solidFill>
              </a:rPr>
              <a:t>Neighbourhood</a:t>
            </a:r>
            <a:r>
              <a:rPr lang="en-US" sz="4800" dirty="0" smtClean="0">
                <a:solidFill>
                  <a:srgbClr val="FF0000"/>
                </a:solidFill>
              </a:rPr>
              <a:t> Group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can see Most properties are located in Manhattan and Brooklyn.</a:t>
            </a:r>
          </a:p>
          <a:p>
            <a:pPr fontAlgn="base"/>
            <a:r>
              <a:rPr lang="en-US" dirty="0"/>
              <a:t>This  clearly shows that Manhattan and Brooklyn are the most popular destinations at </a:t>
            </a:r>
            <a:r>
              <a:rPr lang="en-US" dirty="0" err="1"/>
              <a:t>Airbnb</a:t>
            </a:r>
            <a:r>
              <a:rPr lang="en-US" dirty="0"/>
              <a:t> in New York City.</a:t>
            </a:r>
          </a:p>
          <a:p>
            <a:pPr fontAlgn="base"/>
            <a:r>
              <a:rPr lang="en-US" dirty="0"/>
              <a:t>Accommodation in the Bronx and Staten Island are rather marginal.</a:t>
            </a:r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66" y="1775546"/>
            <a:ext cx="5124679" cy="4837690"/>
          </a:xfrm>
        </p:spPr>
      </p:pic>
    </p:spTree>
    <p:extLst>
      <p:ext uri="{BB962C8B-B14F-4D97-AF65-F5344CB8AC3E}">
        <p14:creationId xmlns:p14="http://schemas.microsoft.com/office/powerpoint/2010/main" val="11726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610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can we learn from predictions?(ex: locations, prices, reviews, etc.)</a:t>
            </a:r>
            <a:r>
              <a:rPr lang="en-US" b="0" dirty="0" smtClean="0">
                <a:solidFill>
                  <a:srgbClr val="FF0000"/>
                </a:solidFill>
                <a:effectLst/>
              </a:rPr>
              <a:t/>
            </a:r>
            <a:br>
              <a:rPr lang="en-US" b="0" dirty="0" smtClean="0">
                <a:solidFill>
                  <a:srgbClr val="FF0000"/>
                </a:solidFill>
                <a:effectLst/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205243"/>
            <a:ext cx="5181600" cy="40397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345" y="1936461"/>
            <a:ext cx="638232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4600" dirty="0" smtClean="0">
                <a:solidFill>
                  <a:srgbClr val="FF0000"/>
                </a:solidFill>
              </a:rPr>
              <a:t>1. Neighbourhood </a:t>
            </a:r>
            <a:r>
              <a:rPr lang="en-IN" sz="4600" dirty="0" err="1" smtClean="0">
                <a:solidFill>
                  <a:srgbClr val="FF0000"/>
                </a:solidFill>
              </a:rPr>
              <a:t>vs</a:t>
            </a:r>
            <a:r>
              <a:rPr lang="en-IN" sz="4600" dirty="0" smtClean="0">
                <a:solidFill>
                  <a:srgbClr val="FF0000"/>
                </a:solidFill>
              </a:rPr>
              <a:t> </a:t>
            </a:r>
            <a:r>
              <a:rPr lang="en-US" sz="4600" dirty="0" smtClean="0">
                <a:solidFill>
                  <a:srgbClr val="FF0000"/>
                </a:solidFill>
              </a:rPr>
              <a:t>Number </a:t>
            </a:r>
            <a:r>
              <a:rPr lang="en-US" sz="4600" dirty="0">
                <a:solidFill>
                  <a:srgbClr val="FF0000"/>
                </a:solidFill>
              </a:rPr>
              <a:t>of Reviews</a:t>
            </a:r>
            <a:endParaRPr lang="en-US" sz="4600" dirty="0" smtClean="0">
              <a:solidFill>
                <a:srgbClr val="FF0000"/>
              </a:solidFill>
              <a:effectLst/>
            </a:endParaRPr>
          </a:p>
          <a:p>
            <a:pPr marL="0" indent="0" fontAlgn="base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3600" dirty="0" smtClean="0"/>
              <a:t>We </a:t>
            </a:r>
            <a:r>
              <a:rPr lang="en-US" sz="3600" dirty="0"/>
              <a:t>can see that Queens has highest No of Reviews.</a:t>
            </a:r>
          </a:p>
          <a:p>
            <a:pPr fontAlgn="base"/>
            <a:r>
              <a:rPr lang="en-US" sz="3600" dirty="0"/>
              <a:t>We know from previous analysis that Manhattan has most no of listed properties.</a:t>
            </a:r>
          </a:p>
          <a:p>
            <a:pPr fontAlgn="base"/>
            <a:r>
              <a:rPr lang="en-US" sz="3600" dirty="0"/>
              <a:t>This means that the number of properties listed on the </a:t>
            </a:r>
            <a:r>
              <a:rPr lang="en-US" sz="3600" dirty="0" err="1"/>
              <a:t>Airbnb</a:t>
            </a:r>
            <a:r>
              <a:rPr lang="en-US" sz="3600" dirty="0"/>
              <a:t> does not mean that the number of customers you will have will be more.</a:t>
            </a:r>
          </a:p>
          <a:p>
            <a:pPr marL="0" indent="0">
              <a:buNone/>
            </a:pP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406401"/>
            <a:ext cx="10614891" cy="320501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2.Price </a:t>
            </a:r>
            <a:r>
              <a:rPr lang="en-US" sz="3600" dirty="0" err="1">
                <a:solidFill>
                  <a:srgbClr val="FF0000"/>
                </a:solidFill>
              </a:rPr>
              <a:t>vs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Number </a:t>
            </a:r>
            <a:r>
              <a:rPr lang="en-US" sz="3600" dirty="0">
                <a:solidFill>
                  <a:srgbClr val="FF0000"/>
                </a:solidFill>
              </a:rPr>
              <a:t>of Reviews</a:t>
            </a:r>
            <a:endParaRPr lang="en-US" sz="3600" dirty="0" smtClean="0">
              <a:solidFill>
                <a:srgbClr val="FF0000"/>
              </a:solidFill>
              <a:effectLst/>
            </a:endParaRPr>
          </a:p>
          <a:p>
            <a:pPr fontAlgn="base"/>
            <a:r>
              <a:rPr lang="en-US" dirty="0"/>
              <a:t>By analyzing the price we can say that Most of the properties price are between 0 - 2000.</a:t>
            </a:r>
          </a:p>
          <a:p>
            <a:pPr fontAlgn="base"/>
            <a:r>
              <a:rPr lang="en-US" dirty="0"/>
              <a:t> we can say that most people prefer to stay in place where price is less.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2798618"/>
            <a:ext cx="10427853" cy="4059382"/>
          </a:xfrm>
        </p:spPr>
      </p:pic>
    </p:spTree>
    <p:extLst>
      <p:ext uri="{BB962C8B-B14F-4D97-AF65-F5344CB8AC3E}">
        <p14:creationId xmlns:p14="http://schemas.microsoft.com/office/powerpoint/2010/main" val="307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2142</TotalTime>
  <Words>661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Blackadder ITC</vt:lpstr>
      <vt:lpstr>Calibri</vt:lpstr>
      <vt:lpstr>Calibri Light</vt:lpstr>
      <vt:lpstr>Office Theme</vt:lpstr>
      <vt:lpstr>PowerPoint Presentation</vt:lpstr>
      <vt:lpstr>What is Airbnb?</vt:lpstr>
      <vt:lpstr>What is EDA?</vt:lpstr>
      <vt:lpstr>PowerPoint Presentation</vt:lpstr>
      <vt:lpstr>PowerPoint Presentation</vt:lpstr>
      <vt:lpstr> What can we learn about different hosts and areas? </vt:lpstr>
      <vt:lpstr>PowerPoint Presentation</vt:lpstr>
      <vt:lpstr>What can we learn from predictions?(ex: locations, prices, reviews, etc.)  </vt:lpstr>
      <vt:lpstr>PowerPoint Presentation</vt:lpstr>
      <vt:lpstr>PowerPoint Presentation</vt:lpstr>
      <vt:lpstr>PowerPoint Presentation</vt:lpstr>
      <vt:lpstr>Now lets see which hosts are the busiest and why?</vt:lpstr>
      <vt:lpstr>PowerPoint Presentation</vt:lpstr>
      <vt:lpstr>Is there any noticeable difference of traffic among different areas and what could be the reason for it?</vt:lpstr>
      <vt:lpstr>Conclusion:-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32</cp:revision>
  <dcterms:created xsi:type="dcterms:W3CDTF">2023-04-06T05:37:22Z</dcterms:created>
  <dcterms:modified xsi:type="dcterms:W3CDTF">2023-04-08T12:47:44Z</dcterms:modified>
</cp:coreProperties>
</file>