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626852" y="9144"/>
            <a:ext cx="1539240" cy="556260"/>
          </a:xfrm>
          <a:custGeom>
            <a:avLst/>
            <a:gdLst/>
            <a:ahLst/>
            <a:cxnLst/>
            <a:rect l="l" t="t" r="r" b="b"/>
            <a:pathLst>
              <a:path w="1539240" h="556260">
                <a:moveTo>
                  <a:pt x="1539240" y="556259"/>
                </a:moveTo>
                <a:lnTo>
                  <a:pt x="1494052" y="532873"/>
                </a:lnTo>
                <a:lnTo>
                  <a:pt x="1448469" y="509952"/>
                </a:lnTo>
                <a:lnTo>
                  <a:pt x="1402509" y="487488"/>
                </a:lnTo>
                <a:lnTo>
                  <a:pt x="1356195" y="465474"/>
                </a:lnTo>
                <a:lnTo>
                  <a:pt x="1309547" y="443903"/>
                </a:lnTo>
                <a:lnTo>
                  <a:pt x="1262585" y="422765"/>
                </a:lnTo>
                <a:lnTo>
                  <a:pt x="1215331" y="402054"/>
                </a:lnTo>
                <a:lnTo>
                  <a:pt x="1167806" y="381761"/>
                </a:lnTo>
                <a:lnTo>
                  <a:pt x="1120030" y="361880"/>
                </a:lnTo>
                <a:lnTo>
                  <a:pt x="1072025" y="342401"/>
                </a:lnTo>
                <a:lnTo>
                  <a:pt x="1023810" y="323317"/>
                </a:lnTo>
                <a:lnTo>
                  <a:pt x="975408" y="304621"/>
                </a:lnTo>
                <a:lnTo>
                  <a:pt x="926838" y="286304"/>
                </a:lnTo>
                <a:lnTo>
                  <a:pt x="878122" y="268359"/>
                </a:lnTo>
                <a:lnTo>
                  <a:pt x="829281" y="250778"/>
                </a:lnTo>
                <a:lnTo>
                  <a:pt x="780335" y="233552"/>
                </a:lnTo>
                <a:lnTo>
                  <a:pt x="731306" y="216676"/>
                </a:lnTo>
                <a:lnTo>
                  <a:pt x="682213" y="200139"/>
                </a:lnTo>
                <a:lnTo>
                  <a:pt x="633079" y="183935"/>
                </a:lnTo>
                <a:lnTo>
                  <a:pt x="583923" y="168056"/>
                </a:lnTo>
                <a:lnTo>
                  <a:pt x="534767" y="152494"/>
                </a:lnTo>
                <a:lnTo>
                  <a:pt x="485632" y="137241"/>
                </a:lnTo>
                <a:lnTo>
                  <a:pt x="436538" y="122290"/>
                </a:lnTo>
                <a:lnTo>
                  <a:pt x="387506" y="107632"/>
                </a:lnTo>
                <a:lnTo>
                  <a:pt x="338558" y="93260"/>
                </a:lnTo>
                <a:lnTo>
                  <a:pt x="289713" y="79166"/>
                </a:lnTo>
                <a:lnTo>
                  <a:pt x="240994" y="65342"/>
                </a:lnTo>
                <a:lnTo>
                  <a:pt x="192420" y="51780"/>
                </a:lnTo>
                <a:lnTo>
                  <a:pt x="144013" y="38473"/>
                </a:lnTo>
                <a:lnTo>
                  <a:pt x="95793" y="25412"/>
                </a:lnTo>
                <a:lnTo>
                  <a:pt x="47782" y="12590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247376" y="5013959"/>
            <a:ext cx="1918970" cy="1830705"/>
          </a:xfrm>
          <a:custGeom>
            <a:avLst/>
            <a:gdLst/>
            <a:ahLst/>
            <a:cxnLst/>
            <a:rect l="l" t="t" r="r" b="b"/>
            <a:pathLst>
              <a:path w="1918970" h="1830704">
                <a:moveTo>
                  <a:pt x="0" y="1830323"/>
                </a:moveTo>
                <a:lnTo>
                  <a:pt x="39967" y="1799241"/>
                </a:lnTo>
                <a:lnTo>
                  <a:pt x="79858" y="1767980"/>
                </a:lnTo>
                <a:lnTo>
                  <a:pt x="119670" y="1736542"/>
                </a:lnTo>
                <a:lnTo>
                  <a:pt x="159401" y="1704928"/>
                </a:lnTo>
                <a:lnTo>
                  <a:pt x="199047" y="1673138"/>
                </a:lnTo>
                <a:lnTo>
                  <a:pt x="238606" y="1641175"/>
                </a:lnTo>
                <a:lnTo>
                  <a:pt x="278075" y="1609037"/>
                </a:lnTo>
                <a:lnTo>
                  <a:pt x="317452" y="1576728"/>
                </a:lnTo>
                <a:lnTo>
                  <a:pt x="356734" y="1544248"/>
                </a:lnTo>
                <a:lnTo>
                  <a:pt x="395919" y="1511597"/>
                </a:lnTo>
                <a:lnTo>
                  <a:pt x="435003" y="1478777"/>
                </a:lnTo>
                <a:lnTo>
                  <a:pt x="473985" y="1445789"/>
                </a:lnTo>
                <a:lnTo>
                  <a:pt x="512861" y="1412633"/>
                </a:lnTo>
                <a:lnTo>
                  <a:pt x="551629" y="1379312"/>
                </a:lnTo>
                <a:lnTo>
                  <a:pt x="590287" y="1345825"/>
                </a:lnTo>
                <a:lnTo>
                  <a:pt x="628831" y="1312174"/>
                </a:lnTo>
                <a:lnTo>
                  <a:pt x="667259" y="1278360"/>
                </a:lnTo>
                <a:lnTo>
                  <a:pt x="705569" y="1244385"/>
                </a:lnTo>
                <a:lnTo>
                  <a:pt x="743757" y="1210247"/>
                </a:lnTo>
                <a:lnTo>
                  <a:pt x="781821" y="1175950"/>
                </a:lnTo>
                <a:lnTo>
                  <a:pt x="819759" y="1141494"/>
                </a:lnTo>
                <a:lnTo>
                  <a:pt x="857568" y="1106880"/>
                </a:lnTo>
                <a:lnTo>
                  <a:pt x="895245" y="1072109"/>
                </a:lnTo>
                <a:lnTo>
                  <a:pt x="932787" y="1037182"/>
                </a:lnTo>
                <a:lnTo>
                  <a:pt x="970193" y="1002099"/>
                </a:lnTo>
                <a:lnTo>
                  <a:pt x="1007459" y="966863"/>
                </a:lnTo>
                <a:lnTo>
                  <a:pt x="1044582" y="931474"/>
                </a:lnTo>
                <a:lnTo>
                  <a:pt x="1081561" y="895933"/>
                </a:lnTo>
                <a:lnTo>
                  <a:pt x="1118392" y="860241"/>
                </a:lnTo>
                <a:lnTo>
                  <a:pt x="1155073" y="824399"/>
                </a:lnTo>
                <a:lnTo>
                  <a:pt x="1191601" y="788408"/>
                </a:lnTo>
                <a:lnTo>
                  <a:pt x="1227973" y="752269"/>
                </a:lnTo>
                <a:lnTo>
                  <a:pt x="1264187" y="715984"/>
                </a:lnTo>
                <a:lnTo>
                  <a:pt x="1300241" y="679552"/>
                </a:lnTo>
                <a:lnTo>
                  <a:pt x="1336131" y="642976"/>
                </a:lnTo>
                <a:lnTo>
                  <a:pt x="1371855" y="606256"/>
                </a:lnTo>
                <a:lnTo>
                  <a:pt x="1407411" y="569393"/>
                </a:lnTo>
                <a:lnTo>
                  <a:pt x="1442795" y="532388"/>
                </a:lnTo>
                <a:lnTo>
                  <a:pt x="1478006" y="495242"/>
                </a:lnTo>
                <a:lnTo>
                  <a:pt x="1513039" y="457957"/>
                </a:lnTo>
                <a:lnTo>
                  <a:pt x="1547894" y="420533"/>
                </a:lnTo>
                <a:lnTo>
                  <a:pt x="1582567" y="382971"/>
                </a:lnTo>
                <a:lnTo>
                  <a:pt x="1617055" y="345272"/>
                </a:lnTo>
                <a:lnTo>
                  <a:pt x="1651357" y="307438"/>
                </a:lnTo>
                <a:lnTo>
                  <a:pt x="1685468" y="269469"/>
                </a:lnTo>
                <a:lnTo>
                  <a:pt x="1719387" y="231366"/>
                </a:lnTo>
                <a:lnTo>
                  <a:pt x="1753111" y="193131"/>
                </a:lnTo>
                <a:lnTo>
                  <a:pt x="1786638" y="154764"/>
                </a:lnTo>
                <a:lnTo>
                  <a:pt x="1819964" y="116266"/>
                </a:lnTo>
                <a:lnTo>
                  <a:pt x="1853088" y="77639"/>
                </a:lnTo>
                <a:lnTo>
                  <a:pt x="1886006" y="38883"/>
                </a:lnTo>
                <a:lnTo>
                  <a:pt x="19187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202923" y="9144"/>
            <a:ext cx="963294" cy="367665"/>
          </a:xfrm>
          <a:custGeom>
            <a:avLst/>
            <a:gdLst/>
            <a:ahLst/>
            <a:cxnLst/>
            <a:rect l="l" t="t" r="r" b="b"/>
            <a:pathLst>
              <a:path w="963295" h="367665">
                <a:moveTo>
                  <a:pt x="963168" y="367283"/>
                </a:moveTo>
                <a:lnTo>
                  <a:pt x="916739" y="345322"/>
                </a:lnTo>
                <a:lnTo>
                  <a:pt x="869978" y="323783"/>
                </a:lnTo>
                <a:lnTo>
                  <a:pt x="822909" y="302658"/>
                </a:lnTo>
                <a:lnTo>
                  <a:pt x="775557" y="281939"/>
                </a:lnTo>
                <a:lnTo>
                  <a:pt x="727948" y="261621"/>
                </a:lnTo>
                <a:lnTo>
                  <a:pt x="680106" y="241696"/>
                </a:lnTo>
                <a:lnTo>
                  <a:pt x="632057" y="222157"/>
                </a:lnTo>
                <a:lnTo>
                  <a:pt x="583826" y="202996"/>
                </a:lnTo>
                <a:lnTo>
                  <a:pt x="535437" y="184207"/>
                </a:lnTo>
                <a:lnTo>
                  <a:pt x="486918" y="165782"/>
                </a:lnTo>
                <a:lnTo>
                  <a:pt x="438291" y="147714"/>
                </a:lnTo>
                <a:lnTo>
                  <a:pt x="389583" y="129997"/>
                </a:lnTo>
                <a:lnTo>
                  <a:pt x="340818" y="112622"/>
                </a:lnTo>
                <a:lnTo>
                  <a:pt x="292022" y="95583"/>
                </a:lnTo>
                <a:lnTo>
                  <a:pt x="243220" y="78872"/>
                </a:lnTo>
                <a:lnTo>
                  <a:pt x="194438" y="62483"/>
                </a:lnTo>
                <a:lnTo>
                  <a:pt x="145699" y="46409"/>
                </a:lnTo>
                <a:lnTo>
                  <a:pt x="97030" y="30641"/>
                </a:lnTo>
                <a:lnTo>
                  <a:pt x="48455" y="1517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494264" y="5274564"/>
            <a:ext cx="1667510" cy="1579245"/>
          </a:xfrm>
          <a:custGeom>
            <a:avLst/>
            <a:gdLst/>
            <a:ahLst/>
            <a:cxnLst/>
            <a:rect l="l" t="t" r="r" b="b"/>
            <a:pathLst>
              <a:path w="1667509" h="1579245">
                <a:moveTo>
                  <a:pt x="0" y="1578863"/>
                </a:moveTo>
                <a:lnTo>
                  <a:pt x="39546" y="1547081"/>
                </a:lnTo>
                <a:lnTo>
                  <a:pt x="79018" y="1515145"/>
                </a:lnTo>
                <a:lnTo>
                  <a:pt x="118415" y="1483054"/>
                </a:lnTo>
                <a:lnTo>
                  <a:pt x="157733" y="1450809"/>
                </a:lnTo>
                <a:lnTo>
                  <a:pt x="196970" y="1418411"/>
                </a:lnTo>
                <a:lnTo>
                  <a:pt x="236122" y="1385859"/>
                </a:lnTo>
                <a:lnTo>
                  <a:pt x="275187" y="1353154"/>
                </a:lnTo>
                <a:lnTo>
                  <a:pt x="314161" y="1320296"/>
                </a:lnTo>
                <a:lnTo>
                  <a:pt x="353043" y="1287285"/>
                </a:lnTo>
                <a:lnTo>
                  <a:pt x="391830" y="1254123"/>
                </a:lnTo>
                <a:lnTo>
                  <a:pt x="430517" y="1220808"/>
                </a:lnTo>
                <a:lnTo>
                  <a:pt x="469104" y="1187342"/>
                </a:lnTo>
                <a:lnTo>
                  <a:pt x="507586" y="1153725"/>
                </a:lnTo>
                <a:lnTo>
                  <a:pt x="545962" y="1119957"/>
                </a:lnTo>
                <a:lnTo>
                  <a:pt x="584228" y="1086038"/>
                </a:lnTo>
                <a:lnTo>
                  <a:pt x="622381" y="1051969"/>
                </a:lnTo>
                <a:lnTo>
                  <a:pt x="660419" y="1017750"/>
                </a:lnTo>
                <a:lnTo>
                  <a:pt x="698339" y="983382"/>
                </a:lnTo>
                <a:lnTo>
                  <a:pt x="736138" y="948864"/>
                </a:lnTo>
                <a:lnTo>
                  <a:pt x="773813" y="914197"/>
                </a:lnTo>
                <a:lnTo>
                  <a:pt x="811362" y="879381"/>
                </a:lnTo>
                <a:lnTo>
                  <a:pt x="848781" y="844417"/>
                </a:lnTo>
                <a:lnTo>
                  <a:pt x="886068" y="809304"/>
                </a:lnTo>
                <a:lnTo>
                  <a:pt x="923220" y="774044"/>
                </a:lnTo>
                <a:lnTo>
                  <a:pt x="960234" y="738637"/>
                </a:lnTo>
                <a:lnTo>
                  <a:pt x="997108" y="703082"/>
                </a:lnTo>
                <a:lnTo>
                  <a:pt x="1033838" y="667380"/>
                </a:lnTo>
                <a:lnTo>
                  <a:pt x="1070422" y="631532"/>
                </a:lnTo>
                <a:lnTo>
                  <a:pt x="1106857" y="595538"/>
                </a:lnTo>
                <a:lnTo>
                  <a:pt x="1143141" y="559398"/>
                </a:lnTo>
                <a:lnTo>
                  <a:pt x="1179269" y="523112"/>
                </a:lnTo>
                <a:lnTo>
                  <a:pt x="1215240" y="486681"/>
                </a:lnTo>
                <a:lnTo>
                  <a:pt x="1251051" y="450105"/>
                </a:lnTo>
                <a:lnTo>
                  <a:pt x="1286699" y="413384"/>
                </a:lnTo>
                <a:lnTo>
                  <a:pt x="1322180" y="376519"/>
                </a:lnTo>
                <a:lnTo>
                  <a:pt x="1357493" y="339510"/>
                </a:lnTo>
                <a:lnTo>
                  <a:pt x="1392635" y="302357"/>
                </a:lnTo>
                <a:lnTo>
                  <a:pt x="1427602" y="265061"/>
                </a:lnTo>
                <a:lnTo>
                  <a:pt x="1462392" y="227622"/>
                </a:lnTo>
                <a:lnTo>
                  <a:pt x="1497002" y="190040"/>
                </a:lnTo>
                <a:lnTo>
                  <a:pt x="1531430" y="152316"/>
                </a:lnTo>
                <a:lnTo>
                  <a:pt x="1565672" y="114449"/>
                </a:lnTo>
                <a:lnTo>
                  <a:pt x="1599725" y="76441"/>
                </a:lnTo>
                <a:lnTo>
                  <a:pt x="1633587" y="38291"/>
                </a:lnTo>
                <a:lnTo>
                  <a:pt x="1667255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1501628" y="9144"/>
            <a:ext cx="664845" cy="257810"/>
          </a:xfrm>
          <a:custGeom>
            <a:avLst/>
            <a:gdLst/>
            <a:ahLst/>
            <a:cxnLst/>
            <a:rect l="l" t="t" r="r" b="b"/>
            <a:pathLst>
              <a:path w="664845" h="257810">
                <a:moveTo>
                  <a:pt x="664464" y="257555"/>
                </a:moveTo>
                <a:lnTo>
                  <a:pt x="618547" y="237263"/>
                </a:lnTo>
                <a:lnTo>
                  <a:pt x="572353" y="217263"/>
                </a:lnTo>
                <a:lnTo>
                  <a:pt x="525891" y="197554"/>
                </a:lnTo>
                <a:lnTo>
                  <a:pt x="479171" y="178136"/>
                </a:lnTo>
                <a:lnTo>
                  <a:pt x="432203" y="159011"/>
                </a:lnTo>
                <a:lnTo>
                  <a:pt x="384998" y="140176"/>
                </a:lnTo>
                <a:lnTo>
                  <a:pt x="337565" y="121634"/>
                </a:lnTo>
                <a:lnTo>
                  <a:pt x="289915" y="103383"/>
                </a:lnTo>
                <a:lnTo>
                  <a:pt x="242057" y="85423"/>
                </a:lnTo>
                <a:lnTo>
                  <a:pt x="194001" y="67755"/>
                </a:lnTo>
                <a:lnTo>
                  <a:pt x="145757" y="50379"/>
                </a:lnTo>
                <a:lnTo>
                  <a:pt x="97336" y="33294"/>
                </a:lnTo>
                <a:lnTo>
                  <a:pt x="48746" y="1650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40568" y="5408676"/>
            <a:ext cx="1525905" cy="1435735"/>
          </a:xfrm>
          <a:custGeom>
            <a:avLst/>
            <a:gdLst/>
            <a:ahLst/>
            <a:cxnLst/>
            <a:rect l="l" t="t" r="r" b="b"/>
            <a:pathLst>
              <a:path w="1525904" h="1435734">
                <a:moveTo>
                  <a:pt x="0" y="1435608"/>
                </a:moveTo>
                <a:lnTo>
                  <a:pt x="39599" y="1403531"/>
                </a:lnTo>
                <a:lnTo>
                  <a:pt x="79112" y="1371302"/>
                </a:lnTo>
                <a:lnTo>
                  <a:pt x="118535" y="1338921"/>
                </a:lnTo>
                <a:lnTo>
                  <a:pt x="157865" y="1306389"/>
                </a:lnTo>
                <a:lnTo>
                  <a:pt x="197101" y="1273706"/>
                </a:lnTo>
                <a:lnTo>
                  <a:pt x="236240" y="1240872"/>
                </a:lnTo>
                <a:lnTo>
                  <a:pt x="275279" y="1207888"/>
                </a:lnTo>
                <a:lnTo>
                  <a:pt x="314215" y="1174754"/>
                </a:lnTo>
                <a:lnTo>
                  <a:pt x="353047" y="1141470"/>
                </a:lnTo>
                <a:lnTo>
                  <a:pt x="391772" y="1108038"/>
                </a:lnTo>
                <a:lnTo>
                  <a:pt x="430388" y="1074457"/>
                </a:lnTo>
                <a:lnTo>
                  <a:pt x="468891" y="1040728"/>
                </a:lnTo>
                <a:lnTo>
                  <a:pt x="507279" y="1006851"/>
                </a:lnTo>
                <a:lnTo>
                  <a:pt x="545551" y="972827"/>
                </a:lnTo>
                <a:lnTo>
                  <a:pt x="583703" y="938656"/>
                </a:lnTo>
                <a:lnTo>
                  <a:pt x="621732" y="904338"/>
                </a:lnTo>
                <a:lnTo>
                  <a:pt x="659638" y="869875"/>
                </a:lnTo>
                <a:lnTo>
                  <a:pt x="697416" y="835265"/>
                </a:lnTo>
                <a:lnTo>
                  <a:pt x="735064" y="800511"/>
                </a:lnTo>
                <a:lnTo>
                  <a:pt x="772581" y="765611"/>
                </a:lnTo>
                <a:lnTo>
                  <a:pt x="809963" y="730567"/>
                </a:lnTo>
                <a:lnTo>
                  <a:pt x="847208" y="695379"/>
                </a:lnTo>
                <a:lnTo>
                  <a:pt x="884313" y="660048"/>
                </a:lnTo>
                <a:lnTo>
                  <a:pt x="921277" y="624573"/>
                </a:lnTo>
                <a:lnTo>
                  <a:pt x="958096" y="588956"/>
                </a:lnTo>
                <a:lnTo>
                  <a:pt x="994768" y="553196"/>
                </a:lnTo>
                <a:lnTo>
                  <a:pt x="1031291" y="517295"/>
                </a:lnTo>
                <a:lnTo>
                  <a:pt x="1067662" y="481251"/>
                </a:lnTo>
                <a:lnTo>
                  <a:pt x="1103878" y="445067"/>
                </a:lnTo>
                <a:lnTo>
                  <a:pt x="1139937" y="408742"/>
                </a:lnTo>
                <a:lnTo>
                  <a:pt x="1175837" y="372277"/>
                </a:lnTo>
                <a:lnTo>
                  <a:pt x="1211576" y="335671"/>
                </a:lnTo>
                <a:lnTo>
                  <a:pt x="1247149" y="298927"/>
                </a:lnTo>
                <a:lnTo>
                  <a:pt x="1282556" y="262043"/>
                </a:lnTo>
                <a:lnTo>
                  <a:pt x="1317794" y="225021"/>
                </a:lnTo>
                <a:lnTo>
                  <a:pt x="1352859" y="187860"/>
                </a:lnTo>
                <a:lnTo>
                  <a:pt x="1387751" y="150562"/>
                </a:lnTo>
                <a:lnTo>
                  <a:pt x="1422465" y="113127"/>
                </a:lnTo>
                <a:lnTo>
                  <a:pt x="1457001" y="75554"/>
                </a:lnTo>
                <a:lnTo>
                  <a:pt x="1491354" y="37845"/>
                </a:lnTo>
                <a:lnTo>
                  <a:pt x="1525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03635" y="5518403"/>
            <a:ext cx="1362710" cy="1325880"/>
          </a:xfrm>
          <a:custGeom>
            <a:avLst/>
            <a:gdLst/>
            <a:ahLst/>
            <a:cxnLst/>
            <a:rect l="l" t="t" r="r" b="b"/>
            <a:pathLst>
              <a:path w="1362709" h="1325879">
                <a:moveTo>
                  <a:pt x="0" y="1325880"/>
                </a:moveTo>
                <a:lnTo>
                  <a:pt x="38830" y="1292669"/>
                </a:lnTo>
                <a:lnTo>
                  <a:pt x="77575" y="1259312"/>
                </a:lnTo>
                <a:lnTo>
                  <a:pt x="116233" y="1225810"/>
                </a:lnTo>
                <a:lnTo>
                  <a:pt x="154801" y="1192162"/>
                </a:lnTo>
                <a:lnTo>
                  <a:pt x="193277" y="1158369"/>
                </a:lnTo>
                <a:lnTo>
                  <a:pt x="231659" y="1124429"/>
                </a:lnTo>
                <a:lnTo>
                  <a:pt x="269945" y="1090344"/>
                </a:lnTo>
                <a:lnTo>
                  <a:pt x="308131" y="1056113"/>
                </a:lnTo>
                <a:lnTo>
                  <a:pt x="346217" y="1021736"/>
                </a:lnTo>
                <a:lnTo>
                  <a:pt x="384200" y="987213"/>
                </a:lnTo>
                <a:lnTo>
                  <a:pt x="422077" y="952545"/>
                </a:lnTo>
                <a:lnTo>
                  <a:pt x="459846" y="917731"/>
                </a:lnTo>
                <a:lnTo>
                  <a:pt x="497505" y="882771"/>
                </a:lnTo>
                <a:lnTo>
                  <a:pt x="535052" y="847665"/>
                </a:lnTo>
                <a:lnTo>
                  <a:pt x="572484" y="812414"/>
                </a:lnTo>
                <a:lnTo>
                  <a:pt x="609800" y="777016"/>
                </a:lnTo>
                <a:lnTo>
                  <a:pt x="646997" y="741473"/>
                </a:lnTo>
                <a:lnTo>
                  <a:pt x="684072" y="705785"/>
                </a:lnTo>
                <a:lnTo>
                  <a:pt x="721024" y="669950"/>
                </a:lnTo>
                <a:lnTo>
                  <a:pt x="757850" y="633970"/>
                </a:lnTo>
                <a:lnTo>
                  <a:pt x="794548" y="597843"/>
                </a:lnTo>
                <a:lnTo>
                  <a:pt x="831115" y="561572"/>
                </a:lnTo>
                <a:lnTo>
                  <a:pt x="867550" y="525154"/>
                </a:lnTo>
                <a:lnTo>
                  <a:pt x="903850" y="488590"/>
                </a:lnTo>
                <a:lnTo>
                  <a:pt x="940013" y="451881"/>
                </a:lnTo>
                <a:lnTo>
                  <a:pt x="976037" y="415026"/>
                </a:lnTo>
                <a:lnTo>
                  <a:pt x="1011919" y="378025"/>
                </a:lnTo>
                <a:lnTo>
                  <a:pt x="1047657" y="340879"/>
                </a:lnTo>
                <a:lnTo>
                  <a:pt x="1083250" y="303586"/>
                </a:lnTo>
                <a:lnTo>
                  <a:pt x="1118693" y="266148"/>
                </a:lnTo>
                <a:lnTo>
                  <a:pt x="1153986" y="228564"/>
                </a:lnTo>
                <a:lnTo>
                  <a:pt x="1189127" y="190835"/>
                </a:lnTo>
                <a:lnTo>
                  <a:pt x="1224112" y="152959"/>
                </a:lnTo>
                <a:lnTo>
                  <a:pt x="1258939" y="114938"/>
                </a:lnTo>
                <a:lnTo>
                  <a:pt x="1293607" y="76771"/>
                </a:lnTo>
                <a:lnTo>
                  <a:pt x="1328114" y="38458"/>
                </a:lnTo>
                <a:lnTo>
                  <a:pt x="136245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1879" y="2356484"/>
            <a:ext cx="3968241" cy="1653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912" y="1121663"/>
            <a:ext cx="11314175" cy="243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" y="0"/>
            <a:ext cx="12198096" cy="6871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7620" y="0"/>
            <a:ext cx="12199620" cy="6871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8735" marR="5080" algn="ctr">
              <a:lnSpc>
                <a:spcPts val="4610"/>
              </a:lnSpc>
              <a:spcBef>
                <a:spcPts val="1210"/>
              </a:spcBef>
            </a:pPr>
            <a:r>
              <a:rPr spc="-160" dirty="0"/>
              <a:t>Crime, </a:t>
            </a:r>
            <a:r>
              <a:rPr spc="-165" dirty="0"/>
              <a:t>Schools,</a:t>
            </a:r>
            <a:r>
              <a:rPr spc="-670" dirty="0"/>
              <a:t> </a:t>
            </a:r>
            <a:r>
              <a:rPr dirty="0"/>
              <a:t>&amp;  </a:t>
            </a:r>
            <a:r>
              <a:rPr spc="-185" dirty="0"/>
              <a:t>Populations</a:t>
            </a:r>
          </a:p>
          <a:p>
            <a:pPr marL="26034" marR="19050" algn="ctr">
              <a:lnSpc>
                <a:spcPct val="100000"/>
              </a:lnSpc>
              <a:spcBef>
                <a:spcPts val="570"/>
              </a:spcBef>
            </a:pPr>
            <a:r>
              <a:rPr sz="1600" b="0" spc="-5" dirty="0">
                <a:latin typeface="Rockwell"/>
                <a:cs typeface="Rockwell"/>
              </a:rPr>
              <a:t>In </a:t>
            </a:r>
            <a:r>
              <a:rPr sz="1600" b="0" spc="-10" dirty="0">
                <a:latin typeface="Rockwell"/>
                <a:cs typeface="Rockwell"/>
              </a:rPr>
              <a:t>the </a:t>
            </a:r>
            <a:r>
              <a:rPr sz="1600" b="0" spc="-5" dirty="0">
                <a:latin typeface="Rockwell"/>
                <a:cs typeface="Rockwell"/>
              </a:rPr>
              <a:t>Austin </a:t>
            </a:r>
            <a:r>
              <a:rPr sz="1600" b="0" spc="-30" dirty="0">
                <a:latin typeface="Rockwell"/>
                <a:cs typeface="Rockwell"/>
              </a:rPr>
              <a:t>Area</a:t>
            </a:r>
            <a:endParaRPr sz="16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6094" y="4434966"/>
            <a:ext cx="510032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137410" marR="5080" indent="-2125345">
              <a:lnSpc>
                <a:spcPts val="1730"/>
              </a:lnSpc>
              <a:spcBef>
                <a:spcPts val="310"/>
              </a:spcBef>
            </a:pPr>
            <a:r>
              <a:rPr sz="1600" spc="-20" dirty="0">
                <a:solidFill>
                  <a:srgbClr val="FFFDFF"/>
                </a:solidFill>
                <a:latin typeface="Rockwell"/>
                <a:cs typeface="Rockwell"/>
              </a:rPr>
              <a:t>Presented </a:t>
            </a:r>
            <a:r>
              <a:rPr sz="1600" spc="-35" dirty="0">
                <a:solidFill>
                  <a:srgbClr val="FFFDFF"/>
                </a:solidFill>
                <a:latin typeface="Rockwell"/>
                <a:cs typeface="Rockwell"/>
              </a:rPr>
              <a:t>by </a:t>
            </a:r>
            <a:r>
              <a:rPr sz="1600" spc="-10" dirty="0">
                <a:solidFill>
                  <a:srgbClr val="FFFDFF"/>
                </a:solidFill>
                <a:latin typeface="Rockwell"/>
                <a:cs typeface="Rockwell"/>
              </a:rPr>
              <a:t>Jennifer Mayfield </a:t>
            </a:r>
            <a:r>
              <a:rPr sz="1600" spc="-5" dirty="0">
                <a:solidFill>
                  <a:srgbClr val="FFFDFF"/>
                </a:solidFill>
                <a:latin typeface="Rockwell"/>
                <a:cs typeface="Rockwell"/>
              </a:rPr>
              <a:t>, </a:t>
            </a:r>
            <a:r>
              <a:rPr lang="en-US" sz="1600" spc="-5">
                <a:solidFill>
                  <a:srgbClr val="FFFDFF"/>
                </a:solidFill>
                <a:latin typeface="Rockwell"/>
                <a:cs typeface="Rockwell"/>
              </a:rPr>
              <a:t>Rehman Ali, </a:t>
            </a:r>
            <a:r>
              <a:rPr sz="1600" spc="-20">
                <a:solidFill>
                  <a:srgbClr val="FFFDFF"/>
                </a:solidFill>
                <a:latin typeface="Rockwell"/>
                <a:cs typeface="Rockwell"/>
              </a:rPr>
              <a:t>Grecia </a:t>
            </a:r>
            <a:r>
              <a:rPr sz="1600" spc="-10" dirty="0">
                <a:solidFill>
                  <a:srgbClr val="FFFDFF"/>
                </a:solidFill>
                <a:latin typeface="Rockwell"/>
                <a:cs typeface="Rockwell"/>
              </a:rPr>
              <a:t>White, </a:t>
            </a:r>
            <a:r>
              <a:rPr sz="1600" spc="-5" dirty="0">
                <a:solidFill>
                  <a:srgbClr val="FFFDFF"/>
                </a:solidFill>
                <a:latin typeface="Rockwell"/>
                <a:cs typeface="Rockwell"/>
              </a:rPr>
              <a:t>&amp;</a:t>
            </a:r>
            <a:r>
              <a:rPr sz="1600" spc="-215" dirty="0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sz="1600" spc="-25" dirty="0">
                <a:solidFill>
                  <a:srgbClr val="FFFDFF"/>
                </a:solidFill>
                <a:latin typeface="Rockwell"/>
                <a:cs typeface="Rockwell"/>
              </a:rPr>
              <a:t>Kevin  </a:t>
            </a:r>
            <a:r>
              <a:rPr sz="1600" spc="-5" dirty="0">
                <a:solidFill>
                  <a:srgbClr val="FFFDFF"/>
                </a:solidFill>
                <a:latin typeface="Rockwell"/>
                <a:cs typeface="Rockwell"/>
              </a:rPr>
              <a:t>Thai Huy</a:t>
            </a:r>
            <a:endParaRPr sz="16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69926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0" y="502920"/>
                </a:moveTo>
                <a:lnTo>
                  <a:pt x="3674364" y="502920"/>
                </a:lnTo>
                <a:lnTo>
                  <a:pt x="36743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2595" y="4898135"/>
            <a:ext cx="315595" cy="271780"/>
          </a:xfrm>
          <a:custGeom>
            <a:avLst/>
            <a:gdLst/>
            <a:ahLst/>
            <a:cxnLst/>
            <a:rect l="l" t="t" r="r" b="b"/>
            <a:pathLst>
              <a:path w="315594" h="271779">
                <a:moveTo>
                  <a:pt x="315468" y="0"/>
                </a:moveTo>
                <a:lnTo>
                  <a:pt x="0" y="0"/>
                </a:lnTo>
                <a:lnTo>
                  <a:pt x="157734" y="271271"/>
                </a:lnTo>
                <a:lnTo>
                  <a:pt x="3154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" y="2275332"/>
            <a:ext cx="3668395" cy="2624455"/>
          </a:xfrm>
          <a:custGeom>
            <a:avLst/>
            <a:gdLst/>
            <a:ahLst/>
            <a:cxnLst/>
            <a:rect l="l" t="t" r="r" b="b"/>
            <a:pathLst>
              <a:path w="3668395" h="2624454">
                <a:moveTo>
                  <a:pt x="0" y="2624328"/>
                </a:moveTo>
                <a:lnTo>
                  <a:pt x="3668267" y="2624328"/>
                </a:lnTo>
                <a:lnTo>
                  <a:pt x="3668267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9128" y="2495423"/>
            <a:ext cx="2776220" cy="2169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405"/>
              </a:lnSpc>
            </a:pPr>
            <a:r>
              <a:rPr sz="2800" b="0" spc="-155" dirty="0">
                <a:solidFill>
                  <a:srgbClr val="FFFDFF"/>
                </a:solidFill>
                <a:latin typeface="Calibri Light"/>
                <a:cs typeface="Calibri Light"/>
              </a:rPr>
              <a:t>Aggravated </a:t>
            </a:r>
            <a:r>
              <a:rPr sz="28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assault</a:t>
            </a:r>
            <a:r>
              <a:rPr sz="2800" b="0" spc="-53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800" b="0" spc="-85" dirty="0">
                <a:solidFill>
                  <a:srgbClr val="FFFDFF"/>
                </a:solidFill>
                <a:latin typeface="Calibri Light"/>
                <a:cs typeface="Calibri Light"/>
              </a:rPr>
              <a:t>by</a:t>
            </a:r>
            <a:endParaRPr sz="2800">
              <a:latin typeface="Calibri Light"/>
              <a:cs typeface="Calibri Light"/>
            </a:endParaRPr>
          </a:p>
          <a:p>
            <a:pPr indent="-1270" algn="ctr">
              <a:lnSpc>
                <a:spcPct val="85000"/>
              </a:lnSpc>
              <a:spcBef>
                <a:spcPts val="250"/>
              </a:spcBef>
            </a:pPr>
            <a:r>
              <a:rPr sz="28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zip </a:t>
            </a:r>
            <a:r>
              <a:rPr sz="2800" b="0" spc="-125" dirty="0">
                <a:solidFill>
                  <a:srgbClr val="FFFDFF"/>
                </a:solidFill>
                <a:latin typeface="Calibri Light"/>
                <a:cs typeface="Calibri Light"/>
              </a:rPr>
              <a:t>code. </a:t>
            </a:r>
            <a:r>
              <a:rPr sz="28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Where </a:t>
            </a:r>
            <a:r>
              <a:rPr sz="2800" b="0" spc="-110" dirty="0">
                <a:solidFill>
                  <a:srgbClr val="FFFDFF"/>
                </a:solidFill>
                <a:latin typeface="Calibri Light"/>
                <a:cs typeface="Calibri Light"/>
              </a:rPr>
              <a:t>you  </a:t>
            </a:r>
            <a:r>
              <a:rPr sz="2800" b="0" spc="-125" dirty="0">
                <a:solidFill>
                  <a:srgbClr val="FFFDFF"/>
                </a:solidFill>
                <a:latin typeface="Calibri Light"/>
                <a:cs typeface="Calibri Light"/>
              </a:rPr>
              <a:t>live </a:t>
            </a:r>
            <a:r>
              <a:rPr sz="2800" b="0" spc="-80" dirty="0">
                <a:solidFill>
                  <a:srgbClr val="FFFDFF"/>
                </a:solidFill>
                <a:latin typeface="Calibri Light"/>
                <a:cs typeface="Calibri Light"/>
              </a:rPr>
              <a:t>in </a:t>
            </a:r>
            <a:r>
              <a:rPr sz="28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Austin </a:t>
            </a:r>
            <a:r>
              <a:rPr sz="28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matters  </a:t>
            </a:r>
            <a:r>
              <a:rPr sz="28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whether</a:t>
            </a:r>
            <a:r>
              <a:rPr sz="2800" b="0" spc="-34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800" b="0" spc="-120" dirty="0">
                <a:solidFill>
                  <a:srgbClr val="FFFDFF"/>
                </a:solidFill>
                <a:latin typeface="Calibri Light"/>
                <a:cs typeface="Calibri Light"/>
              </a:rPr>
              <a:t>your</a:t>
            </a:r>
            <a:r>
              <a:rPr sz="2800" b="0" spc="-33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800" b="0" spc="-125" dirty="0">
                <a:solidFill>
                  <a:srgbClr val="FFFDFF"/>
                </a:solidFill>
                <a:latin typeface="Calibri Light"/>
                <a:cs typeface="Calibri Light"/>
              </a:rPr>
              <a:t>more</a:t>
            </a:r>
            <a:r>
              <a:rPr sz="2800" b="0" spc="-33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800" b="0" spc="-85" dirty="0">
                <a:solidFill>
                  <a:srgbClr val="FFFDFF"/>
                </a:solidFill>
                <a:latin typeface="Calibri Light"/>
                <a:cs typeface="Calibri Light"/>
              </a:rPr>
              <a:t>at  </a:t>
            </a:r>
            <a:r>
              <a:rPr sz="2800" b="0" spc="-114" dirty="0">
                <a:solidFill>
                  <a:srgbClr val="FFFDFF"/>
                </a:solidFill>
                <a:latin typeface="Calibri Light"/>
                <a:cs typeface="Calibri Light"/>
              </a:rPr>
              <a:t>risk </a:t>
            </a:r>
            <a:r>
              <a:rPr sz="2800" b="0" spc="-120" dirty="0">
                <a:solidFill>
                  <a:srgbClr val="FFFDFF"/>
                </a:solidFill>
                <a:latin typeface="Calibri Light"/>
                <a:cs typeface="Calibri Light"/>
              </a:rPr>
              <a:t>for </a:t>
            </a:r>
            <a:r>
              <a:rPr sz="28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aggravated  </a:t>
            </a:r>
            <a:r>
              <a:rPr sz="28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assault.</a:t>
            </a:r>
            <a:endParaRPr sz="280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884" y="2350006"/>
            <a:ext cx="11870436" cy="4471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5175" y="17475"/>
            <a:ext cx="752220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0" dirty="0">
                <a:solidFill>
                  <a:srgbClr val="000000"/>
                </a:solidFill>
                <a:latin typeface="Rockwell"/>
                <a:cs typeface="Rockwell"/>
              </a:rPr>
              <a:t>Just </a:t>
            </a:r>
            <a:r>
              <a:rPr sz="3600" b="0" spc="-30" dirty="0">
                <a:solidFill>
                  <a:srgbClr val="000000"/>
                </a:solidFill>
                <a:latin typeface="Rockwell"/>
                <a:cs typeface="Rockwell"/>
              </a:rPr>
              <a:t>Aggravated </a:t>
            </a:r>
            <a:r>
              <a:rPr sz="3600" b="0" spc="-5" dirty="0">
                <a:solidFill>
                  <a:srgbClr val="000000"/>
                </a:solidFill>
                <a:latin typeface="Rockwell"/>
                <a:cs typeface="Rockwell"/>
              </a:rPr>
              <a:t>Assault </a:t>
            </a:r>
            <a:r>
              <a:rPr sz="3600" b="0" spc="-75" dirty="0">
                <a:solidFill>
                  <a:srgbClr val="000000"/>
                </a:solidFill>
                <a:latin typeface="Rockwell"/>
                <a:cs typeface="Rockwell"/>
              </a:rPr>
              <a:t>by </a:t>
            </a:r>
            <a:r>
              <a:rPr sz="3600" b="0" spc="-5" dirty="0">
                <a:solidFill>
                  <a:srgbClr val="000000"/>
                </a:solidFill>
                <a:latin typeface="Rockwell"/>
                <a:cs typeface="Rockwell"/>
              </a:rPr>
              <a:t>zip</a:t>
            </a:r>
            <a:r>
              <a:rPr sz="3600" b="0" spc="125" dirty="0">
                <a:solidFill>
                  <a:srgbClr val="000000"/>
                </a:solidFill>
                <a:latin typeface="Rockwell"/>
                <a:cs typeface="Rockwell"/>
              </a:rPr>
              <a:t> </a:t>
            </a:r>
            <a:r>
              <a:rPr sz="3600" b="0" spc="-10" dirty="0">
                <a:solidFill>
                  <a:srgbClr val="000000"/>
                </a:solidFill>
                <a:latin typeface="Rockwell"/>
                <a:cs typeface="Rockwell"/>
              </a:rPr>
              <a:t>code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2475" y="937005"/>
            <a:ext cx="54724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Rockwell"/>
                <a:cs typeface="Rockwell"/>
              </a:rPr>
              <a:t>78617- </a:t>
            </a:r>
            <a:r>
              <a:rPr sz="2400" dirty="0">
                <a:latin typeface="Rockwell"/>
                <a:cs typeface="Rockwell"/>
              </a:rPr>
              <a:t>Del </a:t>
            </a:r>
            <a:r>
              <a:rPr sz="2400" spc="-55" dirty="0">
                <a:latin typeface="Rockwell"/>
                <a:cs typeface="Rockwell"/>
              </a:rPr>
              <a:t>Valle,</a:t>
            </a:r>
            <a:r>
              <a:rPr sz="2400" spc="-385" dirty="0">
                <a:latin typeface="Rockwell"/>
                <a:cs typeface="Rockwell"/>
              </a:rPr>
              <a:t> </a:t>
            </a:r>
            <a:r>
              <a:rPr sz="2400" spc="-5" dirty="0">
                <a:latin typeface="Rockwell"/>
                <a:cs typeface="Rockwell"/>
              </a:rPr>
              <a:t>high</a:t>
            </a:r>
            <a:endParaRPr sz="2400">
              <a:latin typeface="Rockwell"/>
              <a:cs typeface="Rockwell"/>
            </a:endParaRPr>
          </a:p>
          <a:p>
            <a:pPr marL="25400">
              <a:lnSpc>
                <a:spcPct val="100000"/>
              </a:lnSpc>
            </a:pPr>
            <a:r>
              <a:rPr sz="2400" spc="-5" dirty="0">
                <a:latin typeface="Rockwell"/>
                <a:cs typeface="Rockwell"/>
              </a:rPr>
              <a:t>78701- </a:t>
            </a:r>
            <a:r>
              <a:rPr sz="2400" spc="-25" dirty="0">
                <a:latin typeface="Rockwell"/>
                <a:cs typeface="Rockwell"/>
              </a:rPr>
              <a:t>Downtown,</a:t>
            </a:r>
            <a:r>
              <a:rPr sz="2400" spc="-185" dirty="0">
                <a:latin typeface="Rockwell"/>
                <a:cs typeface="Rockwell"/>
              </a:rPr>
              <a:t> </a:t>
            </a:r>
            <a:r>
              <a:rPr sz="2400" spc="-5" dirty="0">
                <a:latin typeface="Rockwell"/>
                <a:cs typeface="Rockwell"/>
              </a:rPr>
              <a:t>high</a:t>
            </a:r>
            <a:endParaRPr sz="2400">
              <a:latin typeface="Rockwell"/>
              <a:cs typeface="Rockwell"/>
            </a:endParaRPr>
          </a:p>
          <a:p>
            <a:pPr marL="25400">
              <a:lnSpc>
                <a:spcPct val="100000"/>
              </a:lnSpc>
            </a:pPr>
            <a:r>
              <a:rPr sz="2400" spc="-10" dirty="0">
                <a:latin typeface="Rockwell"/>
                <a:cs typeface="Rockwell"/>
              </a:rPr>
              <a:t>78702- </a:t>
            </a:r>
            <a:r>
              <a:rPr sz="2400" dirty="0">
                <a:latin typeface="Rockwell"/>
                <a:cs typeface="Rockwell"/>
              </a:rPr>
              <a:t>East Austin </a:t>
            </a:r>
            <a:r>
              <a:rPr sz="2400" spc="-5" dirty="0">
                <a:latin typeface="Rockwell"/>
                <a:cs typeface="Rockwell"/>
              </a:rPr>
              <a:t>Chicon and 7</a:t>
            </a:r>
            <a:r>
              <a:rPr sz="2400" spc="-7" baseline="24305" dirty="0">
                <a:latin typeface="Rockwell"/>
                <a:cs typeface="Rockwell"/>
              </a:rPr>
              <a:t>th</a:t>
            </a:r>
            <a:r>
              <a:rPr sz="2400" spc="-5" dirty="0">
                <a:latin typeface="Rockwell"/>
                <a:cs typeface="Rockwell"/>
              </a:rPr>
              <a:t>,</a:t>
            </a:r>
            <a:r>
              <a:rPr sz="2400" spc="-215" dirty="0">
                <a:latin typeface="Rockwell"/>
                <a:cs typeface="Rockwell"/>
              </a:rPr>
              <a:t> </a:t>
            </a:r>
            <a:r>
              <a:rPr sz="2400" spc="-5" dirty="0">
                <a:latin typeface="Rockwell"/>
                <a:cs typeface="Rockwell"/>
              </a:rPr>
              <a:t>high</a:t>
            </a:r>
            <a:endParaRPr sz="2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" y="0"/>
            <a:ext cx="12198096" cy="6871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26852" y="9144"/>
            <a:ext cx="1539240" cy="556260"/>
          </a:xfrm>
          <a:custGeom>
            <a:avLst/>
            <a:gdLst/>
            <a:ahLst/>
            <a:cxnLst/>
            <a:rect l="l" t="t" r="r" b="b"/>
            <a:pathLst>
              <a:path w="1539240" h="556260">
                <a:moveTo>
                  <a:pt x="1539240" y="556259"/>
                </a:moveTo>
                <a:lnTo>
                  <a:pt x="1494052" y="532873"/>
                </a:lnTo>
                <a:lnTo>
                  <a:pt x="1448469" y="509952"/>
                </a:lnTo>
                <a:lnTo>
                  <a:pt x="1402509" y="487488"/>
                </a:lnTo>
                <a:lnTo>
                  <a:pt x="1356195" y="465474"/>
                </a:lnTo>
                <a:lnTo>
                  <a:pt x="1309547" y="443903"/>
                </a:lnTo>
                <a:lnTo>
                  <a:pt x="1262585" y="422765"/>
                </a:lnTo>
                <a:lnTo>
                  <a:pt x="1215331" y="402054"/>
                </a:lnTo>
                <a:lnTo>
                  <a:pt x="1167806" y="381761"/>
                </a:lnTo>
                <a:lnTo>
                  <a:pt x="1120030" y="361880"/>
                </a:lnTo>
                <a:lnTo>
                  <a:pt x="1072025" y="342401"/>
                </a:lnTo>
                <a:lnTo>
                  <a:pt x="1023810" y="323317"/>
                </a:lnTo>
                <a:lnTo>
                  <a:pt x="975408" y="304621"/>
                </a:lnTo>
                <a:lnTo>
                  <a:pt x="926838" y="286304"/>
                </a:lnTo>
                <a:lnTo>
                  <a:pt x="878122" y="268359"/>
                </a:lnTo>
                <a:lnTo>
                  <a:pt x="829281" y="250778"/>
                </a:lnTo>
                <a:lnTo>
                  <a:pt x="780335" y="233552"/>
                </a:lnTo>
                <a:lnTo>
                  <a:pt x="731306" y="216676"/>
                </a:lnTo>
                <a:lnTo>
                  <a:pt x="682213" y="200139"/>
                </a:lnTo>
                <a:lnTo>
                  <a:pt x="633079" y="183935"/>
                </a:lnTo>
                <a:lnTo>
                  <a:pt x="583923" y="168056"/>
                </a:lnTo>
                <a:lnTo>
                  <a:pt x="534767" y="152494"/>
                </a:lnTo>
                <a:lnTo>
                  <a:pt x="485632" y="137241"/>
                </a:lnTo>
                <a:lnTo>
                  <a:pt x="436538" y="122290"/>
                </a:lnTo>
                <a:lnTo>
                  <a:pt x="387506" y="107632"/>
                </a:lnTo>
                <a:lnTo>
                  <a:pt x="338558" y="93260"/>
                </a:lnTo>
                <a:lnTo>
                  <a:pt x="289713" y="79166"/>
                </a:lnTo>
                <a:lnTo>
                  <a:pt x="240994" y="65342"/>
                </a:lnTo>
                <a:lnTo>
                  <a:pt x="192420" y="51780"/>
                </a:lnTo>
                <a:lnTo>
                  <a:pt x="144013" y="38473"/>
                </a:lnTo>
                <a:lnTo>
                  <a:pt x="95793" y="25412"/>
                </a:lnTo>
                <a:lnTo>
                  <a:pt x="47782" y="12590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47376" y="5013959"/>
            <a:ext cx="1918970" cy="1830705"/>
          </a:xfrm>
          <a:custGeom>
            <a:avLst/>
            <a:gdLst/>
            <a:ahLst/>
            <a:cxnLst/>
            <a:rect l="l" t="t" r="r" b="b"/>
            <a:pathLst>
              <a:path w="1918970" h="1830704">
                <a:moveTo>
                  <a:pt x="0" y="1830323"/>
                </a:moveTo>
                <a:lnTo>
                  <a:pt x="39967" y="1799241"/>
                </a:lnTo>
                <a:lnTo>
                  <a:pt x="79858" y="1767980"/>
                </a:lnTo>
                <a:lnTo>
                  <a:pt x="119670" y="1736542"/>
                </a:lnTo>
                <a:lnTo>
                  <a:pt x="159401" y="1704928"/>
                </a:lnTo>
                <a:lnTo>
                  <a:pt x="199047" y="1673138"/>
                </a:lnTo>
                <a:lnTo>
                  <a:pt x="238606" y="1641175"/>
                </a:lnTo>
                <a:lnTo>
                  <a:pt x="278075" y="1609037"/>
                </a:lnTo>
                <a:lnTo>
                  <a:pt x="317452" y="1576728"/>
                </a:lnTo>
                <a:lnTo>
                  <a:pt x="356734" y="1544248"/>
                </a:lnTo>
                <a:lnTo>
                  <a:pt x="395919" y="1511597"/>
                </a:lnTo>
                <a:lnTo>
                  <a:pt x="435003" y="1478777"/>
                </a:lnTo>
                <a:lnTo>
                  <a:pt x="473985" y="1445789"/>
                </a:lnTo>
                <a:lnTo>
                  <a:pt x="512861" y="1412633"/>
                </a:lnTo>
                <a:lnTo>
                  <a:pt x="551629" y="1379312"/>
                </a:lnTo>
                <a:lnTo>
                  <a:pt x="590287" y="1345825"/>
                </a:lnTo>
                <a:lnTo>
                  <a:pt x="628831" y="1312174"/>
                </a:lnTo>
                <a:lnTo>
                  <a:pt x="667259" y="1278360"/>
                </a:lnTo>
                <a:lnTo>
                  <a:pt x="705569" y="1244385"/>
                </a:lnTo>
                <a:lnTo>
                  <a:pt x="743757" y="1210247"/>
                </a:lnTo>
                <a:lnTo>
                  <a:pt x="781821" y="1175950"/>
                </a:lnTo>
                <a:lnTo>
                  <a:pt x="819759" y="1141494"/>
                </a:lnTo>
                <a:lnTo>
                  <a:pt x="857568" y="1106880"/>
                </a:lnTo>
                <a:lnTo>
                  <a:pt x="895245" y="1072109"/>
                </a:lnTo>
                <a:lnTo>
                  <a:pt x="932787" y="1037182"/>
                </a:lnTo>
                <a:lnTo>
                  <a:pt x="970193" y="1002099"/>
                </a:lnTo>
                <a:lnTo>
                  <a:pt x="1007459" y="966863"/>
                </a:lnTo>
                <a:lnTo>
                  <a:pt x="1044582" y="931474"/>
                </a:lnTo>
                <a:lnTo>
                  <a:pt x="1081561" y="895933"/>
                </a:lnTo>
                <a:lnTo>
                  <a:pt x="1118392" y="860241"/>
                </a:lnTo>
                <a:lnTo>
                  <a:pt x="1155073" y="824399"/>
                </a:lnTo>
                <a:lnTo>
                  <a:pt x="1191601" y="788408"/>
                </a:lnTo>
                <a:lnTo>
                  <a:pt x="1227973" y="752269"/>
                </a:lnTo>
                <a:lnTo>
                  <a:pt x="1264187" y="715984"/>
                </a:lnTo>
                <a:lnTo>
                  <a:pt x="1300241" y="679552"/>
                </a:lnTo>
                <a:lnTo>
                  <a:pt x="1336131" y="642976"/>
                </a:lnTo>
                <a:lnTo>
                  <a:pt x="1371855" y="606256"/>
                </a:lnTo>
                <a:lnTo>
                  <a:pt x="1407411" y="569393"/>
                </a:lnTo>
                <a:lnTo>
                  <a:pt x="1442795" y="532388"/>
                </a:lnTo>
                <a:lnTo>
                  <a:pt x="1478006" y="495242"/>
                </a:lnTo>
                <a:lnTo>
                  <a:pt x="1513039" y="457957"/>
                </a:lnTo>
                <a:lnTo>
                  <a:pt x="1547894" y="420533"/>
                </a:lnTo>
                <a:lnTo>
                  <a:pt x="1582567" y="382971"/>
                </a:lnTo>
                <a:lnTo>
                  <a:pt x="1617055" y="345272"/>
                </a:lnTo>
                <a:lnTo>
                  <a:pt x="1651357" y="307438"/>
                </a:lnTo>
                <a:lnTo>
                  <a:pt x="1685468" y="269469"/>
                </a:lnTo>
                <a:lnTo>
                  <a:pt x="1719387" y="231366"/>
                </a:lnTo>
                <a:lnTo>
                  <a:pt x="1753111" y="193131"/>
                </a:lnTo>
                <a:lnTo>
                  <a:pt x="1786638" y="154764"/>
                </a:lnTo>
                <a:lnTo>
                  <a:pt x="1819964" y="116266"/>
                </a:lnTo>
                <a:lnTo>
                  <a:pt x="1853088" y="77639"/>
                </a:lnTo>
                <a:lnTo>
                  <a:pt x="1886006" y="38883"/>
                </a:lnTo>
                <a:lnTo>
                  <a:pt x="191871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02923" y="9144"/>
            <a:ext cx="963294" cy="367665"/>
          </a:xfrm>
          <a:custGeom>
            <a:avLst/>
            <a:gdLst/>
            <a:ahLst/>
            <a:cxnLst/>
            <a:rect l="l" t="t" r="r" b="b"/>
            <a:pathLst>
              <a:path w="963295" h="367665">
                <a:moveTo>
                  <a:pt x="963168" y="367283"/>
                </a:moveTo>
                <a:lnTo>
                  <a:pt x="916739" y="345322"/>
                </a:lnTo>
                <a:lnTo>
                  <a:pt x="869978" y="323783"/>
                </a:lnTo>
                <a:lnTo>
                  <a:pt x="822909" y="302658"/>
                </a:lnTo>
                <a:lnTo>
                  <a:pt x="775557" y="281939"/>
                </a:lnTo>
                <a:lnTo>
                  <a:pt x="727948" y="261621"/>
                </a:lnTo>
                <a:lnTo>
                  <a:pt x="680106" y="241696"/>
                </a:lnTo>
                <a:lnTo>
                  <a:pt x="632057" y="222157"/>
                </a:lnTo>
                <a:lnTo>
                  <a:pt x="583826" y="202996"/>
                </a:lnTo>
                <a:lnTo>
                  <a:pt x="535437" y="184207"/>
                </a:lnTo>
                <a:lnTo>
                  <a:pt x="486918" y="165782"/>
                </a:lnTo>
                <a:lnTo>
                  <a:pt x="438291" y="147714"/>
                </a:lnTo>
                <a:lnTo>
                  <a:pt x="389583" y="129997"/>
                </a:lnTo>
                <a:lnTo>
                  <a:pt x="340818" y="112622"/>
                </a:lnTo>
                <a:lnTo>
                  <a:pt x="292022" y="95583"/>
                </a:lnTo>
                <a:lnTo>
                  <a:pt x="243220" y="78872"/>
                </a:lnTo>
                <a:lnTo>
                  <a:pt x="194438" y="62483"/>
                </a:lnTo>
                <a:lnTo>
                  <a:pt x="145699" y="46409"/>
                </a:lnTo>
                <a:lnTo>
                  <a:pt x="97030" y="30641"/>
                </a:lnTo>
                <a:lnTo>
                  <a:pt x="48455" y="15174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94264" y="5274564"/>
            <a:ext cx="1667510" cy="1579245"/>
          </a:xfrm>
          <a:custGeom>
            <a:avLst/>
            <a:gdLst/>
            <a:ahLst/>
            <a:cxnLst/>
            <a:rect l="l" t="t" r="r" b="b"/>
            <a:pathLst>
              <a:path w="1667509" h="1579245">
                <a:moveTo>
                  <a:pt x="0" y="1578863"/>
                </a:moveTo>
                <a:lnTo>
                  <a:pt x="39546" y="1547081"/>
                </a:lnTo>
                <a:lnTo>
                  <a:pt x="79018" y="1515145"/>
                </a:lnTo>
                <a:lnTo>
                  <a:pt x="118415" y="1483054"/>
                </a:lnTo>
                <a:lnTo>
                  <a:pt x="157733" y="1450809"/>
                </a:lnTo>
                <a:lnTo>
                  <a:pt x="196970" y="1418411"/>
                </a:lnTo>
                <a:lnTo>
                  <a:pt x="236122" y="1385859"/>
                </a:lnTo>
                <a:lnTo>
                  <a:pt x="275187" y="1353154"/>
                </a:lnTo>
                <a:lnTo>
                  <a:pt x="314161" y="1320296"/>
                </a:lnTo>
                <a:lnTo>
                  <a:pt x="353043" y="1287285"/>
                </a:lnTo>
                <a:lnTo>
                  <a:pt x="391830" y="1254123"/>
                </a:lnTo>
                <a:lnTo>
                  <a:pt x="430517" y="1220808"/>
                </a:lnTo>
                <a:lnTo>
                  <a:pt x="469104" y="1187342"/>
                </a:lnTo>
                <a:lnTo>
                  <a:pt x="507586" y="1153725"/>
                </a:lnTo>
                <a:lnTo>
                  <a:pt x="545962" y="1119957"/>
                </a:lnTo>
                <a:lnTo>
                  <a:pt x="584228" y="1086038"/>
                </a:lnTo>
                <a:lnTo>
                  <a:pt x="622381" y="1051969"/>
                </a:lnTo>
                <a:lnTo>
                  <a:pt x="660419" y="1017750"/>
                </a:lnTo>
                <a:lnTo>
                  <a:pt x="698339" y="983382"/>
                </a:lnTo>
                <a:lnTo>
                  <a:pt x="736138" y="948864"/>
                </a:lnTo>
                <a:lnTo>
                  <a:pt x="773813" y="914197"/>
                </a:lnTo>
                <a:lnTo>
                  <a:pt x="811362" y="879381"/>
                </a:lnTo>
                <a:lnTo>
                  <a:pt x="848781" y="844417"/>
                </a:lnTo>
                <a:lnTo>
                  <a:pt x="886068" y="809304"/>
                </a:lnTo>
                <a:lnTo>
                  <a:pt x="923220" y="774044"/>
                </a:lnTo>
                <a:lnTo>
                  <a:pt x="960234" y="738637"/>
                </a:lnTo>
                <a:lnTo>
                  <a:pt x="997108" y="703082"/>
                </a:lnTo>
                <a:lnTo>
                  <a:pt x="1033838" y="667380"/>
                </a:lnTo>
                <a:lnTo>
                  <a:pt x="1070422" y="631532"/>
                </a:lnTo>
                <a:lnTo>
                  <a:pt x="1106857" y="595538"/>
                </a:lnTo>
                <a:lnTo>
                  <a:pt x="1143141" y="559398"/>
                </a:lnTo>
                <a:lnTo>
                  <a:pt x="1179269" y="523112"/>
                </a:lnTo>
                <a:lnTo>
                  <a:pt x="1215240" y="486681"/>
                </a:lnTo>
                <a:lnTo>
                  <a:pt x="1251051" y="450105"/>
                </a:lnTo>
                <a:lnTo>
                  <a:pt x="1286699" y="413384"/>
                </a:lnTo>
                <a:lnTo>
                  <a:pt x="1322180" y="376519"/>
                </a:lnTo>
                <a:lnTo>
                  <a:pt x="1357493" y="339510"/>
                </a:lnTo>
                <a:lnTo>
                  <a:pt x="1392635" y="302357"/>
                </a:lnTo>
                <a:lnTo>
                  <a:pt x="1427602" y="265061"/>
                </a:lnTo>
                <a:lnTo>
                  <a:pt x="1462392" y="227622"/>
                </a:lnTo>
                <a:lnTo>
                  <a:pt x="1497002" y="190040"/>
                </a:lnTo>
                <a:lnTo>
                  <a:pt x="1531430" y="152316"/>
                </a:lnTo>
                <a:lnTo>
                  <a:pt x="1565672" y="114449"/>
                </a:lnTo>
                <a:lnTo>
                  <a:pt x="1599725" y="76441"/>
                </a:lnTo>
                <a:lnTo>
                  <a:pt x="1633587" y="38291"/>
                </a:lnTo>
                <a:lnTo>
                  <a:pt x="1667255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01628" y="9144"/>
            <a:ext cx="664845" cy="257810"/>
          </a:xfrm>
          <a:custGeom>
            <a:avLst/>
            <a:gdLst/>
            <a:ahLst/>
            <a:cxnLst/>
            <a:rect l="l" t="t" r="r" b="b"/>
            <a:pathLst>
              <a:path w="664845" h="257810">
                <a:moveTo>
                  <a:pt x="664464" y="257555"/>
                </a:moveTo>
                <a:lnTo>
                  <a:pt x="618547" y="237263"/>
                </a:lnTo>
                <a:lnTo>
                  <a:pt x="572353" y="217263"/>
                </a:lnTo>
                <a:lnTo>
                  <a:pt x="525891" y="197554"/>
                </a:lnTo>
                <a:lnTo>
                  <a:pt x="479171" y="178136"/>
                </a:lnTo>
                <a:lnTo>
                  <a:pt x="432203" y="159011"/>
                </a:lnTo>
                <a:lnTo>
                  <a:pt x="384998" y="140176"/>
                </a:lnTo>
                <a:lnTo>
                  <a:pt x="337565" y="121634"/>
                </a:lnTo>
                <a:lnTo>
                  <a:pt x="289915" y="103383"/>
                </a:lnTo>
                <a:lnTo>
                  <a:pt x="242057" y="85423"/>
                </a:lnTo>
                <a:lnTo>
                  <a:pt x="194001" y="67755"/>
                </a:lnTo>
                <a:lnTo>
                  <a:pt x="145757" y="50379"/>
                </a:lnTo>
                <a:lnTo>
                  <a:pt x="97336" y="33294"/>
                </a:lnTo>
                <a:lnTo>
                  <a:pt x="48746" y="16501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40568" y="5408676"/>
            <a:ext cx="1525905" cy="1435735"/>
          </a:xfrm>
          <a:custGeom>
            <a:avLst/>
            <a:gdLst/>
            <a:ahLst/>
            <a:cxnLst/>
            <a:rect l="l" t="t" r="r" b="b"/>
            <a:pathLst>
              <a:path w="1525904" h="1435734">
                <a:moveTo>
                  <a:pt x="0" y="1435608"/>
                </a:moveTo>
                <a:lnTo>
                  <a:pt x="39599" y="1403531"/>
                </a:lnTo>
                <a:lnTo>
                  <a:pt x="79112" y="1371302"/>
                </a:lnTo>
                <a:lnTo>
                  <a:pt x="118535" y="1338921"/>
                </a:lnTo>
                <a:lnTo>
                  <a:pt x="157865" y="1306389"/>
                </a:lnTo>
                <a:lnTo>
                  <a:pt x="197101" y="1273706"/>
                </a:lnTo>
                <a:lnTo>
                  <a:pt x="236240" y="1240872"/>
                </a:lnTo>
                <a:lnTo>
                  <a:pt x="275279" y="1207888"/>
                </a:lnTo>
                <a:lnTo>
                  <a:pt x="314215" y="1174754"/>
                </a:lnTo>
                <a:lnTo>
                  <a:pt x="353047" y="1141470"/>
                </a:lnTo>
                <a:lnTo>
                  <a:pt x="391772" y="1108038"/>
                </a:lnTo>
                <a:lnTo>
                  <a:pt x="430388" y="1074457"/>
                </a:lnTo>
                <a:lnTo>
                  <a:pt x="468891" y="1040728"/>
                </a:lnTo>
                <a:lnTo>
                  <a:pt x="507279" y="1006851"/>
                </a:lnTo>
                <a:lnTo>
                  <a:pt x="545551" y="972827"/>
                </a:lnTo>
                <a:lnTo>
                  <a:pt x="583703" y="938656"/>
                </a:lnTo>
                <a:lnTo>
                  <a:pt x="621732" y="904338"/>
                </a:lnTo>
                <a:lnTo>
                  <a:pt x="659638" y="869875"/>
                </a:lnTo>
                <a:lnTo>
                  <a:pt x="697416" y="835265"/>
                </a:lnTo>
                <a:lnTo>
                  <a:pt x="735064" y="800511"/>
                </a:lnTo>
                <a:lnTo>
                  <a:pt x="772581" y="765611"/>
                </a:lnTo>
                <a:lnTo>
                  <a:pt x="809963" y="730567"/>
                </a:lnTo>
                <a:lnTo>
                  <a:pt x="847208" y="695379"/>
                </a:lnTo>
                <a:lnTo>
                  <a:pt x="884313" y="660048"/>
                </a:lnTo>
                <a:lnTo>
                  <a:pt x="921277" y="624573"/>
                </a:lnTo>
                <a:lnTo>
                  <a:pt x="958096" y="588956"/>
                </a:lnTo>
                <a:lnTo>
                  <a:pt x="994768" y="553196"/>
                </a:lnTo>
                <a:lnTo>
                  <a:pt x="1031291" y="517295"/>
                </a:lnTo>
                <a:lnTo>
                  <a:pt x="1067662" y="481251"/>
                </a:lnTo>
                <a:lnTo>
                  <a:pt x="1103878" y="445067"/>
                </a:lnTo>
                <a:lnTo>
                  <a:pt x="1139937" y="408742"/>
                </a:lnTo>
                <a:lnTo>
                  <a:pt x="1175837" y="372277"/>
                </a:lnTo>
                <a:lnTo>
                  <a:pt x="1211576" y="335671"/>
                </a:lnTo>
                <a:lnTo>
                  <a:pt x="1247149" y="298927"/>
                </a:lnTo>
                <a:lnTo>
                  <a:pt x="1282556" y="262043"/>
                </a:lnTo>
                <a:lnTo>
                  <a:pt x="1317794" y="225021"/>
                </a:lnTo>
                <a:lnTo>
                  <a:pt x="1352859" y="187860"/>
                </a:lnTo>
                <a:lnTo>
                  <a:pt x="1387751" y="150562"/>
                </a:lnTo>
                <a:lnTo>
                  <a:pt x="1422465" y="113127"/>
                </a:lnTo>
                <a:lnTo>
                  <a:pt x="1457001" y="75554"/>
                </a:lnTo>
                <a:lnTo>
                  <a:pt x="1491354" y="37845"/>
                </a:lnTo>
                <a:lnTo>
                  <a:pt x="15255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03635" y="5518403"/>
            <a:ext cx="1362710" cy="1325880"/>
          </a:xfrm>
          <a:custGeom>
            <a:avLst/>
            <a:gdLst/>
            <a:ahLst/>
            <a:cxnLst/>
            <a:rect l="l" t="t" r="r" b="b"/>
            <a:pathLst>
              <a:path w="1362709" h="1325879">
                <a:moveTo>
                  <a:pt x="0" y="1325880"/>
                </a:moveTo>
                <a:lnTo>
                  <a:pt x="38830" y="1292669"/>
                </a:lnTo>
                <a:lnTo>
                  <a:pt x="77575" y="1259312"/>
                </a:lnTo>
                <a:lnTo>
                  <a:pt x="116233" y="1225810"/>
                </a:lnTo>
                <a:lnTo>
                  <a:pt x="154801" y="1192162"/>
                </a:lnTo>
                <a:lnTo>
                  <a:pt x="193277" y="1158369"/>
                </a:lnTo>
                <a:lnTo>
                  <a:pt x="231659" y="1124429"/>
                </a:lnTo>
                <a:lnTo>
                  <a:pt x="269945" y="1090344"/>
                </a:lnTo>
                <a:lnTo>
                  <a:pt x="308131" y="1056113"/>
                </a:lnTo>
                <a:lnTo>
                  <a:pt x="346217" y="1021736"/>
                </a:lnTo>
                <a:lnTo>
                  <a:pt x="384200" y="987213"/>
                </a:lnTo>
                <a:lnTo>
                  <a:pt x="422077" y="952545"/>
                </a:lnTo>
                <a:lnTo>
                  <a:pt x="459846" y="917731"/>
                </a:lnTo>
                <a:lnTo>
                  <a:pt x="497505" y="882771"/>
                </a:lnTo>
                <a:lnTo>
                  <a:pt x="535052" y="847665"/>
                </a:lnTo>
                <a:lnTo>
                  <a:pt x="572484" y="812414"/>
                </a:lnTo>
                <a:lnTo>
                  <a:pt x="609800" y="777016"/>
                </a:lnTo>
                <a:lnTo>
                  <a:pt x="646997" y="741473"/>
                </a:lnTo>
                <a:lnTo>
                  <a:pt x="684072" y="705785"/>
                </a:lnTo>
                <a:lnTo>
                  <a:pt x="721024" y="669950"/>
                </a:lnTo>
                <a:lnTo>
                  <a:pt x="757850" y="633970"/>
                </a:lnTo>
                <a:lnTo>
                  <a:pt x="794548" y="597843"/>
                </a:lnTo>
                <a:lnTo>
                  <a:pt x="831115" y="561572"/>
                </a:lnTo>
                <a:lnTo>
                  <a:pt x="867550" y="525154"/>
                </a:lnTo>
                <a:lnTo>
                  <a:pt x="903850" y="488590"/>
                </a:lnTo>
                <a:lnTo>
                  <a:pt x="940013" y="451881"/>
                </a:lnTo>
                <a:lnTo>
                  <a:pt x="976037" y="415026"/>
                </a:lnTo>
                <a:lnTo>
                  <a:pt x="1011919" y="378025"/>
                </a:lnTo>
                <a:lnTo>
                  <a:pt x="1047657" y="340879"/>
                </a:lnTo>
                <a:lnTo>
                  <a:pt x="1083250" y="303586"/>
                </a:lnTo>
                <a:lnTo>
                  <a:pt x="1118693" y="266148"/>
                </a:lnTo>
                <a:lnTo>
                  <a:pt x="1153986" y="228564"/>
                </a:lnTo>
                <a:lnTo>
                  <a:pt x="1189127" y="190835"/>
                </a:lnTo>
                <a:lnTo>
                  <a:pt x="1224112" y="152959"/>
                </a:lnTo>
                <a:lnTo>
                  <a:pt x="1258939" y="114938"/>
                </a:lnTo>
                <a:lnTo>
                  <a:pt x="1293607" y="76771"/>
                </a:lnTo>
                <a:lnTo>
                  <a:pt x="1328114" y="38458"/>
                </a:lnTo>
                <a:lnTo>
                  <a:pt x="136245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0955" y="1046988"/>
            <a:ext cx="4485640" cy="502920"/>
          </a:xfrm>
          <a:custGeom>
            <a:avLst/>
            <a:gdLst/>
            <a:ahLst/>
            <a:cxnLst/>
            <a:rect l="l" t="t" r="r" b="b"/>
            <a:pathLst>
              <a:path w="4485640" h="502919">
                <a:moveTo>
                  <a:pt x="0" y="502920"/>
                </a:moveTo>
                <a:lnTo>
                  <a:pt x="4485132" y="502920"/>
                </a:lnTo>
                <a:lnTo>
                  <a:pt x="4485132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75788" y="5545835"/>
            <a:ext cx="315595" cy="273050"/>
          </a:xfrm>
          <a:custGeom>
            <a:avLst/>
            <a:gdLst/>
            <a:ahLst/>
            <a:cxnLst/>
            <a:rect l="l" t="t" r="r" b="b"/>
            <a:pathLst>
              <a:path w="315594" h="273050">
                <a:moveTo>
                  <a:pt x="315468" y="0"/>
                </a:moveTo>
                <a:lnTo>
                  <a:pt x="0" y="0"/>
                </a:lnTo>
                <a:lnTo>
                  <a:pt x="157734" y="272795"/>
                </a:lnTo>
                <a:lnTo>
                  <a:pt x="3154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0955" y="1633727"/>
            <a:ext cx="4483735" cy="3918585"/>
          </a:xfrm>
          <a:custGeom>
            <a:avLst/>
            <a:gdLst/>
            <a:ahLst/>
            <a:cxnLst/>
            <a:rect l="l" t="t" r="r" b="b"/>
            <a:pathLst>
              <a:path w="4483735" h="3918585">
                <a:moveTo>
                  <a:pt x="0" y="3918204"/>
                </a:moveTo>
                <a:lnTo>
                  <a:pt x="4483608" y="3918204"/>
                </a:lnTo>
                <a:lnTo>
                  <a:pt x="4483608" y="0"/>
                </a:lnTo>
                <a:lnTo>
                  <a:pt x="0" y="0"/>
                </a:lnTo>
                <a:lnTo>
                  <a:pt x="0" y="3918204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628635" y="343611"/>
            <a:ext cx="1856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>
                <a:solidFill>
                  <a:srgbClr val="000000"/>
                </a:solidFill>
              </a:rPr>
              <a:t>Conclusion</a:t>
            </a:r>
            <a:endParaRPr sz="3600"/>
          </a:p>
        </p:txBody>
      </p:sp>
      <p:sp>
        <p:nvSpPr>
          <p:cNvPr id="18" name="object 18"/>
          <p:cNvSpPr/>
          <p:nvPr/>
        </p:nvSpPr>
        <p:spPr>
          <a:xfrm>
            <a:off x="30480" y="0"/>
            <a:ext cx="3051048" cy="3383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6476" y="0"/>
            <a:ext cx="3051048" cy="34015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3366515"/>
            <a:ext cx="6057773" cy="34305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07582" y="1232433"/>
            <a:ext cx="5797550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650">
              <a:lnSpc>
                <a:spcPct val="110000"/>
              </a:lnSpc>
              <a:spcBef>
                <a:spcPts val="100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b="0" spc="-10" dirty="0">
                <a:latin typeface="Segoe UI Light"/>
                <a:cs typeface="Segoe UI Light"/>
              </a:rPr>
              <a:t>There </a:t>
            </a:r>
            <a:r>
              <a:rPr sz="2200" b="0" spc="5" dirty="0">
                <a:latin typeface="Segoe UI Light"/>
                <a:cs typeface="Segoe UI Light"/>
              </a:rPr>
              <a:t>is </a:t>
            </a:r>
            <a:r>
              <a:rPr sz="2200" b="0" spc="-5" dirty="0">
                <a:latin typeface="Segoe UI Light"/>
                <a:cs typeface="Segoe UI Light"/>
              </a:rPr>
              <a:t>a </a:t>
            </a:r>
            <a:r>
              <a:rPr sz="2200" b="0" spc="-10" dirty="0">
                <a:latin typeface="Segoe UI Light"/>
                <a:cs typeface="Segoe UI Light"/>
              </a:rPr>
              <a:t>strong </a:t>
            </a:r>
            <a:r>
              <a:rPr sz="2200" b="0" spc="-5" dirty="0">
                <a:latin typeface="Segoe UI Light"/>
                <a:cs typeface="Segoe UI Light"/>
              </a:rPr>
              <a:t>correlation </a:t>
            </a:r>
            <a:r>
              <a:rPr sz="2200" b="0" dirty="0">
                <a:latin typeface="Segoe UI Light"/>
                <a:cs typeface="Segoe UI Light"/>
              </a:rPr>
              <a:t>between</a:t>
            </a:r>
            <a:r>
              <a:rPr sz="2200" b="0" spc="-185" dirty="0">
                <a:latin typeface="Segoe UI Light"/>
                <a:cs typeface="Segoe UI Light"/>
              </a:rPr>
              <a:t> </a:t>
            </a:r>
            <a:r>
              <a:rPr sz="2200" b="0" dirty="0">
                <a:latin typeface="Segoe UI Light"/>
                <a:cs typeface="Segoe UI Light"/>
              </a:rPr>
              <a:t>crime  </a:t>
            </a:r>
            <a:r>
              <a:rPr sz="2200" b="0" spc="-5" dirty="0">
                <a:latin typeface="Segoe UI Light"/>
                <a:cs typeface="Segoe UI Light"/>
              </a:rPr>
              <a:t>rates </a:t>
            </a:r>
            <a:r>
              <a:rPr sz="2200" b="0" dirty="0">
                <a:latin typeface="Segoe UI Light"/>
                <a:cs typeface="Segoe UI Light"/>
              </a:rPr>
              <a:t>and school ratings </a:t>
            </a:r>
            <a:r>
              <a:rPr sz="2200" b="0" spc="5" dirty="0">
                <a:latin typeface="Segoe UI Light"/>
                <a:cs typeface="Segoe UI Light"/>
              </a:rPr>
              <a:t>in</a:t>
            </a:r>
            <a:r>
              <a:rPr sz="2200" b="0" spc="-175" dirty="0">
                <a:latin typeface="Segoe UI Light"/>
                <a:cs typeface="Segoe UI Light"/>
              </a:rPr>
              <a:t> </a:t>
            </a:r>
            <a:r>
              <a:rPr sz="2200" b="0" dirty="0">
                <a:latin typeface="Segoe UI Light"/>
                <a:cs typeface="Segoe UI Light"/>
              </a:rPr>
              <a:t>Austin.</a:t>
            </a:r>
            <a:endParaRPr sz="22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b="0" spc="-5" dirty="0">
                <a:latin typeface="Segoe UI Light"/>
                <a:cs typeface="Segoe UI Light"/>
              </a:rPr>
              <a:t>There </a:t>
            </a:r>
            <a:r>
              <a:rPr sz="2200" b="0" spc="-20" dirty="0">
                <a:latin typeface="Segoe UI Light"/>
                <a:cs typeface="Segoe UI Light"/>
              </a:rPr>
              <a:t>are </a:t>
            </a:r>
            <a:r>
              <a:rPr sz="2200" b="0" dirty="0">
                <a:latin typeface="Segoe UI Light"/>
                <a:cs typeface="Segoe UI Light"/>
              </a:rPr>
              <a:t>distinct </a:t>
            </a:r>
            <a:r>
              <a:rPr sz="2200" b="0" spc="5" dirty="0">
                <a:latin typeface="Segoe UI Light"/>
                <a:cs typeface="Segoe UI Light"/>
              </a:rPr>
              <a:t>zip </a:t>
            </a:r>
            <a:r>
              <a:rPr sz="2200" b="0" dirty="0">
                <a:latin typeface="Segoe UI Light"/>
                <a:cs typeface="Segoe UI Light"/>
              </a:rPr>
              <a:t>codes </a:t>
            </a:r>
            <a:r>
              <a:rPr sz="2200" b="0" spc="-10" dirty="0">
                <a:latin typeface="Segoe UI Light"/>
                <a:cs typeface="Segoe UI Light"/>
              </a:rPr>
              <a:t>where </a:t>
            </a:r>
            <a:r>
              <a:rPr sz="2200" b="0" spc="5" dirty="0">
                <a:latin typeface="Segoe UI Light"/>
                <a:cs typeface="Segoe UI Light"/>
              </a:rPr>
              <a:t>you</a:t>
            </a:r>
            <a:r>
              <a:rPr sz="2200" b="0" spc="-190" dirty="0">
                <a:latin typeface="Segoe UI Light"/>
                <a:cs typeface="Segoe UI Light"/>
              </a:rPr>
              <a:t> </a:t>
            </a:r>
            <a:r>
              <a:rPr sz="2200" b="0" dirty="0">
                <a:latin typeface="Segoe UI Light"/>
                <a:cs typeface="Segoe UI Light"/>
              </a:rPr>
              <a:t>see</a:t>
            </a:r>
            <a:endParaRPr sz="2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0" dirty="0">
                <a:latin typeface="Segoe UI Light"/>
                <a:cs typeface="Segoe UI Light"/>
              </a:rPr>
              <a:t>highly </a:t>
            </a:r>
            <a:r>
              <a:rPr sz="2200" b="0" spc="-5" dirty="0">
                <a:latin typeface="Segoe UI Light"/>
                <a:cs typeface="Segoe UI Light"/>
              </a:rPr>
              <a:t>rated </a:t>
            </a:r>
            <a:r>
              <a:rPr sz="2200" b="0" dirty="0">
                <a:latin typeface="Segoe UI Light"/>
                <a:cs typeface="Segoe UI Light"/>
              </a:rPr>
              <a:t>schools and </a:t>
            </a:r>
            <a:r>
              <a:rPr sz="2200" b="0" spc="5" dirty="0">
                <a:latin typeface="Segoe UI Light"/>
                <a:cs typeface="Segoe UI Light"/>
              </a:rPr>
              <a:t>low </a:t>
            </a:r>
            <a:r>
              <a:rPr sz="2200" b="0" dirty="0">
                <a:latin typeface="Segoe UI Light"/>
                <a:cs typeface="Segoe UI Light"/>
              </a:rPr>
              <a:t>or no crime</a:t>
            </a:r>
            <a:r>
              <a:rPr sz="2200" b="0" spc="-225" dirty="0">
                <a:latin typeface="Segoe UI Light"/>
                <a:cs typeface="Segoe UI Light"/>
              </a:rPr>
              <a:t> </a:t>
            </a:r>
            <a:r>
              <a:rPr sz="2200" b="0" spc="-5" dirty="0">
                <a:latin typeface="Segoe UI Light"/>
                <a:cs typeface="Segoe UI Light"/>
              </a:rPr>
              <a:t>rates.</a:t>
            </a:r>
            <a:endParaRPr sz="2200">
              <a:latin typeface="Segoe UI Light"/>
              <a:cs typeface="Segoe UI Light"/>
            </a:endParaRPr>
          </a:p>
          <a:p>
            <a:pPr marL="12700" marR="5080">
              <a:lnSpc>
                <a:spcPct val="110000"/>
              </a:lnSpc>
              <a:buFont typeface="Wingdings"/>
              <a:buChar char=""/>
              <a:tabLst>
                <a:tab pos="241300" algn="l"/>
              </a:tabLst>
            </a:pPr>
            <a:r>
              <a:rPr sz="2200" b="0" spc="-10" dirty="0">
                <a:latin typeface="Segoe UI Light"/>
                <a:cs typeface="Segoe UI Light"/>
              </a:rPr>
              <a:t>There </a:t>
            </a:r>
            <a:r>
              <a:rPr sz="2200" b="0" spc="-20" dirty="0">
                <a:latin typeface="Segoe UI Light"/>
                <a:cs typeface="Segoe UI Light"/>
              </a:rPr>
              <a:t>are </a:t>
            </a:r>
            <a:r>
              <a:rPr sz="2200" b="0" spc="-5" dirty="0">
                <a:latin typeface="Segoe UI Light"/>
                <a:cs typeface="Segoe UI Light"/>
              </a:rPr>
              <a:t>limitations </a:t>
            </a:r>
            <a:r>
              <a:rPr sz="2200" b="0" dirty="0">
                <a:latin typeface="Segoe UI Light"/>
                <a:cs typeface="Segoe UI Light"/>
              </a:rPr>
              <a:t>on data and what they</a:t>
            </a:r>
            <a:r>
              <a:rPr sz="2200" b="0" spc="-150" dirty="0">
                <a:latin typeface="Segoe UI Light"/>
                <a:cs typeface="Segoe UI Light"/>
              </a:rPr>
              <a:t> </a:t>
            </a:r>
            <a:r>
              <a:rPr sz="2200" b="0" spc="-5" dirty="0">
                <a:latin typeface="Segoe UI Light"/>
                <a:cs typeface="Segoe UI Light"/>
              </a:rPr>
              <a:t>can  </a:t>
            </a:r>
            <a:r>
              <a:rPr sz="2200" b="0" spc="-35" dirty="0">
                <a:latin typeface="Segoe UI Light"/>
                <a:cs typeface="Segoe UI Light"/>
              </a:rPr>
              <a:t>show.</a:t>
            </a:r>
            <a:endParaRPr sz="22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b="0" dirty="0">
                <a:latin typeface="Segoe UI Light"/>
                <a:cs typeface="Segoe UI Light"/>
              </a:rPr>
              <a:t>The best </a:t>
            </a:r>
            <a:r>
              <a:rPr sz="2200" b="0" spc="5" dirty="0">
                <a:latin typeface="Segoe UI Light"/>
                <a:cs typeface="Segoe UI Light"/>
              </a:rPr>
              <a:t>zip </a:t>
            </a:r>
            <a:r>
              <a:rPr sz="2200" b="0" dirty="0">
                <a:latin typeface="Segoe UI Light"/>
                <a:cs typeface="Segoe UI Light"/>
              </a:rPr>
              <a:t>codes with </a:t>
            </a:r>
            <a:r>
              <a:rPr sz="2200" b="0" spc="5" dirty="0">
                <a:latin typeface="Segoe UI Light"/>
                <a:cs typeface="Segoe UI Light"/>
              </a:rPr>
              <a:t>low </a:t>
            </a:r>
            <a:r>
              <a:rPr sz="2200" b="0" dirty="0">
                <a:latin typeface="Segoe UI Light"/>
                <a:cs typeface="Segoe UI Light"/>
              </a:rPr>
              <a:t>crime rates and</a:t>
            </a:r>
            <a:r>
              <a:rPr sz="2200" b="0" spc="-290" dirty="0">
                <a:latin typeface="Segoe UI Light"/>
                <a:cs typeface="Segoe UI Light"/>
              </a:rPr>
              <a:t> </a:t>
            </a:r>
            <a:r>
              <a:rPr sz="2200" b="0" spc="-5" dirty="0">
                <a:latin typeface="Segoe UI Light"/>
                <a:cs typeface="Segoe UI Light"/>
              </a:rPr>
              <a:t>5</a:t>
            </a:r>
            <a:endParaRPr sz="2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0" dirty="0">
                <a:latin typeface="Segoe UI Light"/>
                <a:cs typeface="Segoe UI Light"/>
              </a:rPr>
              <a:t>star </a:t>
            </a:r>
            <a:r>
              <a:rPr sz="2200" b="0" spc="10" dirty="0">
                <a:latin typeface="Segoe UI Light"/>
                <a:cs typeface="Segoe UI Light"/>
              </a:rPr>
              <a:t>elementary </a:t>
            </a:r>
            <a:r>
              <a:rPr sz="2200" b="0" dirty="0">
                <a:latin typeface="Segoe UI Light"/>
                <a:cs typeface="Segoe UI Light"/>
              </a:rPr>
              <a:t>schools </a:t>
            </a:r>
            <a:r>
              <a:rPr sz="2200" b="0" spc="-20" dirty="0">
                <a:latin typeface="Segoe UI Light"/>
                <a:cs typeface="Segoe UI Light"/>
              </a:rPr>
              <a:t>are </a:t>
            </a:r>
            <a:r>
              <a:rPr sz="2200" b="0" dirty="0">
                <a:latin typeface="Segoe UI Light"/>
                <a:cs typeface="Segoe UI Light"/>
              </a:rPr>
              <a:t>78732,</a:t>
            </a:r>
            <a:r>
              <a:rPr sz="2200" b="0" spc="-150" dirty="0">
                <a:latin typeface="Segoe UI Light"/>
                <a:cs typeface="Segoe UI Light"/>
              </a:rPr>
              <a:t> </a:t>
            </a:r>
            <a:r>
              <a:rPr sz="2200" b="0" dirty="0">
                <a:latin typeface="Segoe UI Light"/>
                <a:cs typeface="Segoe UI Light"/>
              </a:rPr>
              <a:t>78733,78738,</a:t>
            </a:r>
            <a:endParaRPr sz="2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0" spc="-5" dirty="0">
                <a:latin typeface="Segoe UI Light"/>
                <a:cs typeface="Segoe UI Light"/>
              </a:rPr>
              <a:t>&amp; </a:t>
            </a:r>
            <a:r>
              <a:rPr sz="2200" b="0" dirty="0">
                <a:latin typeface="Segoe UI Light"/>
                <a:cs typeface="Segoe UI Light"/>
              </a:rPr>
              <a:t>78759.</a:t>
            </a:r>
            <a:endParaRPr sz="2200">
              <a:latin typeface="Segoe UI Light"/>
              <a:cs typeface="Segoe UI Light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b="0" spc="-10" dirty="0">
                <a:latin typeface="Segoe UI Light"/>
                <a:cs typeface="Segoe UI Light"/>
              </a:rPr>
              <a:t>There </a:t>
            </a:r>
            <a:r>
              <a:rPr sz="2200" b="0" spc="-20" dirty="0">
                <a:latin typeface="Segoe UI Light"/>
                <a:cs typeface="Segoe UI Light"/>
              </a:rPr>
              <a:t>are </a:t>
            </a:r>
            <a:r>
              <a:rPr sz="2200" b="0" dirty="0">
                <a:latin typeface="Segoe UI Light"/>
                <a:cs typeface="Segoe UI Light"/>
              </a:rPr>
              <a:t>many crimes not </a:t>
            </a:r>
            <a:r>
              <a:rPr sz="2200" b="0" spc="5" dirty="0">
                <a:latin typeface="Segoe UI Light"/>
                <a:cs typeface="Segoe UI Light"/>
              </a:rPr>
              <a:t>reported </a:t>
            </a:r>
            <a:r>
              <a:rPr sz="2200" b="0" dirty="0">
                <a:latin typeface="Segoe UI Light"/>
                <a:cs typeface="Segoe UI Light"/>
              </a:rPr>
              <a:t>or</a:t>
            </a:r>
            <a:r>
              <a:rPr sz="2200" b="0" spc="-170" dirty="0">
                <a:latin typeface="Segoe UI Light"/>
                <a:cs typeface="Segoe UI Light"/>
              </a:rPr>
              <a:t> </a:t>
            </a:r>
            <a:r>
              <a:rPr sz="2200" b="0" dirty="0">
                <a:latin typeface="Segoe UI Light"/>
                <a:cs typeface="Segoe UI Light"/>
              </a:rPr>
              <a:t>don’t</a:t>
            </a:r>
            <a:endParaRPr sz="2200">
              <a:latin typeface="Segoe UI Light"/>
              <a:cs typeface="Segoe UI Ligh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b="0" spc="-10" dirty="0">
                <a:latin typeface="Segoe UI Light"/>
                <a:cs typeface="Segoe UI Light"/>
              </a:rPr>
              <a:t>result </a:t>
            </a:r>
            <a:r>
              <a:rPr sz="2200" b="0" spc="5" dirty="0">
                <a:latin typeface="Segoe UI Light"/>
                <a:cs typeface="Segoe UI Light"/>
              </a:rPr>
              <a:t>in </a:t>
            </a:r>
            <a:r>
              <a:rPr sz="2200" b="0" spc="-5" dirty="0">
                <a:latin typeface="Segoe UI Light"/>
                <a:cs typeface="Segoe UI Light"/>
              </a:rPr>
              <a:t>conviction </a:t>
            </a:r>
            <a:r>
              <a:rPr sz="2200" b="0" dirty="0">
                <a:latin typeface="Segoe UI Light"/>
                <a:cs typeface="Segoe UI Light"/>
              </a:rPr>
              <a:t>and </a:t>
            </a:r>
            <a:r>
              <a:rPr sz="2200" b="0" spc="-20" dirty="0">
                <a:latin typeface="Segoe UI Light"/>
                <a:cs typeface="Segoe UI Light"/>
              </a:rPr>
              <a:t>are </a:t>
            </a:r>
            <a:r>
              <a:rPr sz="2200" b="0" dirty="0">
                <a:latin typeface="Segoe UI Light"/>
                <a:cs typeface="Segoe UI Light"/>
              </a:rPr>
              <a:t>not</a:t>
            </a:r>
            <a:r>
              <a:rPr sz="2200" b="0" spc="-135" dirty="0">
                <a:latin typeface="Segoe UI Light"/>
                <a:cs typeface="Segoe UI Light"/>
              </a:rPr>
              <a:t> </a:t>
            </a:r>
            <a:r>
              <a:rPr sz="2200" b="0" spc="-10" dirty="0">
                <a:latin typeface="Segoe UI Light"/>
                <a:cs typeface="Segoe UI Light"/>
              </a:rPr>
              <a:t>recorded.</a:t>
            </a:r>
            <a:endParaRPr sz="2200">
              <a:latin typeface="Segoe UI Light"/>
              <a:cs typeface="Segoe UI Light"/>
            </a:endParaRPr>
          </a:p>
          <a:p>
            <a:pPr marL="12700" marR="14604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241300" algn="l"/>
              </a:tabLst>
            </a:pPr>
            <a:r>
              <a:rPr sz="2200" b="0" spc="-85" dirty="0">
                <a:latin typeface="Segoe UI Light"/>
                <a:cs typeface="Segoe UI Light"/>
              </a:rPr>
              <a:t>Test </a:t>
            </a:r>
            <a:r>
              <a:rPr sz="2200" b="0" spc="-10" dirty="0">
                <a:latin typeface="Segoe UI Light"/>
                <a:cs typeface="Segoe UI Light"/>
              </a:rPr>
              <a:t>scores </a:t>
            </a:r>
            <a:r>
              <a:rPr sz="2200" b="0" spc="-20" dirty="0">
                <a:latin typeface="Segoe UI Light"/>
                <a:cs typeface="Segoe UI Light"/>
              </a:rPr>
              <a:t>are </a:t>
            </a:r>
            <a:r>
              <a:rPr sz="2200" b="0" spc="5" dirty="0">
                <a:latin typeface="Segoe UI Light"/>
                <a:cs typeface="Segoe UI Light"/>
              </a:rPr>
              <a:t>only </a:t>
            </a:r>
            <a:r>
              <a:rPr sz="2200" b="0" dirty="0">
                <a:latin typeface="Segoe UI Light"/>
                <a:cs typeface="Segoe UI Light"/>
              </a:rPr>
              <a:t>one factor that </a:t>
            </a:r>
            <a:r>
              <a:rPr sz="2200" b="0" spc="-5" dirty="0">
                <a:latin typeface="Segoe UI Light"/>
                <a:cs typeface="Segoe UI Light"/>
              </a:rPr>
              <a:t>can </a:t>
            </a:r>
            <a:r>
              <a:rPr sz="2200" b="0" dirty="0">
                <a:latin typeface="Segoe UI Light"/>
                <a:cs typeface="Segoe UI Light"/>
              </a:rPr>
              <a:t>define</a:t>
            </a:r>
            <a:r>
              <a:rPr sz="2200" b="0" spc="-145" dirty="0">
                <a:latin typeface="Segoe UI Light"/>
                <a:cs typeface="Segoe UI Light"/>
              </a:rPr>
              <a:t> </a:t>
            </a:r>
            <a:r>
              <a:rPr sz="2200" b="0" spc="-5" dirty="0">
                <a:latin typeface="Segoe UI Light"/>
                <a:cs typeface="Segoe UI Light"/>
              </a:rPr>
              <a:t>a  </a:t>
            </a:r>
            <a:r>
              <a:rPr sz="2200" b="0" dirty="0">
                <a:latin typeface="Segoe UI Light"/>
                <a:cs typeface="Segoe UI Light"/>
              </a:rPr>
              <a:t>school and how we </a:t>
            </a:r>
            <a:r>
              <a:rPr sz="2200" b="0" spc="-5" dirty="0">
                <a:latin typeface="Segoe UI Light"/>
                <a:cs typeface="Segoe UI Light"/>
              </a:rPr>
              <a:t>rate a</a:t>
            </a:r>
            <a:r>
              <a:rPr sz="2200" b="0" spc="-125" dirty="0">
                <a:latin typeface="Segoe UI Light"/>
                <a:cs typeface="Segoe UI Light"/>
              </a:rPr>
              <a:t> </a:t>
            </a:r>
            <a:r>
              <a:rPr sz="2200" b="0" spc="-5" dirty="0">
                <a:latin typeface="Segoe UI Light"/>
                <a:cs typeface="Segoe UI Light"/>
              </a:rPr>
              <a:t>school.</a:t>
            </a:r>
            <a:endParaRPr sz="22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69926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0" y="502920"/>
                </a:moveTo>
                <a:lnTo>
                  <a:pt x="3674364" y="502920"/>
                </a:lnTo>
                <a:lnTo>
                  <a:pt x="36743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2595" y="4898135"/>
            <a:ext cx="315595" cy="271780"/>
          </a:xfrm>
          <a:custGeom>
            <a:avLst/>
            <a:gdLst/>
            <a:ahLst/>
            <a:cxnLst/>
            <a:rect l="l" t="t" r="r" b="b"/>
            <a:pathLst>
              <a:path w="315594" h="271779">
                <a:moveTo>
                  <a:pt x="315468" y="0"/>
                </a:moveTo>
                <a:lnTo>
                  <a:pt x="0" y="0"/>
                </a:lnTo>
                <a:lnTo>
                  <a:pt x="157734" y="271271"/>
                </a:lnTo>
                <a:lnTo>
                  <a:pt x="3154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" y="2275332"/>
            <a:ext cx="3668395" cy="2624455"/>
          </a:xfrm>
          <a:custGeom>
            <a:avLst/>
            <a:gdLst/>
            <a:ahLst/>
            <a:cxnLst/>
            <a:rect l="l" t="t" r="r" b="b"/>
            <a:pathLst>
              <a:path w="3668395" h="2624454">
                <a:moveTo>
                  <a:pt x="0" y="2624328"/>
                </a:moveTo>
                <a:lnTo>
                  <a:pt x="3668267" y="2624328"/>
                </a:lnTo>
                <a:lnTo>
                  <a:pt x="3668267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9268" y="2057857"/>
            <a:ext cx="3078480" cy="29070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1905" algn="ctr">
              <a:lnSpc>
                <a:spcPct val="85000"/>
              </a:lnSpc>
              <a:spcBef>
                <a:spcPts val="750"/>
              </a:spcBef>
            </a:pPr>
            <a:r>
              <a:rPr sz="36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We wanted </a:t>
            </a:r>
            <a:r>
              <a:rPr sz="3600" b="0" spc="-95" dirty="0">
                <a:solidFill>
                  <a:srgbClr val="FFFDFF"/>
                </a:solidFill>
                <a:latin typeface="Calibri Light"/>
                <a:cs typeface="Calibri Light"/>
              </a:rPr>
              <a:t>to  </a:t>
            </a:r>
            <a:r>
              <a:rPr sz="3600" b="0" spc="-125" dirty="0">
                <a:solidFill>
                  <a:srgbClr val="FFFDFF"/>
                </a:solidFill>
                <a:latin typeface="Calibri Light"/>
                <a:cs typeface="Calibri Light"/>
              </a:rPr>
              <a:t>know </a:t>
            </a:r>
            <a:r>
              <a:rPr sz="3600" b="0" spc="-110" dirty="0">
                <a:solidFill>
                  <a:srgbClr val="FFFDFF"/>
                </a:solidFill>
                <a:latin typeface="Calibri Light"/>
                <a:cs typeface="Calibri Light"/>
              </a:rPr>
              <a:t>how </a:t>
            </a:r>
            <a:r>
              <a:rPr sz="36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crime  </a:t>
            </a:r>
            <a:r>
              <a:rPr sz="3600" b="0" spc="-160" dirty="0">
                <a:solidFill>
                  <a:srgbClr val="FFFDFF"/>
                </a:solidFill>
                <a:latin typeface="Calibri Light"/>
                <a:cs typeface="Calibri Light"/>
              </a:rPr>
              <a:t>rates </a:t>
            </a:r>
            <a:r>
              <a:rPr sz="3600" b="0" dirty="0">
                <a:solidFill>
                  <a:srgbClr val="FFFDFF"/>
                </a:solidFill>
                <a:latin typeface="Calibri Light"/>
                <a:cs typeface="Calibri Light"/>
              </a:rPr>
              <a:t>&amp; </a:t>
            </a:r>
            <a:r>
              <a:rPr sz="3600" b="0" spc="-170" dirty="0">
                <a:solidFill>
                  <a:srgbClr val="FFFDFF"/>
                </a:solidFill>
                <a:latin typeface="Calibri Light"/>
                <a:cs typeface="Calibri Light"/>
              </a:rPr>
              <a:t>school’s  </a:t>
            </a:r>
            <a:r>
              <a:rPr sz="3600" b="0" spc="-155" dirty="0">
                <a:solidFill>
                  <a:srgbClr val="FFFDFF"/>
                </a:solidFill>
                <a:latin typeface="Calibri Light"/>
                <a:cs typeface="Calibri Light"/>
              </a:rPr>
              <a:t>ratings </a:t>
            </a:r>
            <a:r>
              <a:rPr sz="3600" b="0" spc="-85" dirty="0">
                <a:solidFill>
                  <a:srgbClr val="FFFDFF"/>
                </a:solidFill>
                <a:latin typeface="Calibri Light"/>
                <a:cs typeface="Calibri Light"/>
              </a:rPr>
              <a:t>by </a:t>
            </a:r>
            <a:r>
              <a:rPr sz="3600" b="0" spc="-110" dirty="0">
                <a:solidFill>
                  <a:srgbClr val="FFFDFF"/>
                </a:solidFill>
                <a:latin typeface="Calibri Light"/>
                <a:cs typeface="Calibri Light"/>
              </a:rPr>
              <a:t>zip</a:t>
            </a:r>
            <a:r>
              <a:rPr sz="3600" b="0" spc="-66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36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code  </a:t>
            </a:r>
            <a:r>
              <a:rPr sz="36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were </a:t>
            </a:r>
            <a:r>
              <a:rPr sz="3600" b="0" spc="-155" dirty="0">
                <a:solidFill>
                  <a:srgbClr val="FFFDFF"/>
                </a:solidFill>
                <a:latin typeface="Calibri Light"/>
                <a:cs typeface="Calibri Light"/>
              </a:rPr>
              <a:t>related </a:t>
            </a:r>
            <a:r>
              <a:rPr sz="3600" b="0" spc="-80" dirty="0">
                <a:solidFill>
                  <a:srgbClr val="FFFDFF"/>
                </a:solidFill>
                <a:latin typeface="Calibri Light"/>
                <a:cs typeface="Calibri Light"/>
              </a:rPr>
              <a:t>in  </a:t>
            </a:r>
            <a:r>
              <a:rPr sz="36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the </a:t>
            </a:r>
            <a:r>
              <a:rPr sz="36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Austin</a:t>
            </a:r>
            <a:r>
              <a:rPr sz="3600" b="0" spc="-47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36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area.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85531" y="515112"/>
            <a:ext cx="2913887" cy="2913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87267" y="5247132"/>
            <a:ext cx="7751064" cy="1549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9980" y="3675888"/>
            <a:ext cx="3364991" cy="14523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69926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0" y="502920"/>
                </a:moveTo>
                <a:lnTo>
                  <a:pt x="3674364" y="502920"/>
                </a:lnTo>
                <a:lnTo>
                  <a:pt x="36743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2595" y="4898135"/>
            <a:ext cx="315595" cy="271780"/>
          </a:xfrm>
          <a:custGeom>
            <a:avLst/>
            <a:gdLst/>
            <a:ahLst/>
            <a:cxnLst/>
            <a:rect l="l" t="t" r="r" b="b"/>
            <a:pathLst>
              <a:path w="315594" h="271779">
                <a:moveTo>
                  <a:pt x="315468" y="0"/>
                </a:moveTo>
                <a:lnTo>
                  <a:pt x="0" y="0"/>
                </a:lnTo>
                <a:lnTo>
                  <a:pt x="157734" y="271271"/>
                </a:lnTo>
                <a:lnTo>
                  <a:pt x="3154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195" y="2275332"/>
            <a:ext cx="3668395" cy="2624455"/>
          </a:xfrm>
          <a:prstGeom prst="rect">
            <a:avLst/>
          </a:prstGeom>
          <a:solidFill>
            <a:srgbClr val="F81B01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5150">
              <a:latin typeface="Times New Roman"/>
              <a:cs typeface="Times New Roman"/>
            </a:endParaRPr>
          </a:p>
          <a:p>
            <a:pPr marL="1326515" marR="298450" indent="-1007744">
              <a:lnSpc>
                <a:spcPts val="4079"/>
              </a:lnSpc>
            </a:pPr>
            <a:r>
              <a:rPr sz="40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“Cleanup</a:t>
            </a:r>
            <a:r>
              <a:rPr sz="4000" b="0" spc="-42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4000" b="0" spc="-125" dirty="0">
                <a:solidFill>
                  <a:srgbClr val="FFFDFF"/>
                </a:solidFill>
                <a:latin typeface="Calibri Light"/>
                <a:cs typeface="Calibri Light"/>
              </a:rPr>
              <a:t>school  </a:t>
            </a:r>
            <a:r>
              <a:rPr sz="40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data”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5585" y="773469"/>
            <a:ext cx="6616065" cy="4923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241300" algn="l"/>
              </a:tabLst>
            </a:pPr>
            <a:r>
              <a:rPr sz="2000" spc="-90" dirty="0">
                <a:latin typeface="Rockwell"/>
                <a:cs typeface="Rockwell"/>
              </a:rPr>
              <a:t>We </a:t>
            </a:r>
            <a:r>
              <a:rPr sz="2000" spc="5" dirty="0">
                <a:latin typeface="Rockwell"/>
                <a:cs typeface="Rockwell"/>
              </a:rPr>
              <a:t>found </a:t>
            </a:r>
            <a:r>
              <a:rPr sz="2000" dirty="0">
                <a:latin typeface="Rockwell"/>
                <a:cs typeface="Rockwell"/>
              </a:rPr>
              <a:t>zip codes as a common </a:t>
            </a:r>
            <a:r>
              <a:rPr sz="2000" spc="5" dirty="0">
                <a:latin typeface="Rockwell"/>
                <a:cs typeface="Rockwell"/>
              </a:rPr>
              <a:t>field </a:t>
            </a:r>
            <a:r>
              <a:rPr sz="2000" dirty="0">
                <a:latin typeface="Rockwell"/>
                <a:cs typeface="Rockwell"/>
              </a:rPr>
              <a:t>in </a:t>
            </a:r>
            <a:r>
              <a:rPr sz="2000" spc="5" dirty="0">
                <a:latin typeface="Rockwell"/>
                <a:cs typeface="Rockwell"/>
              </a:rPr>
              <a:t>our</a:t>
            </a:r>
            <a:r>
              <a:rPr sz="2000" spc="25" dirty="0">
                <a:latin typeface="Rockwell"/>
                <a:cs typeface="Rockwell"/>
              </a:rPr>
              <a:t> </a:t>
            </a:r>
            <a:r>
              <a:rPr sz="2000" spc="5" dirty="0">
                <a:latin typeface="Rockwell"/>
                <a:cs typeface="Rockwell"/>
              </a:rPr>
              <a:t>various</a:t>
            </a:r>
            <a:endParaRPr sz="2000">
              <a:latin typeface="Rockwell"/>
              <a:cs typeface="Rockwell"/>
            </a:endParaRPr>
          </a:p>
          <a:p>
            <a:pPr marL="2413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Rockwell"/>
                <a:cs typeface="Rockwell"/>
              </a:rPr>
              <a:t>data</a:t>
            </a:r>
            <a:r>
              <a:rPr sz="2000" spc="-10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sets.</a:t>
            </a:r>
            <a:endParaRPr sz="20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241300" algn="l"/>
              </a:tabLst>
            </a:pPr>
            <a:r>
              <a:rPr sz="2000" spc="-90" dirty="0">
                <a:latin typeface="Rockwell"/>
                <a:cs typeface="Rockwell"/>
              </a:rPr>
              <a:t>We </a:t>
            </a:r>
            <a:r>
              <a:rPr sz="2000" spc="-5" dirty="0">
                <a:latin typeface="Rockwell"/>
                <a:cs typeface="Rockwell"/>
              </a:rPr>
              <a:t>initially </a:t>
            </a:r>
            <a:r>
              <a:rPr sz="2000" spc="10" dirty="0">
                <a:latin typeface="Rockwell"/>
                <a:cs typeface="Rockwell"/>
              </a:rPr>
              <a:t>found </a:t>
            </a:r>
            <a:r>
              <a:rPr sz="2000" dirty="0">
                <a:latin typeface="Rockwell"/>
                <a:cs typeface="Rockwell"/>
              </a:rPr>
              <a:t>41 zip codes in the Austin</a:t>
            </a:r>
            <a:r>
              <a:rPr sz="2000" spc="45" dirty="0">
                <a:latin typeface="Rockwell"/>
                <a:cs typeface="Rockwell"/>
              </a:rPr>
              <a:t> </a:t>
            </a:r>
            <a:r>
              <a:rPr sz="2000" spc="-20" dirty="0">
                <a:latin typeface="Rockwell"/>
                <a:cs typeface="Rockwell"/>
              </a:rPr>
              <a:t>area.</a:t>
            </a:r>
            <a:endParaRPr sz="2000">
              <a:latin typeface="Rockwell"/>
              <a:cs typeface="Rockwell"/>
            </a:endParaRPr>
          </a:p>
          <a:p>
            <a:pPr marL="241300" marR="375285" indent="-228600">
              <a:lnSpc>
                <a:spcPct val="120000"/>
              </a:lnSpc>
              <a:spcBef>
                <a:spcPts val="1010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Rockwell"/>
                <a:cs typeface="Rockwell"/>
              </a:rPr>
              <a:t>Not all </a:t>
            </a:r>
            <a:r>
              <a:rPr sz="2000" spc="-5" dirty="0">
                <a:latin typeface="Rockwell"/>
                <a:cs typeface="Rockwell"/>
              </a:rPr>
              <a:t>zip </a:t>
            </a:r>
            <a:r>
              <a:rPr sz="2000" dirty="0">
                <a:latin typeface="Rockwell"/>
                <a:cs typeface="Rockwell"/>
              </a:rPr>
              <a:t>codes had schools </a:t>
            </a:r>
            <a:r>
              <a:rPr sz="2000" spc="5" dirty="0">
                <a:latin typeface="Rockwell"/>
                <a:cs typeface="Rockwell"/>
              </a:rPr>
              <a:t>and </a:t>
            </a:r>
            <a:r>
              <a:rPr sz="2000" dirty="0">
                <a:latin typeface="Rockwell"/>
                <a:cs typeface="Rockwell"/>
              </a:rPr>
              <a:t>all </a:t>
            </a:r>
            <a:r>
              <a:rPr sz="2000" spc="-20" dirty="0">
                <a:latin typeface="Rockwell"/>
                <a:cs typeface="Rockwell"/>
              </a:rPr>
              <a:t>three </a:t>
            </a:r>
            <a:r>
              <a:rPr sz="2000" spc="-10" dirty="0">
                <a:latin typeface="Rockwell"/>
                <a:cs typeface="Rockwell"/>
              </a:rPr>
              <a:t>stages </a:t>
            </a:r>
            <a:r>
              <a:rPr sz="2000" spc="-5" dirty="0">
                <a:latin typeface="Rockwell"/>
                <a:cs typeface="Rockwell"/>
              </a:rPr>
              <a:t>of  </a:t>
            </a:r>
            <a:r>
              <a:rPr sz="2000" spc="10" dirty="0">
                <a:latin typeface="Rockwell"/>
                <a:cs typeface="Rockwell"/>
              </a:rPr>
              <a:t>primary </a:t>
            </a:r>
            <a:r>
              <a:rPr sz="2000" dirty="0">
                <a:latin typeface="Rockwell"/>
                <a:cs typeface="Rockwell"/>
              </a:rPr>
              <a:t>education. </a:t>
            </a:r>
            <a:r>
              <a:rPr sz="2000" spc="-90" dirty="0">
                <a:latin typeface="Rockwell"/>
                <a:cs typeface="Rockwell"/>
              </a:rPr>
              <a:t>We </a:t>
            </a:r>
            <a:r>
              <a:rPr sz="2000" dirty="0">
                <a:latin typeface="Rockwell"/>
                <a:cs typeface="Rockwell"/>
              </a:rPr>
              <a:t>decided to </a:t>
            </a:r>
            <a:r>
              <a:rPr sz="2000" spc="5" dirty="0">
                <a:latin typeface="Rockwell"/>
                <a:cs typeface="Rockwell"/>
              </a:rPr>
              <a:t>focus </a:t>
            </a:r>
            <a:r>
              <a:rPr sz="2000" dirty="0">
                <a:latin typeface="Rockwell"/>
                <a:cs typeface="Rockwell"/>
              </a:rPr>
              <a:t>on  </a:t>
            </a:r>
            <a:r>
              <a:rPr sz="2000" spc="5" dirty="0">
                <a:latin typeface="Rockwell"/>
                <a:cs typeface="Rockwell"/>
              </a:rPr>
              <a:t>elementary </a:t>
            </a:r>
            <a:r>
              <a:rPr sz="2000" dirty="0">
                <a:latin typeface="Rockwell"/>
                <a:cs typeface="Rockwell"/>
              </a:rPr>
              <a:t>schools since their </a:t>
            </a:r>
            <a:r>
              <a:rPr sz="2000" spc="-5" dirty="0">
                <a:latin typeface="Rockwell"/>
                <a:cs typeface="Rockwell"/>
              </a:rPr>
              <a:t>ratings </a:t>
            </a:r>
            <a:r>
              <a:rPr sz="2000" spc="-35" dirty="0">
                <a:latin typeface="Rockwell"/>
                <a:cs typeface="Rockwell"/>
              </a:rPr>
              <a:t>were </a:t>
            </a:r>
            <a:r>
              <a:rPr sz="2000" spc="-25" dirty="0">
                <a:latin typeface="Rockwell"/>
                <a:cs typeface="Rockwell"/>
              </a:rPr>
              <a:t>more  </a:t>
            </a:r>
            <a:r>
              <a:rPr sz="2000" spc="-15" dirty="0">
                <a:latin typeface="Rockwell"/>
                <a:cs typeface="Rockwell"/>
              </a:rPr>
              <a:t>likely </a:t>
            </a:r>
            <a:r>
              <a:rPr sz="2000" dirty="0">
                <a:latin typeface="Rockwell"/>
                <a:cs typeface="Rockwell"/>
              </a:rPr>
              <a:t>connected to </a:t>
            </a:r>
            <a:r>
              <a:rPr sz="2000" spc="-10" dirty="0">
                <a:latin typeface="Rockwell"/>
                <a:cs typeface="Rockwell"/>
              </a:rPr>
              <a:t>only </a:t>
            </a:r>
            <a:r>
              <a:rPr sz="2000" dirty="0">
                <a:latin typeface="Rockwell"/>
                <a:cs typeface="Rockwell"/>
              </a:rPr>
              <a:t>one zip</a:t>
            </a:r>
            <a:r>
              <a:rPr sz="2000" spc="-15" dirty="0">
                <a:latin typeface="Rockwell"/>
                <a:cs typeface="Rockwell"/>
              </a:rPr>
              <a:t> </a:t>
            </a:r>
            <a:r>
              <a:rPr sz="2000" spc="-5" dirty="0">
                <a:latin typeface="Rockwell"/>
                <a:cs typeface="Rockwell"/>
              </a:rPr>
              <a:t>code.</a:t>
            </a:r>
            <a:endParaRPr sz="2000">
              <a:latin typeface="Rockwell"/>
              <a:cs typeface="Rockwell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Rockwell"/>
                <a:cs typeface="Rockwell"/>
              </a:rPr>
              <a:t>Our API calls had to </a:t>
            </a:r>
            <a:r>
              <a:rPr sz="2000" spc="-15" dirty="0">
                <a:latin typeface="Rockwell"/>
                <a:cs typeface="Rockwell"/>
              </a:rPr>
              <a:t>request </a:t>
            </a:r>
            <a:r>
              <a:rPr sz="2000" dirty="0">
                <a:latin typeface="Rockwell"/>
                <a:cs typeface="Rockwell"/>
              </a:rPr>
              <a:t>data </a:t>
            </a:r>
            <a:r>
              <a:rPr sz="2000" spc="-45" dirty="0">
                <a:latin typeface="Rockwell"/>
                <a:cs typeface="Rockwell"/>
              </a:rPr>
              <a:t>by </a:t>
            </a:r>
            <a:r>
              <a:rPr sz="2000" spc="-5" dirty="0">
                <a:latin typeface="Rockwell"/>
                <a:cs typeface="Rockwell"/>
              </a:rPr>
              <a:t>pages limited </a:t>
            </a:r>
            <a:r>
              <a:rPr sz="2000" dirty="0">
                <a:latin typeface="Rockwell"/>
                <a:cs typeface="Rockwell"/>
              </a:rPr>
              <a:t>50  schools per </a:t>
            </a:r>
            <a:r>
              <a:rPr sz="2000" spc="-15" dirty="0">
                <a:latin typeface="Rockwell"/>
                <a:cs typeface="Rockwell"/>
              </a:rPr>
              <a:t>page. </a:t>
            </a:r>
            <a:r>
              <a:rPr sz="2000" spc="10" dirty="0">
                <a:latin typeface="Rockwell"/>
                <a:cs typeface="Rockwell"/>
              </a:rPr>
              <a:t>The </a:t>
            </a:r>
            <a:r>
              <a:rPr sz="2000" spc="-20" dirty="0">
                <a:latin typeface="Rockwell"/>
                <a:cs typeface="Rockwell"/>
              </a:rPr>
              <a:t>free </a:t>
            </a:r>
            <a:r>
              <a:rPr sz="2000" dirty="0">
                <a:latin typeface="Rockwell"/>
                <a:cs typeface="Rockwell"/>
              </a:rPr>
              <a:t>API calls </a:t>
            </a:r>
            <a:r>
              <a:rPr sz="2000" spc="-35" dirty="0">
                <a:latin typeface="Rockwell"/>
                <a:cs typeface="Rockwell"/>
              </a:rPr>
              <a:t>were </a:t>
            </a:r>
            <a:r>
              <a:rPr sz="2000" spc="-5" dirty="0">
                <a:latin typeface="Rockwell"/>
                <a:cs typeface="Rockwell"/>
              </a:rPr>
              <a:t>limited to </a:t>
            </a:r>
            <a:r>
              <a:rPr sz="2000" dirty="0">
                <a:latin typeface="Rockwell"/>
                <a:cs typeface="Rockwell"/>
              </a:rPr>
              <a:t>20  calls per</a:t>
            </a:r>
            <a:r>
              <a:rPr sz="2000" spc="-20" dirty="0">
                <a:latin typeface="Rockwell"/>
                <a:cs typeface="Rockwell"/>
              </a:rPr>
              <a:t> </a:t>
            </a:r>
            <a:r>
              <a:rPr sz="2000" spc="-60" dirty="0">
                <a:latin typeface="Rockwell"/>
                <a:cs typeface="Rockwell"/>
              </a:rPr>
              <a:t>day.</a:t>
            </a:r>
            <a:endParaRPr sz="20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Rockwell"/>
                <a:cs typeface="Rockwell"/>
              </a:rPr>
              <a:t>Our initial data set consisted of 7 combined </a:t>
            </a:r>
            <a:r>
              <a:rPr sz="2000" spc="-10" dirty="0">
                <a:latin typeface="Rockwell"/>
                <a:cs typeface="Rockwell"/>
              </a:rPr>
              <a:t>pages</a:t>
            </a:r>
            <a:r>
              <a:rPr sz="2000" spc="-50" dirty="0">
                <a:latin typeface="Rockwell"/>
                <a:cs typeface="Rockwell"/>
              </a:rPr>
              <a:t> </a:t>
            </a:r>
            <a:r>
              <a:rPr sz="2000" spc="5" dirty="0">
                <a:latin typeface="Rockwell"/>
                <a:cs typeface="Rockwell"/>
              </a:rPr>
              <a:t>and</a:t>
            </a:r>
            <a:endParaRPr sz="2000">
              <a:latin typeface="Rockwell"/>
              <a:cs typeface="Rockwell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latin typeface="Rockwell"/>
                <a:cs typeface="Rockwell"/>
              </a:rPr>
              <a:t>dictionaries </a:t>
            </a:r>
            <a:r>
              <a:rPr sz="2000" dirty="0">
                <a:latin typeface="Rockwell"/>
                <a:cs typeface="Rockwell"/>
              </a:rPr>
              <a:t>within</a:t>
            </a:r>
            <a:r>
              <a:rPr sz="2000" spc="-40" dirty="0">
                <a:latin typeface="Rockwell"/>
                <a:cs typeface="Rockwell"/>
              </a:rPr>
              <a:t> </a:t>
            </a:r>
            <a:r>
              <a:rPr sz="2000" spc="5" dirty="0">
                <a:latin typeface="Rockwell"/>
                <a:cs typeface="Rockwell"/>
              </a:rPr>
              <a:t>dictionaries.</a:t>
            </a:r>
            <a:endParaRPr sz="20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69926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0" y="502920"/>
                </a:moveTo>
                <a:lnTo>
                  <a:pt x="3674364" y="502920"/>
                </a:lnTo>
                <a:lnTo>
                  <a:pt x="36743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2595" y="4898135"/>
            <a:ext cx="315595" cy="271780"/>
          </a:xfrm>
          <a:custGeom>
            <a:avLst/>
            <a:gdLst/>
            <a:ahLst/>
            <a:cxnLst/>
            <a:rect l="l" t="t" r="r" b="b"/>
            <a:pathLst>
              <a:path w="315594" h="271779">
                <a:moveTo>
                  <a:pt x="315468" y="0"/>
                </a:moveTo>
                <a:lnTo>
                  <a:pt x="0" y="0"/>
                </a:lnTo>
                <a:lnTo>
                  <a:pt x="157734" y="271271"/>
                </a:lnTo>
                <a:lnTo>
                  <a:pt x="3154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06195" y="2275332"/>
            <a:ext cx="3668395" cy="2624455"/>
          </a:xfrm>
          <a:prstGeom prst="rect">
            <a:avLst/>
          </a:prstGeom>
          <a:solidFill>
            <a:srgbClr val="F81B01"/>
          </a:solidFill>
        </p:spPr>
        <p:txBody>
          <a:bodyPr vert="horz" wrap="square" lIns="0" tIns="268605" rIns="0" bIns="0" rtlCol="0">
            <a:spAutoFit/>
          </a:bodyPr>
          <a:lstStyle/>
          <a:p>
            <a:pPr marL="237490" marR="326390" indent="1444625" algn="r">
              <a:lnSpc>
                <a:spcPts val="4490"/>
              </a:lnSpc>
              <a:spcBef>
                <a:spcPts val="2115"/>
              </a:spcBef>
            </a:pPr>
            <a:r>
              <a:rPr sz="4400" b="0" spc="-155" dirty="0">
                <a:latin typeface="Calibri Light"/>
                <a:cs typeface="Calibri Light"/>
              </a:rPr>
              <a:t>Ana</a:t>
            </a:r>
            <a:r>
              <a:rPr sz="4400" b="0" spc="-160" dirty="0">
                <a:latin typeface="Calibri Light"/>
                <a:cs typeface="Calibri Light"/>
              </a:rPr>
              <a:t>l</a:t>
            </a:r>
            <a:r>
              <a:rPr sz="4400" b="0" spc="-204" dirty="0">
                <a:latin typeface="Calibri Light"/>
                <a:cs typeface="Calibri Light"/>
              </a:rPr>
              <a:t>y</a:t>
            </a:r>
            <a:r>
              <a:rPr sz="4400" b="0" spc="-160" dirty="0">
                <a:latin typeface="Calibri Light"/>
                <a:cs typeface="Calibri Light"/>
              </a:rPr>
              <a:t>si</a:t>
            </a:r>
            <a:r>
              <a:rPr sz="4400" b="0" dirty="0">
                <a:latin typeface="Calibri Light"/>
                <a:cs typeface="Calibri Light"/>
              </a:rPr>
              <a:t>s  </a:t>
            </a:r>
            <a:r>
              <a:rPr sz="4400" b="0" spc="-155" dirty="0">
                <a:latin typeface="Calibri Light"/>
                <a:cs typeface="Calibri Light"/>
              </a:rPr>
              <a:t>Process</a:t>
            </a:r>
            <a:r>
              <a:rPr sz="4400" b="0" spc="-305" dirty="0">
                <a:latin typeface="Calibri Light"/>
                <a:cs typeface="Calibri Light"/>
              </a:rPr>
              <a:t> </a:t>
            </a:r>
            <a:r>
              <a:rPr sz="4400" b="0" spc="-140" dirty="0">
                <a:latin typeface="Calibri Light"/>
                <a:cs typeface="Calibri Light"/>
              </a:rPr>
              <a:t>for</a:t>
            </a:r>
            <a:r>
              <a:rPr sz="4400" b="0" spc="-340" dirty="0">
                <a:latin typeface="Calibri Light"/>
                <a:cs typeface="Calibri Light"/>
              </a:rPr>
              <a:t> </a:t>
            </a:r>
            <a:r>
              <a:rPr sz="4400" b="0" spc="-105" dirty="0">
                <a:latin typeface="Calibri Light"/>
                <a:cs typeface="Calibri Light"/>
              </a:rPr>
              <a:t>our </a:t>
            </a:r>
            <a:r>
              <a:rPr sz="4400" b="0" dirty="0">
                <a:latin typeface="Calibri Light"/>
                <a:cs typeface="Calibri Light"/>
              </a:rPr>
              <a:t> </a:t>
            </a:r>
            <a:r>
              <a:rPr sz="4400" b="0" spc="-135" dirty="0">
                <a:latin typeface="Calibri Light"/>
                <a:cs typeface="Calibri Light"/>
              </a:rPr>
              <a:t>school</a:t>
            </a:r>
            <a:r>
              <a:rPr sz="4400" b="0" spc="-335" dirty="0">
                <a:latin typeface="Calibri Light"/>
                <a:cs typeface="Calibri Light"/>
              </a:rPr>
              <a:t> </a:t>
            </a:r>
            <a:r>
              <a:rPr sz="4400" b="0" spc="-145" dirty="0">
                <a:latin typeface="Calibri Light"/>
                <a:cs typeface="Calibri Light"/>
              </a:rPr>
              <a:t>data.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2473" y="407412"/>
            <a:ext cx="5220335" cy="598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215265" indent="-228600">
              <a:lnSpc>
                <a:spcPct val="120000"/>
              </a:lnSpc>
              <a:spcBef>
                <a:spcPts val="95"/>
              </a:spcBef>
              <a:buClr>
                <a:srgbClr val="F81B01"/>
              </a:buClr>
              <a:buSzPct val="110416"/>
              <a:buFont typeface="Wingdings"/>
              <a:buChar char=""/>
              <a:tabLst>
                <a:tab pos="241300" algn="l"/>
              </a:tabLst>
            </a:pPr>
            <a:r>
              <a:rPr sz="2400" dirty="0">
                <a:latin typeface="Rockwell"/>
                <a:cs typeface="Rockwell"/>
              </a:rPr>
              <a:t>I used </a:t>
            </a:r>
            <a:r>
              <a:rPr sz="2400" spc="-10" dirty="0">
                <a:latin typeface="Rockwell"/>
                <a:cs typeface="Rockwell"/>
              </a:rPr>
              <a:t>excel </a:t>
            </a:r>
            <a:r>
              <a:rPr sz="2400" dirty="0">
                <a:latin typeface="Rockwell"/>
                <a:cs typeface="Rockwell"/>
              </a:rPr>
              <a:t>to format </a:t>
            </a:r>
            <a:r>
              <a:rPr sz="2400" spc="-20" dirty="0">
                <a:latin typeface="Rockwell"/>
                <a:cs typeface="Rockwell"/>
              </a:rPr>
              <a:t>my </a:t>
            </a:r>
            <a:r>
              <a:rPr sz="2400" dirty="0">
                <a:latin typeface="Rockwell"/>
                <a:cs typeface="Rockwell"/>
              </a:rPr>
              <a:t>first  </a:t>
            </a:r>
            <a:r>
              <a:rPr sz="2400" spc="-10" dirty="0">
                <a:latin typeface="Rockwell"/>
                <a:cs typeface="Rockwell"/>
              </a:rPr>
              <a:t>dataframe </a:t>
            </a:r>
            <a:r>
              <a:rPr sz="2400" dirty="0">
                <a:latin typeface="Rockwell"/>
                <a:cs typeface="Rockwell"/>
              </a:rPr>
              <a:t>to see </a:t>
            </a:r>
            <a:r>
              <a:rPr sz="2400" spc="-15" dirty="0">
                <a:latin typeface="Rockwell"/>
                <a:cs typeface="Rockwell"/>
              </a:rPr>
              <a:t>what </a:t>
            </a:r>
            <a:r>
              <a:rPr sz="2400" spc="-25" dirty="0">
                <a:latin typeface="Rockwell"/>
                <a:cs typeface="Rockwell"/>
              </a:rPr>
              <a:t>my </a:t>
            </a:r>
            <a:r>
              <a:rPr sz="2400" spc="-20" dirty="0">
                <a:latin typeface="Rockwell"/>
                <a:cs typeface="Rockwell"/>
              </a:rPr>
              <a:t>results  would </a:t>
            </a:r>
            <a:r>
              <a:rPr sz="2400" spc="-5" dirty="0">
                <a:latin typeface="Rockwell"/>
                <a:cs typeface="Rockwell"/>
              </a:rPr>
              <a:t>look </a:t>
            </a:r>
            <a:r>
              <a:rPr sz="2400" spc="-20" dirty="0">
                <a:latin typeface="Rockwell"/>
                <a:cs typeface="Rockwell"/>
              </a:rPr>
              <a:t>like </a:t>
            </a:r>
            <a:r>
              <a:rPr sz="2400" dirty="0">
                <a:latin typeface="Rockwell"/>
                <a:cs typeface="Rockwell"/>
              </a:rPr>
              <a:t>using </a:t>
            </a:r>
            <a:r>
              <a:rPr sz="2400" spc="-30" dirty="0">
                <a:latin typeface="Rockwell"/>
                <a:cs typeface="Rockwell"/>
              </a:rPr>
              <a:t>pivot </a:t>
            </a:r>
            <a:r>
              <a:rPr sz="2400" spc="-10" dirty="0">
                <a:latin typeface="Rockwell"/>
                <a:cs typeface="Rockwell"/>
              </a:rPr>
              <a:t>tables,  </a:t>
            </a:r>
            <a:r>
              <a:rPr sz="2400" spc="-5" dirty="0">
                <a:latin typeface="Rockwell"/>
                <a:cs typeface="Rockwell"/>
              </a:rPr>
              <a:t>vlookups, </a:t>
            </a:r>
            <a:r>
              <a:rPr sz="2400" dirty="0">
                <a:latin typeface="Rockwell"/>
                <a:cs typeface="Rockwell"/>
              </a:rPr>
              <a:t>and</a:t>
            </a:r>
            <a:r>
              <a:rPr sz="2400" spc="-204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filters.</a:t>
            </a:r>
            <a:endParaRPr sz="2400">
              <a:latin typeface="Rockwell"/>
              <a:cs typeface="Rockwell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Clr>
                <a:srgbClr val="F81B01"/>
              </a:buClr>
              <a:buSzPct val="110416"/>
              <a:buFont typeface="Wingdings"/>
              <a:buChar char=""/>
              <a:tabLst>
                <a:tab pos="241300" algn="l"/>
              </a:tabLst>
            </a:pPr>
            <a:r>
              <a:rPr sz="2400" spc="-110" dirty="0">
                <a:latin typeface="Rockwell"/>
                <a:cs typeface="Rockwell"/>
              </a:rPr>
              <a:t>We </a:t>
            </a:r>
            <a:r>
              <a:rPr sz="2400" dirty="0">
                <a:latin typeface="Rockwell"/>
                <a:cs typeface="Rockwell"/>
              </a:rPr>
              <a:t>decided to use the </a:t>
            </a:r>
            <a:r>
              <a:rPr sz="2400" spc="-5" dirty="0">
                <a:latin typeface="Rockwell"/>
                <a:cs typeface="Rockwell"/>
              </a:rPr>
              <a:t>data </a:t>
            </a:r>
            <a:r>
              <a:rPr sz="2400" spc="-30" dirty="0">
                <a:latin typeface="Rockwell"/>
                <a:cs typeface="Rockwell"/>
              </a:rPr>
              <a:t>from  </a:t>
            </a:r>
            <a:r>
              <a:rPr sz="2400" dirty="0">
                <a:latin typeface="Rockwell"/>
                <a:cs typeface="Rockwell"/>
              </a:rPr>
              <a:t>schools that </a:t>
            </a:r>
            <a:r>
              <a:rPr sz="2400" spc="-5" dirty="0">
                <a:latin typeface="Rockwell"/>
                <a:cs typeface="Rockwell"/>
              </a:rPr>
              <a:t>had </a:t>
            </a:r>
            <a:r>
              <a:rPr sz="2400" dirty="0">
                <a:latin typeface="Rockwell"/>
                <a:cs typeface="Rockwell"/>
              </a:rPr>
              <a:t>the </a:t>
            </a:r>
            <a:r>
              <a:rPr sz="2400" spc="-5" dirty="0">
                <a:latin typeface="Rockwell"/>
                <a:cs typeface="Rockwell"/>
              </a:rPr>
              <a:t>most data </a:t>
            </a:r>
            <a:r>
              <a:rPr sz="2400" dirty="0">
                <a:latin typeface="Rockwell"/>
                <a:cs typeface="Rockwell"/>
              </a:rPr>
              <a:t>and  </a:t>
            </a:r>
            <a:r>
              <a:rPr sz="2400" spc="-15" dirty="0">
                <a:latin typeface="Rockwell"/>
                <a:cs typeface="Rockwell"/>
              </a:rPr>
              <a:t>ratings </a:t>
            </a:r>
            <a:r>
              <a:rPr sz="2400" dirty="0">
                <a:latin typeface="Rockwell"/>
                <a:cs typeface="Rockwell"/>
              </a:rPr>
              <a:t>that </a:t>
            </a:r>
            <a:r>
              <a:rPr sz="2400" spc="-15" dirty="0">
                <a:latin typeface="Rockwell"/>
                <a:cs typeface="Rockwell"/>
              </a:rPr>
              <a:t>correlated </a:t>
            </a:r>
            <a:r>
              <a:rPr sz="2400" spc="-35" dirty="0">
                <a:latin typeface="Rockwell"/>
                <a:cs typeface="Rockwell"/>
              </a:rPr>
              <a:t>more </a:t>
            </a:r>
            <a:r>
              <a:rPr sz="2400" spc="-10" dirty="0">
                <a:latin typeface="Rockwell"/>
                <a:cs typeface="Rockwell"/>
              </a:rPr>
              <a:t>closely  </a:t>
            </a:r>
            <a:r>
              <a:rPr sz="2400" dirty="0">
                <a:latin typeface="Rockwell"/>
                <a:cs typeface="Rockwell"/>
              </a:rPr>
              <a:t>to </a:t>
            </a:r>
            <a:r>
              <a:rPr sz="2400" spc="-5" dirty="0">
                <a:latin typeface="Rockwell"/>
                <a:cs typeface="Rockwell"/>
              </a:rPr>
              <a:t>zip codes. </a:t>
            </a:r>
            <a:r>
              <a:rPr sz="2400" spc="5" dirty="0">
                <a:latin typeface="Rockwell"/>
                <a:cs typeface="Rockwell"/>
              </a:rPr>
              <a:t>This </a:t>
            </a:r>
            <a:r>
              <a:rPr sz="2400" spc="-5" dirty="0">
                <a:latin typeface="Rockwell"/>
                <a:cs typeface="Rockwell"/>
              </a:rPr>
              <a:t>left </a:t>
            </a:r>
            <a:r>
              <a:rPr sz="2400" dirty="0">
                <a:latin typeface="Rockwell"/>
                <a:cs typeface="Rockwell"/>
              </a:rPr>
              <a:t>us </a:t>
            </a:r>
            <a:r>
              <a:rPr sz="2400" spc="-5" dirty="0">
                <a:latin typeface="Rockwell"/>
                <a:cs typeface="Rockwell"/>
              </a:rPr>
              <a:t>with </a:t>
            </a:r>
            <a:r>
              <a:rPr sz="2400" dirty="0">
                <a:latin typeface="Rockwell"/>
                <a:cs typeface="Rockwell"/>
              </a:rPr>
              <a:t>35 </a:t>
            </a:r>
            <a:r>
              <a:rPr sz="2400" spc="-5" dirty="0">
                <a:latin typeface="Rockwell"/>
                <a:cs typeface="Rockwell"/>
              </a:rPr>
              <a:t>zip  </a:t>
            </a:r>
            <a:r>
              <a:rPr sz="2400" dirty="0">
                <a:latin typeface="Rockwell"/>
                <a:cs typeface="Rockwell"/>
              </a:rPr>
              <a:t>codes that </a:t>
            </a:r>
            <a:r>
              <a:rPr sz="2400" spc="-15" dirty="0">
                <a:latin typeface="Rockwell"/>
                <a:cs typeface="Rockwell"/>
              </a:rPr>
              <a:t>was </a:t>
            </a:r>
            <a:r>
              <a:rPr sz="2400" spc="-5" dirty="0">
                <a:latin typeface="Rockwell"/>
                <a:cs typeface="Rockwell"/>
              </a:rPr>
              <a:t>verified </a:t>
            </a:r>
            <a:r>
              <a:rPr sz="2400" dirty="0">
                <a:latin typeface="Rockwell"/>
                <a:cs typeface="Rockwell"/>
              </a:rPr>
              <a:t>to </a:t>
            </a:r>
            <a:r>
              <a:rPr sz="2400" spc="-25" dirty="0">
                <a:latin typeface="Rockwell"/>
                <a:cs typeface="Rockwell"/>
              </a:rPr>
              <a:t>my </a:t>
            </a:r>
            <a:r>
              <a:rPr sz="2400" spc="-10" dirty="0">
                <a:latin typeface="Rockwell"/>
                <a:cs typeface="Rockwell"/>
              </a:rPr>
              <a:t>excel  </a:t>
            </a:r>
            <a:r>
              <a:rPr sz="2400" spc="-20" dirty="0">
                <a:latin typeface="Rockwell"/>
                <a:cs typeface="Rockwell"/>
              </a:rPr>
              <a:t>results.</a:t>
            </a:r>
            <a:endParaRPr sz="2400">
              <a:latin typeface="Rockwell"/>
              <a:cs typeface="Rockwell"/>
            </a:endParaRPr>
          </a:p>
          <a:p>
            <a:pPr marL="241300" marR="287020" indent="-228600">
              <a:lnSpc>
                <a:spcPct val="120000"/>
              </a:lnSpc>
              <a:spcBef>
                <a:spcPts val="1010"/>
              </a:spcBef>
              <a:buClr>
                <a:srgbClr val="F81B01"/>
              </a:buClr>
              <a:buSzPct val="110416"/>
              <a:buFont typeface="Wingdings"/>
              <a:buChar char=""/>
              <a:tabLst>
                <a:tab pos="241300" algn="l"/>
              </a:tabLst>
            </a:pPr>
            <a:r>
              <a:rPr sz="2400" spc="-110" dirty="0">
                <a:latin typeface="Rockwell"/>
                <a:cs typeface="Rockwell"/>
              </a:rPr>
              <a:t>We </a:t>
            </a:r>
            <a:r>
              <a:rPr sz="2400" dirty="0">
                <a:latin typeface="Rockwell"/>
                <a:cs typeface="Rockwell"/>
              </a:rPr>
              <a:t>ended up using </a:t>
            </a:r>
            <a:r>
              <a:rPr sz="2400" spc="-5" dirty="0">
                <a:latin typeface="Rockwell"/>
                <a:cs typeface="Rockwell"/>
              </a:rPr>
              <a:t>data </a:t>
            </a:r>
            <a:r>
              <a:rPr sz="2400" spc="-30" dirty="0">
                <a:latin typeface="Rockwell"/>
                <a:cs typeface="Rockwell"/>
              </a:rPr>
              <a:t>from </a:t>
            </a:r>
            <a:r>
              <a:rPr sz="2400" spc="-5" dirty="0">
                <a:latin typeface="Rockwell"/>
                <a:cs typeface="Rockwell"/>
              </a:rPr>
              <a:t>132  </a:t>
            </a:r>
            <a:r>
              <a:rPr sz="2400" dirty="0">
                <a:latin typeface="Rockwell"/>
                <a:cs typeface="Rockwell"/>
              </a:rPr>
              <a:t>school </a:t>
            </a:r>
            <a:r>
              <a:rPr sz="2400" spc="-30" dirty="0">
                <a:latin typeface="Rockwell"/>
                <a:cs typeface="Rockwell"/>
              </a:rPr>
              <a:t>from </a:t>
            </a:r>
            <a:r>
              <a:rPr sz="2400" dirty="0">
                <a:latin typeface="Rockwell"/>
                <a:cs typeface="Rockwell"/>
              </a:rPr>
              <a:t>out </a:t>
            </a:r>
            <a:r>
              <a:rPr sz="2400" spc="-5" dirty="0">
                <a:latin typeface="Rockwell"/>
                <a:cs typeface="Rockwell"/>
              </a:rPr>
              <a:t>of 324 </a:t>
            </a:r>
            <a:r>
              <a:rPr sz="2400" dirty="0">
                <a:latin typeface="Rockwell"/>
                <a:cs typeface="Rockwell"/>
              </a:rPr>
              <a:t>schools in  </a:t>
            </a:r>
            <a:r>
              <a:rPr sz="2400" spc="-5" dirty="0">
                <a:latin typeface="Rockwell"/>
                <a:cs typeface="Rockwell"/>
              </a:rPr>
              <a:t>Austin,</a:t>
            </a:r>
            <a:r>
              <a:rPr sz="2400" spc="-310" dirty="0">
                <a:latin typeface="Rockwell"/>
                <a:cs typeface="Rockwell"/>
              </a:rPr>
              <a:t> </a:t>
            </a:r>
            <a:r>
              <a:rPr sz="2400" spc="-5" dirty="0">
                <a:latin typeface="Rockwell"/>
                <a:cs typeface="Rockwell"/>
              </a:rPr>
              <a:t>TX.</a:t>
            </a:r>
            <a:endParaRPr sz="2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69926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0" y="502920"/>
                </a:moveTo>
                <a:lnTo>
                  <a:pt x="3674364" y="502920"/>
                </a:lnTo>
                <a:lnTo>
                  <a:pt x="36743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2595" y="4898135"/>
            <a:ext cx="315595" cy="271780"/>
          </a:xfrm>
          <a:custGeom>
            <a:avLst/>
            <a:gdLst/>
            <a:ahLst/>
            <a:cxnLst/>
            <a:rect l="l" t="t" r="r" b="b"/>
            <a:pathLst>
              <a:path w="315594" h="271779">
                <a:moveTo>
                  <a:pt x="315468" y="0"/>
                </a:moveTo>
                <a:lnTo>
                  <a:pt x="0" y="0"/>
                </a:lnTo>
                <a:lnTo>
                  <a:pt x="157734" y="271271"/>
                </a:lnTo>
                <a:lnTo>
                  <a:pt x="3154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" y="2275332"/>
            <a:ext cx="3668395" cy="2624455"/>
          </a:xfrm>
          <a:custGeom>
            <a:avLst/>
            <a:gdLst/>
            <a:ahLst/>
            <a:cxnLst/>
            <a:rect l="l" t="t" r="r" b="b"/>
            <a:pathLst>
              <a:path w="3668395" h="2624454">
                <a:moveTo>
                  <a:pt x="0" y="2624328"/>
                </a:moveTo>
                <a:lnTo>
                  <a:pt x="3668267" y="2624328"/>
                </a:lnTo>
                <a:lnTo>
                  <a:pt x="3668267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6195" y="2468702"/>
            <a:ext cx="3668395" cy="214566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3695" marR="332740" indent="3810" algn="ctr">
              <a:lnSpc>
                <a:spcPct val="85000"/>
              </a:lnSpc>
              <a:spcBef>
                <a:spcPts val="465"/>
              </a:spcBef>
            </a:pPr>
            <a:r>
              <a:rPr sz="2000" b="0" spc="-114" dirty="0">
                <a:solidFill>
                  <a:srgbClr val="FFFDFF"/>
                </a:solidFill>
                <a:latin typeface="Calibri Light"/>
                <a:cs typeface="Calibri Light"/>
              </a:rPr>
              <a:t>We </a:t>
            </a:r>
            <a:r>
              <a:rPr sz="20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experimented </a:t>
            </a:r>
            <a:r>
              <a:rPr sz="2000" b="0" spc="-114" dirty="0">
                <a:solidFill>
                  <a:srgbClr val="FFFDFF"/>
                </a:solidFill>
                <a:latin typeface="Calibri Light"/>
                <a:cs typeface="Calibri Light"/>
              </a:rPr>
              <a:t>with </a:t>
            </a:r>
            <a:r>
              <a:rPr sz="2000" b="0" spc="-155" dirty="0">
                <a:solidFill>
                  <a:srgbClr val="FFFDFF"/>
                </a:solidFill>
                <a:latin typeface="Calibri Light"/>
                <a:cs typeface="Calibri Light"/>
              </a:rPr>
              <a:t>different  </a:t>
            </a:r>
            <a:r>
              <a:rPr sz="20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bar </a:t>
            </a:r>
            <a:r>
              <a:rPr sz="20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charts. </a:t>
            </a:r>
            <a:r>
              <a:rPr sz="2000" b="0" spc="-80" dirty="0">
                <a:solidFill>
                  <a:srgbClr val="FFFDFF"/>
                </a:solidFill>
                <a:latin typeface="Calibri Light"/>
                <a:cs typeface="Calibri Light"/>
              </a:rPr>
              <a:t>It </a:t>
            </a:r>
            <a:r>
              <a:rPr sz="20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showed </a:t>
            </a:r>
            <a:r>
              <a:rPr sz="20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there were  </a:t>
            </a:r>
            <a:r>
              <a:rPr sz="20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great</a:t>
            </a:r>
            <a:r>
              <a:rPr sz="2000" b="0" spc="-32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disparities</a:t>
            </a:r>
            <a:r>
              <a:rPr sz="2000" b="0" spc="-31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between</a:t>
            </a:r>
            <a:r>
              <a:rPr sz="2000" b="0" spc="-30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schools</a:t>
            </a:r>
            <a:r>
              <a:rPr sz="2000" b="0" spc="-31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80" dirty="0">
                <a:solidFill>
                  <a:srgbClr val="FFFDFF"/>
                </a:solidFill>
                <a:latin typeface="Calibri Light"/>
                <a:cs typeface="Calibri Light"/>
              </a:rPr>
              <a:t>in  </a:t>
            </a:r>
            <a:r>
              <a:rPr sz="2000" b="0" spc="-155" dirty="0">
                <a:solidFill>
                  <a:srgbClr val="FFFDFF"/>
                </a:solidFill>
                <a:latin typeface="Calibri Light"/>
                <a:cs typeface="Calibri Light"/>
              </a:rPr>
              <a:t>different</a:t>
            </a:r>
            <a:r>
              <a:rPr sz="2000" b="0" spc="-30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zip</a:t>
            </a:r>
            <a:r>
              <a:rPr sz="2000" b="0" spc="-31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codes</a:t>
            </a:r>
            <a:r>
              <a:rPr sz="2000" b="0" spc="-31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45" dirty="0">
                <a:solidFill>
                  <a:srgbClr val="FFFDFF"/>
                </a:solidFill>
                <a:latin typeface="Calibri Light"/>
                <a:cs typeface="Calibri Light"/>
              </a:rPr>
              <a:t>throughout</a:t>
            </a:r>
            <a:r>
              <a:rPr sz="2000" b="0" spc="-30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the  </a:t>
            </a:r>
            <a:r>
              <a:rPr sz="2000" b="0" spc="-155" dirty="0">
                <a:solidFill>
                  <a:srgbClr val="FFFDFF"/>
                </a:solidFill>
                <a:latin typeface="Calibri Light"/>
                <a:cs typeface="Calibri Light"/>
              </a:rPr>
              <a:t>city. </a:t>
            </a:r>
            <a:r>
              <a:rPr sz="20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There were </a:t>
            </a:r>
            <a:r>
              <a:rPr sz="2000" b="0" spc="-125" dirty="0">
                <a:solidFill>
                  <a:srgbClr val="FFFDFF"/>
                </a:solidFill>
                <a:latin typeface="Calibri Light"/>
                <a:cs typeface="Calibri Light"/>
              </a:rPr>
              <a:t>more </a:t>
            </a:r>
            <a:r>
              <a:rPr sz="20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zip </a:t>
            </a:r>
            <a:r>
              <a:rPr sz="20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codes  </a:t>
            </a:r>
            <a:r>
              <a:rPr sz="20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better </a:t>
            </a:r>
            <a:r>
              <a:rPr sz="2000" b="0" spc="-114" dirty="0">
                <a:solidFill>
                  <a:srgbClr val="FFFDFF"/>
                </a:solidFill>
                <a:latin typeface="Calibri Light"/>
                <a:cs typeface="Calibri Light"/>
              </a:rPr>
              <a:t>than </a:t>
            </a:r>
            <a:r>
              <a:rPr sz="20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average. </a:t>
            </a:r>
            <a:r>
              <a:rPr sz="20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The </a:t>
            </a:r>
            <a:r>
              <a:rPr sz="2000" b="0" spc="-145" dirty="0">
                <a:solidFill>
                  <a:srgbClr val="FFFDFF"/>
                </a:solidFill>
                <a:latin typeface="Calibri Light"/>
                <a:cs typeface="Calibri Light"/>
              </a:rPr>
              <a:t>overal  </a:t>
            </a:r>
            <a:r>
              <a:rPr sz="20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average</a:t>
            </a:r>
            <a:r>
              <a:rPr sz="2000" b="0" spc="-31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star</a:t>
            </a:r>
            <a:r>
              <a:rPr sz="2000" b="0" spc="-32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rating</a:t>
            </a:r>
            <a:r>
              <a:rPr sz="2000" b="0" spc="-30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10" dirty="0">
                <a:solidFill>
                  <a:srgbClr val="FFFDFF"/>
                </a:solidFill>
                <a:latin typeface="Calibri Light"/>
                <a:cs typeface="Calibri Light"/>
              </a:rPr>
              <a:t>was</a:t>
            </a:r>
            <a:r>
              <a:rPr sz="2000" b="0" spc="-30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14" dirty="0">
                <a:solidFill>
                  <a:srgbClr val="FFFDFF"/>
                </a:solidFill>
                <a:latin typeface="Calibri Light"/>
                <a:cs typeface="Calibri Light"/>
              </a:rPr>
              <a:t>2.7.</a:t>
            </a:r>
            <a:r>
              <a:rPr sz="2000" b="0" spc="-6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80" dirty="0">
                <a:solidFill>
                  <a:srgbClr val="FFFDFF"/>
                </a:solidFill>
                <a:latin typeface="Calibri Light"/>
                <a:cs typeface="Calibri Light"/>
              </a:rPr>
              <a:t>22</a:t>
            </a:r>
            <a:r>
              <a:rPr sz="2000" b="0" spc="-31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zip  </a:t>
            </a:r>
            <a:r>
              <a:rPr sz="20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codes</a:t>
            </a:r>
            <a:r>
              <a:rPr sz="2000" b="0" spc="-31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were</a:t>
            </a:r>
            <a:r>
              <a:rPr sz="2000" b="0" spc="-31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above</a:t>
            </a:r>
            <a:r>
              <a:rPr sz="2000" b="0" spc="-31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20" dirty="0">
                <a:solidFill>
                  <a:srgbClr val="FFFDFF"/>
                </a:solidFill>
                <a:latin typeface="Calibri Light"/>
                <a:cs typeface="Calibri Light"/>
              </a:rPr>
              <a:t>this</a:t>
            </a:r>
            <a:r>
              <a:rPr sz="2000" b="0" spc="-29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20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average.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4859" y="4558284"/>
            <a:ext cx="10949940" cy="2235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7428" y="96011"/>
            <a:ext cx="6024372" cy="4017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67536" y="382600"/>
            <a:ext cx="28244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latin typeface="Segoe UI Light"/>
                <a:cs typeface="Segoe UI Light"/>
              </a:rPr>
              <a:t>School</a:t>
            </a:r>
            <a:r>
              <a:rPr sz="3600" spc="-120" dirty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r>
              <a:rPr sz="3600" dirty="0">
                <a:solidFill>
                  <a:srgbClr val="000000"/>
                </a:solidFill>
                <a:latin typeface="Segoe UI Light"/>
                <a:cs typeface="Segoe UI Light"/>
              </a:rPr>
              <a:t>Ratings  by </a:t>
            </a:r>
            <a:r>
              <a:rPr sz="3600" spc="5" dirty="0">
                <a:solidFill>
                  <a:srgbClr val="000000"/>
                </a:solidFill>
                <a:latin typeface="Segoe UI Light"/>
                <a:cs typeface="Segoe UI Light"/>
              </a:rPr>
              <a:t>Zip</a:t>
            </a:r>
            <a:r>
              <a:rPr sz="3600" spc="-75" dirty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r>
              <a:rPr sz="3600" dirty="0">
                <a:solidFill>
                  <a:srgbClr val="000000"/>
                </a:solidFill>
                <a:latin typeface="Segoe UI Light"/>
                <a:cs typeface="Segoe UI Light"/>
              </a:rPr>
              <a:t>Code</a:t>
            </a:r>
            <a:endParaRPr sz="36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69926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0" y="502920"/>
                </a:moveTo>
                <a:lnTo>
                  <a:pt x="3674364" y="502920"/>
                </a:lnTo>
                <a:lnTo>
                  <a:pt x="36743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2595" y="4898135"/>
            <a:ext cx="315595" cy="271780"/>
          </a:xfrm>
          <a:custGeom>
            <a:avLst/>
            <a:gdLst/>
            <a:ahLst/>
            <a:cxnLst/>
            <a:rect l="l" t="t" r="r" b="b"/>
            <a:pathLst>
              <a:path w="315594" h="271779">
                <a:moveTo>
                  <a:pt x="315468" y="0"/>
                </a:moveTo>
                <a:lnTo>
                  <a:pt x="0" y="0"/>
                </a:lnTo>
                <a:lnTo>
                  <a:pt x="157734" y="271271"/>
                </a:lnTo>
                <a:lnTo>
                  <a:pt x="3154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" y="2275332"/>
            <a:ext cx="3668395" cy="2624455"/>
          </a:xfrm>
          <a:custGeom>
            <a:avLst/>
            <a:gdLst/>
            <a:ahLst/>
            <a:cxnLst/>
            <a:rect l="l" t="t" r="r" b="b"/>
            <a:pathLst>
              <a:path w="3668395" h="2624454">
                <a:moveTo>
                  <a:pt x="0" y="2624328"/>
                </a:moveTo>
                <a:lnTo>
                  <a:pt x="3668267" y="2624328"/>
                </a:lnTo>
                <a:lnTo>
                  <a:pt x="3668267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66670" y="2812160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25" dirty="0">
                <a:solidFill>
                  <a:srgbClr val="FFFDFF"/>
                </a:solidFill>
                <a:latin typeface="Calibri Light"/>
                <a:cs typeface="Calibri Light"/>
              </a:rPr>
              <a:t>crime</a:t>
            </a:r>
            <a:r>
              <a:rPr sz="1800" b="0" spc="-31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80" dirty="0">
                <a:solidFill>
                  <a:srgbClr val="FFFDFF"/>
                </a:solidFill>
                <a:latin typeface="Calibri Light"/>
                <a:cs typeface="Calibri Light"/>
              </a:rPr>
              <a:t>in</a:t>
            </a:r>
            <a:r>
              <a:rPr sz="1800" b="0" spc="-32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Austin.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9372" y="3045333"/>
            <a:ext cx="2936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5" dirty="0">
                <a:solidFill>
                  <a:srgbClr val="FFFDFF"/>
                </a:solidFill>
                <a:latin typeface="Calibri Light"/>
                <a:cs typeface="Calibri Light"/>
              </a:rPr>
              <a:t>Wehavemore</a:t>
            </a:r>
            <a:r>
              <a:rPr sz="1800" b="0" spc="-28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45" dirty="0">
                <a:solidFill>
                  <a:srgbClr val="FFFDFF"/>
                </a:solidFill>
                <a:latin typeface="Calibri Light"/>
                <a:cs typeface="Calibri Light"/>
              </a:rPr>
              <a:t>misdemeanor</a:t>
            </a:r>
            <a:r>
              <a:rPr sz="1800" b="0" spc="-24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crimes</a:t>
            </a:r>
            <a:r>
              <a:rPr sz="1800" b="0" spc="-27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80" dirty="0">
                <a:solidFill>
                  <a:srgbClr val="FFFDFF"/>
                </a:solidFill>
                <a:latin typeface="Calibri Light"/>
                <a:cs typeface="Calibri Light"/>
              </a:rPr>
              <a:t>in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1410" y="3278200"/>
            <a:ext cx="1512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40" dirty="0">
                <a:solidFill>
                  <a:srgbClr val="FFFDFF"/>
                </a:solidFill>
                <a:latin typeface="Calibri Light"/>
                <a:cs typeface="Calibri Light"/>
              </a:rPr>
              <a:t>Austin</a:t>
            </a:r>
            <a:r>
              <a:rPr sz="1800" b="0" spc="-28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20" dirty="0">
                <a:solidFill>
                  <a:srgbClr val="FFFDFF"/>
                </a:solidFill>
                <a:latin typeface="Calibri Light"/>
                <a:cs typeface="Calibri Light"/>
              </a:rPr>
              <a:t>than</a:t>
            </a:r>
            <a:r>
              <a:rPr sz="1800" b="0" spc="-28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felonies.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8863" y="3978402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single</a:t>
            </a:r>
            <a:r>
              <a:rPr sz="1800" b="0" spc="-27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75" dirty="0">
                <a:solidFill>
                  <a:srgbClr val="FFFDFF"/>
                </a:solidFill>
                <a:latin typeface="Calibri Light"/>
                <a:cs typeface="Calibri Light"/>
              </a:rPr>
              <a:t>offender.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87823" y="0"/>
            <a:ext cx="7170420" cy="6621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7536" y="1806066"/>
            <a:ext cx="2891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Rockwell"/>
                <a:cs typeface="Rockwell"/>
              </a:rPr>
              <a:t>Crime </a:t>
            </a:r>
            <a:r>
              <a:rPr sz="1800" spc="-5" dirty="0">
                <a:latin typeface="Rockwell"/>
                <a:cs typeface="Rockwell"/>
              </a:rPr>
              <a:t>Categories </a:t>
            </a:r>
            <a:r>
              <a:rPr sz="1800" dirty="0">
                <a:latin typeface="Rockwell"/>
                <a:cs typeface="Rockwell"/>
              </a:rPr>
              <a:t>in</a:t>
            </a:r>
            <a:r>
              <a:rPr sz="1800" spc="-55" dirty="0">
                <a:latin typeface="Rockwell"/>
                <a:cs typeface="Rockwell"/>
              </a:rPr>
              <a:t> </a:t>
            </a:r>
            <a:r>
              <a:rPr sz="1800" spc="-5" dirty="0">
                <a:latin typeface="Rockwell"/>
                <a:cs typeface="Rockwell"/>
              </a:rPr>
              <a:t>Austin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6009233"/>
            <a:ext cx="9421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6445" algn="l"/>
              </a:tabLst>
            </a:pPr>
            <a:r>
              <a:rPr sz="4800" b="0" dirty="0">
                <a:latin typeface="Segoe UI Light"/>
                <a:cs typeface="Segoe UI Light"/>
              </a:rPr>
              <a:t>Austin</a:t>
            </a:r>
            <a:r>
              <a:rPr sz="4800" b="0" spc="15" dirty="0">
                <a:latin typeface="Segoe UI Light"/>
                <a:cs typeface="Segoe UI Light"/>
              </a:rPr>
              <a:t> </a:t>
            </a:r>
            <a:r>
              <a:rPr sz="4800" b="0" spc="-20" dirty="0">
                <a:latin typeface="Segoe UI Light"/>
                <a:cs typeface="Segoe UI Light"/>
              </a:rPr>
              <a:t>Area,</a:t>
            </a:r>
            <a:r>
              <a:rPr sz="4800" b="0" dirty="0">
                <a:latin typeface="Segoe UI Light"/>
                <a:cs typeface="Segoe UI Light"/>
              </a:rPr>
              <a:t> </a:t>
            </a:r>
            <a:r>
              <a:rPr sz="4800" b="0" spc="-155" dirty="0">
                <a:latin typeface="Segoe UI Light"/>
                <a:cs typeface="Segoe UI Light"/>
              </a:rPr>
              <a:t>Total	</a:t>
            </a:r>
            <a:r>
              <a:rPr sz="4800" b="0" spc="-5" dirty="0">
                <a:latin typeface="Segoe UI Light"/>
                <a:cs typeface="Segoe UI Light"/>
              </a:rPr>
              <a:t>Crime by</a:t>
            </a:r>
            <a:r>
              <a:rPr sz="4800" b="0" spc="-65" dirty="0">
                <a:latin typeface="Segoe UI Light"/>
                <a:cs typeface="Segoe UI Light"/>
              </a:rPr>
              <a:t> </a:t>
            </a:r>
            <a:r>
              <a:rPr sz="4800" b="0" spc="30" dirty="0">
                <a:latin typeface="Segoe UI Light"/>
                <a:cs typeface="Segoe UI Light"/>
              </a:rPr>
              <a:t>Category</a:t>
            </a:r>
            <a:endParaRPr sz="4800">
              <a:latin typeface="Segoe UI Light"/>
              <a:cs typeface="Segoe UI Ligh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928" y="318515"/>
            <a:ext cx="4502150" cy="5473065"/>
          </a:xfrm>
          <a:custGeom>
            <a:avLst/>
            <a:gdLst/>
            <a:ahLst/>
            <a:cxnLst/>
            <a:rect l="l" t="t" r="r" b="b"/>
            <a:pathLst>
              <a:path w="4502150" h="5473065">
                <a:moveTo>
                  <a:pt x="3751580" y="0"/>
                </a:moveTo>
                <a:lnTo>
                  <a:pt x="750328" y="0"/>
                </a:lnTo>
                <a:lnTo>
                  <a:pt x="702877" y="1476"/>
                </a:lnTo>
                <a:lnTo>
                  <a:pt x="656210" y="5845"/>
                </a:lnTo>
                <a:lnTo>
                  <a:pt x="610415" y="13021"/>
                </a:lnTo>
                <a:lnTo>
                  <a:pt x="565580" y="22914"/>
                </a:lnTo>
                <a:lnTo>
                  <a:pt x="521793" y="35437"/>
                </a:lnTo>
                <a:lnTo>
                  <a:pt x="479142" y="50503"/>
                </a:lnTo>
                <a:lnTo>
                  <a:pt x="437714" y="68022"/>
                </a:lnTo>
                <a:lnTo>
                  <a:pt x="397598" y="87908"/>
                </a:lnTo>
                <a:lnTo>
                  <a:pt x="358881" y="110073"/>
                </a:lnTo>
                <a:lnTo>
                  <a:pt x="321652" y="134428"/>
                </a:lnTo>
                <a:lnTo>
                  <a:pt x="285998" y="160885"/>
                </a:lnTo>
                <a:lnTo>
                  <a:pt x="252008" y="189358"/>
                </a:lnTo>
                <a:lnTo>
                  <a:pt x="219768" y="219757"/>
                </a:lnTo>
                <a:lnTo>
                  <a:pt x="189368" y="251996"/>
                </a:lnTo>
                <a:lnTo>
                  <a:pt x="160894" y="285985"/>
                </a:lnTo>
                <a:lnTo>
                  <a:pt x="134435" y="321638"/>
                </a:lnTo>
                <a:lnTo>
                  <a:pt x="110079" y="358867"/>
                </a:lnTo>
                <a:lnTo>
                  <a:pt x="87914" y="397582"/>
                </a:lnTo>
                <a:lnTo>
                  <a:pt x="68027" y="437698"/>
                </a:lnTo>
                <a:lnTo>
                  <a:pt x="50506" y="479125"/>
                </a:lnTo>
                <a:lnTo>
                  <a:pt x="35440" y="521777"/>
                </a:lnTo>
                <a:lnTo>
                  <a:pt x="22916" y="565564"/>
                </a:lnTo>
                <a:lnTo>
                  <a:pt x="13022" y="610399"/>
                </a:lnTo>
                <a:lnTo>
                  <a:pt x="5846" y="656195"/>
                </a:lnTo>
                <a:lnTo>
                  <a:pt x="1476" y="702863"/>
                </a:lnTo>
                <a:lnTo>
                  <a:pt x="0" y="750315"/>
                </a:lnTo>
                <a:lnTo>
                  <a:pt x="0" y="4722367"/>
                </a:lnTo>
                <a:lnTo>
                  <a:pt x="1476" y="4769820"/>
                </a:lnTo>
                <a:lnTo>
                  <a:pt x="5846" y="4816488"/>
                </a:lnTo>
                <a:lnTo>
                  <a:pt x="13022" y="4862284"/>
                </a:lnTo>
                <a:lnTo>
                  <a:pt x="22916" y="4907119"/>
                </a:lnTo>
                <a:lnTo>
                  <a:pt x="35440" y="4950906"/>
                </a:lnTo>
                <a:lnTo>
                  <a:pt x="50506" y="4993558"/>
                </a:lnTo>
                <a:lnTo>
                  <a:pt x="68027" y="5034985"/>
                </a:lnTo>
                <a:lnTo>
                  <a:pt x="87914" y="5075101"/>
                </a:lnTo>
                <a:lnTo>
                  <a:pt x="110079" y="5113816"/>
                </a:lnTo>
                <a:lnTo>
                  <a:pt x="134435" y="5151045"/>
                </a:lnTo>
                <a:lnTo>
                  <a:pt x="160894" y="5186698"/>
                </a:lnTo>
                <a:lnTo>
                  <a:pt x="189368" y="5220687"/>
                </a:lnTo>
                <a:lnTo>
                  <a:pt x="219768" y="5252926"/>
                </a:lnTo>
                <a:lnTo>
                  <a:pt x="252008" y="5283325"/>
                </a:lnTo>
                <a:lnTo>
                  <a:pt x="285998" y="5311798"/>
                </a:lnTo>
                <a:lnTo>
                  <a:pt x="321652" y="5338255"/>
                </a:lnTo>
                <a:lnTo>
                  <a:pt x="358881" y="5362610"/>
                </a:lnTo>
                <a:lnTo>
                  <a:pt x="397598" y="5384775"/>
                </a:lnTo>
                <a:lnTo>
                  <a:pt x="437714" y="5404661"/>
                </a:lnTo>
                <a:lnTo>
                  <a:pt x="479142" y="5422180"/>
                </a:lnTo>
                <a:lnTo>
                  <a:pt x="521793" y="5437246"/>
                </a:lnTo>
                <a:lnTo>
                  <a:pt x="565580" y="5449769"/>
                </a:lnTo>
                <a:lnTo>
                  <a:pt x="610415" y="5459662"/>
                </a:lnTo>
                <a:lnTo>
                  <a:pt x="656210" y="5466838"/>
                </a:lnTo>
                <a:lnTo>
                  <a:pt x="702877" y="5471207"/>
                </a:lnTo>
                <a:lnTo>
                  <a:pt x="750328" y="5472683"/>
                </a:lnTo>
                <a:lnTo>
                  <a:pt x="3751580" y="5472683"/>
                </a:lnTo>
                <a:lnTo>
                  <a:pt x="3799032" y="5471207"/>
                </a:lnTo>
                <a:lnTo>
                  <a:pt x="3845700" y="5466838"/>
                </a:lnTo>
                <a:lnTo>
                  <a:pt x="3891496" y="5459662"/>
                </a:lnTo>
                <a:lnTo>
                  <a:pt x="3936331" y="5449769"/>
                </a:lnTo>
                <a:lnTo>
                  <a:pt x="3980118" y="5437246"/>
                </a:lnTo>
                <a:lnTo>
                  <a:pt x="4022770" y="5422180"/>
                </a:lnTo>
                <a:lnTo>
                  <a:pt x="4064197" y="5404661"/>
                </a:lnTo>
                <a:lnTo>
                  <a:pt x="4104313" y="5384775"/>
                </a:lnTo>
                <a:lnTo>
                  <a:pt x="4143028" y="5362610"/>
                </a:lnTo>
                <a:lnTo>
                  <a:pt x="4180257" y="5338255"/>
                </a:lnTo>
                <a:lnTo>
                  <a:pt x="4215910" y="5311798"/>
                </a:lnTo>
                <a:lnTo>
                  <a:pt x="4249899" y="5283325"/>
                </a:lnTo>
                <a:lnTo>
                  <a:pt x="4282138" y="5252926"/>
                </a:lnTo>
                <a:lnTo>
                  <a:pt x="4312537" y="5220687"/>
                </a:lnTo>
                <a:lnTo>
                  <a:pt x="4341010" y="5186698"/>
                </a:lnTo>
                <a:lnTo>
                  <a:pt x="4367467" y="5151045"/>
                </a:lnTo>
                <a:lnTo>
                  <a:pt x="4391822" y="5113816"/>
                </a:lnTo>
                <a:lnTo>
                  <a:pt x="4413987" y="5075101"/>
                </a:lnTo>
                <a:lnTo>
                  <a:pt x="4433873" y="5034985"/>
                </a:lnTo>
                <a:lnTo>
                  <a:pt x="4451392" y="4993558"/>
                </a:lnTo>
                <a:lnTo>
                  <a:pt x="4466458" y="4950906"/>
                </a:lnTo>
                <a:lnTo>
                  <a:pt x="4478981" y="4907119"/>
                </a:lnTo>
                <a:lnTo>
                  <a:pt x="4488874" y="4862284"/>
                </a:lnTo>
                <a:lnTo>
                  <a:pt x="4496050" y="4816488"/>
                </a:lnTo>
                <a:lnTo>
                  <a:pt x="4500419" y="4769820"/>
                </a:lnTo>
                <a:lnTo>
                  <a:pt x="4501896" y="4722367"/>
                </a:lnTo>
                <a:lnTo>
                  <a:pt x="4501896" y="750315"/>
                </a:lnTo>
                <a:lnTo>
                  <a:pt x="4500419" y="702863"/>
                </a:lnTo>
                <a:lnTo>
                  <a:pt x="4496050" y="656195"/>
                </a:lnTo>
                <a:lnTo>
                  <a:pt x="4488874" y="610399"/>
                </a:lnTo>
                <a:lnTo>
                  <a:pt x="4478981" y="565564"/>
                </a:lnTo>
                <a:lnTo>
                  <a:pt x="4466458" y="521777"/>
                </a:lnTo>
                <a:lnTo>
                  <a:pt x="4451392" y="479125"/>
                </a:lnTo>
                <a:lnTo>
                  <a:pt x="4433873" y="437698"/>
                </a:lnTo>
                <a:lnTo>
                  <a:pt x="4413987" y="397582"/>
                </a:lnTo>
                <a:lnTo>
                  <a:pt x="4391822" y="358867"/>
                </a:lnTo>
                <a:lnTo>
                  <a:pt x="4367467" y="321638"/>
                </a:lnTo>
                <a:lnTo>
                  <a:pt x="4341010" y="285985"/>
                </a:lnTo>
                <a:lnTo>
                  <a:pt x="4312537" y="251996"/>
                </a:lnTo>
                <a:lnTo>
                  <a:pt x="4282138" y="219757"/>
                </a:lnTo>
                <a:lnTo>
                  <a:pt x="4249899" y="189358"/>
                </a:lnTo>
                <a:lnTo>
                  <a:pt x="4215910" y="160885"/>
                </a:lnTo>
                <a:lnTo>
                  <a:pt x="4180257" y="134428"/>
                </a:lnTo>
                <a:lnTo>
                  <a:pt x="4143028" y="110073"/>
                </a:lnTo>
                <a:lnTo>
                  <a:pt x="4104313" y="87908"/>
                </a:lnTo>
                <a:lnTo>
                  <a:pt x="4064197" y="68022"/>
                </a:lnTo>
                <a:lnTo>
                  <a:pt x="4022770" y="50503"/>
                </a:lnTo>
                <a:lnTo>
                  <a:pt x="3980118" y="35437"/>
                </a:lnTo>
                <a:lnTo>
                  <a:pt x="3936331" y="22914"/>
                </a:lnTo>
                <a:lnTo>
                  <a:pt x="3891496" y="13021"/>
                </a:lnTo>
                <a:lnTo>
                  <a:pt x="3845700" y="5845"/>
                </a:lnTo>
                <a:lnTo>
                  <a:pt x="3799032" y="1476"/>
                </a:lnTo>
                <a:lnTo>
                  <a:pt x="37515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928" y="318515"/>
            <a:ext cx="4502150" cy="5473065"/>
          </a:xfrm>
          <a:custGeom>
            <a:avLst/>
            <a:gdLst/>
            <a:ahLst/>
            <a:cxnLst/>
            <a:rect l="l" t="t" r="r" b="b"/>
            <a:pathLst>
              <a:path w="4502150" h="5473065">
                <a:moveTo>
                  <a:pt x="0" y="750315"/>
                </a:moveTo>
                <a:lnTo>
                  <a:pt x="1476" y="702863"/>
                </a:lnTo>
                <a:lnTo>
                  <a:pt x="5846" y="656195"/>
                </a:lnTo>
                <a:lnTo>
                  <a:pt x="13022" y="610399"/>
                </a:lnTo>
                <a:lnTo>
                  <a:pt x="22916" y="565564"/>
                </a:lnTo>
                <a:lnTo>
                  <a:pt x="35440" y="521777"/>
                </a:lnTo>
                <a:lnTo>
                  <a:pt x="50506" y="479125"/>
                </a:lnTo>
                <a:lnTo>
                  <a:pt x="68027" y="437698"/>
                </a:lnTo>
                <a:lnTo>
                  <a:pt x="87914" y="397582"/>
                </a:lnTo>
                <a:lnTo>
                  <a:pt x="110079" y="358867"/>
                </a:lnTo>
                <a:lnTo>
                  <a:pt x="134435" y="321638"/>
                </a:lnTo>
                <a:lnTo>
                  <a:pt x="160894" y="285985"/>
                </a:lnTo>
                <a:lnTo>
                  <a:pt x="189368" y="251996"/>
                </a:lnTo>
                <a:lnTo>
                  <a:pt x="219768" y="219757"/>
                </a:lnTo>
                <a:lnTo>
                  <a:pt x="252008" y="189358"/>
                </a:lnTo>
                <a:lnTo>
                  <a:pt x="285998" y="160885"/>
                </a:lnTo>
                <a:lnTo>
                  <a:pt x="321652" y="134428"/>
                </a:lnTo>
                <a:lnTo>
                  <a:pt x="358881" y="110073"/>
                </a:lnTo>
                <a:lnTo>
                  <a:pt x="397598" y="87908"/>
                </a:lnTo>
                <a:lnTo>
                  <a:pt x="437714" y="68022"/>
                </a:lnTo>
                <a:lnTo>
                  <a:pt x="479142" y="50503"/>
                </a:lnTo>
                <a:lnTo>
                  <a:pt x="521793" y="35437"/>
                </a:lnTo>
                <a:lnTo>
                  <a:pt x="565580" y="22914"/>
                </a:lnTo>
                <a:lnTo>
                  <a:pt x="610415" y="13021"/>
                </a:lnTo>
                <a:lnTo>
                  <a:pt x="656210" y="5845"/>
                </a:lnTo>
                <a:lnTo>
                  <a:pt x="702877" y="1476"/>
                </a:lnTo>
                <a:lnTo>
                  <a:pt x="750328" y="0"/>
                </a:lnTo>
                <a:lnTo>
                  <a:pt x="3751580" y="0"/>
                </a:lnTo>
                <a:lnTo>
                  <a:pt x="3799032" y="1476"/>
                </a:lnTo>
                <a:lnTo>
                  <a:pt x="3845700" y="5845"/>
                </a:lnTo>
                <a:lnTo>
                  <a:pt x="3891496" y="13021"/>
                </a:lnTo>
                <a:lnTo>
                  <a:pt x="3936331" y="22914"/>
                </a:lnTo>
                <a:lnTo>
                  <a:pt x="3980118" y="35437"/>
                </a:lnTo>
                <a:lnTo>
                  <a:pt x="4022770" y="50503"/>
                </a:lnTo>
                <a:lnTo>
                  <a:pt x="4064197" y="68022"/>
                </a:lnTo>
                <a:lnTo>
                  <a:pt x="4104313" y="87908"/>
                </a:lnTo>
                <a:lnTo>
                  <a:pt x="4143028" y="110073"/>
                </a:lnTo>
                <a:lnTo>
                  <a:pt x="4180257" y="134428"/>
                </a:lnTo>
                <a:lnTo>
                  <a:pt x="4215910" y="160885"/>
                </a:lnTo>
                <a:lnTo>
                  <a:pt x="4249899" y="189358"/>
                </a:lnTo>
                <a:lnTo>
                  <a:pt x="4282138" y="219757"/>
                </a:lnTo>
                <a:lnTo>
                  <a:pt x="4312537" y="251996"/>
                </a:lnTo>
                <a:lnTo>
                  <a:pt x="4341010" y="285985"/>
                </a:lnTo>
                <a:lnTo>
                  <a:pt x="4367467" y="321638"/>
                </a:lnTo>
                <a:lnTo>
                  <a:pt x="4391822" y="358867"/>
                </a:lnTo>
                <a:lnTo>
                  <a:pt x="4413987" y="397582"/>
                </a:lnTo>
                <a:lnTo>
                  <a:pt x="4433873" y="437698"/>
                </a:lnTo>
                <a:lnTo>
                  <a:pt x="4451392" y="479125"/>
                </a:lnTo>
                <a:lnTo>
                  <a:pt x="4466458" y="521777"/>
                </a:lnTo>
                <a:lnTo>
                  <a:pt x="4478981" y="565564"/>
                </a:lnTo>
                <a:lnTo>
                  <a:pt x="4488874" y="610399"/>
                </a:lnTo>
                <a:lnTo>
                  <a:pt x="4496050" y="656195"/>
                </a:lnTo>
                <a:lnTo>
                  <a:pt x="4500419" y="702863"/>
                </a:lnTo>
                <a:lnTo>
                  <a:pt x="4501896" y="750315"/>
                </a:lnTo>
                <a:lnTo>
                  <a:pt x="4501896" y="4722367"/>
                </a:lnTo>
                <a:lnTo>
                  <a:pt x="4500419" y="4769820"/>
                </a:lnTo>
                <a:lnTo>
                  <a:pt x="4496050" y="4816488"/>
                </a:lnTo>
                <a:lnTo>
                  <a:pt x="4488874" y="4862284"/>
                </a:lnTo>
                <a:lnTo>
                  <a:pt x="4478981" y="4907119"/>
                </a:lnTo>
                <a:lnTo>
                  <a:pt x="4466458" y="4950906"/>
                </a:lnTo>
                <a:lnTo>
                  <a:pt x="4451392" y="4993558"/>
                </a:lnTo>
                <a:lnTo>
                  <a:pt x="4433873" y="5034985"/>
                </a:lnTo>
                <a:lnTo>
                  <a:pt x="4413987" y="5075101"/>
                </a:lnTo>
                <a:lnTo>
                  <a:pt x="4391822" y="5113816"/>
                </a:lnTo>
                <a:lnTo>
                  <a:pt x="4367467" y="5151045"/>
                </a:lnTo>
                <a:lnTo>
                  <a:pt x="4341010" y="5186698"/>
                </a:lnTo>
                <a:lnTo>
                  <a:pt x="4312537" y="5220687"/>
                </a:lnTo>
                <a:lnTo>
                  <a:pt x="4282138" y="5252926"/>
                </a:lnTo>
                <a:lnTo>
                  <a:pt x="4249899" y="5283325"/>
                </a:lnTo>
                <a:lnTo>
                  <a:pt x="4215910" y="5311798"/>
                </a:lnTo>
                <a:lnTo>
                  <a:pt x="4180257" y="5338255"/>
                </a:lnTo>
                <a:lnTo>
                  <a:pt x="4143028" y="5362610"/>
                </a:lnTo>
                <a:lnTo>
                  <a:pt x="4104313" y="5384775"/>
                </a:lnTo>
                <a:lnTo>
                  <a:pt x="4064197" y="5404661"/>
                </a:lnTo>
                <a:lnTo>
                  <a:pt x="4022770" y="5422180"/>
                </a:lnTo>
                <a:lnTo>
                  <a:pt x="3980118" y="5437246"/>
                </a:lnTo>
                <a:lnTo>
                  <a:pt x="3936331" y="5449769"/>
                </a:lnTo>
                <a:lnTo>
                  <a:pt x="3891496" y="5459662"/>
                </a:lnTo>
                <a:lnTo>
                  <a:pt x="3845700" y="5466838"/>
                </a:lnTo>
                <a:lnTo>
                  <a:pt x="3799032" y="5471207"/>
                </a:lnTo>
                <a:lnTo>
                  <a:pt x="3751580" y="5472683"/>
                </a:lnTo>
                <a:lnTo>
                  <a:pt x="750328" y="5472683"/>
                </a:lnTo>
                <a:lnTo>
                  <a:pt x="702877" y="5471207"/>
                </a:lnTo>
                <a:lnTo>
                  <a:pt x="656210" y="5466838"/>
                </a:lnTo>
                <a:lnTo>
                  <a:pt x="610415" y="5459662"/>
                </a:lnTo>
                <a:lnTo>
                  <a:pt x="565580" y="5449769"/>
                </a:lnTo>
                <a:lnTo>
                  <a:pt x="521793" y="5437246"/>
                </a:lnTo>
                <a:lnTo>
                  <a:pt x="479142" y="5422180"/>
                </a:lnTo>
                <a:lnTo>
                  <a:pt x="437714" y="5404661"/>
                </a:lnTo>
                <a:lnTo>
                  <a:pt x="397598" y="5384775"/>
                </a:lnTo>
                <a:lnTo>
                  <a:pt x="358881" y="5362610"/>
                </a:lnTo>
                <a:lnTo>
                  <a:pt x="321652" y="5338255"/>
                </a:lnTo>
                <a:lnTo>
                  <a:pt x="285998" y="5311798"/>
                </a:lnTo>
                <a:lnTo>
                  <a:pt x="252008" y="5283325"/>
                </a:lnTo>
                <a:lnTo>
                  <a:pt x="219768" y="5252926"/>
                </a:lnTo>
                <a:lnTo>
                  <a:pt x="189368" y="5220687"/>
                </a:lnTo>
                <a:lnTo>
                  <a:pt x="160894" y="5186698"/>
                </a:lnTo>
                <a:lnTo>
                  <a:pt x="134435" y="5151045"/>
                </a:lnTo>
                <a:lnTo>
                  <a:pt x="110079" y="5113816"/>
                </a:lnTo>
                <a:lnTo>
                  <a:pt x="87914" y="5075101"/>
                </a:lnTo>
                <a:lnTo>
                  <a:pt x="68027" y="5034985"/>
                </a:lnTo>
                <a:lnTo>
                  <a:pt x="50506" y="4993558"/>
                </a:lnTo>
                <a:lnTo>
                  <a:pt x="35440" y="4950906"/>
                </a:lnTo>
                <a:lnTo>
                  <a:pt x="22916" y="4907119"/>
                </a:lnTo>
                <a:lnTo>
                  <a:pt x="13022" y="4862284"/>
                </a:lnTo>
                <a:lnTo>
                  <a:pt x="5846" y="4816488"/>
                </a:lnTo>
                <a:lnTo>
                  <a:pt x="1476" y="4769820"/>
                </a:lnTo>
                <a:lnTo>
                  <a:pt x="0" y="4722367"/>
                </a:lnTo>
                <a:lnTo>
                  <a:pt x="0" y="750315"/>
                </a:lnTo>
                <a:close/>
              </a:path>
            </a:pathLst>
          </a:custGeom>
          <a:ln w="15240">
            <a:solidFill>
              <a:srgbClr val="F070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4123" y="567054"/>
            <a:ext cx="2155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heavy" spc="15" dirty="0">
                <a:uFill>
                  <a:solidFill>
                    <a:srgbClr val="000000"/>
                  </a:solidFill>
                </a:uFill>
                <a:latin typeface="Segoe UI Light"/>
                <a:cs typeface="Segoe UI Light"/>
              </a:rPr>
              <a:t>Theft</a:t>
            </a:r>
            <a:endParaRPr sz="1800">
              <a:latin typeface="Segoe UI Light"/>
              <a:cs typeface="Segoe U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spc="5" dirty="0">
                <a:latin typeface="Segoe UI Light"/>
                <a:cs typeface="Segoe UI Light"/>
              </a:rPr>
              <a:t>Theft </a:t>
            </a:r>
            <a:r>
              <a:rPr sz="1800" b="0" spc="-5" dirty="0">
                <a:latin typeface="Segoe UI Light"/>
                <a:cs typeface="Segoe UI Light"/>
              </a:rPr>
              <a:t>by</a:t>
            </a:r>
            <a:r>
              <a:rPr sz="1800" b="0" spc="-55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shoplifting</a:t>
            </a:r>
            <a:endParaRPr sz="1800">
              <a:latin typeface="Segoe UI Light"/>
              <a:cs typeface="Segoe U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spc="5" dirty="0">
                <a:latin typeface="Segoe UI Light"/>
                <a:cs typeface="Segoe UI Light"/>
              </a:rPr>
              <a:t>Theft </a:t>
            </a:r>
            <a:r>
              <a:rPr sz="1800" b="0" spc="-10" dirty="0">
                <a:latin typeface="Segoe UI Light"/>
                <a:cs typeface="Segoe UI Light"/>
              </a:rPr>
              <a:t>from</a:t>
            </a:r>
            <a:r>
              <a:rPr sz="1800" b="0" spc="-40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person</a:t>
            </a:r>
            <a:endParaRPr sz="1800">
              <a:latin typeface="Segoe UI Light"/>
              <a:cs typeface="Segoe U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spc="5" dirty="0">
                <a:latin typeface="Segoe UI Light"/>
                <a:cs typeface="Segoe UI Light"/>
              </a:rPr>
              <a:t>Theft </a:t>
            </a:r>
            <a:r>
              <a:rPr sz="1800" b="0" spc="-30" dirty="0">
                <a:latin typeface="Segoe UI Light"/>
                <a:cs typeface="Segoe UI Light"/>
              </a:rPr>
              <a:t>of</a:t>
            </a:r>
            <a:r>
              <a:rPr sz="1800" b="0" spc="-25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bicycle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123" y="1664589"/>
            <a:ext cx="298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spc="-5" dirty="0">
                <a:latin typeface="Segoe UI Light"/>
                <a:cs typeface="Segoe UI Light"/>
              </a:rPr>
              <a:t>Breach </a:t>
            </a:r>
            <a:r>
              <a:rPr sz="1800" b="0" spc="-30" dirty="0">
                <a:latin typeface="Segoe UI Light"/>
                <a:cs typeface="Segoe UI Light"/>
              </a:rPr>
              <a:t>of </a:t>
            </a:r>
            <a:r>
              <a:rPr sz="1800" b="0" dirty="0">
                <a:latin typeface="Segoe UI Light"/>
                <a:cs typeface="Segoe UI Light"/>
              </a:rPr>
              <a:t>computer</a:t>
            </a:r>
            <a:r>
              <a:rPr sz="1800" b="0" spc="-45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security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4123" y="2213228"/>
            <a:ext cx="188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Segoe UI Light"/>
                <a:cs typeface="Segoe UI Light"/>
              </a:rPr>
              <a:t>Aggravated</a:t>
            </a:r>
            <a:r>
              <a:rPr sz="1800" b="0" spc="-80" dirty="0">
                <a:latin typeface="Segoe UI Light"/>
                <a:cs typeface="Segoe UI Light"/>
              </a:rPr>
              <a:t> </a:t>
            </a:r>
            <a:r>
              <a:rPr sz="1800" b="0" dirty="0">
                <a:latin typeface="Segoe UI Light"/>
                <a:cs typeface="Segoe UI Light"/>
              </a:rPr>
              <a:t>Assault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6773" y="2480691"/>
            <a:ext cx="1861185" cy="0"/>
          </a:xfrm>
          <a:custGeom>
            <a:avLst/>
            <a:gdLst/>
            <a:ahLst/>
            <a:cxnLst/>
            <a:rect l="l" t="t" r="r" b="b"/>
            <a:pathLst>
              <a:path w="1861185">
                <a:moveTo>
                  <a:pt x="0" y="0"/>
                </a:moveTo>
                <a:lnTo>
                  <a:pt x="1860854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84123" y="2487244"/>
            <a:ext cx="10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5236" y="2578684"/>
            <a:ext cx="3382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spc="-562" baseline="21604" dirty="0">
                <a:latin typeface="Segoe UI Light"/>
                <a:cs typeface="Segoe UI Light"/>
              </a:rPr>
              <a:t>Aggr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T</a:t>
            </a:r>
            <a:r>
              <a:rPr sz="2700" b="0" spc="-562" baseline="21604" dirty="0">
                <a:latin typeface="Segoe UI Light"/>
                <a:cs typeface="Segoe UI Light"/>
              </a:rPr>
              <a:t>a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h</a:t>
            </a:r>
            <a:r>
              <a:rPr sz="2700" b="0" spc="-562" baseline="21604" dirty="0">
                <a:latin typeface="Segoe UI Light"/>
                <a:cs typeface="Segoe UI Light"/>
              </a:rPr>
              <a:t>v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e</a:t>
            </a:r>
            <a:r>
              <a:rPr sz="2700" b="0" spc="-562" baseline="21604" dirty="0">
                <a:latin typeface="Segoe UI Light"/>
                <a:cs typeface="Segoe UI Light"/>
              </a:rPr>
              <a:t>a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ft</a:t>
            </a:r>
            <a:r>
              <a:rPr sz="2700" b="0" spc="-562" baseline="21604" dirty="0">
                <a:latin typeface="Segoe UI Light"/>
                <a:cs typeface="Segoe UI Light"/>
              </a:rPr>
              <a:t>t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a</a:t>
            </a:r>
            <a:r>
              <a:rPr sz="2700" b="0" spc="-562" baseline="21604" dirty="0">
                <a:latin typeface="Segoe UI Light"/>
                <a:cs typeface="Segoe UI Light"/>
              </a:rPr>
              <a:t>e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p</a:t>
            </a:r>
            <a:r>
              <a:rPr sz="2700" b="0" spc="-562" baseline="21604" dirty="0">
                <a:latin typeface="Segoe UI Light"/>
                <a:cs typeface="Segoe UI Light"/>
              </a:rPr>
              <a:t>d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pe</a:t>
            </a:r>
            <a:r>
              <a:rPr sz="2700" b="0" spc="-562" baseline="21604" dirty="0">
                <a:latin typeface="Segoe UI Light"/>
                <a:cs typeface="Segoe UI Light"/>
              </a:rPr>
              <a:t>a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a</a:t>
            </a:r>
            <a:r>
              <a:rPr sz="2700" b="0" spc="-562" baseline="21604" dirty="0">
                <a:latin typeface="Segoe UI Light"/>
                <a:cs typeface="Segoe UI Light"/>
              </a:rPr>
              <a:t>s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rs</a:t>
            </a:r>
            <a:r>
              <a:rPr sz="2700" b="0" spc="-562" baseline="21604" dirty="0">
                <a:latin typeface="Segoe UI Light"/>
                <a:cs typeface="Segoe UI Light"/>
              </a:rPr>
              <a:t>sa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to</a:t>
            </a:r>
            <a:r>
              <a:rPr sz="2700" b="0" spc="-562" baseline="21604" dirty="0">
                <a:latin typeface="Segoe UI Light"/>
                <a:cs typeface="Segoe UI Light"/>
              </a:rPr>
              <a:t>u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b</a:t>
            </a:r>
            <a:r>
              <a:rPr sz="2700" b="0" spc="-562" baseline="21604" dirty="0">
                <a:latin typeface="Segoe UI Light"/>
                <a:cs typeface="Segoe UI Light"/>
              </a:rPr>
              <a:t>lt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e</a:t>
            </a:r>
            <a:r>
              <a:rPr sz="2700" b="0" spc="-562" baseline="21604" dirty="0">
                <a:latin typeface="Segoe UI Light"/>
                <a:cs typeface="Segoe UI Light"/>
              </a:rPr>
              <a:t>f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th</a:t>
            </a:r>
            <a:r>
              <a:rPr sz="2700" b="0" spc="-562" baseline="21604" dirty="0">
                <a:latin typeface="Segoe UI Light"/>
                <a:cs typeface="Segoe UI Light"/>
              </a:rPr>
              <a:t>a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e</a:t>
            </a:r>
            <a:r>
              <a:rPr sz="2700" b="0" spc="-562" baseline="21604" dirty="0">
                <a:latin typeface="Segoe UI Light"/>
                <a:cs typeface="Segoe UI Light"/>
              </a:rPr>
              <a:t>m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m</a:t>
            </a:r>
            <a:r>
              <a:rPr sz="2700" b="0" spc="-562" baseline="21604" dirty="0">
                <a:latin typeface="Segoe UI Light"/>
                <a:cs typeface="Segoe UI Light"/>
              </a:rPr>
              <a:t>/d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os</a:t>
            </a:r>
            <a:r>
              <a:rPr sz="2700" b="0" spc="-562" baseline="21604" dirty="0">
                <a:latin typeface="Segoe UI Light"/>
                <a:cs typeface="Segoe UI Light"/>
              </a:rPr>
              <a:t>a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t</a:t>
            </a:r>
            <a:r>
              <a:rPr sz="2700" b="0" spc="-562" baseline="21604" dirty="0">
                <a:latin typeface="Segoe UI Light"/>
                <a:cs typeface="Segoe UI Light"/>
              </a:rPr>
              <a:t>t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c</a:t>
            </a:r>
            <a:r>
              <a:rPr sz="2700" b="0" spc="-562" baseline="21604" dirty="0">
                <a:latin typeface="Segoe UI Light"/>
                <a:cs typeface="Segoe UI Light"/>
              </a:rPr>
              <a:t>e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ommon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0636" y="2762250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Segoe UI Light"/>
                <a:cs typeface="Segoe UI Light"/>
              </a:rPr>
              <a:t>violence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4123" y="3310890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10" dirty="0">
                <a:latin typeface="Segoe UI Light"/>
                <a:cs typeface="Segoe UI Light"/>
              </a:rPr>
              <a:t>B</a:t>
            </a:r>
            <a:r>
              <a:rPr sz="1800" b="0" spc="5" dirty="0">
                <a:latin typeface="Segoe UI Light"/>
                <a:cs typeface="Segoe UI Light"/>
              </a:rPr>
              <a:t>u</a:t>
            </a:r>
            <a:r>
              <a:rPr sz="1800" b="0" spc="-35" dirty="0">
                <a:latin typeface="Segoe UI Light"/>
                <a:cs typeface="Segoe UI Light"/>
              </a:rPr>
              <a:t>r</a:t>
            </a:r>
            <a:r>
              <a:rPr sz="1800" b="0" spc="10" dirty="0">
                <a:latin typeface="Segoe UI Light"/>
                <a:cs typeface="Segoe UI Light"/>
              </a:rPr>
              <a:t>g</a:t>
            </a:r>
            <a:r>
              <a:rPr sz="1800" b="0" spc="-5" dirty="0">
                <a:latin typeface="Segoe UI Light"/>
                <a:cs typeface="Segoe UI Light"/>
              </a:rPr>
              <a:t>la</a:t>
            </a:r>
            <a:r>
              <a:rPr sz="1800" b="0" spc="110" dirty="0">
                <a:latin typeface="Segoe UI Light"/>
                <a:cs typeface="Segoe UI Light"/>
              </a:rPr>
              <a:t>r</a:t>
            </a:r>
            <a:r>
              <a:rPr sz="1800" b="0" dirty="0">
                <a:latin typeface="Segoe UI Light"/>
                <a:cs typeface="Segoe UI Light"/>
              </a:rPr>
              <a:t>y</a:t>
            </a:r>
            <a:endParaRPr sz="1800">
              <a:latin typeface="Segoe UI Light"/>
              <a:cs typeface="Segoe UI Ligh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6773" y="3577971"/>
            <a:ext cx="805180" cy="0"/>
          </a:xfrm>
          <a:custGeom>
            <a:avLst/>
            <a:gdLst/>
            <a:ahLst/>
            <a:cxnLst/>
            <a:rect l="l" t="t" r="r" b="b"/>
            <a:pathLst>
              <a:path w="805180">
                <a:moveTo>
                  <a:pt x="0" y="0"/>
                </a:moveTo>
                <a:lnTo>
                  <a:pt x="804672" y="0"/>
                </a:lnTo>
              </a:path>
            </a:pathLst>
          </a:custGeom>
          <a:ln w="137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5236" y="3512057"/>
            <a:ext cx="3442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spc="-577" baseline="-18518" dirty="0">
                <a:latin typeface="Segoe UI Light"/>
                <a:cs typeface="Segoe UI Light"/>
              </a:rPr>
              <a:t>Burg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O</a:t>
            </a:r>
            <a:r>
              <a:rPr sz="2700" b="0" spc="-577" baseline="-18518" dirty="0">
                <a:latin typeface="Segoe UI Light"/>
                <a:cs typeface="Segoe UI Light"/>
              </a:rPr>
              <a:t>l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u</a:t>
            </a:r>
            <a:r>
              <a:rPr sz="2700" b="0" spc="-577" baseline="-18518" dirty="0">
                <a:latin typeface="Segoe UI Light"/>
                <a:cs typeface="Segoe UI Light"/>
              </a:rPr>
              <a:t>a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r</a:t>
            </a:r>
            <a:r>
              <a:rPr sz="2700" b="0" spc="-577" baseline="-18518" dirty="0">
                <a:latin typeface="Segoe UI Light"/>
                <a:cs typeface="Segoe UI Light"/>
              </a:rPr>
              <a:t>r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d</a:t>
            </a:r>
            <a:r>
              <a:rPr sz="2700" b="0" spc="-577" baseline="-18518" dirty="0">
                <a:latin typeface="Segoe UI Light"/>
                <a:cs typeface="Segoe UI Light"/>
              </a:rPr>
              <a:t>y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a</a:t>
            </a:r>
            <a:r>
              <a:rPr sz="2700" b="0" spc="-577" baseline="-18518" dirty="0">
                <a:latin typeface="Segoe UI Light"/>
                <a:cs typeface="Segoe UI Light"/>
              </a:rPr>
              <a:t>o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ta</a:t>
            </a:r>
            <a:r>
              <a:rPr sz="2700" b="0" spc="-577" baseline="-18518" dirty="0">
                <a:latin typeface="Segoe UI Light"/>
                <a:cs typeface="Segoe UI Light"/>
              </a:rPr>
              <a:t>n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do</a:t>
            </a:r>
            <a:r>
              <a:rPr sz="2700" b="0" spc="-577" baseline="-18518" dirty="0">
                <a:latin typeface="Segoe UI Light"/>
                <a:cs typeface="Segoe UI Light"/>
              </a:rPr>
              <a:t>r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e</a:t>
            </a:r>
            <a:r>
              <a:rPr sz="2700" b="0" spc="-577" baseline="-18518" dirty="0">
                <a:latin typeface="Segoe UI Light"/>
                <a:cs typeface="Segoe UI Light"/>
              </a:rPr>
              <a:t>e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s</a:t>
            </a:r>
            <a:r>
              <a:rPr sz="2700" b="0" spc="-577" baseline="-18518" dirty="0">
                <a:latin typeface="Segoe UI Light"/>
                <a:cs typeface="Segoe UI Light"/>
              </a:rPr>
              <a:t>s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n</a:t>
            </a:r>
            <a:r>
              <a:rPr sz="2700" b="0" spc="-577" baseline="-18518" dirty="0">
                <a:latin typeface="Segoe UI Light"/>
                <a:cs typeface="Segoe UI Light"/>
              </a:rPr>
              <a:t>id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o</a:t>
            </a:r>
            <a:r>
              <a:rPr sz="2700" b="0" spc="-577" baseline="-18518" dirty="0">
                <a:latin typeface="Segoe UI Light"/>
                <a:cs typeface="Segoe UI Light"/>
              </a:rPr>
              <a:t>e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ts</a:t>
            </a:r>
            <a:r>
              <a:rPr sz="2700" b="0" spc="-577" baseline="-18518" dirty="0">
                <a:latin typeface="Segoe UI Light"/>
                <a:cs typeface="Segoe UI Light"/>
              </a:rPr>
              <a:t>n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h</a:t>
            </a:r>
            <a:r>
              <a:rPr sz="2700" b="0" spc="-577" baseline="-18518" dirty="0">
                <a:latin typeface="Segoe UI Light"/>
                <a:cs typeface="Segoe UI Light"/>
              </a:rPr>
              <a:t>c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o</a:t>
            </a:r>
            <a:r>
              <a:rPr sz="2700" b="0" spc="-577" baseline="-18518" dirty="0">
                <a:latin typeface="Segoe UI Light"/>
                <a:cs typeface="Segoe UI Light"/>
              </a:rPr>
              <a:t>e</a:t>
            </a:r>
            <a:r>
              <a:rPr sz="1800" b="0" spc="-385" dirty="0">
                <a:solidFill>
                  <a:srgbClr val="FFFDFF"/>
                </a:solidFill>
                <a:latin typeface="Calibri Light"/>
                <a:cs typeface="Calibri Light"/>
              </a:rPr>
              <a:t>w</a:t>
            </a:r>
            <a:r>
              <a:rPr sz="1800" b="0" spc="-37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80" dirty="0">
                <a:solidFill>
                  <a:srgbClr val="FFFDFF"/>
                </a:solidFill>
                <a:latin typeface="Calibri Light"/>
                <a:cs typeface="Calibri Light"/>
              </a:rPr>
              <a:t>if</a:t>
            </a:r>
            <a:r>
              <a:rPr sz="1800" b="0" spc="-28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30" dirty="0">
                <a:solidFill>
                  <a:srgbClr val="FFFDFF"/>
                </a:solidFill>
                <a:latin typeface="Calibri Light"/>
                <a:cs typeface="Calibri Light"/>
              </a:rPr>
              <a:t>these</a:t>
            </a:r>
            <a:r>
              <a:rPr sz="1800" b="0" spc="-26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50" dirty="0">
                <a:solidFill>
                  <a:srgbClr val="FFFDFF"/>
                </a:solidFill>
                <a:latin typeface="Calibri Light"/>
                <a:cs typeface="Calibri Light"/>
              </a:rPr>
              <a:t>offenses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4123" y="3585209"/>
            <a:ext cx="106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5236" y="3745229"/>
            <a:ext cx="325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0" spc="-315" baseline="-27777" dirty="0">
                <a:latin typeface="Segoe UI Light"/>
                <a:cs typeface="Segoe UI Light"/>
              </a:rPr>
              <a:t>Burgla</a:t>
            </a:r>
            <a:r>
              <a:rPr sz="1800" b="0" spc="-210" dirty="0">
                <a:solidFill>
                  <a:srgbClr val="FFFDFF"/>
                </a:solidFill>
                <a:latin typeface="Calibri Light"/>
                <a:cs typeface="Calibri Light"/>
              </a:rPr>
              <a:t>a</a:t>
            </a:r>
            <a:r>
              <a:rPr sz="2700" b="0" spc="-315" baseline="-27777" dirty="0">
                <a:latin typeface="Segoe UI Light"/>
                <a:cs typeface="Segoe UI Light"/>
              </a:rPr>
              <a:t>r</a:t>
            </a:r>
            <a:r>
              <a:rPr sz="1800" b="0" spc="-210" dirty="0">
                <a:solidFill>
                  <a:srgbClr val="FFFDFF"/>
                </a:solidFill>
                <a:latin typeface="Calibri Light"/>
                <a:cs typeface="Calibri Light"/>
              </a:rPr>
              <a:t>re</a:t>
            </a:r>
            <a:r>
              <a:rPr sz="2700" b="0" spc="-315" baseline="-27777" dirty="0">
                <a:latin typeface="Segoe UI Light"/>
                <a:cs typeface="Segoe UI Light"/>
              </a:rPr>
              <a:t>y</a:t>
            </a:r>
            <a:r>
              <a:rPr sz="2700" b="0" spc="-487" baseline="-27777" dirty="0">
                <a:latin typeface="Segoe UI Light"/>
                <a:cs typeface="Segoe UI Light"/>
              </a:rPr>
              <a:t> 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c</a:t>
            </a:r>
            <a:r>
              <a:rPr sz="2700" b="0" spc="-644" baseline="-27777" dirty="0">
                <a:latin typeface="Segoe UI Light"/>
                <a:cs typeface="Segoe UI Light"/>
              </a:rPr>
              <a:t>n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o</a:t>
            </a:r>
            <a:r>
              <a:rPr sz="2700" b="0" spc="-644" baseline="-27777" dirty="0">
                <a:latin typeface="Segoe UI Light"/>
                <a:cs typeface="Segoe UI Light"/>
              </a:rPr>
              <a:t>o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m</a:t>
            </a:r>
            <a:r>
              <a:rPr sz="2700" b="0" spc="-644" baseline="-27777" dirty="0">
                <a:latin typeface="Segoe UI Light"/>
                <a:cs typeface="Segoe UI Light"/>
              </a:rPr>
              <a:t>n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m</a:t>
            </a:r>
            <a:r>
              <a:rPr sz="2700" b="0" spc="-644" baseline="-27777" dirty="0">
                <a:latin typeface="Segoe UI Light"/>
                <a:cs typeface="Segoe UI Light"/>
              </a:rPr>
              <a:t>r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it</a:t>
            </a:r>
            <a:r>
              <a:rPr sz="2700" b="0" spc="-644" baseline="-27777" dirty="0">
                <a:latin typeface="Segoe UI Light"/>
                <a:cs typeface="Segoe UI Light"/>
              </a:rPr>
              <a:t>e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te</a:t>
            </a:r>
            <a:r>
              <a:rPr sz="2700" b="0" spc="-644" baseline="-27777" dirty="0">
                <a:latin typeface="Segoe UI Light"/>
                <a:cs typeface="Segoe UI Light"/>
              </a:rPr>
              <a:t>s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d</a:t>
            </a:r>
            <a:r>
              <a:rPr sz="2700" b="0" spc="-644" baseline="-27777" dirty="0">
                <a:latin typeface="Segoe UI Light"/>
                <a:cs typeface="Segoe UI Light"/>
              </a:rPr>
              <a:t>id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m</a:t>
            </a:r>
            <a:r>
              <a:rPr sz="2700" b="0" spc="-644" baseline="-27777" dirty="0">
                <a:latin typeface="Segoe UI Light"/>
                <a:cs typeface="Segoe UI Light"/>
              </a:rPr>
              <a:t>e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u</a:t>
            </a:r>
            <a:r>
              <a:rPr sz="2700" b="0" spc="-644" baseline="-27777" dirty="0">
                <a:latin typeface="Segoe UI Light"/>
                <a:cs typeface="Segoe UI Light"/>
              </a:rPr>
              <a:t>n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lt</a:t>
            </a:r>
            <a:r>
              <a:rPr sz="2700" b="0" spc="-644" baseline="-27777" dirty="0">
                <a:latin typeface="Segoe UI Light"/>
                <a:cs typeface="Segoe UI Light"/>
              </a:rPr>
              <a:t>c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ip</a:t>
            </a:r>
            <a:r>
              <a:rPr sz="2700" b="0" spc="-644" baseline="-27777" dirty="0">
                <a:latin typeface="Segoe UI Light"/>
                <a:cs typeface="Segoe UI Light"/>
              </a:rPr>
              <a:t>e</a:t>
            </a:r>
            <a:r>
              <a:rPr sz="1800" b="0" spc="-430" dirty="0">
                <a:solidFill>
                  <a:srgbClr val="FFFDFF"/>
                </a:solidFill>
                <a:latin typeface="Calibri Light"/>
                <a:cs typeface="Calibri Light"/>
              </a:rPr>
              <a:t>le</a:t>
            </a:r>
            <a:r>
              <a:rPr sz="1800" b="0" spc="-24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135" dirty="0">
                <a:solidFill>
                  <a:srgbClr val="FFFDFF"/>
                </a:solidFill>
                <a:latin typeface="Calibri Light"/>
                <a:cs typeface="Calibri Light"/>
              </a:rPr>
              <a:t>people</a:t>
            </a:r>
            <a:r>
              <a:rPr sz="1800" b="0" spc="-265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spc="-80" dirty="0">
                <a:solidFill>
                  <a:srgbClr val="FFFDFF"/>
                </a:solidFill>
                <a:latin typeface="Calibri Light"/>
                <a:cs typeface="Calibri Light"/>
              </a:rPr>
              <a:t>or</a:t>
            </a:r>
            <a:r>
              <a:rPr sz="1800" b="0" spc="-290" dirty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FDFF"/>
                </a:solidFill>
                <a:latin typeface="Calibri Light"/>
                <a:cs typeface="Calibri Light"/>
              </a:rPr>
              <a:t>a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6773" y="4675251"/>
            <a:ext cx="826135" cy="0"/>
          </a:xfrm>
          <a:custGeom>
            <a:avLst/>
            <a:gdLst/>
            <a:ahLst/>
            <a:cxnLst/>
            <a:rect l="l" t="t" r="r" b="b"/>
            <a:pathLst>
              <a:path w="826135">
                <a:moveTo>
                  <a:pt x="0" y="0"/>
                </a:moveTo>
                <a:lnTo>
                  <a:pt x="826008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4123" y="4408423"/>
            <a:ext cx="20739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20" dirty="0">
                <a:latin typeface="Segoe UI Light"/>
                <a:cs typeface="Segoe UI Light"/>
              </a:rPr>
              <a:t>Robbery</a:t>
            </a:r>
            <a:endParaRPr sz="18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0" u="heavy" spc="5" dirty="0">
                <a:uFill>
                  <a:solidFill>
                    <a:srgbClr val="000000"/>
                  </a:solidFill>
                </a:uFill>
                <a:latin typeface="Segoe UI Light"/>
                <a:cs typeface="Segoe UI Light"/>
              </a:rPr>
              <a:t>Auto</a:t>
            </a:r>
            <a:r>
              <a:rPr sz="1800" b="0" u="heavy" spc="-30" dirty="0">
                <a:uFill>
                  <a:solidFill>
                    <a:srgbClr val="000000"/>
                  </a:solidFill>
                </a:uFill>
                <a:latin typeface="Segoe UI Light"/>
                <a:cs typeface="Segoe UI Light"/>
              </a:rPr>
              <a:t> </a:t>
            </a:r>
            <a:r>
              <a:rPr sz="1800" b="0" u="heavy" spc="15" dirty="0">
                <a:uFill>
                  <a:solidFill>
                    <a:srgbClr val="000000"/>
                  </a:solidFill>
                </a:uFill>
                <a:latin typeface="Segoe UI Light"/>
                <a:cs typeface="Segoe UI Light"/>
              </a:rPr>
              <a:t>Theft</a:t>
            </a:r>
            <a:endParaRPr sz="1800">
              <a:latin typeface="Segoe UI Light"/>
              <a:cs typeface="Segoe UI Light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0" spc="5" dirty="0">
                <a:latin typeface="Segoe UI Light"/>
                <a:cs typeface="Segoe UI Light"/>
              </a:rPr>
              <a:t>Burglary </a:t>
            </a:r>
            <a:r>
              <a:rPr sz="1800" b="0" spc="-30" dirty="0">
                <a:latin typeface="Segoe UI Light"/>
                <a:cs typeface="Segoe UI Light"/>
              </a:rPr>
              <a:t>of</a:t>
            </a:r>
            <a:r>
              <a:rPr sz="1800" b="0" spc="-70" dirty="0">
                <a:latin typeface="Segoe UI Light"/>
                <a:cs typeface="Segoe UI Light"/>
              </a:rPr>
              <a:t> </a:t>
            </a:r>
            <a:r>
              <a:rPr sz="1800" b="0" spc="-5" dirty="0">
                <a:latin typeface="Segoe UI Light"/>
                <a:cs typeface="Segoe UI Light"/>
              </a:rPr>
              <a:t>vehicle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195" y="3688079"/>
            <a:ext cx="3668395" cy="1211580"/>
          </a:xfrm>
          <a:custGeom>
            <a:avLst/>
            <a:gdLst/>
            <a:ahLst/>
            <a:cxnLst/>
            <a:rect l="l" t="t" r="r" b="b"/>
            <a:pathLst>
              <a:path w="3668395" h="1211579">
                <a:moveTo>
                  <a:pt x="0" y="1211580"/>
                </a:moveTo>
                <a:lnTo>
                  <a:pt x="3668267" y="1211580"/>
                </a:lnTo>
                <a:lnTo>
                  <a:pt x="3668267" y="0"/>
                </a:lnTo>
                <a:lnTo>
                  <a:pt x="0" y="0"/>
                </a:lnTo>
                <a:lnTo>
                  <a:pt x="0" y="121158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011" y="3688079"/>
            <a:ext cx="11999976" cy="30220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515" y="330708"/>
            <a:ext cx="11078210" cy="3357879"/>
          </a:xfrm>
          <a:custGeom>
            <a:avLst/>
            <a:gdLst/>
            <a:ahLst/>
            <a:cxnLst/>
            <a:rect l="l" t="t" r="r" b="b"/>
            <a:pathLst>
              <a:path w="11078210" h="3357879">
                <a:moveTo>
                  <a:pt x="0" y="3357372"/>
                </a:moveTo>
                <a:lnTo>
                  <a:pt x="11077956" y="3357372"/>
                </a:lnTo>
                <a:lnTo>
                  <a:pt x="11077956" y="0"/>
                </a:lnTo>
                <a:lnTo>
                  <a:pt x="0" y="0"/>
                </a:lnTo>
                <a:lnTo>
                  <a:pt x="0" y="3357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8515" y="330708"/>
            <a:ext cx="11078210" cy="3357879"/>
          </a:xfrm>
          <a:prstGeom prst="rect">
            <a:avLst/>
          </a:prstGeom>
          <a:ln w="15240">
            <a:solidFill>
              <a:srgbClr val="EC180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8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4400" b="0" dirty="0">
                <a:latin typeface="Segoe UI Light"/>
                <a:cs typeface="Segoe UI Light"/>
              </a:rPr>
              <a:t>All </a:t>
            </a:r>
            <a:r>
              <a:rPr sz="4400" b="0" spc="-5" dirty="0">
                <a:latin typeface="Segoe UI Light"/>
                <a:cs typeface="Segoe UI Light"/>
              </a:rPr>
              <a:t>sub categories </a:t>
            </a:r>
            <a:r>
              <a:rPr sz="4400" b="0" spc="-70" dirty="0">
                <a:latin typeface="Segoe UI Light"/>
                <a:cs typeface="Segoe UI Light"/>
              </a:rPr>
              <a:t>of </a:t>
            </a:r>
            <a:r>
              <a:rPr sz="4400" b="0" dirty="0">
                <a:latin typeface="Segoe UI Light"/>
                <a:cs typeface="Segoe UI Light"/>
              </a:rPr>
              <a:t>crime </a:t>
            </a:r>
            <a:r>
              <a:rPr sz="4400" b="0" spc="-5" dirty="0">
                <a:latin typeface="Segoe UI Light"/>
                <a:cs typeface="Segoe UI Light"/>
              </a:rPr>
              <a:t>by</a:t>
            </a:r>
            <a:r>
              <a:rPr sz="4400" b="0" spc="5" dirty="0">
                <a:latin typeface="Segoe UI Light"/>
                <a:cs typeface="Segoe UI Light"/>
              </a:rPr>
              <a:t> </a:t>
            </a:r>
            <a:r>
              <a:rPr sz="4400" b="0" dirty="0">
                <a:latin typeface="Segoe UI Light"/>
                <a:cs typeface="Segoe UI Light"/>
              </a:rPr>
              <a:t>zipcodes</a:t>
            </a:r>
            <a:endParaRPr sz="4400">
              <a:latin typeface="Segoe UI Light"/>
              <a:cs typeface="Segoe UI Light"/>
            </a:endParaRPr>
          </a:p>
          <a:p>
            <a:pPr marL="90805">
              <a:lnSpc>
                <a:spcPct val="100000"/>
              </a:lnSpc>
              <a:spcBef>
                <a:spcPts val="55"/>
              </a:spcBef>
            </a:pPr>
            <a:r>
              <a:rPr sz="2400" b="0" spc="-5" dirty="0">
                <a:latin typeface="Segoe UI Light"/>
                <a:cs typeface="Segoe UI Light"/>
              </a:rPr>
              <a:t>78753 </a:t>
            </a:r>
            <a:r>
              <a:rPr sz="2400" b="0" dirty="0">
                <a:latin typeface="Segoe UI Light"/>
                <a:cs typeface="Segoe UI Light"/>
              </a:rPr>
              <a:t>– </a:t>
            </a:r>
            <a:r>
              <a:rPr sz="2400" b="0" spc="20" dirty="0">
                <a:latin typeface="Segoe UI Light"/>
                <a:cs typeface="Segoe UI Light"/>
              </a:rPr>
              <a:t>North </a:t>
            </a:r>
            <a:r>
              <a:rPr sz="2400" b="0" dirty="0">
                <a:latin typeface="Segoe UI Light"/>
                <a:cs typeface="Segoe UI Light"/>
              </a:rPr>
              <a:t>Lamar</a:t>
            </a:r>
            <a:r>
              <a:rPr sz="2400" b="0" spc="-5" dirty="0">
                <a:latin typeface="Segoe UI Light"/>
                <a:cs typeface="Segoe UI Light"/>
              </a:rPr>
              <a:t> </a:t>
            </a:r>
            <a:r>
              <a:rPr sz="2400" b="0" spc="-15" dirty="0">
                <a:latin typeface="Segoe UI Light"/>
                <a:cs typeface="Segoe UI Light"/>
              </a:rPr>
              <a:t>Area</a:t>
            </a:r>
            <a:endParaRPr sz="24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195" y="3553967"/>
            <a:ext cx="3668395" cy="1346200"/>
          </a:xfrm>
          <a:custGeom>
            <a:avLst/>
            <a:gdLst/>
            <a:ahLst/>
            <a:cxnLst/>
            <a:rect l="l" t="t" r="r" b="b"/>
            <a:pathLst>
              <a:path w="3668395" h="1346200">
                <a:moveTo>
                  <a:pt x="0" y="1345692"/>
                </a:moveTo>
                <a:lnTo>
                  <a:pt x="3668267" y="1345692"/>
                </a:lnTo>
                <a:lnTo>
                  <a:pt x="3668267" y="0"/>
                </a:lnTo>
                <a:lnTo>
                  <a:pt x="0" y="0"/>
                </a:lnTo>
                <a:lnTo>
                  <a:pt x="0" y="1345692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2608" y="3553967"/>
            <a:ext cx="11899391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4410" y="198577"/>
            <a:ext cx="8566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40" dirty="0">
                <a:solidFill>
                  <a:srgbClr val="000000"/>
                </a:solidFill>
                <a:latin typeface="Segoe UI Light"/>
                <a:cs typeface="Segoe UI Light"/>
              </a:rPr>
              <a:t>Total </a:t>
            </a:r>
            <a:r>
              <a:rPr sz="4400" dirty="0">
                <a:solidFill>
                  <a:srgbClr val="000000"/>
                </a:solidFill>
                <a:latin typeface="Segoe UI Light"/>
                <a:cs typeface="Segoe UI Light"/>
              </a:rPr>
              <a:t>crime vs </a:t>
            </a:r>
            <a:r>
              <a:rPr sz="4400" spc="-30" dirty="0">
                <a:solidFill>
                  <a:srgbClr val="000000"/>
                </a:solidFill>
                <a:latin typeface="Segoe UI Light"/>
                <a:cs typeface="Segoe UI Light"/>
              </a:rPr>
              <a:t>Population </a:t>
            </a:r>
            <a:r>
              <a:rPr sz="4400" dirty="0">
                <a:solidFill>
                  <a:srgbClr val="000000"/>
                </a:solidFill>
                <a:latin typeface="Segoe UI Light"/>
                <a:cs typeface="Segoe UI Light"/>
              </a:rPr>
              <a:t>by</a:t>
            </a:r>
            <a:r>
              <a:rPr sz="4400" spc="30" dirty="0">
                <a:solidFill>
                  <a:srgbClr val="000000"/>
                </a:solidFill>
                <a:latin typeface="Segoe UI Light"/>
                <a:cs typeface="Segoe UI Light"/>
              </a:rPr>
              <a:t> </a:t>
            </a:r>
            <a:r>
              <a:rPr sz="4400" dirty="0">
                <a:solidFill>
                  <a:srgbClr val="000000"/>
                </a:solidFill>
                <a:latin typeface="Segoe UI Light"/>
                <a:cs typeface="Segoe UI Light"/>
              </a:rPr>
              <a:t>Zipcode</a:t>
            </a:r>
            <a:endParaRPr sz="4400">
              <a:latin typeface="Segoe UI Light"/>
              <a:cs typeface="Segoe U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8912" y="1121663"/>
            <a:ext cx="7406640" cy="2432685"/>
          </a:xfrm>
          <a:custGeom>
            <a:avLst/>
            <a:gdLst/>
            <a:ahLst/>
            <a:cxnLst/>
            <a:rect l="l" t="t" r="r" b="b"/>
            <a:pathLst>
              <a:path w="7406640" h="2432685">
                <a:moveTo>
                  <a:pt x="0" y="2432304"/>
                </a:moveTo>
                <a:lnTo>
                  <a:pt x="7406640" y="2432304"/>
                </a:lnTo>
                <a:lnTo>
                  <a:pt x="7406640" y="0"/>
                </a:lnTo>
                <a:lnTo>
                  <a:pt x="0" y="0"/>
                </a:lnTo>
                <a:lnTo>
                  <a:pt x="0" y="24323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8912" y="1121663"/>
            <a:ext cx="7406640" cy="2432685"/>
          </a:xfrm>
          <a:prstGeom prst="rect">
            <a:avLst/>
          </a:prstGeom>
          <a:ln w="15240">
            <a:solidFill>
              <a:srgbClr val="EC1801"/>
            </a:solidFill>
          </a:ln>
        </p:spPr>
        <p:txBody>
          <a:bodyPr vert="horz" wrap="square" lIns="0" tIns="3073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20"/>
              </a:spcBef>
            </a:pPr>
            <a:r>
              <a:rPr sz="3200" b="0" spc="-20" dirty="0">
                <a:latin typeface="Segoe UI Light"/>
                <a:cs typeface="Segoe UI Light"/>
              </a:rPr>
              <a:t>Percentages </a:t>
            </a:r>
            <a:r>
              <a:rPr sz="3200" b="0" dirty="0">
                <a:latin typeface="Segoe UI Light"/>
                <a:cs typeface="Segoe UI Light"/>
              </a:rPr>
              <a:t>=</a:t>
            </a:r>
            <a:r>
              <a:rPr sz="3200" b="0" spc="-30" dirty="0">
                <a:latin typeface="Segoe UI Light"/>
                <a:cs typeface="Segoe UI Light"/>
              </a:rPr>
              <a:t> </a:t>
            </a:r>
            <a:r>
              <a:rPr sz="3200" b="0" spc="-15" dirty="0">
                <a:latin typeface="Segoe UI Light"/>
                <a:cs typeface="Segoe UI Light"/>
              </a:rPr>
              <a:t>Crime/Population</a:t>
            </a:r>
            <a:endParaRPr sz="3200">
              <a:latin typeface="Segoe UI Light"/>
              <a:cs typeface="Segoe UI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/>
              <a:cs typeface="Times New Roman"/>
            </a:endParaRPr>
          </a:p>
          <a:p>
            <a:pPr marL="90805" marR="4669790">
              <a:lnSpc>
                <a:spcPct val="100000"/>
              </a:lnSpc>
            </a:pPr>
            <a:r>
              <a:rPr sz="1800" b="0" dirty="0">
                <a:latin typeface="Segoe UI Light"/>
                <a:cs typeface="Segoe UI Light"/>
              </a:rPr>
              <a:t>78751 – </a:t>
            </a:r>
            <a:r>
              <a:rPr sz="1800" b="0" spc="-5" dirty="0">
                <a:latin typeface="Segoe UI Light"/>
                <a:cs typeface="Segoe UI Light"/>
              </a:rPr>
              <a:t>Hyde </a:t>
            </a:r>
            <a:r>
              <a:rPr sz="1800" b="0" spc="-20" dirty="0">
                <a:latin typeface="Segoe UI Light"/>
                <a:cs typeface="Segoe UI Light"/>
              </a:rPr>
              <a:t>Park, </a:t>
            </a:r>
            <a:r>
              <a:rPr sz="1800" b="0" spc="-5" dirty="0">
                <a:latin typeface="Segoe UI Light"/>
                <a:cs typeface="Segoe UI Light"/>
              </a:rPr>
              <a:t>high  78752 </a:t>
            </a:r>
            <a:r>
              <a:rPr sz="1800" b="0" dirty="0">
                <a:latin typeface="Segoe UI Light"/>
                <a:cs typeface="Segoe UI Light"/>
              </a:rPr>
              <a:t>– </a:t>
            </a:r>
            <a:r>
              <a:rPr sz="1800" b="0" spc="-5" dirty="0">
                <a:latin typeface="Segoe UI Light"/>
                <a:cs typeface="Segoe UI Light"/>
              </a:rPr>
              <a:t>St Johns </a:t>
            </a:r>
            <a:r>
              <a:rPr sz="1800" b="0" spc="-10" dirty="0">
                <a:latin typeface="Segoe UI Light"/>
                <a:cs typeface="Segoe UI Light"/>
              </a:rPr>
              <a:t>Area,</a:t>
            </a:r>
            <a:r>
              <a:rPr sz="1800" b="0" spc="-60" dirty="0">
                <a:latin typeface="Segoe UI Light"/>
                <a:cs typeface="Segoe UI Light"/>
              </a:rPr>
              <a:t> </a:t>
            </a:r>
            <a:r>
              <a:rPr sz="1800" b="0" spc="-10" dirty="0">
                <a:latin typeface="Segoe UI Light"/>
                <a:cs typeface="Segoe UI Light"/>
              </a:rPr>
              <a:t>high</a:t>
            </a:r>
            <a:endParaRPr sz="180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73980" cy="685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78895" y="5693664"/>
            <a:ext cx="1187450" cy="1150620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86743" y="6050279"/>
            <a:ext cx="879475" cy="794385"/>
          </a:xfrm>
          <a:custGeom>
            <a:avLst/>
            <a:gdLst/>
            <a:ahLst/>
            <a:cxnLst/>
            <a:rect l="l" t="t" r="r" b="b"/>
            <a:pathLst>
              <a:path w="879475" h="794384">
                <a:moveTo>
                  <a:pt x="0" y="794004"/>
                </a:moveTo>
                <a:lnTo>
                  <a:pt x="39033" y="761054"/>
                </a:lnTo>
                <a:lnTo>
                  <a:pt x="78009" y="727946"/>
                </a:lnTo>
                <a:lnTo>
                  <a:pt x="116925" y="694680"/>
                </a:lnTo>
                <a:lnTo>
                  <a:pt x="155781" y="661260"/>
                </a:lnTo>
                <a:lnTo>
                  <a:pt x="194572" y="627687"/>
                </a:lnTo>
                <a:lnTo>
                  <a:pt x="233298" y="593964"/>
                </a:lnTo>
                <a:lnTo>
                  <a:pt x="271955" y="560094"/>
                </a:lnTo>
                <a:lnTo>
                  <a:pt x="310542" y="526078"/>
                </a:lnTo>
                <a:lnTo>
                  <a:pt x="349056" y="491919"/>
                </a:lnTo>
                <a:lnTo>
                  <a:pt x="387495" y="457620"/>
                </a:lnTo>
                <a:lnTo>
                  <a:pt x="425856" y="423182"/>
                </a:lnTo>
                <a:lnTo>
                  <a:pt x="464138" y="388609"/>
                </a:lnTo>
                <a:lnTo>
                  <a:pt x="502339" y="353901"/>
                </a:lnTo>
                <a:lnTo>
                  <a:pt x="540455" y="319063"/>
                </a:lnTo>
                <a:lnTo>
                  <a:pt x="578485" y="284096"/>
                </a:lnTo>
                <a:lnTo>
                  <a:pt x="616426" y="249002"/>
                </a:lnTo>
                <a:lnTo>
                  <a:pt x="654277" y="213784"/>
                </a:lnTo>
                <a:lnTo>
                  <a:pt x="692035" y="178444"/>
                </a:lnTo>
                <a:lnTo>
                  <a:pt x="729697" y="142985"/>
                </a:lnTo>
                <a:lnTo>
                  <a:pt x="767262" y="107408"/>
                </a:lnTo>
                <a:lnTo>
                  <a:pt x="804726" y="71717"/>
                </a:lnTo>
                <a:lnTo>
                  <a:pt x="842089" y="35913"/>
                </a:lnTo>
                <a:lnTo>
                  <a:pt x="8793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699260"/>
            <a:ext cx="3674745" cy="502920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0" y="502920"/>
                </a:moveTo>
                <a:lnTo>
                  <a:pt x="3674364" y="502920"/>
                </a:lnTo>
                <a:lnTo>
                  <a:pt x="3674364" y="0"/>
                </a:lnTo>
                <a:lnTo>
                  <a:pt x="0" y="0"/>
                </a:lnTo>
                <a:lnTo>
                  <a:pt x="0" y="50292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82595" y="4898135"/>
            <a:ext cx="315595" cy="271780"/>
          </a:xfrm>
          <a:custGeom>
            <a:avLst/>
            <a:gdLst/>
            <a:ahLst/>
            <a:cxnLst/>
            <a:rect l="l" t="t" r="r" b="b"/>
            <a:pathLst>
              <a:path w="315594" h="271779">
                <a:moveTo>
                  <a:pt x="315468" y="0"/>
                </a:moveTo>
                <a:lnTo>
                  <a:pt x="0" y="0"/>
                </a:lnTo>
                <a:lnTo>
                  <a:pt x="157734" y="271271"/>
                </a:lnTo>
                <a:lnTo>
                  <a:pt x="315468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195" y="2275332"/>
            <a:ext cx="3668395" cy="2624455"/>
          </a:xfrm>
          <a:custGeom>
            <a:avLst/>
            <a:gdLst/>
            <a:ahLst/>
            <a:cxnLst/>
            <a:rect l="l" t="t" r="r" b="b"/>
            <a:pathLst>
              <a:path w="3668395" h="2624454">
                <a:moveTo>
                  <a:pt x="0" y="2624328"/>
                </a:moveTo>
                <a:lnTo>
                  <a:pt x="3668267" y="2624328"/>
                </a:lnTo>
                <a:lnTo>
                  <a:pt x="3668267" y="0"/>
                </a:lnTo>
                <a:lnTo>
                  <a:pt x="0" y="0"/>
                </a:lnTo>
                <a:lnTo>
                  <a:pt x="0" y="2624328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6195" y="2317242"/>
            <a:ext cx="3668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14935" algn="ctr">
              <a:lnSpc>
                <a:spcPct val="100000"/>
              </a:lnSpc>
              <a:spcBef>
                <a:spcPts val="95"/>
              </a:spcBef>
            </a:pPr>
            <a:r>
              <a:rPr sz="4000" b="0" spc="-145" dirty="0">
                <a:latin typeface="Calibri Light"/>
                <a:cs typeface="Calibri Light"/>
              </a:rPr>
              <a:t>2017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067810"/>
            <a:ext cx="11823192" cy="37901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27621" y="2195829"/>
            <a:ext cx="32207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Rockwell"/>
                <a:cs typeface="Rockwell"/>
              </a:rPr>
              <a:t>Where </a:t>
            </a:r>
            <a:r>
              <a:rPr sz="1800" spc="-35" dirty="0">
                <a:latin typeface="Rockwell"/>
                <a:cs typeface="Rockwell"/>
              </a:rPr>
              <a:t>you </a:t>
            </a:r>
            <a:r>
              <a:rPr sz="1800" spc="-25" dirty="0">
                <a:latin typeface="Rockwell"/>
                <a:cs typeface="Rockwell"/>
              </a:rPr>
              <a:t>live </a:t>
            </a:r>
            <a:r>
              <a:rPr sz="1800" dirty="0">
                <a:latin typeface="Rockwell"/>
                <a:cs typeface="Rockwell"/>
              </a:rPr>
              <a:t>in </a:t>
            </a:r>
            <a:r>
              <a:rPr sz="1800" spc="-5" dirty="0">
                <a:latin typeface="Rockwell"/>
                <a:cs typeface="Rockwell"/>
              </a:rPr>
              <a:t>Austin </a:t>
            </a:r>
            <a:r>
              <a:rPr sz="1800" dirty="0">
                <a:latin typeface="Rockwell"/>
                <a:cs typeface="Rockwell"/>
              </a:rPr>
              <a:t>can  </a:t>
            </a:r>
            <a:r>
              <a:rPr sz="1800" spc="-15" dirty="0">
                <a:latin typeface="Rockwell"/>
                <a:cs typeface="Rockwell"/>
              </a:rPr>
              <a:t>increase </a:t>
            </a:r>
            <a:r>
              <a:rPr sz="1800" spc="-35" dirty="0">
                <a:latin typeface="Rockwell"/>
                <a:cs typeface="Rockwell"/>
              </a:rPr>
              <a:t>you </a:t>
            </a:r>
            <a:r>
              <a:rPr sz="1800" dirty="0">
                <a:latin typeface="Rockwell"/>
                <a:cs typeface="Rockwell"/>
              </a:rPr>
              <a:t>chances being  </a:t>
            </a:r>
            <a:r>
              <a:rPr sz="1800" spc="-25" dirty="0">
                <a:latin typeface="Rockwell"/>
                <a:cs typeface="Rockwell"/>
              </a:rPr>
              <a:t>involved </a:t>
            </a:r>
            <a:r>
              <a:rPr sz="1800" spc="-5" dirty="0">
                <a:latin typeface="Rockwell"/>
                <a:cs typeface="Rockwell"/>
              </a:rPr>
              <a:t>or </a:t>
            </a:r>
            <a:r>
              <a:rPr sz="1800" dirty="0">
                <a:latin typeface="Rockwell"/>
                <a:cs typeface="Rockwell"/>
              </a:rPr>
              <a:t>witness to a </a:t>
            </a:r>
            <a:r>
              <a:rPr sz="1800" spc="-5" dirty="0">
                <a:latin typeface="Rockwell"/>
                <a:cs typeface="Rockwell"/>
              </a:rPr>
              <a:t>crime.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7621" y="3317191"/>
            <a:ext cx="4385945" cy="207073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00" dirty="0">
                <a:latin typeface="Rockwell"/>
                <a:cs typeface="Rockwell"/>
              </a:rPr>
              <a:t>Zip </a:t>
            </a:r>
            <a:r>
              <a:rPr sz="2400" spc="-5" dirty="0">
                <a:latin typeface="Rockwell"/>
                <a:cs typeface="Rockwell"/>
              </a:rPr>
              <a:t>codes with the </a:t>
            </a:r>
            <a:r>
              <a:rPr sz="2400" dirty="0">
                <a:latin typeface="Rockwell"/>
                <a:cs typeface="Rockwell"/>
              </a:rPr>
              <a:t>highest</a:t>
            </a:r>
            <a:r>
              <a:rPr sz="2400" spc="-65" dirty="0">
                <a:latin typeface="Rockwell"/>
                <a:cs typeface="Rockwell"/>
              </a:rPr>
              <a:t> </a:t>
            </a:r>
            <a:r>
              <a:rPr sz="2400" dirty="0">
                <a:latin typeface="Rockwell"/>
                <a:cs typeface="Rockwell"/>
              </a:rPr>
              <a:t>theft</a:t>
            </a:r>
            <a:endParaRPr sz="24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241300" algn="l"/>
              </a:tabLst>
            </a:pPr>
            <a:r>
              <a:rPr sz="2000" spc="5" dirty="0">
                <a:latin typeface="Rockwell"/>
                <a:cs typeface="Rockwell"/>
              </a:rPr>
              <a:t>78660-</a:t>
            </a:r>
            <a:r>
              <a:rPr sz="2000" spc="-30" dirty="0">
                <a:latin typeface="Rockwell"/>
                <a:cs typeface="Rockwell"/>
              </a:rPr>
              <a:t> </a:t>
            </a:r>
            <a:r>
              <a:rPr sz="2000" dirty="0">
                <a:latin typeface="Rockwell"/>
                <a:cs typeface="Rockwell"/>
              </a:rPr>
              <a:t>Pflugerville</a:t>
            </a:r>
            <a:endParaRPr sz="20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241300" algn="l"/>
              </a:tabLst>
            </a:pPr>
            <a:r>
              <a:rPr sz="2000" spc="5" dirty="0">
                <a:latin typeface="Rockwell"/>
                <a:cs typeface="Rockwell"/>
              </a:rPr>
              <a:t>78613 </a:t>
            </a:r>
            <a:r>
              <a:rPr sz="2000" dirty="0">
                <a:latin typeface="Rockwell"/>
                <a:cs typeface="Rockwell"/>
              </a:rPr>
              <a:t>-Cedar</a:t>
            </a:r>
            <a:r>
              <a:rPr sz="2000" spc="-30" dirty="0">
                <a:latin typeface="Rockwell"/>
                <a:cs typeface="Rockwell"/>
              </a:rPr>
              <a:t> </a:t>
            </a:r>
            <a:r>
              <a:rPr sz="2000" spc="-15" dirty="0">
                <a:latin typeface="Rockwell"/>
                <a:cs typeface="Rockwell"/>
              </a:rPr>
              <a:t>Park</a:t>
            </a:r>
            <a:endParaRPr sz="20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241300" algn="l"/>
              </a:tabLst>
            </a:pPr>
            <a:r>
              <a:rPr sz="2000" dirty="0">
                <a:latin typeface="Rockwell"/>
                <a:cs typeface="Rockwell"/>
              </a:rPr>
              <a:t>78617- De</a:t>
            </a:r>
            <a:r>
              <a:rPr sz="2000" spc="-195" dirty="0">
                <a:latin typeface="Rockwell"/>
                <a:cs typeface="Rockwell"/>
              </a:rPr>
              <a:t> </a:t>
            </a:r>
            <a:r>
              <a:rPr sz="2000" spc="-45" dirty="0">
                <a:latin typeface="Rockwell"/>
                <a:cs typeface="Rockwell"/>
              </a:rPr>
              <a:t>Valle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627621" y="190880"/>
            <a:ext cx="348805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0" dirty="0">
                <a:solidFill>
                  <a:srgbClr val="000000"/>
                </a:solidFill>
                <a:latin typeface="Rockwell"/>
                <a:cs typeface="Rockwell"/>
              </a:rPr>
              <a:t>Just</a:t>
            </a:r>
            <a:r>
              <a:rPr b="0" spc="-204" dirty="0">
                <a:solidFill>
                  <a:srgbClr val="000000"/>
                </a:solidFill>
                <a:latin typeface="Rockwell"/>
                <a:cs typeface="Rockwell"/>
              </a:rPr>
              <a:t> </a:t>
            </a:r>
            <a:r>
              <a:rPr b="0" spc="5" dirty="0">
                <a:solidFill>
                  <a:srgbClr val="000000"/>
                </a:solidFill>
                <a:latin typeface="Rockwell"/>
                <a:cs typeface="Rockwell"/>
              </a:rPr>
              <a:t>Theft</a:t>
            </a:r>
          </a:p>
          <a:p>
            <a:pPr marL="12700">
              <a:lnSpc>
                <a:spcPct val="100000"/>
              </a:lnSpc>
            </a:pPr>
            <a:r>
              <a:rPr b="0" spc="-100" dirty="0">
                <a:solidFill>
                  <a:srgbClr val="000000"/>
                </a:solidFill>
                <a:latin typeface="Rockwell"/>
                <a:cs typeface="Rockwell"/>
              </a:rPr>
              <a:t>by </a:t>
            </a:r>
            <a:r>
              <a:rPr b="0" dirty="0">
                <a:solidFill>
                  <a:srgbClr val="000000"/>
                </a:solidFill>
                <a:latin typeface="Rockwell"/>
                <a:cs typeface="Rockwell"/>
              </a:rPr>
              <a:t>Zip</a:t>
            </a:r>
            <a:r>
              <a:rPr b="0" spc="20" dirty="0">
                <a:solidFill>
                  <a:srgbClr val="000000"/>
                </a:solidFill>
                <a:latin typeface="Rockwell"/>
                <a:cs typeface="Rockwell"/>
              </a:rPr>
              <a:t> </a:t>
            </a:r>
            <a:r>
              <a:rPr b="0" spc="-5" dirty="0">
                <a:solidFill>
                  <a:srgbClr val="000000"/>
                </a:solidFill>
                <a:latin typeface="Rockwell"/>
                <a:cs typeface="Rockwell"/>
              </a:rPr>
              <a:t>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Segoe UI Light</vt:lpstr>
      <vt:lpstr>Times New Roman</vt:lpstr>
      <vt:lpstr>Wingdings</vt:lpstr>
      <vt:lpstr>Office Theme</vt:lpstr>
      <vt:lpstr>Crime, Schools, &amp;  Populations In the Austin Area</vt:lpstr>
      <vt:lpstr>PowerPoint Presentation</vt:lpstr>
      <vt:lpstr>PowerPoint Presentation</vt:lpstr>
      <vt:lpstr>PowerPoint Presentation</vt:lpstr>
      <vt:lpstr>School Ratings  by Zip Code</vt:lpstr>
      <vt:lpstr>PowerPoint Presentation</vt:lpstr>
      <vt:lpstr>PowerPoint Presentation</vt:lpstr>
      <vt:lpstr>Total crime vs Population by Zipcode</vt:lpstr>
      <vt:lpstr>Just Theft by Zip Code</vt:lpstr>
      <vt:lpstr>Just Aggravated Assault by zip 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Crime, Schools, &amp; Populations</dc:title>
  <dc:creator>Jennifer Torrez</dc:creator>
  <cp:lastModifiedBy>rehman ali</cp:lastModifiedBy>
  <cp:revision>2</cp:revision>
  <dcterms:created xsi:type="dcterms:W3CDTF">2020-07-30T23:52:55Z</dcterms:created>
  <dcterms:modified xsi:type="dcterms:W3CDTF">2020-07-30T23:54:52Z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2020-07-30T00:00:00Z</vt:filetime>
  </property>
</Properties>
</file>