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12/14/18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12/14/18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12/14/18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BA6ED-6CD4-7440-BB85-7E299C551FD1}"/>
              </a:ext>
            </a:extLst>
          </p:cNvPr>
          <p:cNvSpPr>
            <a:spLocks noGrp="1"/>
          </p:cNvSpPr>
          <p:nvPr>
            <p:ph type="ctrTitle"/>
          </p:nvPr>
        </p:nvSpPr>
        <p:spPr>
          <a:xfrm>
            <a:off x="2616277" y="2061838"/>
            <a:ext cx="6959446" cy="1662475"/>
          </a:xfrm>
        </p:spPr>
        <p:txBody>
          <a:bodyPr>
            <a:normAutofit/>
          </a:bodyPr>
          <a:lstStyle/>
          <a:p>
            <a:r>
              <a:rPr lang="en-US" b="1" dirty="0"/>
              <a:t>Crime, Schools, &amp; Populations</a:t>
            </a:r>
          </a:p>
        </p:txBody>
      </p:sp>
      <p:sp>
        <p:nvSpPr>
          <p:cNvPr id="3" name="Subtitle 2">
            <a:extLst>
              <a:ext uri="{FF2B5EF4-FFF2-40B4-BE49-F238E27FC236}">
                <a16:creationId xmlns:a16="http://schemas.microsoft.com/office/drawing/2014/main" id="{C55023BD-522D-3F48-AE11-E1C214B14921}"/>
              </a:ext>
            </a:extLst>
          </p:cNvPr>
          <p:cNvSpPr>
            <a:spLocks noGrp="1"/>
          </p:cNvSpPr>
          <p:nvPr>
            <p:ph type="subTitle" idx="1"/>
          </p:nvPr>
        </p:nvSpPr>
        <p:spPr>
          <a:xfrm>
            <a:off x="3388938" y="3783690"/>
            <a:ext cx="5414125" cy="1196717"/>
          </a:xfrm>
        </p:spPr>
        <p:txBody>
          <a:bodyPr>
            <a:normAutofit fontScale="77500" lnSpcReduction="20000"/>
          </a:bodyPr>
          <a:lstStyle/>
          <a:p>
            <a:r>
              <a:rPr lang="en-US" sz="2800" dirty="0"/>
              <a:t>In the Austin Area</a:t>
            </a:r>
          </a:p>
          <a:p>
            <a:endParaRPr lang="en-US" sz="2000" dirty="0"/>
          </a:p>
          <a:p>
            <a:r>
              <a:rPr lang="en-US" sz="2000" dirty="0"/>
              <a:t>Presented by Grecia White, Jennifer Mayfield &amp; Kevin Thai </a:t>
            </a:r>
            <a:r>
              <a:rPr lang="en-US" sz="2000" dirty="0" err="1"/>
              <a:t>Huy</a:t>
            </a:r>
            <a:endParaRPr lang="en-US" sz="2000" dirty="0"/>
          </a:p>
        </p:txBody>
      </p:sp>
    </p:spTree>
    <p:extLst>
      <p:ext uri="{BB962C8B-B14F-4D97-AF65-F5344CB8AC3E}">
        <p14:creationId xmlns:p14="http://schemas.microsoft.com/office/powerpoint/2010/main" val="378906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102F-CCA0-6D47-AFD7-65FA806D0D0B}"/>
              </a:ext>
            </a:extLst>
          </p:cNvPr>
          <p:cNvSpPr>
            <a:spLocks noGrp="1"/>
          </p:cNvSpPr>
          <p:nvPr>
            <p:ph type="title"/>
          </p:nvPr>
        </p:nvSpPr>
        <p:spPr/>
        <p:txBody>
          <a:bodyPr>
            <a:normAutofit fontScale="90000"/>
          </a:bodyPr>
          <a:lstStyle/>
          <a:p>
            <a:r>
              <a:rPr lang="en-US" dirty="0"/>
              <a:t>We wanted to know how  crime rates &amp; schools ratings effect the Austin area. </a:t>
            </a:r>
          </a:p>
        </p:txBody>
      </p:sp>
      <p:pic>
        <p:nvPicPr>
          <p:cNvPr id="4" name="Content Placeholder 3">
            <a:extLst>
              <a:ext uri="{FF2B5EF4-FFF2-40B4-BE49-F238E27FC236}">
                <a16:creationId xmlns:a16="http://schemas.microsoft.com/office/drawing/2014/main" id="{689A600E-17F9-A74A-891E-F4B63AC2AA7D}"/>
              </a:ext>
            </a:extLst>
          </p:cNvPr>
          <p:cNvPicPr>
            <a:picLocks noGrp="1" noChangeAspect="1"/>
          </p:cNvPicPr>
          <p:nvPr>
            <p:ph idx="1"/>
          </p:nvPr>
        </p:nvPicPr>
        <p:blipFill>
          <a:blip r:embed="rId2"/>
          <a:stretch>
            <a:fillRect/>
          </a:stretch>
        </p:blipFill>
        <p:spPr>
          <a:xfrm>
            <a:off x="5899392" y="1673146"/>
            <a:ext cx="1905000" cy="1905000"/>
          </a:xfrm>
          <a:prstGeom prst="rect">
            <a:avLst/>
          </a:prstGeom>
        </p:spPr>
      </p:pic>
      <p:pic>
        <p:nvPicPr>
          <p:cNvPr id="5" name="Picture 4">
            <a:extLst>
              <a:ext uri="{FF2B5EF4-FFF2-40B4-BE49-F238E27FC236}">
                <a16:creationId xmlns:a16="http://schemas.microsoft.com/office/drawing/2014/main" id="{C04EA9C3-0FE4-6C49-8DC0-D78DC4780105}"/>
              </a:ext>
            </a:extLst>
          </p:cNvPr>
          <p:cNvPicPr>
            <a:picLocks noChangeAspect="1"/>
          </p:cNvPicPr>
          <p:nvPr/>
        </p:nvPicPr>
        <p:blipFill>
          <a:blip r:embed="rId3"/>
          <a:stretch>
            <a:fillRect/>
          </a:stretch>
        </p:blipFill>
        <p:spPr>
          <a:xfrm>
            <a:off x="5670258" y="4331146"/>
            <a:ext cx="5617175" cy="1123435"/>
          </a:xfrm>
          <a:prstGeom prst="rect">
            <a:avLst/>
          </a:prstGeom>
        </p:spPr>
      </p:pic>
      <p:pic>
        <p:nvPicPr>
          <p:cNvPr id="6" name="Picture 5">
            <a:extLst>
              <a:ext uri="{FF2B5EF4-FFF2-40B4-BE49-F238E27FC236}">
                <a16:creationId xmlns:a16="http://schemas.microsoft.com/office/drawing/2014/main" id="{CCD6D4AC-6449-E541-BF03-22CB4DFED1F1}"/>
              </a:ext>
            </a:extLst>
          </p:cNvPr>
          <p:cNvPicPr>
            <a:picLocks noChangeAspect="1"/>
          </p:cNvPicPr>
          <p:nvPr/>
        </p:nvPicPr>
        <p:blipFill>
          <a:blip r:embed="rId4"/>
          <a:stretch>
            <a:fillRect/>
          </a:stretch>
        </p:blipFill>
        <p:spPr>
          <a:xfrm>
            <a:off x="8478846" y="1174070"/>
            <a:ext cx="2540000" cy="2540000"/>
          </a:xfrm>
          <a:prstGeom prst="rect">
            <a:avLst/>
          </a:prstGeom>
        </p:spPr>
      </p:pic>
    </p:spTree>
    <p:extLst>
      <p:ext uri="{BB962C8B-B14F-4D97-AF65-F5344CB8AC3E}">
        <p14:creationId xmlns:p14="http://schemas.microsoft.com/office/powerpoint/2010/main" val="31098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1799-0567-3447-AF8C-F148835222C7}"/>
              </a:ext>
            </a:extLst>
          </p:cNvPr>
          <p:cNvSpPr>
            <a:spLocks noGrp="1"/>
          </p:cNvSpPr>
          <p:nvPr>
            <p:ph type="title"/>
          </p:nvPr>
        </p:nvSpPr>
        <p:spPr/>
        <p:txBody>
          <a:bodyPr/>
          <a:lstStyle/>
          <a:p>
            <a:r>
              <a:rPr lang="en-US" dirty="0"/>
              <a:t>“Cleanup school data”</a:t>
            </a:r>
          </a:p>
        </p:txBody>
      </p:sp>
      <p:sp>
        <p:nvSpPr>
          <p:cNvPr id="3" name="Content Placeholder 2">
            <a:extLst>
              <a:ext uri="{FF2B5EF4-FFF2-40B4-BE49-F238E27FC236}">
                <a16:creationId xmlns:a16="http://schemas.microsoft.com/office/drawing/2014/main" id="{1D0595B5-E397-F243-B4AF-E32CE91B60DD}"/>
              </a:ext>
            </a:extLst>
          </p:cNvPr>
          <p:cNvSpPr>
            <a:spLocks noGrp="1"/>
          </p:cNvSpPr>
          <p:nvPr>
            <p:ph idx="1"/>
          </p:nvPr>
        </p:nvSpPr>
        <p:spPr/>
        <p:txBody>
          <a:bodyPr/>
          <a:lstStyle/>
          <a:p>
            <a:r>
              <a:rPr lang="en-US" dirty="0"/>
              <a:t>We found zip codes as a common field amount our various data sets.</a:t>
            </a:r>
          </a:p>
          <a:p>
            <a:r>
              <a:rPr lang="en-US" dirty="0"/>
              <a:t>We initially found 41 zip codes in the Austin area.</a:t>
            </a:r>
          </a:p>
          <a:p>
            <a:r>
              <a:rPr lang="en-US" dirty="0"/>
              <a:t>Not all zip codes had schools and all three stages of primary education.  We decided to focus on elementary schools since their ratings were more likely connected to only one zip code.</a:t>
            </a:r>
          </a:p>
          <a:p>
            <a:r>
              <a:rPr lang="en-US" dirty="0"/>
              <a:t>Our API calls had to request data by pages limited 50 schools per page.  The free API calls were limited to 20 calls per day.</a:t>
            </a:r>
          </a:p>
          <a:p>
            <a:r>
              <a:rPr lang="en-US" dirty="0"/>
              <a:t>Our initial data set consisted of 7 combined pages and dictionaries within dictionaries.</a:t>
            </a:r>
          </a:p>
        </p:txBody>
      </p:sp>
    </p:spTree>
    <p:extLst>
      <p:ext uri="{BB962C8B-B14F-4D97-AF65-F5344CB8AC3E}">
        <p14:creationId xmlns:p14="http://schemas.microsoft.com/office/powerpoint/2010/main" val="43908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E5EAA-A575-0946-A42D-61003A833699}"/>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rPr>
              <a:t>Analysis Process for our school data.</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7AC837-A76D-6442-B2A5-3A5DBA13DB87}"/>
              </a:ext>
            </a:extLst>
          </p:cNvPr>
          <p:cNvSpPr>
            <a:spLocks noGrp="1"/>
          </p:cNvSpPr>
          <p:nvPr>
            <p:ph idx="1"/>
          </p:nvPr>
        </p:nvSpPr>
        <p:spPr>
          <a:xfrm>
            <a:off x="4983164" y="960120"/>
            <a:ext cx="5511800" cy="4171278"/>
          </a:xfrm>
        </p:spPr>
        <p:txBody>
          <a:bodyPr>
            <a:normAutofit/>
          </a:bodyPr>
          <a:lstStyle/>
          <a:p>
            <a:r>
              <a:rPr lang="en-US" dirty="0"/>
              <a:t>I used excel to format my first </a:t>
            </a:r>
            <a:r>
              <a:rPr lang="en-US" dirty="0" err="1"/>
              <a:t>dataframe</a:t>
            </a:r>
            <a:r>
              <a:rPr lang="en-US" dirty="0"/>
              <a:t> to see what my results would look like using pivot tables, </a:t>
            </a:r>
            <a:r>
              <a:rPr lang="en-US" dirty="0" err="1"/>
              <a:t>vlookups</a:t>
            </a:r>
            <a:r>
              <a:rPr lang="en-US" dirty="0"/>
              <a:t>, and filters.</a:t>
            </a:r>
          </a:p>
          <a:p>
            <a:r>
              <a:rPr lang="en-US" dirty="0"/>
              <a:t>We decided to use the data from schools that had the most data and ratings that correlated more closely to zip codes.  This left us with 35 zip codes that was verified to my excel results.</a:t>
            </a:r>
          </a:p>
          <a:p>
            <a:r>
              <a:rPr lang="en-US" dirty="0"/>
              <a:t>We ended up using data from 132 school from out of 324 schools in Austin, TX.</a:t>
            </a:r>
          </a:p>
        </p:txBody>
      </p:sp>
    </p:spTree>
    <p:extLst>
      <p:ext uri="{BB962C8B-B14F-4D97-AF65-F5344CB8AC3E}">
        <p14:creationId xmlns:p14="http://schemas.microsoft.com/office/powerpoint/2010/main" val="126797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B62351-62D8-214A-86D1-AB1CAB0324DB}"/>
              </a:ext>
            </a:extLst>
          </p:cNvPr>
          <p:cNvSpPr>
            <a:spLocks noGrp="1"/>
          </p:cNvSpPr>
          <p:nvPr>
            <p:ph type="title"/>
          </p:nvPr>
        </p:nvSpPr>
        <p:spPr>
          <a:xfrm>
            <a:off x="1264680" y="1114803"/>
            <a:ext cx="5093316" cy="3218015"/>
          </a:xfrm>
        </p:spPr>
        <p:txBody>
          <a:bodyPr>
            <a:normAutofit fontScale="90000"/>
          </a:bodyPr>
          <a:lstStyle/>
          <a:p>
            <a:pPr algn="l"/>
            <a:r>
              <a:rPr lang="en-US" sz="3200" dirty="0"/>
              <a:t>We experimented with different  bar charts.  It showed there were great disparities between schools in different zip codes throughout the city.  There were more zip codes better than average.  The overall average star rating was 2.7.   22 zip codes were above this average.</a:t>
            </a:r>
          </a:p>
        </p:txBody>
      </p:sp>
      <p:pic>
        <p:nvPicPr>
          <p:cNvPr id="4" name="Content Placeholder 3">
            <a:extLst>
              <a:ext uri="{FF2B5EF4-FFF2-40B4-BE49-F238E27FC236}">
                <a16:creationId xmlns:a16="http://schemas.microsoft.com/office/drawing/2014/main" id="{7EA86369-3D6E-E849-B3C4-1664492AFA8F}"/>
              </a:ext>
            </a:extLst>
          </p:cNvPr>
          <p:cNvPicPr>
            <a:picLocks noGrp="1" noChangeAspect="1"/>
          </p:cNvPicPr>
          <p:nvPr>
            <p:ph idx="1"/>
          </p:nvPr>
        </p:nvPicPr>
        <p:blipFill>
          <a:blip r:embed="rId2"/>
          <a:stretch>
            <a:fillRect/>
          </a:stretch>
        </p:blipFill>
        <p:spPr>
          <a:xfrm>
            <a:off x="284205" y="4469604"/>
            <a:ext cx="11795877" cy="2054266"/>
          </a:xfrm>
          <a:prstGeom prst="rect">
            <a:avLst/>
          </a:prstGeom>
        </p:spPr>
      </p:pic>
      <p:pic>
        <p:nvPicPr>
          <p:cNvPr id="5" name="Picture 4">
            <a:extLst>
              <a:ext uri="{FF2B5EF4-FFF2-40B4-BE49-F238E27FC236}">
                <a16:creationId xmlns:a16="http://schemas.microsoft.com/office/drawing/2014/main" id="{72F09B6B-BC5D-3C45-A7FC-AB3C0CB26C3F}"/>
              </a:ext>
            </a:extLst>
          </p:cNvPr>
          <p:cNvPicPr>
            <a:picLocks noChangeAspect="1"/>
          </p:cNvPicPr>
          <p:nvPr/>
        </p:nvPicPr>
        <p:blipFill>
          <a:blip r:embed="rId3"/>
          <a:stretch>
            <a:fillRect/>
          </a:stretch>
        </p:blipFill>
        <p:spPr>
          <a:xfrm>
            <a:off x="7319339" y="1251589"/>
            <a:ext cx="4420528" cy="2947018"/>
          </a:xfrm>
          <a:prstGeom prst="rect">
            <a:avLst/>
          </a:prstGeom>
        </p:spPr>
      </p:pic>
    </p:spTree>
    <p:extLst>
      <p:ext uri="{BB962C8B-B14F-4D97-AF65-F5344CB8AC3E}">
        <p14:creationId xmlns:p14="http://schemas.microsoft.com/office/powerpoint/2010/main" val="33241316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540</TotalTime>
  <Words>277</Words>
  <Application>Microsoft Macintosh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Rockwell</vt:lpstr>
      <vt:lpstr>Wingdings</vt:lpstr>
      <vt:lpstr>Atlas</vt:lpstr>
      <vt:lpstr>Crime, Schools, &amp; Populations</vt:lpstr>
      <vt:lpstr>We wanted to know how  crime rates &amp; schools ratings effect the Austin area. </vt:lpstr>
      <vt:lpstr>“Cleanup school data”</vt:lpstr>
      <vt:lpstr>Analysis Process for our school data.</vt:lpstr>
      <vt:lpstr>We experimented with different  bar charts.  It showed there were great disparities between schools in different zip codes throughout the city.  There were more zip codes better than average.  The overall average star rating was 2.7.   22 zip codes were above this average.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Schools, &amp; Populations</dc:title>
  <dc:creator>Jennifer Torrez</dc:creator>
  <cp:lastModifiedBy>Jennifer Torrez</cp:lastModifiedBy>
  <cp:revision>5</cp:revision>
  <dcterms:created xsi:type="dcterms:W3CDTF">2018-12-15T06:18:36Z</dcterms:created>
  <dcterms:modified xsi:type="dcterms:W3CDTF">2018-12-15T15:18:48Z</dcterms:modified>
</cp:coreProperties>
</file>