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D714-BCE3-4F10-A2BB-16E3EF90C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1C289-2D39-458B-95F4-C4B336E79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7198-85C7-4F95-BBD4-929CA402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96D1-01A8-40D9-A6B9-307E3BC3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B717-6EBA-4DD2-AD1D-A9C6AA43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408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3C20-1150-4EA2-A31D-3D5734EC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BABF8-EC3C-4107-88C7-14E1CA41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A020-1636-4347-BDFB-702445C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2AFC-70CD-495D-BEAE-1E5CDD00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B413E-E2B7-4C12-B8F4-6F0718AF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63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7324F-9D0D-4BBF-AE1E-FF4B55A7D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7FAC6-045B-437A-A171-7675F4AB9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4B24-6D18-4313-8AD0-F04975D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6735-2DE1-4B9C-966E-9279CFF0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8897-4A33-4FB5-906F-69C8EDD2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794C-ABA6-4029-A522-A301983C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D21-1623-4529-A532-630595EC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46D9-5C4C-4023-B765-0447C931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0713-F17D-4BF8-9828-EC0707FC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2982-CB6B-48A6-8715-CB8614A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35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CCAB-47EE-4923-BD16-CA64FB2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DF91-7E71-4ADD-AA59-7DA68744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7FCB-F7E3-4AFA-B687-26C76E9E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BBA6-BF27-4C2E-93B9-DD2C9F69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69E3-7670-412D-97BC-401A2C4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0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C7EA-537B-44F0-AE97-CC625A3C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4995-7AAF-4285-9663-E59CFC51F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F1FC-EEF3-4B1A-8AE4-268211CF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AE32-8A17-4580-9888-DE69D4B5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58C79-2F1E-4EF4-8EB1-0287BD4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ACC14-03BC-4677-BF89-8C257AB0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88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D926-CA2D-4A03-9DDA-003F9BFE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066D-C3F2-4796-B01D-3780EEFD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294D3-AE27-4294-8F16-9A9D9E2C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53E3-1A33-44DD-8B08-7D5610B69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8C04-F5CE-457A-ADEB-A7E31D6A8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57972-3C79-44E8-84A1-C81DA2F0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F12D5-68D0-49A7-8C6A-19E68E22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97F56-0563-428F-A172-7AE2C20C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26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E907-12A5-42A9-87D4-B14D104F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4D178-7B4D-4C71-9AD0-8A9906E7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E6971-2924-47A1-95B1-4E7338F1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EDFDA-89CB-4DDE-B967-9E587074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73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0F404-D2C3-4EAE-A578-889F4348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7376B-634C-468E-8C70-C3EA5FB7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21E8-8FF3-46AF-8F74-D4342F73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44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18D9-C6A0-49CC-924E-2F1A261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05A9-E9B8-4467-A5FC-A83E4D39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ABB59-26CE-4678-81FC-C559F1455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FF408-D502-47FA-A38B-2C4B899D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C1EB1-A013-48D2-823D-0A1BA817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B38F-DF8E-4589-AF6B-BF6FE7E0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62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284-0B84-4CDC-AE30-1659DB63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499D6-7BA5-4B63-A1ED-4927B9E8B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230D-B61B-41D7-9B83-4EF22A773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9A52-3544-45F3-A0A5-AEBAD004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63A3D-1808-4E18-A72E-8206C488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D5E0-1B83-4593-80FF-A033402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6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28A0D-2FD0-45DF-94BA-8077CE37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6D66-36E5-4435-8B8B-0E01F082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5D64-3E32-44F8-BBAA-D270F0395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05DE-C151-4ADC-8B47-2D73E772FF07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CC6A-D068-42A5-8333-1FF83A887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0F3B-1275-4C8D-A4F5-8FA2E4C71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A8DD-262B-4759-87A6-CF49797226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4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73CB3-6B12-4680-91B4-924B3FEDB09F}"/>
              </a:ext>
            </a:extLst>
          </p:cNvPr>
          <p:cNvSpPr txBox="1"/>
          <p:nvPr/>
        </p:nvSpPr>
        <p:spPr>
          <a:xfrm>
            <a:off x="0" y="0"/>
            <a:ext cx="3133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b="1" dirty="0"/>
              <a:t>Selection Sort </a:t>
            </a:r>
            <a:endParaRPr lang="en-SG" sz="900" dirty="0"/>
          </a:p>
          <a:p>
            <a:pPr lvl="0"/>
            <a:r>
              <a:rPr lang="en-US" sz="900" dirty="0"/>
              <a:t>Select the smallest element in the </a:t>
            </a:r>
            <a:r>
              <a:rPr lang="en-US" sz="900" dirty="0" err="1"/>
              <a:t>curr</a:t>
            </a:r>
            <a:r>
              <a:rPr lang="en-US" sz="900" dirty="0"/>
              <a:t> subarray (by finding it) and swap it with the first item in the </a:t>
            </a:r>
            <a:r>
              <a:rPr lang="en-US" sz="900" dirty="0" err="1"/>
              <a:t>currarray</a:t>
            </a:r>
            <a:endParaRPr lang="en-SG" sz="900" dirty="0"/>
          </a:p>
          <a:p>
            <a:pPr marL="171450" indent="-171450">
              <a:buFontTx/>
              <a:buChar char="-"/>
            </a:pPr>
            <a:r>
              <a:rPr lang="en-US" sz="900" dirty="0"/>
              <a:t>Front sorted, swapped elements</a:t>
            </a:r>
          </a:p>
          <a:p>
            <a:pPr marL="171450" indent="-171450">
              <a:buFontTx/>
              <a:buChar char="-"/>
            </a:pPr>
            <a:endParaRPr lang="en-SG" sz="900" dirty="0"/>
          </a:p>
          <a:p>
            <a:pPr lvl="0"/>
            <a:r>
              <a:rPr lang="en-US" sz="900" b="1" dirty="0"/>
              <a:t>Bubble Sort </a:t>
            </a:r>
            <a:endParaRPr lang="en-SG" sz="900" dirty="0"/>
          </a:p>
          <a:p>
            <a:pPr lvl="0"/>
            <a:r>
              <a:rPr lang="en-US" sz="900" dirty="0"/>
              <a:t>“Bubble” the largest element to the end of the </a:t>
            </a:r>
            <a:r>
              <a:rPr lang="en-US" sz="900" dirty="0" err="1"/>
              <a:t>curr</a:t>
            </a:r>
            <a:r>
              <a:rPr lang="en-US" sz="900" dirty="0"/>
              <a:t> subarray by keep swapping it with its next element</a:t>
            </a:r>
          </a:p>
          <a:p>
            <a:pPr marL="171450" lvl="0" indent="-171450">
              <a:buFontTx/>
              <a:buChar char="-"/>
            </a:pPr>
            <a:r>
              <a:rPr lang="en-US" sz="900" dirty="0"/>
              <a:t>Back sorted, </a:t>
            </a:r>
            <a:r>
              <a:rPr lang="en-SG" sz="900" dirty="0"/>
              <a:t>unsorted part has same last element</a:t>
            </a:r>
          </a:p>
          <a:p>
            <a:endParaRPr lang="en-SG" sz="900" dirty="0"/>
          </a:p>
          <a:p>
            <a:pPr lvl="0"/>
            <a:r>
              <a:rPr lang="en-US" sz="900" b="1" dirty="0"/>
              <a:t>Insertion Sort</a:t>
            </a:r>
            <a:endParaRPr lang="en-SG" sz="900" dirty="0"/>
          </a:p>
          <a:p>
            <a:pPr lvl="0"/>
            <a:r>
              <a:rPr lang="en-US" sz="900" dirty="0"/>
              <a:t>Arrange poker cards: Take the first element you have now and insert it into the right position in the </a:t>
            </a:r>
            <a:r>
              <a:rPr lang="en-US" sz="900" dirty="0" err="1"/>
              <a:t>curr</a:t>
            </a:r>
            <a:r>
              <a:rPr lang="en-US" sz="900" dirty="0"/>
              <a:t> subarray in front of it.</a:t>
            </a:r>
            <a:endParaRPr lang="en-SG" sz="900" dirty="0"/>
          </a:p>
          <a:p>
            <a:pPr marL="171450" indent="-171450">
              <a:buFontTx/>
              <a:buChar char="-"/>
            </a:pPr>
            <a:r>
              <a:rPr lang="en-US" sz="900" dirty="0"/>
              <a:t>Front part is sorted amongst itself, back untouched</a:t>
            </a:r>
          </a:p>
          <a:p>
            <a:endParaRPr lang="en-SG" sz="900" dirty="0"/>
          </a:p>
          <a:p>
            <a:pPr lvl="0"/>
            <a:r>
              <a:rPr lang="en-US" sz="900" b="1" dirty="0"/>
              <a:t>Merge Sort</a:t>
            </a:r>
            <a:endParaRPr lang="en-SG" sz="900" dirty="0"/>
          </a:p>
          <a:p>
            <a:pPr lvl="0"/>
            <a:r>
              <a:rPr lang="en-US" sz="900" dirty="0"/>
              <a:t>Keep dividing the array into part by part until you can’t divide it anymore and gradually merge the parts together</a:t>
            </a:r>
            <a:endParaRPr lang="en-SG" sz="900" dirty="0"/>
          </a:p>
          <a:p>
            <a:pPr lvl="0"/>
            <a:r>
              <a:rPr lang="en-US" sz="900" dirty="0"/>
              <a:t>Divide the array into 2 parts, call merge sort on the left part and right part, and then merge them together</a:t>
            </a:r>
            <a:endParaRPr lang="en-SG" sz="900" dirty="0"/>
          </a:p>
          <a:p>
            <a:pPr marL="171450" indent="-171450">
              <a:buFontTx/>
              <a:buChar char="-"/>
            </a:pPr>
            <a:r>
              <a:rPr lang="en-US" sz="900" dirty="0"/>
              <a:t>Sorted within half intervals</a:t>
            </a:r>
            <a:r>
              <a:rPr lang="en-US" sz="900" b="1" dirty="0"/>
              <a:t> </a:t>
            </a:r>
          </a:p>
          <a:p>
            <a:endParaRPr lang="en-SG" sz="900" dirty="0"/>
          </a:p>
          <a:p>
            <a:pPr lvl="0"/>
            <a:r>
              <a:rPr lang="en-US" sz="900" b="1" dirty="0"/>
              <a:t>Quick Sort</a:t>
            </a:r>
            <a:endParaRPr lang="en-SG" sz="900" dirty="0"/>
          </a:p>
          <a:p>
            <a:pPr lvl="0"/>
            <a:r>
              <a:rPr lang="en-US" sz="900" dirty="0"/>
              <a:t>Choose a pivot, partition the array by putting the elements smaller than the pivot to its left and elements greater than the pivot to its right, call quicksort again on the 2 subparts recursively. </a:t>
            </a:r>
            <a:endParaRPr lang="en-SG" sz="900" dirty="0"/>
          </a:p>
          <a:p>
            <a:pPr marL="171450" indent="-171450">
              <a:buFontTx/>
              <a:buChar char="-"/>
            </a:pPr>
            <a:r>
              <a:rPr lang="en-US" sz="900" dirty="0"/>
              <a:t>Partitioned about pivot</a:t>
            </a:r>
          </a:p>
          <a:p>
            <a:endParaRPr lang="en-SG" sz="900" dirty="0"/>
          </a:p>
          <a:p>
            <a:pPr lvl="0"/>
            <a:r>
              <a:rPr lang="en-US" sz="900" b="1" dirty="0"/>
              <a:t>Radix Sort </a:t>
            </a:r>
            <a:endParaRPr lang="en-SG" sz="900" dirty="0"/>
          </a:p>
          <a:p>
            <a:pPr lvl="0"/>
            <a:r>
              <a:rPr lang="en-US" sz="900" dirty="0"/>
              <a:t>For number-wise radix sort, you create 10 groups (digit 0~9), put the numbers into one of the groups according to their digit at the </a:t>
            </a:r>
            <a:r>
              <a:rPr lang="en-US" sz="900" dirty="0" err="1"/>
              <a:t>curr</a:t>
            </a:r>
            <a:r>
              <a:rPr lang="en-US" sz="900" dirty="0"/>
              <a:t> k position, repeat this until you hit the first digit </a:t>
            </a:r>
            <a:endParaRPr lang="en-SG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686634F-5EDD-4147-9153-DF1421D894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073038"/>
                  </p:ext>
                </p:extLst>
              </p:nvPr>
            </p:nvGraphicFramePr>
            <p:xfrm>
              <a:off x="3133817" y="0"/>
              <a:ext cx="4136994" cy="41148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85926">
                      <a:extLst>
                        <a:ext uri="{9D8B030D-6E8A-4147-A177-3AD203B41FA5}">
                          <a16:colId xmlns:a16="http://schemas.microsoft.com/office/drawing/2014/main" val="2139843590"/>
                        </a:ext>
                      </a:extLst>
                    </a:gridCol>
                    <a:gridCol w="781235">
                      <a:extLst>
                        <a:ext uri="{9D8B030D-6E8A-4147-A177-3AD203B41FA5}">
                          <a16:colId xmlns:a16="http://schemas.microsoft.com/office/drawing/2014/main" val="2340679694"/>
                        </a:ext>
                      </a:extLst>
                    </a:gridCol>
                    <a:gridCol w="2769833">
                      <a:extLst>
                        <a:ext uri="{9D8B030D-6E8A-4147-A177-3AD203B41FA5}">
                          <a16:colId xmlns:a16="http://schemas.microsoft.com/office/drawing/2014/main" val="4190620152"/>
                        </a:ext>
                      </a:extLst>
                    </a:gridCol>
                  </a:tblGrid>
                  <a:tr h="62760"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>
                              <a:effectLst/>
                            </a:rPr>
                            <a:t>Technique</a:t>
                          </a:r>
                          <a:endParaRPr lang="en-SG" sz="9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>
                              <a:effectLst/>
                            </a:rPr>
                            <a:t>Description </a:t>
                          </a:r>
                          <a:endParaRPr lang="en-SG" sz="9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>
                              <a:effectLst/>
                            </a:rPr>
                            <a:t>Remark</a:t>
                          </a:r>
                          <a:endParaRPr lang="en-SG" sz="9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extLst>
                      <a:ext uri="{0D108BD9-81ED-4DB2-BD59-A6C34878D82A}">
                        <a16:rowId xmlns:a16="http://schemas.microsoft.com/office/drawing/2014/main" val="3355883418"/>
                      </a:ext>
                    </a:extLst>
                  </a:tr>
                  <a:tr h="889095"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Separate Chaining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Store the keys that map to the same hash value (index of the table) in a list. 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 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Now insert, delete, and find are now using the list that corresponds to the index (hash value) in the table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Average Running Time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Find 1 +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/2 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(successful), 1 +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(unsuccessful search)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Insert 1 +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Delete 1 +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(successful), 1 +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(unsuccessful)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If load factor is bounded, then the complexity are O(1)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𝛼 - the average length of the linked lists.</a:t>
                          </a:r>
                        </a:p>
                      </a:txBody>
                      <a:tcPr marL="23535" marR="23535" marT="0" marB="0"/>
                    </a:tc>
                    <a:extLst>
                      <a:ext uri="{0D108BD9-81ED-4DB2-BD59-A6C34878D82A}">
                        <a16:rowId xmlns:a16="http://schemas.microsoft.com/office/drawing/2014/main" val="2417486817"/>
                      </a:ext>
                    </a:extLst>
                  </a:tr>
                  <a:tr h="1098294"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Open Addressing</a:t>
                          </a:r>
                        </a:p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endParaRPr lang="en-US" sz="900" dirty="0">
                            <a:effectLst/>
                          </a:endParaRPr>
                        </a:p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Linear Probing</a:t>
                          </a:r>
                        </a:p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SG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effectLst/>
                            </a:rPr>
                            <a:t>Quadratic Probing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hash(key, </a:t>
                          </a:r>
                          <a:r>
                            <a:rPr lang="en-US" sz="900" dirty="0" err="1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When collision occurs, go to the next closest empty slot to put the key 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Deletion: cannot simply delete or else it will affect find()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Use lazy deletion instead: mark the slot being deleted.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Then when inserting, insert at the nearest deleted slot so that we can find that key fastest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endParaRPr lang="en-US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(Hash(key) + </a:t>
                          </a:r>
                          <a:r>
                            <a:rPr lang="en-US" sz="900" dirty="0" err="1">
                              <a:effectLst/>
                            </a:rPr>
                            <a:t>k</a:t>
                          </a:r>
                          <a:r>
                            <a:rPr lang="en-US" sz="900" baseline="30000" dirty="0" err="1">
                              <a:effectLst/>
                            </a:rPr>
                            <a:t>d</a:t>
                          </a:r>
                          <a:r>
                            <a:rPr lang="en-US" sz="900" dirty="0">
                              <a:effectLst/>
                            </a:rPr>
                            <a:t>) % m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k is the number of attempts with collision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d = 1 for linear, 2 for quadratic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endParaRPr lang="en-US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Linear - causes primary clustering (consecutive slots being occupied due to collisions) 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Quadratic - Secondary Clustering (cluster along the way of the prob sequence)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Occurs if a lot of keys have the same initial positions</a:t>
                          </a:r>
                          <a:endParaRPr lang="en-SG" sz="900" dirty="0">
                            <a:effectLst/>
                          </a:endParaRPr>
                        </a:p>
                      </a:txBody>
                      <a:tcPr marL="23535" marR="23535" marT="0" marB="0"/>
                    </a:tc>
                    <a:extLst>
                      <a:ext uri="{0D108BD9-81ED-4DB2-BD59-A6C34878D82A}">
                        <a16:rowId xmlns:a16="http://schemas.microsoft.com/office/drawing/2014/main" val="189813321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Double Hashing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Use a 2nd hash function with the 1st one to hash when collision occurs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Overcome primary and secondary clustering as two keys may not have the same hash</a:t>
                          </a:r>
                          <a:r>
                            <a:rPr lang="en-US" sz="900" baseline="-25000" dirty="0">
                              <a:effectLst/>
                            </a:rPr>
                            <a:t>2</a:t>
                          </a:r>
                          <a:r>
                            <a:rPr lang="en-US" sz="900" dirty="0">
                              <a:effectLst/>
                            </a:rPr>
                            <a:t> value, hence the probe sequence is different.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(hash</a:t>
                          </a:r>
                          <a:r>
                            <a:rPr lang="en-US" sz="900" baseline="-250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(key) + k * hash</a:t>
                          </a:r>
                          <a:r>
                            <a:rPr lang="en-US" sz="900" baseline="-250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(key)) % m where k is the number of attempts with collision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extLst>
                      <a:ext uri="{0D108BD9-81ED-4DB2-BD59-A6C34878D82A}">
                        <a16:rowId xmlns:a16="http://schemas.microsoft.com/office/drawing/2014/main" val="207111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686634F-5EDD-4147-9153-DF1421D894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073038"/>
                  </p:ext>
                </p:extLst>
              </p:nvPr>
            </p:nvGraphicFramePr>
            <p:xfrm>
              <a:off x="3133817" y="0"/>
              <a:ext cx="4136994" cy="41148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85926">
                      <a:extLst>
                        <a:ext uri="{9D8B030D-6E8A-4147-A177-3AD203B41FA5}">
                          <a16:colId xmlns:a16="http://schemas.microsoft.com/office/drawing/2014/main" val="2139843590"/>
                        </a:ext>
                      </a:extLst>
                    </a:gridCol>
                    <a:gridCol w="781235">
                      <a:extLst>
                        <a:ext uri="{9D8B030D-6E8A-4147-A177-3AD203B41FA5}">
                          <a16:colId xmlns:a16="http://schemas.microsoft.com/office/drawing/2014/main" val="2340679694"/>
                        </a:ext>
                      </a:extLst>
                    </a:gridCol>
                    <a:gridCol w="2769833">
                      <a:extLst>
                        <a:ext uri="{9D8B030D-6E8A-4147-A177-3AD203B41FA5}">
                          <a16:colId xmlns:a16="http://schemas.microsoft.com/office/drawing/2014/main" val="4190620152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>
                              <a:effectLst/>
                            </a:rPr>
                            <a:t>Technique</a:t>
                          </a:r>
                          <a:endParaRPr lang="en-SG" sz="9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>
                              <a:effectLst/>
                            </a:rPr>
                            <a:t>Description </a:t>
                          </a:r>
                          <a:endParaRPr lang="en-SG" sz="9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>
                              <a:effectLst/>
                            </a:rPr>
                            <a:t>Remark</a:t>
                          </a:r>
                          <a:endParaRPr lang="en-SG" sz="9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extLst>
                      <a:ext uri="{0D108BD9-81ED-4DB2-BD59-A6C34878D82A}">
                        <a16:rowId xmlns:a16="http://schemas.microsoft.com/office/drawing/2014/main" val="3355883418"/>
                      </a:ext>
                    </a:extLst>
                  </a:tr>
                  <a:tr h="1234440"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>
                              <a:effectLst/>
                            </a:rPr>
                            <a:t>Separate Chaining</a:t>
                          </a:r>
                          <a:endParaRPr lang="en-SG" sz="9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Store the keys that map to the same hash value (index of the table) in a list. 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 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3535" marR="23535" marT="0" marB="0">
                        <a:blipFill>
                          <a:blip r:embed="rId2"/>
                          <a:stretch>
                            <a:fillRect l="-49451" t="-14356" r="-440" b="-2287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486817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Open Addressing</a:t>
                          </a:r>
                        </a:p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endParaRPr lang="en-US" sz="900" dirty="0">
                            <a:effectLst/>
                          </a:endParaRPr>
                        </a:p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Linear Probing</a:t>
                          </a:r>
                        </a:p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SG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effectLst/>
                            </a:rPr>
                            <a:t>Quadratic Probing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hash(key, </a:t>
                          </a:r>
                          <a:r>
                            <a:rPr lang="en-US" sz="900" dirty="0" err="1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When collision occurs, go to the next closest empty slot to put the key 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Deletion: cannot simply delete or else it will affect find()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Use lazy deletion instead: mark the slot being deleted.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Then when inserting, insert at the nearest deleted slot so that we can find that key fastest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endParaRPr lang="en-US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(Hash(key) + </a:t>
                          </a:r>
                          <a:r>
                            <a:rPr lang="en-US" sz="900" dirty="0" err="1">
                              <a:effectLst/>
                            </a:rPr>
                            <a:t>k</a:t>
                          </a:r>
                          <a:r>
                            <a:rPr lang="en-US" sz="900" baseline="30000" dirty="0" err="1">
                              <a:effectLst/>
                            </a:rPr>
                            <a:t>d</a:t>
                          </a:r>
                          <a:r>
                            <a:rPr lang="en-US" sz="900" dirty="0">
                              <a:effectLst/>
                            </a:rPr>
                            <a:t>) % m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k is the number of attempts with collision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d = 1 for linear, 2 for quadratic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endParaRPr lang="en-US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Linear - causes primary clustering (consecutive slots being occupied due to collisions) 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Quadratic - Secondary Clustering (cluster along the way of the prob sequence)</a:t>
                          </a:r>
                          <a:endParaRPr lang="en-SG" sz="900" dirty="0">
                            <a:effectLst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Occurs if a lot of keys have the same initial positions</a:t>
                          </a:r>
                          <a:endParaRPr lang="en-SG" sz="900" dirty="0">
                            <a:effectLst/>
                          </a:endParaRPr>
                        </a:p>
                      </a:txBody>
                      <a:tcPr marL="23535" marR="23535" marT="0" marB="0"/>
                    </a:tc>
                    <a:extLst>
                      <a:ext uri="{0D108BD9-81ED-4DB2-BD59-A6C34878D82A}">
                        <a16:rowId xmlns:a16="http://schemas.microsoft.com/office/drawing/2014/main" val="189813321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Double Hashing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Use a 2nd hash function with the 1st one to hash when collision occurs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</a:rPr>
                            <a:t>Overcome primary and secondary clustering as two keys may not have the same hash</a:t>
                          </a:r>
                          <a:r>
                            <a:rPr lang="en-US" sz="900" baseline="-25000" dirty="0">
                              <a:effectLst/>
                            </a:rPr>
                            <a:t>2</a:t>
                          </a:r>
                          <a:r>
                            <a:rPr lang="en-US" sz="900" dirty="0">
                              <a:effectLst/>
                            </a:rPr>
                            <a:t> value, hence the probe sequence is different.</a:t>
                          </a: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lvl="0" indent="0"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Symbol" panose="05050102010706020507" pitchFamily="18" charset="2"/>
                            <a:buNone/>
                          </a:pP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(hash</a:t>
                          </a:r>
                          <a:r>
                            <a:rPr lang="en-US" sz="900" baseline="-250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(key) + k * hash</a:t>
                          </a:r>
                          <a:r>
                            <a:rPr lang="en-US" sz="900" baseline="-250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9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(key)) % m where k is the number of attempts with collision</a:t>
                          </a:r>
                          <a:endParaRPr lang="en-SG" sz="9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23535" marR="23535" marT="0" marB="0"/>
                    </a:tc>
                    <a:extLst>
                      <a:ext uri="{0D108BD9-81ED-4DB2-BD59-A6C34878D82A}">
                        <a16:rowId xmlns:a16="http://schemas.microsoft.com/office/drawing/2014/main" val="207111986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577AC93-BDB4-44F7-A195-D6884E5CB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42923"/>
              </p:ext>
            </p:extLst>
          </p:nvPr>
        </p:nvGraphicFramePr>
        <p:xfrm>
          <a:off x="7417292" y="0"/>
          <a:ext cx="3697551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499">
                  <a:extLst>
                    <a:ext uri="{9D8B030D-6E8A-4147-A177-3AD203B41FA5}">
                      <a16:colId xmlns:a16="http://schemas.microsoft.com/office/drawing/2014/main" val="3104524365"/>
                    </a:ext>
                  </a:extLst>
                </a:gridCol>
                <a:gridCol w="693390">
                  <a:extLst>
                    <a:ext uri="{9D8B030D-6E8A-4147-A177-3AD203B41FA5}">
                      <a16:colId xmlns:a16="http://schemas.microsoft.com/office/drawing/2014/main" val="4085720630"/>
                    </a:ext>
                  </a:extLst>
                </a:gridCol>
                <a:gridCol w="685711">
                  <a:extLst>
                    <a:ext uri="{9D8B030D-6E8A-4147-A177-3AD203B41FA5}">
                      <a16:colId xmlns:a16="http://schemas.microsoft.com/office/drawing/2014/main" val="2049697126"/>
                    </a:ext>
                  </a:extLst>
                </a:gridCol>
                <a:gridCol w="727200">
                  <a:extLst>
                    <a:ext uri="{9D8B030D-6E8A-4147-A177-3AD203B41FA5}">
                      <a16:colId xmlns:a16="http://schemas.microsoft.com/office/drawing/2014/main" val="1274597989"/>
                    </a:ext>
                  </a:extLst>
                </a:gridCol>
                <a:gridCol w="788751">
                  <a:extLst>
                    <a:ext uri="{9D8B030D-6E8A-4147-A177-3AD203B41FA5}">
                      <a16:colId xmlns:a16="http://schemas.microsoft.com/office/drawing/2014/main" val="4036715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900" b="0" dirty="0"/>
                        <a:t>Dijkstra 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0" dirty="0"/>
                        <a:t>V x 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0" dirty="0"/>
                        <a:t>V x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0" dirty="0"/>
                        <a:t>E</a:t>
                      </a:r>
                      <a:r>
                        <a:rPr lang="en-SG" sz="900" b="0"/>
                        <a:t> </a:t>
                      </a:r>
                      <a:r>
                        <a:rPr lang="en-SG" sz="900" b="0" dirty="0"/>
                        <a:t>x </a:t>
                      </a:r>
                      <a:r>
                        <a:rPr lang="en-SG" sz="900" b="0" dirty="0" err="1"/>
                        <a:t>decKey</a:t>
                      </a:r>
                      <a:endParaRPr lang="en-SG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b="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4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9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O(V</a:t>
                      </a:r>
                      <a:r>
                        <a:rPr lang="en-SG" sz="900" baseline="30000" dirty="0"/>
                        <a:t>2</a:t>
                      </a:r>
                      <a:r>
                        <a:rPr lang="en-SG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73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900" dirty="0"/>
                        <a:t>AVL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 err="1"/>
                        <a:t>logV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 err="1"/>
                        <a:t>logV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 err="1"/>
                        <a:t>logV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O(</a:t>
                      </a:r>
                      <a:r>
                        <a:rPr lang="en-SG" sz="900" dirty="0" err="1"/>
                        <a:t>ElogV</a:t>
                      </a:r>
                      <a:r>
                        <a:rPr lang="en-SG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63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900" dirty="0"/>
                        <a:t>d-way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 err="1"/>
                        <a:t>dlog</a:t>
                      </a:r>
                      <a:r>
                        <a:rPr lang="en-SG" sz="900" baseline="-25000" dirty="0" err="1"/>
                        <a:t>d</a:t>
                      </a:r>
                      <a:r>
                        <a:rPr lang="en-SG" sz="900" dirty="0" err="1"/>
                        <a:t>v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 err="1"/>
                        <a:t>dlog</a:t>
                      </a:r>
                      <a:r>
                        <a:rPr lang="en-SG" sz="900" baseline="-25000" dirty="0" err="1"/>
                        <a:t>d</a:t>
                      </a:r>
                      <a:r>
                        <a:rPr lang="en-SG" sz="900" dirty="0" err="1"/>
                        <a:t>V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 err="1"/>
                        <a:t>log</a:t>
                      </a:r>
                      <a:r>
                        <a:rPr lang="en-SG" sz="900" baseline="-25000" dirty="0" err="1"/>
                        <a:t>d</a:t>
                      </a:r>
                      <a:r>
                        <a:rPr lang="en-SG" sz="900" dirty="0" err="1"/>
                        <a:t>V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O(</a:t>
                      </a:r>
                      <a:r>
                        <a:rPr lang="en-SG" sz="900" dirty="0" err="1"/>
                        <a:t>Elog</a:t>
                      </a:r>
                      <a:r>
                        <a:rPr lang="en-SG" sz="900" baseline="-25000" dirty="0" err="1"/>
                        <a:t>E</a:t>
                      </a:r>
                      <a:r>
                        <a:rPr lang="en-SG" sz="900" baseline="-25000" dirty="0"/>
                        <a:t>/V</a:t>
                      </a:r>
                      <a:r>
                        <a:rPr lang="en-SG" sz="900" dirty="0"/>
                        <a:t>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900" dirty="0" err="1"/>
                        <a:t>Fibo</a:t>
                      </a:r>
                      <a:r>
                        <a:rPr lang="en-SG" sz="900" dirty="0"/>
                        <a:t>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 err="1"/>
                        <a:t>logV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O(</a:t>
                      </a:r>
                      <a:r>
                        <a:rPr lang="en-SG" sz="900" dirty="0" err="1"/>
                        <a:t>E+VlogV</a:t>
                      </a:r>
                      <a:r>
                        <a:rPr lang="en-SG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4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5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0161E-0E8C-419D-A8A4-4CF9CAD8AC06}"/>
              </a:ext>
            </a:extLst>
          </p:cNvPr>
          <p:cNvSpPr txBox="1"/>
          <p:nvPr/>
        </p:nvSpPr>
        <p:spPr>
          <a:xfrm>
            <a:off x="0" y="0"/>
            <a:ext cx="33735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900" b="1" dirty="0"/>
              <a:t>Common Techniques - Sorting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Discrete sequential variable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Find an optimal point – binary search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Find kth value – quick select -&gt; O(n) </a:t>
            </a:r>
            <a:r>
              <a:rPr lang="en-SG" sz="900" dirty="0" err="1"/>
              <a:t>ave</a:t>
            </a:r>
            <a:r>
              <a:rPr lang="en-SG" sz="900" dirty="0"/>
              <a:t>, O(n^2) worst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Find biggest/smallest k elements -&gt; max/min heap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Sorting with tie-breakers</a:t>
            </a:r>
          </a:p>
          <a:p>
            <a:pPr lvl="0"/>
            <a:r>
              <a:rPr lang="en-SG" sz="900" dirty="0"/>
              <a:t>- Sort by tie-breakers, then use a stable sort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Need to compare elements – hashtable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Added benefit of un-nesting for loops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Comparing is expensive – hashtable stores value and fingerprint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1 hash for value, 1 hash for fingerprint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Choose larger range for fingerprint since it does not affect space</a:t>
            </a:r>
          </a:p>
          <a:p>
            <a:pPr marL="171450" lvl="0" indent="-171450">
              <a:buFontTx/>
              <a:buChar char="-"/>
            </a:pPr>
            <a:endParaRPr lang="en-SG" sz="900" dirty="0"/>
          </a:p>
          <a:p>
            <a:pPr lvl="0"/>
            <a:r>
              <a:rPr lang="en-SG" sz="900" dirty="0"/>
              <a:t>Nodes on graph that we need to visit</a:t>
            </a:r>
          </a:p>
          <a:p>
            <a:pPr lvl="0"/>
            <a:r>
              <a:rPr lang="en-SG" sz="900" dirty="0"/>
              <a:t>1 – SSSP from both </a:t>
            </a:r>
            <a:r>
              <a:rPr lang="en-SG" sz="900" dirty="0" err="1"/>
              <a:t>src</a:t>
            </a:r>
            <a:r>
              <a:rPr lang="en-SG" sz="900" dirty="0"/>
              <a:t> and </a:t>
            </a:r>
            <a:r>
              <a:rPr lang="en-SG" sz="900" dirty="0" err="1"/>
              <a:t>dest</a:t>
            </a:r>
            <a:r>
              <a:rPr lang="en-SG" sz="900" dirty="0"/>
              <a:t> to nodes</a:t>
            </a:r>
          </a:p>
          <a:p>
            <a:pPr lvl="0"/>
            <a:r>
              <a:rPr lang="en-SG" sz="900" dirty="0"/>
              <a:t>2 – clone graph, use nodes as bridge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Cost of edge traversal is multiplied, not times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Reweight each edge to log(w)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Sum and 2^(sum) for cost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Nearly sorted array 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Insertion sort has best case O(n)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Bubble sort with flag can be easily tripped to O(n^2)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Sort where writing is expensive - selection sort max 2n writes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Time of O(</a:t>
            </a:r>
            <a:r>
              <a:rPr lang="en-SG" sz="900" dirty="0" err="1"/>
              <a:t>nlogn</a:t>
            </a:r>
            <a:r>
              <a:rPr lang="en-SG" sz="900" dirty="0"/>
              <a:t>) with quick sort of n/</a:t>
            </a:r>
            <a:r>
              <a:rPr lang="en-SG" sz="900" dirty="0" err="1"/>
              <a:t>logn</a:t>
            </a:r>
            <a:r>
              <a:rPr lang="en-SG" sz="900" dirty="0"/>
              <a:t> pivots first</a:t>
            </a:r>
          </a:p>
          <a:p>
            <a:pPr marL="171450" lvl="0" indent="-171450">
              <a:buFontTx/>
              <a:buChar char="-"/>
            </a:pPr>
            <a:endParaRPr lang="en-SG" sz="900" dirty="0"/>
          </a:p>
          <a:p>
            <a:pPr lvl="0"/>
            <a:r>
              <a:rPr lang="en-SG" sz="900" dirty="0"/>
              <a:t>Operation along class storing multiple variables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Store a sorted order by each variable - c x O(</a:t>
            </a:r>
            <a:r>
              <a:rPr lang="en-SG" sz="900" dirty="0" err="1"/>
              <a:t>nlogn</a:t>
            </a:r>
            <a:r>
              <a:rPr lang="en-SG" sz="900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If it’s just 2 variables, usually can be achieved by sorting by 1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Sort into a specific ordering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Sort index instead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40726-4869-4F44-8EE7-DC7ED3FCDC8C}"/>
              </a:ext>
            </a:extLst>
          </p:cNvPr>
          <p:cNvSpPr txBox="1"/>
          <p:nvPr/>
        </p:nvSpPr>
        <p:spPr>
          <a:xfrm>
            <a:off x="6096001" y="0"/>
            <a:ext cx="31012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900" b="1" dirty="0"/>
              <a:t>Common Techniques - Graphs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Modifying edge weights:</a:t>
            </a:r>
          </a:p>
          <a:p>
            <a:pPr marL="228600" lvl="0" indent="-228600">
              <a:buAutoNum type="arabicParenR"/>
            </a:pPr>
            <a:r>
              <a:rPr lang="en-SG" sz="900" dirty="0"/>
              <a:t>Max instead of min – negate weights</a:t>
            </a:r>
          </a:p>
          <a:p>
            <a:pPr marL="228600" lvl="0" indent="-228600">
              <a:buAutoNum type="arabicParenR"/>
            </a:pPr>
            <a:r>
              <a:rPr lang="en-SG" sz="900" dirty="0"/>
              <a:t>Multiply instead of sum – log weights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Looking for even/odd cycles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BFS, compare frontiers when hit visited node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MST with multiple, disconnected roots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Prim’s initialised with roots, or 1 parent node to roots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Graphs with special cases of “cost”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Is shortest path always in MST? – run MST algo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Positive weight cycles can exists – bellman ford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Bellman ford up to k hops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For k iteration, store relaxation result in a new array and update only at the end of each iteration</a:t>
            </a:r>
          </a:p>
          <a:p>
            <a:pPr marL="171450" lvl="0" indent="-171450">
              <a:buFontTx/>
              <a:buChar char="-"/>
            </a:pPr>
            <a:endParaRPr lang="en-SG" sz="900" dirty="0"/>
          </a:p>
          <a:p>
            <a:pPr lvl="0"/>
            <a:r>
              <a:rPr lang="en-SG" sz="900" dirty="0"/>
              <a:t>Must travel exactly x hop each time – matrix multiplication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Detecting cycles</a:t>
            </a:r>
          </a:p>
          <a:p>
            <a:pPr lvl="0"/>
            <a:r>
              <a:rPr lang="en-SG" sz="900" dirty="0"/>
              <a:t>1 – if positive weights, bellman ford</a:t>
            </a:r>
          </a:p>
          <a:p>
            <a:pPr lvl="0"/>
            <a:r>
              <a:rPr lang="en-SG" sz="900" dirty="0"/>
              <a:t>2 – DFS with additional recursive visited array</a:t>
            </a:r>
          </a:p>
          <a:p>
            <a:pPr lvl="0"/>
            <a:r>
              <a:rPr lang="en-SG" sz="900" dirty="0"/>
              <a:t>3 – Kahn with failure detection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Weight of all cycles on directed</a:t>
            </a:r>
          </a:p>
          <a:p>
            <a:pPr lvl="0"/>
            <a:r>
              <a:rPr lang="en-SG" sz="900" dirty="0"/>
              <a:t>- Floyd </a:t>
            </a:r>
            <a:r>
              <a:rPr lang="en-SG" sz="900" dirty="0" err="1"/>
              <a:t>Warshall</a:t>
            </a:r>
            <a:r>
              <a:rPr lang="en-SG" sz="900" dirty="0"/>
              <a:t>, for every pair (</a:t>
            </a:r>
            <a:r>
              <a:rPr lang="en-SG" sz="900" dirty="0" err="1"/>
              <a:t>u,v</a:t>
            </a:r>
            <a:r>
              <a:rPr lang="en-SG" sz="900"/>
              <a:t>) weight = d</a:t>
            </a:r>
            <a:r>
              <a:rPr lang="en-SG" sz="900" dirty="0"/>
              <a:t>(</a:t>
            </a:r>
            <a:r>
              <a:rPr lang="en-SG" sz="900" dirty="0" err="1"/>
              <a:t>u,v</a:t>
            </a:r>
            <a:r>
              <a:rPr lang="en-SG" sz="900" dirty="0"/>
              <a:t>) + d(</a:t>
            </a:r>
            <a:r>
              <a:rPr lang="en-SG" sz="900" dirty="0" err="1"/>
              <a:t>v,u</a:t>
            </a:r>
            <a:r>
              <a:rPr lang="en-SG" sz="900" dirty="0"/>
              <a:t>)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Graph with odd and even steps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Copy to G and G’, edge from G to G’ is odd, vice versa</a:t>
            </a:r>
          </a:p>
          <a:p>
            <a:pPr marL="171450" lvl="0" indent="-171450">
              <a:buFontTx/>
              <a:buChar char="-"/>
            </a:pPr>
            <a:endParaRPr lang="en-SG" sz="900" dirty="0"/>
          </a:p>
          <a:p>
            <a:pPr lvl="0"/>
            <a:r>
              <a:rPr lang="en-SG" sz="900" dirty="0"/>
              <a:t>Graph where some nodes are “combined”</a:t>
            </a:r>
          </a:p>
          <a:p>
            <a:pPr lvl="0"/>
            <a:r>
              <a:rPr lang="en-SG" sz="900" dirty="0"/>
              <a:t>1 – Union to join nodes, vertexes are components</a:t>
            </a:r>
          </a:p>
          <a:p>
            <a:pPr lvl="0"/>
            <a:r>
              <a:rPr lang="en-SG" sz="900" dirty="0"/>
              <a:t>Good if components are big - O(E log V)</a:t>
            </a:r>
          </a:p>
          <a:p>
            <a:pPr lvl="0"/>
            <a:r>
              <a:rPr lang="en-SG" sz="900" dirty="0"/>
              <a:t>2 – Complete partite graph between components</a:t>
            </a:r>
          </a:p>
          <a:p>
            <a:pPr lvl="0"/>
            <a:r>
              <a:rPr lang="en-SG" sz="900" dirty="0"/>
              <a:t>Good if components are small - O(V + </a:t>
            </a:r>
            <a:r>
              <a:rPr lang="en-SG" sz="900" dirty="0" err="1"/>
              <a:t>kE</a:t>
            </a:r>
            <a:r>
              <a:rPr lang="en-SG" sz="900" dirty="0"/>
              <a:t>) where k is the size of biggest component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Graph where relations has an inequality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Incorporate triangle inequality to weigh edges</a:t>
            </a:r>
          </a:p>
          <a:p>
            <a:pPr lvl="0"/>
            <a:endParaRPr lang="en-SG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9F90D-5211-43C1-847E-E2943A9D3669}"/>
              </a:ext>
            </a:extLst>
          </p:cNvPr>
          <p:cNvSpPr txBox="1"/>
          <p:nvPr/>
        </p:nvSpPr>
        <p:spPr>
          <a:xfrm>
            <a:off x="3373515" y="0"/>
            <a:ext cx="272248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900" b="1" dirty="0"/>
              <a:t>Common Techniques – Trees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Specialised way of weighting tree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Recursively formulate calculation of weights at each node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Calculate from root to leaves and back up via DFS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AVL Tree with 2 variables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Sort by one, store subtree’s min/max of other</a:t>
            </a:r>
          </a:p>
          <a:p>
            <a:pPr marL="171450" lvl="0" indent="-171450">
              <a:buFontTx/>
              <a:buChar char="-"/>
            </a:pPr>
            <a:endParaRPr lang="en-SG" sz="900" dirty="0"/>
          </a:p>
          <a:p>
            <a:pPr lvl="0"/>
            <a:r>
              <a:rPr lang="en-SG" sz="900" dirty="0"/>
              <a:t>In-order traversal of BST gives a sorted array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Need to know weight on each side of an edge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Recurse upwards via DFS, node stores weight of subtree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Figure out which side is child, take weight and total – weight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 err="1"/>
              <a:t>Post+Pre-order</a:t>
            </a:r>
            <a:r>
              <a:rPr lang="en-SG" sz="900" dirty="0"/>
              <a:t> Traversal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Print node before and after traversing children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Children of x contained within bounds of x printed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Left child first, then right child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X, L, ….., L, R, ……, R,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9E69B-9C14-4B1D-8106-C59AFF9BDCA0}"/>
              </a:ext>
            </a:extLst>
          </p:cNvPr>
          <p:cNvSpPr txBox="1"/>
          <p:nvPr/>
        </p:nvSpPr>
        <p:spPr>
          <a:xfrm>
            <a:off x="9303799" y="0"/>
            <a:ext cx="22460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900" b="1" dirty="0" err="1"/>
              <a:t>Datastuctures</a:t>
            </a:r>
            <a:endParaRPr lang="en-SG" sz="900" b="1" dirty="0"/>
          </a:p>
          <a:p>
            <a:pPr lvl="0"/>
            <a:endParaRPr lang="en-SG" sz="900" dirty="0"/>
          </a:p>
          <a:p>
            <a:pPr lvl="0"/>
            <a:r>
              <a:rPr lang="en-SG" sz="900" dirty="0"/>
              <a:t>Care only about min, max – heap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Sortable values – BST, skip-list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Many operations in </a:t>
            </a:r>
            <a:r>
              <a:rPr lang="en-SG" sz="900" dirty="0" err="1"/>
              <a:t>logn</a:t>
            </a:r>
            <a:r>
              <a:rPr lang="en-SG" sz="900" dirty="0"/>
              <a:t> time - AVL tree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Need to query with prefix – tries / radix tree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Sequential operations with O(1) lookup</a:t>
            </a:r>
          </a:p>
          <a:p>
            <a:pPr marL="171450" lvl="0" indent="-171450">
              <a:buFontTx/>
              <a:buChar char="-"/>
            </a:pPr>
            <a:r>
              <a:rPr lang="en-SG" sz="900" dirty="0"/>
              <a:t>Tree / list with hashtable with key of data and value = pointer to node</a:t>
            </a:r>
          </a:p>
          <a:p>
            <a:pPr marL="171450" lvl="0" indent="-171450">
              <a:buFontTx/>
              <a:buChar char="-"/>
            </a:pPr>
            <a:endParaRPr lang="en-SG" sz="900" dirty="0"/>
          </a:p>
          <a:p>
            <a:pPr lvl="0"/>
            <a:r>
              <a:rPr lang="en-SG" sz="900" dirty="0"/>
              <a:t>Constant and known size structure – array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High number of duplicates – hashtable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O(n) construction time – heap or hashtable</a:t>
            </a:r>
          </a:p>
          <a:p>
            <a:pPr lvl="0"/>
            <a:endParaRPr lang="en-SG" sz="900" dirty="0"/>
          </a:p>
          <a:p>
            <a:pPr lvl="0"/>
            <a:r>
              <a:rPr lang="en-SG" sz="900" dirty="0"/>
              <a:t>Duplicates can be ignored - hashtable</a:t>
            </a:r>
          </a:p>
        </p:txBody>
      </p:sp>
    </p:spTree>
    <p:extLst>
      <p:ext uri="{BB962C8B-B14F-4D97-AF65-F5344CB8AC3E}">
        <p14:creationId xmlns:p14="http://schemas.microsoft.com/office/powerpoint/2010/main" val="219077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1313</Words>
  <Application>Microsoft Office PowerPoint</Application>
  <PresentationFormat>Widescreen</PresentationFormat>
  <Paragraphs>205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PINXI</dc:creator>
  <cp:lastModifiedBy>TAN PINXI</cp:lastModifiedBy>
  <cp:revision>131</cp:revision>
  <dcterms:created xsi:type="dcterms:W3CDTF">2020-04-20T03:32:33Z</dcterms:created>
  <dcterms:modified xsi:type="dcterms:W3CDTF">2020-05-04T04:39:22Z</dcterms:modified>
</cp:coreProperties>
</file>