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9"/>
  </p:notesMasterIdLst>
  <p:handoutMasterIdLst>
    <p:handoutMasterId r:id="rId20"/>
  </p:handoutMasterIdLst>
  <p:sldIdLst>
    <p:sldId id="353" r:id="rId5"/>
    <p:sldId id="370" r:id="rId6"/>
    <p:sldId id="369" r:id="rId7"/>
    <p:sldId id="363" r:id="rId8"/>
    <p:sldId id="372" r:id="rId9"/>
    <p:sldId id="368" r:id="rId10"/>
    <p:sldId id="358" r:id="rId11"/>
    <p:sldId id="359" r:id="rId12"/>
    <p:sldId id="356" r:id="rId13"/>
    <p:sldId id="365" r:id="rId14"/>
    <p:sldId id="376" r:id="rId15"/>
    <p:sldId id="361" r:id="rId16"/>
    <p:sldId id="380" r:id="rId17"/>
    <p:sldId id="360" r:id="rId18"/>
  </p:sldIdLst>
  <p:sldSz cx="12192000" cy="6858000"/>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3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6" autoAdjust="0"/>
    <p:restoredTop sz="92942" autoAdjust="0"/>
  </p:normalViewPr>
  <p:slideViewPr>
    <p:cSldViewPr snapToGrid="0">
      <p:cViewPr varScale="1">
        <p:scale>
          <a:sx n="103" d="100"/>
          <a:sy n="103" d="100"/>
        </p:scale>
        <p:origin x="102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3BC0A04-C96D-C4DF-5112-17330FF19E1A}"/>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17DA8CA-D4D9-9383-FE44-404CDE7E7378}"/>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94FAFA7F-D004-48B5-BF7C-41E52374F715}" type="datetimeFigureOut">
              <a:rPr lang="fr-FR" smtClean="0"/>
              <a:t>14/01/2025</a:t>
            </a:fld>
            <a:endParaRPr lang="fr-FR"/>
          </a:p>
        </p:txBody>
      </p:sp>
      <p:sp>
        <p:nvSpPr>
          <p:cNvPr id="4" name="Espace réservé du pied de page 3">
            <a:extLst>
              <a:ext uri="{FF2B5EF4-FFF2-40B4-BE49-F238E27FC236}">
                <a16:creationId xmlns:a16="http://schemas.microsoft.com/office/drawing/2014/main" id="{52AAC3E4-765C-98A1-422F-DDC8626DDC5A}"/>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CC329DB-57B9-4EF4-5DD2-C2520D2734AA}"/>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CA527ED0-F306-4A3C-BB0F-1DF1DCEDFEC2}" type="slidenum">
              <a:rPr lang="fr-FR" smtClean="0"/>
              <a:t>‹N°›</a:t>
            </a:fld>
            <a:endParaRPr lang="fr-FR"/>
          </a:p>
        </p:txBody>
      </p:sp>
    </p:spTree>
    <p:extLst>
      <p:ext uri="{BB962C8B-B14F-4D97-AF65-F5344CB8AC3E}">
        <p14:creationId xmlns:p14="http://schemas.microsoft.com/office/powerpoint/2010/main" val="2621924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AABEED15-FADB-43DB-9504-73859E5175D7}" type="datetimeFigureOut">
              <a:rPr lang="fr-FR" smtClean="0"/>
              <a:t>14/01/2025</a:t>
            </a:fld>
            <a:endParaRPr lang="fr-FR"/>
          </a:p>
        </p:txBody>
      </p:sp>
      <p:sp>
        <p:nvSpPr>
          <p:cNvPr id="4" name="Espace réservé de l'image des diapositives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0338D760-35D5-4E01-A0B6-69EF22A0A512}" type="slidenum">
              <a:rPr lang="fr-FR" smtClean="0"/>
              <a:t>‹N°›</a:t>
            </a:fld>
            <a:endParaRPr lang="fr-FR"/>
          </a:p>
        </p:txBody>
      </p:sp>
    </p:spTree>
    <p:extLst>
      <p:ext uri="{BB962C8B-B14F-4D97-AF65-F5344CB8AC3E}">
        <p14:creationId xmlns:p14="http://schemas.microsoft.com/office/powerpoint/2010/main" val="34999063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35191F-8DBA-9746-9C26-AC8F49D26149}" type="slidenum">
              <a:rPr lang="fr-FR" smtClean="0"/>
              <a:t>1</a:t>
            </a:fld>
            <a:endParaRPr lang="fr-FR"/>
          </a:p>
        </p:txBody>
      </p:sp>
    </p:spTree>
    <p:extLst>
      <p:ext uri="{BB962C8B-B14F-4D97-AF65-F5344CB8AC3E}">
        <p14:creationId xmlns:p14="http://schemas.microsoft.com/office/powerpoint/2010/main" val="746303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0425C-859F-7636-097E-665822F67CC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A01395A-FC6A-1317-96A3-41ADA3793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F0EAE7D-D9F8-BA47-618D-715A5E40B602}"/>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EF7EE46C-64D4-23BB-ADB7-DD66525FA9DC}"/>
              </a:ext>
            </a:extLst>
          </p:cNvPr>
          <p:cNvSpPr>
            <a:spLocks noGrp="1"/>
          </p:cNvSpPr>
          <p:nvPr>
            <p:ph type="ftr" sz="quarter" idx="11"/>
          </p:nvPr>
        </p:nvSpPr>
        <p:spPr/>
        <p:txBody>
          <a:bodyPr/>
          <a:lstStyle/>
          <a:p>
            <a:r>
              <a:rPr lang="fr-FR"/>
              <a:t>Ecole supérieure Algérienne des Affaires </a:t>
            </a:r>
          </a:p>
        </p:txBody>
      </p:sp>
      <p:sp>
        <p:nvSpPr>
          <p:cNvPr id="6" name="Espace réservé du numéro de diapositive 5">
            <a:extLst>
              <a:ext uri="{FF2B5EF4-FFF2-40B4-BE49-F238E27FC236}">
                <a16:creationId xmlns:a16="http://schemas.microsoft.com/office/drawing/2014/main" id="{F7A3A536-260A-1F51-7038-EDD1D2F2FF67}"/>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206648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84DB9E-5F70-22D4-DE09-5F679F4398F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6AA8227-B81A-E0FE-1664-533421C8F1B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8A862F-2C28-C8CB-FE70-5049C6B1F65F}"/>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2EE692FA-EB1E-240F-F713-1AE02C14E80A}"/>
              </a:ext>
            </a:extLst>
          </p:cNvPr>
          <p:cNvSpPr>
            <a:spLocks noGrp="1"/>
          </p:cNvSpPr>
          <p:nvPr>
            <p:ph type="ftr" sz="quarter" idx="11"/>
          </p:nvPr>
        </p:nvSpPr>
        <p:spPr/>
        <p:txBody>
          <a:bodyPr/>
          <a:lstStyle/>
          <a:p>
            <a:r>
              <a:rPr lang="fr-FR"/>
              <a:t>Ecole supérieure Algérienne des Affaires </a:t>
            </a:r>
          </a:p>
        </p:txBody>
      </p:sp>
      <p:sp>
        <p:nvSpPr>
          <p:cNvPr id="6" name="Espace réservé du numéro de diapositive 5">
            <a:extLst>
              <a:ext uri="{FF2B5EF4-FFF2-40B4-BE49-F238E27FC236}">
                <a16:creationId xmlns:a16="http://schemas.microsoft.com/office/drawing/2014/main" id="{BD1E9E13-7B5B-969F-4E65-6937C7D291F6}"/>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309431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657A542-CD28-2721-FB61-52A8ACF36D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D001C6D-525E-DA79-E835-1189E60C343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500255-72BA-2A3A-C9F4-5B6414F9ABA0}"/>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BF1D1967-ACAA-C138-5CA8-8D9D3A9F3462}"/>
              </a:ext>
            </a:extLst>
          </p:cNvPr>
          <p:cNvSpPr>
            <a:spLocks noGrp="1"/>
          </p:cNvSpPr>
          <p:nvPr>
            <p:ph type="ftr" sz="quarter" idx="11"/>
          </p:nvPr>
        </p:nvSpPr>
        <p:spPr/>
        <p:txBody>
          <a:bodyPr/>
          <a:lstStyle/>
          <a:p>
            <a:r>
              <a:rPr lang="fr-FR"/>
              <a:t>Ecole supérieure Algérienne des Affaires </a:t>
            </a:r>
          </a:p>
        </p:txBody>
      </p:sp>
      <p:sp>
        <p:nvSpPr>
          <p:cNvPr id="6" name="Espace réservé du numéro de diapositive 5">
            <a:extLst>
              <a:ext uri="{FF2B5EF4-FFF2-40B4-BE49-F238E27FC236}">
                <a16:creationId xmlns:a16="http://schemas.microsoft.com/office/drawing/2014/main" id="{61E7A6D3-CF0B-D6BE-BD49-6B5755B7AB48}"/>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3204601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 SANS">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1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A38DF-9EA5-3C17-0F17-5AFAEDC5D7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DC24FA-1437-1EC0-28A9-B973FD335A6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5C9A76-742F-AD67-30DC-1712BD772953}"/>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05A54E9F-A72E-A911-841A-CC156F344036}"/>
              </a:ext>
            </a:extLst>
          </p:cNvPr>
          <p:cNvSpPr>
            <a:spLocks noGrp="1"/>
          </p:cNvSpPr>
          <p:nvPr>
            <p:ph type="ftr" sz="quarter" idx="11"/>
          </p:nvPr>
        </p:nvSpPr>
        <p:spPr/>
        <p:txBody>
          <a:bodyPr/>
          <a:lstStyle/>
          <a:p>
            <a:r>
              <a:rPr lang="fr-FR"/>
              <a:t>Ecole supérieure Algérienne des Affaires </a:t>
            </a:r>
          </a:p>
        </p:txBody>
      </p:sp>
      <p:sp>
        <p:nvSpPr>
          <p:cNvPr id="6" name="Espace réservé du numéro de diapositive 5">
            <a:extLst>
              <a:ext uri="{FF2B5EF4-FFF2-40B4-BE49-F238E27FC236}">
                <a16:creationId xmlns:a16="http://schemas.microsoft.com/office/drawing/2014/main" id="{A81CF049-5277-7DFB-64C1-D2790EF310FA}"/>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312963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BBF8B-474C-5F3D-A817-3EBF9A0513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D7025CA-5358-A783-3613-09F20F8C8B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7F42DF9-C843-F3CE-57E0-68EC2AEE16A7}"/>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B916126B-54A1-F255-4551-8FF73DDBA8D0}"/>
              </a:ext>
            </a:extLst>
          </p:cNvPr>
          <p:cNvSpPr>
            <a:spLocks noGrp="1"/>
          </p:cNvSpPr>
          <p:nvPr>
            <p:ph type="ftr" sz="quarter" idx="11"/>
          </p:nvPr>
        </p:nvSpPr>
        <p:spPr/>
        <p:txBody>
          <a:bodyPr/>
          <a:lstStyle/>
          <a:p>
            <a:r>
              <a:rPr lang="fr-FR"/>
              <a:t>Ecole supérieure Algérienne des Affaires </a:t>
            </a:r>
          </a:p>
        </p:txBody>
      </p:sp>
      <p:sp>
        <p:nvSpPr>
          <p:cNvPr id="6" name="Espace réservé du numéro de diapositive 5">
            <a:extLst>
              <a:ext uri="{FF2B5EF4-FFF2-40B4-BE49-F238E27FC236}">
                <a16:creationId xmlns:a16="http://schemas.microsoft.com/office/drawing/2014/main" id="{A98D721B-198A-9868-5E1D-ED3E6948CF51}"/>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236629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7B700-0193-379E-B479-3DF2DA0ED8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98F5F3-9A37-F925-6BD1-7C8D7926A4F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AA768A-E6F9-4FC2-E372-B3356DE66A3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66DBF7C-3030-F50D-F22A-BA94A28A2087}"/>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CE159A0E-BEFC-945E-FE5E-37FE384E75D3}"/>
              </a:ext>
            </a:extLst>
          </p:cNvPr>
          <p:cNvSpPr>
            <a:spLocks noGrp="1"/>
          </p:cNvSpPr>
          <p:nvPr>
            <p:ph type="ftr" sz="quarter" idx="11"/>
          </p:nvPr>
        </p:nvSpPr>
        <p:spPr/>
        <p:txBody>
          <a:bodyPr/>
          <a:lstStyle/>
          <a:p>
            <a:r>
              <a:rPr lang="fr-FR"/>
              <a:t>Ecole supérieure Algérienne des Affaires </a:t>
            </a:r>
          </a:p>
        </p:txBody>
      </p:sp>
      <p:sp>
        <p:nvSpPr>
          <p:cNvPr id="7" name="Espace réservé du numéro de diapositive 6">
            <a:extLst>
              <a:ext uri="{FF2B5EF4-FFF2-40B4-BE49-F238E27FC236}">
                <a16:creationId xmlns:a16="http://schemas.microsoft.com/office/drawing/2014/main" id="{F57C3DDD-4DC7-428F-E0A9-64AB6C44E663}"/>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366884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FF7EEC-2D2E-728C-7F05-749F9147F1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2C09577-095A-6A5B-7F30-AAB4CEADC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F468767-2272-CE20-285B-93875D80D5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F06A5D8-1296-9C68-BFF5-FD2F773BD3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D74C19B-7166-9829-D0FD-459AEF22E07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9955E3-F1FC-1F78-3FC9-65A4C8C5007A}"/>
              </a:ext>
            </a:extLst>
          </p:cNvPr>
          <p:cNvSpPr>
            <a:spLocks noGrp="1"/>
          </p:cNvSpPr>
          <p:nvPr>
            <p:ph type="dt" sz="half" idx="10"/>
          </p:nvPr>
        </p:nvSpPr>
        <p:spPr/>
        <p:txBody>
          <a:bodyPr/>
          <a:lstStyle/>
          <a:p>
            <a:endParaRPr lang="fr-FR"/>
          </a:p>
        </p:txBody>
      </p:sp>
      <p:sp>
        <p:nvSpPr>
          <p:cNvPr id="8" name="Espace réservé du pied de page 7">
            <a:extLst>
              <a:ext uri="{FF2B5EF4-FFF2-40B4-BE49-F238E27FC236}">
                <a16:creationId xmlns:a16="http://schemas.microsoft.com/office/drawing/2014/main" id="{70BA5DE0-9BE4-2E56-8F5D-5D307E478325}"/>
              </a:ext>
            </a:extLst>
          </p:cNvPr>
          <p:cNvSpPr>
            <a:spLocks noGrp="1"/>
          </p:cNvSpPr>
          <p:nvPr>
            <p:ph type="ftr" sz="quarter" idx="11"/>
          </p:nvPr>
        </p:nvSpPr>
        <p:spPr/>
        <p:txBody>
          <a:bodyPr/>
          <a:lstStyle/>
          <a:p>
            <a:r>
              <a:rPr lang="fr-FR"/>
              <a:t>Ecole supérieure Algérienne des Affaires </a:t>
            </a:r>
          </a:p>
        </p:txBody>
      </p:sp>
      <p:sp>
        <p:nvSpPr>
          <p:cNvPr id="9" name="Espace réservé du numéro de diapositive 8">
            <a:extLst>
              <a:ext uri="{FF2B5EF4-FFF2-40B4-BE49-F238E27FC236}">
                <a16:creationId xmlns:a16="http://schemas.microsoft.com/office/drawing/2014/main" id="{28224075-4866-DA0C-FF8E-BA157E725214}"/>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122679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215B9A-2ABF-1B63-38C4-5B4E00EC66C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BF0F27F-F39D-25A4-6394-C961A9EC2FB7}"/>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379C5262-D0DB-7A2A-D9EA-B9F119E96D62}"/>
              </a:ext>
            </a:extLst>
          </p:cNvPr>
          <p:cNvSpPr>
            <a:spLocks noGrp="1"/>
          </p:cNvSpPr>
          <p:nvPr>
            <p:ph type="ftr" sz="quarter" idx="11"/>
          </p:nvPr>
        </p:nvSpPr>
        <p:spPr/>
        <p:txBody>
          <a:bodyPr/>
          <a:lstStyle/>
          <a:p>
            <a:r>
              <a:rPr lang="fr-FR"/>
              <a:t>Ecole supérieure Algérienne des Affaires </a:t>
            </a:r>
          </a:p>
        </p:txBody>
      </p:sp>
      <p:sp>
        <p:nvSpPr>
          <p:cNvPr id="5" name="Espace réservé du numéro de diapositive 4">
            <a:extLst>
              <a:ext uri="{FF2B5EF4-FFF2-40B4-BE49-F238E27FC236}">
                <a16:creationId xmlns:a16="http://schemas.microsoft.com/office/drawing/2014/main" id="{C95CCE59-B778-6FA1-60C7-19D752EDDEE5}"/>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406813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EF056D-F43D-6A4C-E098-BDEF55713C45}"/>
              </a:ext>
            </a:extLst>
          </p:cNvPr>
          <p:cNvSpPr>
            <a:spLocks noGrp="1"/>
          </p:cNvSpPr>
          <p:nvPr>
            <p:ph type="dt" sz="half" idx="10"/>
          </p:nvPr>
        </p:nvSpPr>
        <p:spPr/>
        <p:txBody>
          <a:bodyPr/>
          <a:lstStyle/>
          <a:p>
            <a:endParaRPr lang="fr-FR"/>
          </a:p>
        </p:txBody>
      </p:sp>
      <p:sp>
        <p:nvSpPr>
          <p:cNvPr id="3" name="Espace réservé du pied de page 2">
            <a:extLst>
              <a:ext uri="{FF2B5EF4-FFF2-40B4-BE49-F238E27FC236}">
                <a16:creationId xmlns:a16="http://schemas.microsoft.com/office/drawing/2014/main" id="{989C9FF3-DB79-09FF-EFAD-FAD8A2F6440B}"/>
              </a:ext>
            </a:extLst>
          </p:cNvPr>
          <p:cNvSpPr>
            <a:spLocks noGrp="1"/>
          </p:cNvSpPr>
          <p:nvPr>
            <p:ph type="ftr" sz="quarter" idx="11"/>
          </p:nvPr>
        </p:nvSpPr>
        <p:spPr/>
        <p:txBody>
          <a:bodyPr/>
          <a:lstStyle/>
          <a:p>
            <a:r>
              <a:rPr lang="fr-FR"/>
              <a:t>Ecole supérieure Algérienne des Affaires </a:t>
            </a:r>
          </a:p>
        </p:txBody>
      </p:sp>
      <p:sp>
        <p:nvSpPr>
          <p:cNvPr id="4" name="Espace réservé du numéro de diapositive 3">
            <a:extLst>
              <a:ext uri="{FF2B5EF4-FFF2-40B4-BE49-F238E27FC236}">
                <a16:creationId xmlns:a16="http://schemas.microsoft.com/office/drawing/2014/main" id="{47E47A1E-EE52-BDA3-33E0-EDF14A2C44A5}"/>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13453515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2E9A6-A431-78C2-BFD4-E7D0BADFB8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9FF3DCA-E005-A17C-8AE7-02897A47D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32F4CB9-EC8E-C48D-4029-83C4620A4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6B9E8B8-7130-E0BD-9B44-5375C144D522}"/>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1BBF647C-86C0-2D8D-0DD7-7C92B1DB301C}"/>
              </a:ext>
            </a:extLst>
          </p:cNvPr>
          <p:cNvSpPr>
            <a:spLocks noGrp="1"/>
          </p:cNvSpPr>
          <p:nvPr>
            <p:ph type="ftr" sz="quarter" idx="11"/>
          </p:nvPr>
        </p:nvSpPr>
        <p:spPr/>
        <p:txBody>
          <a:bodyPr/>
          <a:lstStyle/>
          <a:p>
            <a:r>
              <a:rPr lang="fr-FR"/>
              <a:t>Ecole supérieure Algérienne des Affaires </a:t>
            </a:r>
          </a:p>
        </p:txBody>
      </p:sp>
      <p:sp>
        <p:nvSpPr>
          <p:cNvPr id="7" name="Espace réservé du numéro de diapositive 6">
            <a:extLst>
              <a:ext uri="{FF2B5EF4-FFF2-40B4-BE49-F238E27FC236}">
                <a16:creationId xmlns:a16="http://schemas.microsoft.com/office/drawing/2014/main" id="{DDAD90D9-78CB-A7CB-80AB-065310EB4E77}"/>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370378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F817BD-1FDD-95AE-EE28-F99FA2BC5E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BCF2D19-4718-9DA9-1903-43AE2B175C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374E203-39CE-91B7-DA78-3D7F68CB9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8953CE3-2E79-33BE-20D3-2DF3E3397C58}"/>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8FB2FDFC-B6CD-3B08-57D8-9014FED1654B}"/>
              </a:ext>
            </a:extLst>
          </p:cNvPr>
          <p:cNvSpPr>
            <a:spLocks noGrp="1"/>
          </p:cNvSpPr>
          <p:nvPr>
            <p:ph type="ftr" sz="quarter" idx="11"/>
          </p:nvPr>
        </p:nvSpPr>
        <p:spPr/>
        <p:txBody>
          <a:bodyPr/>
          <a:lstStyle/>
          <a:p>
            <a:r>
              <a:rPr lang="fr-FR"/>
              <a:t>Ecole supérieure Algérienne des Affaires </a:t>
            </a:r>
          </a:p>
        </p:txBody>
      </p:sp>
      <p:sp>
        <p:nvSpPr>
          <p:cNvPr id="7" name="Espace réservé du numéro de diapositive 6">
            <a:extLst>
              <a:ext uri="{FF2B5EF4-FFF2-40B4-BE49-F238E27FC236}">
                <a16:creationId xmlns:a16="http://schemas.microsoft.com/office/drawing/2014/main" id="{871D25EC-89C3-4FE1-3597-08FB9E944779}"/>
              </a:ext>
            </a:extLst>
          </p:cNvPr>
          <p:cNvSpPr>
            <a:spLocks noGrp="1"/>
          </p:cNvSpPr>
          <p:nvPr>
            <p:ph type="sldNum" sz="quarter" idx="12"/>
          </p:nvPr>
        </p:nvSpPr>
        <p:spPr/>
        <p:txBody>
          <a:bodyPr/>
          <a:lstStyle/>
          <a:p>
            <a:fld id="{C662F78E-CB90-4BBC-BA65-44357C368D6A}" type="slidenum">
              <a:rPr lang="fr-FR" smtClean="0"/>
              <a:t>‹N°›</a:t>
            </a:fld>
            <a:endParaRPr lang="fr-FR"/>
          </a:p>
        </p:txBody>
      </p:sp>
    </p:spTree>
    <p:extLst>
      <p:ext uri="{BB962C8B-B14F-4D97-AF65-F5344CB8AC3E}">
        <p14:creationId xmlns:p14="http://schemas.microsoft.com/office/powerpoint/2010/main" val="366085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0DAD6A-F923-69FF-766A-BFE36D131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B0F176-B701-6F1C-7BB8-4BEEDDE8A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244C44-24B3-1A39-06D5-964738B2B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A9742DEE-767D-C0D3-E711-04AD102B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Ecole supérieure Algérienne des Affaires </a:t>
            </a:r>
          </a:p>
        </p:txBody>
      </p:sp>
      <p:sp>
        <p:nvSpPr>
          <p:cNvPr id="6" name="Espace réservé du numéro de diapositive 5">
            <a:extLst>
              <a:ext uri="{FF2B5EF4-FFF2-40B4-BE49-F238E27FC236}">
                <a16:creationId xmlns:a16="http://schemas.microsoft.com/office/drawing/2014/main" id="{73EDBAE5-E824-C0CA-FA43-3ACBB3EFB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F78E-CB90-4BBC-BA65-44357C368D6A}" type="slidenum">
              <a:rPr lang="fr-FR" smtClean="0"/>
              <a:t>‹N°›</a:t>
            </a:fld>
            <a:endParaRPr lang="fr-FR"/>
          </a:p>
        </p:txBody>
      </p:sp>
    </p:spTree>
    <p:extLst>
      <p:ext uri="{BB962C8B-B14F-4D97-AF65-F5344CB8AC3E}">
        <p14:creationId xmlns:p14="http://schemas.microsoft.com/office/powerpoint/2010/main" val="30498581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4A62CB6-72FB-BEF9-89DC-1B741C763100}"/>
              </a:ext>
            </a:extLst>
          </p:cNvPr>
          <p:cNvSpPr txBox="1"/>
          <p:nvPr/>
        </p:nvSpPr>
        <p:spPr>
          <a:xfrm>
            <a:off x="921248" y="2736502"/>
            <a:ext cx="10014220" cy="1446550"/>
          </a:xfrm>
          <a:prstGeom prst="rect">
            <a:avLst/>
          </a:prstGeom>
          <a:solidFill>
            <a:srgbClr val="144348"/>
          </a:solidFill>
        </p:spPr>
        <p:txBody>
          <a:bodyPr wrap="square" rtlCol="0">
            <a:spAutoFit/>
          </a:bodyPr>
          <a:lstStyle/>
          <a:p>
            <a:pPr algn="ctr"/>
            <a:r>
              <a:rPr lang="fr-FR" sz="4400" b="1" dirty="0">
                <a:solidFill>
                  <a:schemeClr val="bg1"/>
                </a:solidFill>
                <a:latin typeface="Oswald" panose="00000500000000000000" pitchFamily="2" charset="0"/>
              </a:rPr>
              <a:t>Avant-projet Stratégique Individuel </a:t>
            </a:r>
            <a:r>
              <a:rPr lang="fr-FR" sz="4400" dirty="0">
                <a:solidFill>
                  <a:schemeClr val="bg1"/>
                </a:solidFill>
                <a:latin typeface="Oswald" panose="00000500000000000000" pitchFamily="2" charset="0"/>
              </a:rPr>
              <a:t>(PCI)</a:t>
            </a:r>
          </a:p>
        </p:txBody>
      </p:sp>
      <p:pic>
        <p:nvPicPr>
          <p:cNvPr id="2" name="Image 1">
            <a:extLst>
              <a:ext uri="{FF2B5EF4-FFF2-40B4-BE49-F238E27FC236}">
                <a16:creationId xmlns:a16="http://schemas.microsoft.com/office/drawing/2014/main" id="{A3312168-DB46-4AA7-A456-132E70E00503}"/>
              </a:ext>
            </a:extLst>
          </p:cNvPr>
          <p:cNvPicPr>
            <a:picLocks noChangeAspect="1"/>
          </p:cNvPicPr>
          <p:nvPr/>
        </p:nvPicPr>
        <p:blipFill>
          <a:blip r:embed="rId3"/>
          <a:stretch>
            <a:fillRect/>
          </a:stretch>
        </p:blipFill>
        <p:spPr>
          <a:xfrm>
            <a:off x="3187904" y="240894"/>
            <a:ext cx="5681964" cy="871804"/>
          </a:xfrm>
          <a:prstGeom prst="rect">
            <a:avLst/>
          </a:prstGeom>
        </p:spPr>
      </p:pic>
      <p:sp>
        <p:nvSpPr>
          <p:cNvPr id="4" name="ZoneTexte 3">
            <a:extLst>
              <a:ext uri="{FF2B5EF4-FFF2-40B4-BE49-F238E27FC236}">
                <a16:creationId xmlns:a16="http://schemas.microsoft.com/office/drawing/2014/main" id="{D971AD5E-1749-4940-FC0A-D978983F35B1}"/>
              </a:ext>
            </a:extLst>
          </p:cNvPr>
          <p:cNvSpPr txBox="1"/>
          <p:nvPr/>
        </p:nvSpPr>
        <p:spPr>
          <a:xfrm>
            <a:off x="3750672" y="4945584"/>
            <a:ext cx="4057650" cy="461665"/>
          </a:xfrm>
          <a:prstGeom prst="rect">
            <a:avLst/>
          </a:prstGeom>
          <a:noFill/>
        </p:spPr>
        <p:txBody>
          <a:bodyPr wrap="square" rtlCol="0">
            <a:spAutoFit/>
          </a:bodyPr>
          <a:lstStyle/>
          <a:p>
            <a:pPr algn="ctr"/>
            <a:r>
              <a:rPr lang="fr-FR" sz="2400" dirty="0">
                <a:latin typeface="Oswald" panose="00000500000000000000" pitchFamily="2" charset="0"/>
              </a:rPr>
              <a:t>MBA – Promotion 17 </a:t>
            </a:r>
          </a:p>
        </p:txBody>
      </p:sp>
    </p:spTree>
    <p:extLst>
      <p:ext uri="{BB962C8B-B14F-4D97-AF65-F5344CB8AC3E}">
        <p14:creationId xmlns:p14="http://schemas.microsoft.com/office/powerpoint/2010/main" val="34601039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6874D2AE-6E55-34FA-9010-216850A2C7FF}"/>
              </a:ext>
            </a:extLst>
          </p:cNvPr>
          <p:cNvSpPr>
            <a:spLocks noGrp="1"/>
          </p:cNvSpPr>
          <p:nvPr>
            <p:ph type="sldNum" sz="quarter" idx="12"/>
          </p:nvPr>
        </p:nvSpPr>
        <p:spPr/>
        <p:txBody>
          <a:bodyPr/>
          <a:lstStyle/>
          <a:p>
            <a:fld id="{C662F78E-CB90-4BBC-BA65-44357C368D6A}" type="slidenum">
              <a:rPr lang="fr-FR" smtClean="0"/>
              <a:t>10</a:t>
            </a:fld>
            <a:endParaRPr lang="fr-FR"/>
          </a:p>
        </p:txBody>
      </p:sp>
      <p:sp>
        <p:nvSpPr>
          <p:cNvPr id="15" name="Titre 2">
            <a:extLst>
              <a:ext uri="{FF2B5EF4-FFF2-40B4-BE49-F238E27FC236}">
                <a16:creationId xmlns:a16="http://schemas.microsoft.com/office/drawing/2014/main" id="{6DC56E65-503B-BFE4-04B9-794E4CF0980C}"/>
              </a:ext>
            </a:extLst>
          </p:cNvPr>
          <p:cNvSpPr txBox="1">
            <a:spLocks/>
          </p:cNvSpPr>
          <p:nvPr/>
        </p:nvSpPr>
        <p:spPr>
          <a:xfrm>
            <a:off x="838200" y="356577"/>
            <a:ext cx="10515600" cy="1193928"/>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100" b="1" dirty="0">
                <a:solidFill>
                  <a:schemeClr val="bg1"/>
                </a:solidFill>
                <a:latin typeface="Oswald" panose="00000500000000000000" pitchFamily="2" charset="0"/>
                <a:cs typeface="Calibri" panose="020F0502020204030204" pitchFamily="34" charset="0"/>
              </a:rPr>
              <a:t>7. Résultats et recommandations attendus</a:t>
            </a:r>
          </a:p>
        </p:txBody>
      </p:sp>
      <p:pic>
        <p:nvPicPr>
          <p:cNvPr id="7" name="Espace réservé du contenu 1">
            <a:extLst>
              <a:ext uri="{FF2B5EF4-FFF2-40B4-BE49-F238E27FC236}">
                <a16:creationId xmlns:a16="http://schemas.microsoft.com/office/drawing/2014/main" id="{CA3ECC7A-A576-48C7-AC33-86348778DA59}"/>
              </a:ext>
            </a:extLst>
          </p:cNvPr>
          <p:cNvPicPr>
            <a:picLocks noChangeAspect="1"/>
          </p:cNvPicPr>
          <p:nvPr/>
        </p:nvPicPr>
        <p:blipFill>
          <a:blip r:embed="rId2"/>
          <a:stretch>
            <a:fillRect/>
          </a:stretch>
        </p:blipFill>
        <p:spPr>
          <a:xfrm>
            <a:off x="0" y="6421604"/>
            <a:ext cx="2827090" cy="436396"/>
          </a:xfrm>
          <a:prstGeom prst="rect">
            <a:avLst/>
          </a:prstGeom>
        </p:spPr>
      </p:pic>
      <p:sp>
        <p:nvSpPr>
          <p:cNvPr id="2" name="ZoneTexte 1">
            <a:extLst>
              <a:ext uri="{FF2B5EF4-FFF2-40B4-BE49-F238E27FC236}">
                <a16:creationId xmlns:a16="http://schemas.microsoft.com/office/drawing/2014/main" id="{01A51BCB-EAAD-3D9D-38CC-B2F73B8BFF3F}"/>
              </a:ext>
            </a:extLst>
          </p:cNvPr>
          <p:cNvSpPr txBox="1"/>
          <p:nvPr/>
        </p:nvSpPr>
        <p:spPr>
          <a:xfrm>
            <a:off x="838200" y="1565178"/>
            <a:ext cx="10515600" cy="1267655"/>
          </a:xfrm>
          <a:prstGeom prst="rect">
            <a:avLst/>
          </a:prstGeom>
          <a:noFill/>
        </p:spPr>
        <p:txBody>
          <a:bodyPr wrap="square" rtlCol="0">
            <a:spAutoFit/>
          </a:bodyPr>
          <a:lstStyle/>
          <a:p>
            <a:pPr algn="just">
              <a:lnSpc>
                <a:spcPct val="107000"/>
              </a:lnSpc>
              <a:spcAft>
                <a:spcPts val="800"/>
              </a:spcAft>
            </a:pPr>
            <a:r>
              <a:rPr lang="fr-DZ" kern="100" dirty="0">
                <a:effectLst/>
                <a:latin typeface="Aptos" panose="020B0004020202020204" pitchFamily="34" charset="0"/>
                <a:ea typeface="Aptos" panose="020B0004020202020204" pitchFamily="34" charset="0"/>
                <a:cs typeface="Arial" panose="020B0604020202020204" pitchFamily="34" charset="0"/>
              </a:rPr>
              <a:t>Le Projet de développement d'un tableau de bord commercial via une interface web vise à optimiser la performance commerciale d'une entreprise. </a:t>
            </a:r>
            <a:r>
              <a:rPr lang="fr-FR" kern="100" dirty="0">
                <a:effectLst/>
                <a:latin typeface="Aptos" panose="020B0004020202020204" pitchFamily="34" charset="0"/>
                <a:ea typeface="Aptos" panose="020B0004020202020204" pitchFamily="34" charset="0"/>
                <a:cs typeface="Arial" panose="020B0604020202020204" pitchFamily="34" charset="0"/>
              </a:rPr>
              <a:t>Il est également important d'anticiper les résultats attendus et de faire des suggestions appropriées en relation avec divers scénarios possibles afin d'assurer le succès de ce projet.</a:t>
            </a:r>
            <a:endParaRPr lang="fr-DZ"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Image 3" descr="Une image contenant texte, phare&#10;&#10;Le contenu généré par l’IA peut être incorrect.">
            <a:extLst>
              <a:ext uri="{FF2B5EF4-FFF2-40B4-BE49-F238E27FC236}">
                <a16:creationId xmlns:a16="http://schemas.microsoft.com/office/drawing/2014/main" id="{D7CCE3B7-1D9C-47E5-63FE-7BBF2D487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57" y="2792635"/>
            <a:ext cx="5648226" cy="3708788"/>
          </a:xfrm>
          <a:prstGeom prst="rect">
            <a:avLst/>
          </a:prstGeom>
        </p:spPr>
      </p:pic>
      <p:pic>
        <p:nvPicPr>
          <p:cNvPr id="8" name="Image 7" descr="Une image contenant texte, diagramme, capture d’écran, Police&#10;&#10;Le contenu généré par l’IA peut être incorrect.">
            <a:extLst>
              <a:ext uri="{FF2B5EF4-FFF2-40B4-BE49-F238E27FC236}">
                <a16:creationId xmlns:a16="http://schemas.microsoft.com/office/drawing/2014/main" id="{5F74E277-7C8E-DC12-5492-631BCE8DA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5485" y="2700962"/>
            <a:ext cx="5018315" cy="3892134"/>
          </a:xfrm>
          <a:prstGeom prst="rect">
            <a:avLst/>
          </a:prstGeom>
        </p:spPr>
      </p:pic>
    </p:spTree>
    <p:extLst>
      <p:ext uri="{BB962C8B-B14F-4D97-AF65-F5344CB8AC3E}">
        <p14:creationId xmlns:p14="http://schemas.microsoft.com/office/powerpoint/2010/main" val="422498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CDB99-6E0D-FB4C-7B51-AA665FB91028}"/>
            </a:ext>
          </a:extLst>
        </p:cNvPr>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1A9A49D3-F94D-B6E5-4392-A2B12F73A403}"/>
              </a:ext>
            </a:extLst>
          </p:cNvPr>
          <p:cNvSpPr>
            <a:spLocks noGrp="1"/>
          </p:cNvSpPr>
          <p:nvPr>
            <p:ph type="sldNum" sz="quarter" idx="12"/>
          </p:nvPr>
        </p:nvSpPr>
        <p:spPr/>
        <p:txBody>
          <a:bodyPr/>
          <a:lstStyle/>
          <a:p>
            <a:fld id="{C662F78E-CB90-4BBC-BA65-44357C368D6A}" type="slidenum">
              <a:rPr lang="fr-FR" smtClean="0"/>
              <a:t>11</a:t>
            </a:fld>
            <a:endParaRPr lang="fr-FR"/>
          </a:p>
        </p:txBody>
      </p:sp>
      <p:sp>
        <p:nvSpPr>
          <p:cNvPr id="15" name="Titre 2">
            <a:extLst>
              <a:ext uri="{FF2B5EF4-FFF2-40B4-BE49-F238E27FC236}">
                <a16:creationId xmlns:a16="http://schemas.microsoft.com/office/drawing/2014/main" id="{CE0C7909-5994-DECE-9CBB-1A9486003C81}"/>
              </a:ext>
            </a:extLst>
          </p:cNvPr>
          <p:cNvSpPr txBox="1">
            <a:spLocks/>
          </p:cNvSpPr>
          <p:nvPr/>
        </p:nvSpPr>
        <p:spPr>
          <a:xfrm>
            <a:off x="838200" y="356577"/>
            <a:ext cx="10515600" cy="1193928"/>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100" b="1" dirty="0">
                <a:solidFill>
                  <a:schemeClr val="bg1"/>
                </a:solidFill>
                <a:latin typeface="Oswald" panose="00000500000000000000" pitchFamily="2" charset="0"/>
                <a:cs typeface="Calibri" panose="020F0502020204030204" pitchFamily="34" charset="0"/>
              </a:rPr>
              <a:t>7. Résultats et recommandations attendus</a:t>
            </a:r>
          </a:p>
        </p:txBody>
      </p:sp>
      <p:pic>
        <p:nvPicPr>
          <p:cNvPr id="7" name="Espace réservé du contenu 1">
            <a:extLst>
              <a:ext uri="{FF2B5EF4-FFF2-40B4-BE49-F238E27FC236}">
                <a16:creationId xmlns:a16="http://schemas.microsoft.com/office/drawing/2014/main" id="{B43FA8EC-0CA6-1C92-54AA-321597ABEA0B}"/>
              </a:ext>
            </a:extLst>
          </p:cNvPr>
          <p:cNvPicPr>
            <a:picLocks noChangeAspect="1"/>
          </p:cNvPicPr>
          <p:nvPr/>
        </p:nvPicPr>
        <p:blipFill>
          <a:blip r:embed="rId2"/>
          <a:stretch>
            <a:fillRect/>
          </a:stretch>
        </p:blipFill>
        <p:spPr>
          <a:xfrm>
            <a:off x="0" y="6421604"/>
            <a:ext cx="2827090" cy="436396"/>
          </a:xfrm>
          <a:prstGeom prst="rect">
            <a:avLst/>
          </a:prstGeom>
        </p:spPr>
      </p:pic>
      <p:sp>
        <p:nvSpPr>
          <p:cNvPr id="2" name="ZoneTexte 1">
            <a:extLst>
              <a:ext uri="{FF2B5EF4-FFF2-40B4-BE49-F238E27FC236}">
                <a16:creationId xmlns:a16="http://schemas.microsoft.com/office/drawing/2014/main" id="{A0126EFC-BD62-1C00-1CCA-4AE778B19E5C}"/>
              </a:ext>
            </a:extLst>
          </p:cNvPr>
          <p:cNvSpPr txBox="1"/>
          <p:nvPr/>
        </p:nvSpPr>
        <p:spPr>
          <a:xfrm>
            <a:off x="838200" y="1565178"/>
            <a:ext cx="10515600" cy="2406300"/>
          </a:xfrm>
          <a:prstGeom prst="rect">
            <a:avLst/>
          </a:prstGeom>
          <a:noFill/>
        </p:spPr>
        <p:txBody>
          <a:bodyPr wrap="square" rtlCol="0">
            <a:spAutoFit/>
          </a:bodyPr>
          <a:lstStyle/>
          <a:p>
            <a:pPr marL="457200" algn="just">
              <a:lnSpc>
                <a:spcPct val="107000"/>
              </a:lnSpc>
              <a:spcAft>
                <a:spcPts val="800"/>
              </a:spcAft>
            </a:pPr>
            <a:r>
              <a:rPr lang="fr-DZ" sz="2000" kern="100" dirty="0">
                <a:effectLst/>
                <a:latin typeface="Aptos" panose="020B0004020202020204" pitchFamily="34" charset="0"/>
                <a:ea typeface="Aptos" panose="020B0004020202020204" pitchFamily="34" charset="0"/>
                <a:cs typeface="Arial" panose="020B0604020202020204" pitchFamily="34" charset="0"/>
              </a:rPr>
              <a:t> </a:t>
            </a:r>
          </a:p>
          <a:p>
            <a:pPr algn="just">
              <a:lnSpc>
                <a:spcPct val="107000"/>
              </a:lnSpc>
              <a:spcAft>
                <a:spcPts val="800"/>
              </a:spcAft>
            </a:pPr>
            <a:endParaRPr lang="fr-FR" b="1"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endParaRPr lang="fr-FR" b="1" kern="100" dirty="0">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endParaRPr lang="fr-FR" b="1"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endParaRPr lang="fr-FR" b="1" kern="100" dirty="0">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endParaRPr lang="fr-DZ"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Image 3" descr="Une image contenant texte, diagramme, capture d’écran, cercle&#10;&#10;Le contenu généré par l’IA peut être incorrect.">
            <a:extLst>
              <a:ext uri="{FF2B5EF4-FFF2-40B4-BE49-F238E27FC236}">
                <a16:creationId xmlns:a16="http://schemas.microsoft.com/office/drawing/2014/main" id="{8D865CC4-AE69-001E-45AE-8E9CDEDEA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152" y="1565178"/>
            <a:ext cx="5995695" cy="5156297"/>
          </a:xfrm>
          <a:prstGeom prst="rect">
            <a:avLst/>
          </a:prstGeom>
        </p:spPr>
      </p:pic>
    </p:spTree>
    <p:extLst>
      <p:ext uri="{BB962C8B-B14F-4D97-AF65-F5344CB8AC3E}">
        <p14:creationId xmlns:p14="http://schemas.microsoft.com/office/powerpoint/2010/main" val="124814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259BD9D-4646-9B89-427A-B926B7BF8D77}"/>
              </a:ext>
            </a:extLst>
          </p:cNvPr>
          <p:cNvSpPr>
            <a:spLocks noGrp="1"/>
          </p:cNvSpPr>
          <p:nvPr>
            <p:ph type="sldNum" sz="quarter" idx="12"/>
          </p:nvPr>
        </p:nvSpPr>
        <p:spPr/>
        <p:txBody>
          <a:bodyPr/>
          <a:lstStyle/>
          <a:p>
            <a:fld id="{C662F78E-CB90-4BBC-BA65-44357C368D6A}" type="slidenum">
              <a:rPr lang="fr-FR" smtClean="0"/>
              <a:t>12</a:t>
            </a:fld>
            <a:endParaRPr lang="fr-FR"/>
          </a:p>
        </p:txBody>
      </p:sp>
      <p:sp>
        <p:nvSpPr>
          <p:cNvPr id="13" name="Titre 2">
            <a:extLst>
              <a:ext uri="{FF2B5EF4-FFF2-40B4-BE49-F238E27FC236}">
                <a16:creationId xmlns:a16="http://schemas.microsoft.com/office/drawing/2014/main" id="{B5E74C6C-0B3B-340C-E5BE-5C7E889D25A8}"/>
              </a:ext>
            </a:extLst>
          </p:cNvPr>
          <p:cNvSpPr txBox="1">
            <a:spLocks/>
          </p:cNvSpPr>
          <p:nvPr/>
        </p:nvSpPr>
        <p:spPr>
          <a:xfrm>
            <a:off x="585789" y="105248"/>
            <a:ext cx="10913268" cy="1117266"/>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chemeClr val="bg1"/>
                </a:solidFill>
                <a:latin typeface="Oswald" panose="00000500000000000000" pitchFamily="2" charset="0"/>
                <a:cs typeface="Calibri" panose="020F0502020204030204" pitchFamily="34" charset="0"/>
              </a:rPr>
              <a:t>8. Livrables</a:t>
            </a:r>
            <a:r>
              <a:rPr lang="fr-FR" b="1" dirty="0">
                <a:solidFill>
                  <a:schemeClr val="bg1"/>
                </a:solidFill>
                <a:latin typeface="Oswald" panose="00000500000000000000" pitchFamily="2" charset="0"/>
              </a:rPr>
              <a:t> </a:t>
            </a:r>
            <a:endParaRPr lang="fr-FR" sz="2400" i="1" dirty="0">
              <a:solidFill>
                <a:schemeClr val="bg1"/>
              </a:solidFill>
              <a:latin typeface="Oswald" panose="00000500000000000000" pitchFamily="2" charset="0"/>
            </a:endParaRPr>
          </a:p>
        </p:txBody>
      </p:sp>
      <p:pic>
        <p:nvPicPr>
          <p:cNvPr id="7" name="Espace réservé du contenu 1">
            <a:extLst>
              <a:ext uri="{FF2B5EF4-FFF2-40B4-BE49-F238E27FC236}">
                <a16:creationId xmlns:a16="http://schemas.microsoft.com/office/drawing/2014/main" id="{D2154C30-B970-4C23-9275-F652C40DB78D}"/>
              </a:ext>
            </a:extLst>
          </p:cNvPr>
          <p:cNvPicPr>
            <a:picLocks noChangeAspect="1"/>
          </p:cNvPicPr>
          <p:nvPr/>
        </p:nvPicPr>
        <p:blipFill>
          <a:blip r:embed="rId2"/>
          <a:stretch>
            <a:fillRect/>
          </a:stretch>
        </p:blipFill>
        <p:spPr>
          <a:xfrm>
            <a:off x="105508" y="6285079"/>
            <a:ext cx="2827090" cy="436396"/>
          </a:xfrm>
          <a:prstGeom prst="rect">
            <a:avLst/>
          </a:prstGeom>
        </p:spPr>
      </p:pic>
      <p:sp>
        <p:nvSpPr>
          <p:cNvPr id="2" name="ZoneTexte 1">
            <a:extLst>
              <a:ext uri="{FF2B5EF4-FFF2-40B4-BE49-F238E27FC236}">
                <a16:creationId xmlns:a16="http://schemas.microsoft.com/office/drawing/2014/main" id="{B02F82C0-69FF-4ADF-A32E-850CC5043599}"/>
              </a:ext>
            </a:extLst>
          </p:cNvPr>
          <p:cNvSpPr txBox="1"/>
          <p:nvPr/>
        </p:nvSpPr>
        <p:spPr>
          <a:xfrm>
            <a:off x="585789" y="1480930"/>
            <a:ext cx="10913268" cy="1370247"/>
          </a:xfrm>
          <a:prstGeom prst="rect">
            <a:avLst/>
          </a:prstGeom>
          <a:noFill/>
        </p:spPr>
        <p:txBody>
          <a:bodyPr wrap="square" rtlCol="0">
            <a:spAutoFit/>
          </a:bodyPr>
          <a:lstStyle/>
          <a:p>
            <a:pPr algn="just">
              <a:lnSpc>
                <a:spcPct val="107000"/>
              </a:lnSpc>
              <a:spcAft>
                <a:spcPts val="800"/>
              </a:spcAft>
              <a:tabLst>
                <a:tab pos="457200" algn="l"/>
              </a:tabLst>
            </a:pPr>
            <a:r>
              <a:rPr lang="fr-DZ" kern="100" dirty="0">
                <a:effectLst/>
                <a:latin typeface="Aptos" panose="020B0004020202020204" pitchFamily="34" charset="0"/>
                <a:ea typeface="Aptos" panose="020B0004020202020204" pitchFamily="34" charset="0"/>
                <a:cs typeface="Arial" panose="020B0604020202020204" pitchFamily="34" charset="0"/>
              </a:rPr>
              <a:t>Hormis les nouvelles requêtes qui seront développées ainsi que les tables de calculs exploitées, le livrable se traduira en </a:t>
            </a:r>
            <a:r>
              <a:rPr lang="fr-FR" kern="100" dirty="0">
                <a:effectLst/>
                <a:latin typeface="Aptos" panose="020B0004020202020204" pitchFamily="34" charset="0"/>
                <a:ea typeface="Aptos" panose="020B0004020202020204" pitchFamily="34" charset="0"/>
                <a:cs typeface="Arial" panose="020B0604020202020204" pitchFamily="34" charset="0"/>
              </a:rPr>
              <a:t>un outil de visualisation et d'analyse de données (Dashboard Commercial) via une interface web permettant</a:t>
            </a:r>
            <a:r>
              <a:rPr lang="fr-DZ" kern="100" dirty="0">
                <a:effectLst/>
                <a:latin typeface="Aptos" panose="020B0004020202020204" pitchFamily="34" charset="0"/>
                <a:ea typeface="Aptos" panose="020B0004020202020204" pitchFamily="34" charset="0"/>
                <a:cs typeface="Arial" panose="020B0604020202020204" pitchFamily="34" charset="0"/>
              </a:rPr>
              <a:t> à la DCISIT une a</a:t>
            </a:r>
            <a:r>
              <a:rPr lang="fr-FR" kern="100" dirty="0">
                <a:effectLst/>
                <a:latin typeface="Aptos" panose="020B0004020202020204" pitchFamily="34" charset="0"/>
                <a:ea typeface="Aptos" panose="020B0004020202020204" pitchFamily="34" charset="0"/>
                <a:cs typeface="Arial" panose="020B0604020202020204" pitchFamily="34" charset="0"/>
              </a:rPr>
              <a:t>mélioration continue de la performance commerciale.</a:t>
            </a:r>
            <a:endParaRPr lang="fr-FR" b="1"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tabLst>
                <a:tab pos="457200" algn="l"/>
              </a:tabLst>
            </a:pPr>
            <a:r>
              <a:rPr lang="fr-FR" b="1" kern="100" dirty="0">
                <a:effectLst/>
                <a:latin typeface="Aptos" panose="020B0004020202020204" pitchFamily="34" charset="0"/>
                <a:ea typeface="Aptos" panose="020B0004020202020204" pitchFamily="34" charset="0"/>
                <a:cs typeface="Arial" panose="020B0604020202020204" pitchFamily="34" charset="0"/>
              </a:rPr>
              <a:t>Outils de collecte et traitement de données :</a:t>
            </a:r>
            <a:endParaRPr lang="fr-DZ"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D78D12EB-DAB3-BC88-BA02-83F29609C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086" y="2528596"/>
            <a:ext cx="6077971" cy="4224156"/>
          </a:xfrm>
          <a:prstGeom prst="rect">
            <a:avLst/>
          </a:prstGeom>
        </p:spPr>
      </p:pic>
      <p:pic>
        <p:nvPicPr>
          <p:cNvPr id="8" name="Image 7" descr="Une image contenant texte, capture d’écran, Police, conception&#10;&#10;Le contenu généré par l’IA peut être incorrect.">
            <a:extLst>
              <a:ext uri="{FF2B5EF4-FFF2-40B4-BE49-F238E27FC236}">
                <a16:creationId xmlns:a16="http://schemas.microsoft.com/office/drawing/2014/main" id="{606DE432-1AE8-40C1-483B-3275979EB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360" y="2828525"/>
            <a:ext cx="2250717" cy="3604815"/>
          </a:xfrm>
          <a:prstGeom prst="rect">
            <a:avLst/>
          </a:prstGeom>
        </p:spPr>
      </p:pic>
    </p:spTree>
    <p:extLst>
      <p:ext uri="{BB962C8B-B14F-4D97-AF65-F5344CB8AC3E}">
        <p14:creationId xmlns:p14="http://schemas.microsoft.com/office/powerpoint/2010/main" val="153157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89E45-BD59-AA65-0292-4195B64141FC}"/>
            </a:ext>
          </a:extLst>
        </p:cNvPr>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0E6C91B-1BC2-3773-11FB-061A414E0CE6}"/>
              </a:ext>
            </a:extLst>
          </p:cNvPr>
          <p:cNvSpPr>
            <a:spLocks noGrp="1"/>
          </p:cNvSpPr>
          <p:nvPr>
            <p:ph type="sldNum" sz="quarter" idx="12"/>
          </p:nvPr>
        </p:nvSpPr>
        <p:spPr/>
        <p:txBody>
          <a:bodyPr/>
          <a:lstStyle/>
          <a:p>
            <a:fld id="{C662F78E-CB90-4BBC-BA65-44357C368D6A}" type="slidenum">
              <a:rPr lang="fr-FR" smtClean="0"/>
              <a:t>13</a:t>
            </a:fld>
            <a:endParaRPr lang="fr-FR"/>
          </a:p>
        </p:txBody>
      </p:sp>
      <p:sp>
        <p:nvSpPr>
          <p:cNvPr id="2" name="Titre 1">
            <a:extLst>
              <a:ext uri="{FF2B5EF4-FFF2-40B4-BE49-F238E27FC236}">
                <a16:creationId xmlns:a16="http://schemas.microsoft.com/office/drawing/2014/main" id="{BDFA3866-91EB-2DAC-F573-F91858808C39}"/>
              </a:ext>
            </a:extLst>
          </p:cNvPr>
          <p:cNvSpPr>
            <a:spLocks noGrp="1"/>
          </p:cNvSpPr>
          <p:nvPr>
            <p:ph type="title"/>
          </p:nvPr>
        </p:nvSpPr>
        <p:spPr>
          <a:xfrm>
            <a:off x="838200" y="349888"/>
            <a:ext cx="10515600" cy="1140982"/>
          </a:xfrm>
          <a:solidFill>
            <a:srgbClr val="144348"/>
          </a:solidFill>
        </p:spPr>
        <p:txBody>
          <a:bodyPr>
            <a:normAutofit/>
          </a:bodyPr>
          <a:lstStyle/>
          <a:p>
            <a:pPr algn="ctr"/>
            <a:r>
              <a:rPr lang="fr-FR" b="1" dirty="0">
                <a:solidFill>
                  <a:schemeClr val="bg1"/>
                </a:solidFill>
                <a:latin typeface="Oswald" panose="00000500000000000000" pitchFamily="2" charset="0"/>
                <a:cs typeface="Calibri" panose="020F0502020204030204" pitchFamily="34" charset="0"/>
              </a:rPr>
              <a:t>9. Contraintes et limites</a:t>
            </a:r>
            <a:endParaRPr lang="fr-FR" sz="2600" i="1" dirty="0">
              <a:solidFill>
                <a:schemeClr val="bg1"/>
              </a:solidFill>
              <a:latin typeface="Oswald" panose="00000500000000000000" pitchFamily="2" charset="0"/>
            </a:endParaRPr>
          </a:p>
        </p:txBody>
      </p:sp>
      <p:pic>
        <p:nvPicPr>
          <p:cNvPr id="7" name="Espace réservé du contenu 1">
            <a:extLst>
              <a:ext uri="{FF2B5EF4-FFF2-40B4-BE49-F238E27FC236}">
                <a16:creationId xmlns:a16="http://schemas.microsoft.com/office/drawing/2014/main" id="{4A137031-698B-55BB-DD2B-84BD75172990}"/>
              </a:ext>
            </a:extLst>
          </p:cNvPr>
          <p:cNvPicPr>
            <a:picLocks noChangeAspect="1"/>
          </p:cNvPicPr>
          <p:nvPr/>
        </p:nvPicPr>
        <p:blipFill>
          <a:blip r:embed="rId2"/>
          <a:stretch>
            <a:fillRect/>
          </a:stretch>
        </p:blipFill>
        <p:spPr>
          <a:xfrm>
            <a:off x="0" y="6421604"/>
            <a:ext cx="2827090" cy="436396"/>
          </a:xfrm>
          <a:prstGeom prst="rect">
            <a:avLst/>
          </a:prstGeom>
        </p:spPr>
      </p:pic>
      <p:pic>
        <p:nvPicPr>
          <p:cNvPr id="5" name="Image 4">
            <a:extLst>
              <a:ext uri="{FF2B5EF4-FFF2-40B4-BE49-F238E27FC236}">
                <a16:creationId xmlns:a16="http://schemas.microsoft.com/office/drawing/2014/main" id="{DC17AA7E-C588-FE1A-3F5C-E7E56C6A5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605" y="1678961"/>
            <a:ext cx="6838790" cy="5179039"/>
          </a:xfrm>
          <a:prstGeom prst="rect">
            <a:avLst/>
          </a:prstGeom>
        </p:spPr>
      </p:pic>
    </p:spTree>
    <p:extLst>
      <p:ext uri="{BB962C8B-B14F-4D97-AF65-F5344CB8AC3E}">
        <p14:creationId xmlns:p14="http://schemas.microsoft.com/office/powerpoint/2010/main" val="42364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034E4807-EC0D-2CE8-6523-5528F5CA8F91}"/>
              </a:ext>
            </a:extLst>
          </p:cNvPr>
          <p:cNvSpPr>
            <a:spLocks noGrp="1"/>
          </p:cNvSpPr>
          <p:nvPr>
            <p:ph type="sldNum" sz="quarter" idx="12"/>
          </p:nvPr>
        </p:nvSpPr>
        <p:spPr/>
        <p:txBody>
          <a:bodyPr/>
          <a:lstStyle/>
          <a:p>
            <a:fld id="{C662F78E-CB90-4BBC-BA65-44357C368D6A}" type="slidenum">
              <a:rPr lang="fr-FR" smtClean="0"/>
              <a:t>14</a:t>
            </a:fld>
            <a:endParaRPr lang="fr-FR"/>
          </a:p>
        </p:txBody>
      </p:sp>
      <p:sp>
        <p:nvSpPr>
          <p:cNvPr id="12" name="Titre 1">
            <a:extLst>
              <a:ext uri="{FF2B5EF4-FFF2-40B4-BE49-F238E27FC236}">
                <a16:creationId xmlns:a16="http://schemas.microsoft.com/office/drawing/2014/main" id="{EE64B94C-4FA7-A190-4D2E-FC84515BC00A}"/>
              </a:ext>
            </a:extLst>
          </p:cNvPr>
          <p:cNvSpPr>
            <a:spLocks noGrp="1"/>
          </p:cNvSpPr>
          <p:nvPr>
            <p:ph type="title"/>
          </p:nvPr>
        </p:nvSpPr>
        <p:spPr>
          <a:xfrm>
            <a:off x="838200" y="349888"/>
            <a:ext cx="10515600" cy="1349960"/>
          </a:xfrm>
          <a:solidFill>
            <a:srgbClr val="144348"/>
          </a:solidFill>
        </p:spPr>
        <p:txBody>
          <a:bodyPr>
            <a:normAutofit/>
          </a:bodyPr>
          <a:lstStyle/>
          <a:p>
            <a:pPr algn="ctr"/>
            <a:r>
              <a:rPr lang="fr-FR" b="1" dirty="0">
                <a:solidFill>
                  <a:schemeClr val="bg1"/>
                </a:solidFill>
                <a:latin typeface="Oswald" panose="00000500000000000000" pitchFamily="2" charset="0"/>
                <a:cs typeface="Calibri" panose="020F0502020204030204" pitchFamily="34" charset="0"/>
              </a:rPr>
              <a:t>10. Rétroplanning du projet</a:t>
            </a:r>
            <a:endParaRPr lang="fr-FR" sz="2600" i="1" dirty="0">
              <a:solidFill>
                <a:schemeClr val="bg1"/>
              </a:solidFill>
              <a:latin typeface="Oswald" panose="00000500000000000000" pitchFamily="2" charset="0"/>
              <a:cs typeface="Calibri" panose="020F0502020204030204" pitchFamily="34" charset="0"/>
            </a:endParaRPr>
          </a:p>
        </p:txBody>
      </p:sp>
      <p:pic>
        <p:nvPicPr>
          <p:cNvPr id="7" name="Espace réservé du contenu 1">
            <a:extLst>
              <a:ext uri="{FF2B5EF4-FFF2-40B4-BE49-F238E27FC236}">
                <a16:creationId xmlns:a16="http://schemas.microsoft.com/office/drawing/2014/main" id="{A4C84D9B-AAB0-4AB2-80E1-73F61D057DC5}"/>
              </a:ext>
            </a:extLst>
          </p:cNvPr>
          <p:cNvPicPr>
            <a:picLocks noChangeAspect="1"/>
          </p:cNvPicPr>
          <p:nvPr/>
        </p:nvPicPr>
        <p:blipFill>
          <a:blip r:embed="rId2"/>
          <a:stretch>
            <a:fillRect/>
          </a:stretch>
        </p:blipFill>
        <p:spPr>
          <a:xfrm>
            <a:off x="0" y="6421604"/>
            <a:ext cx="2827090" cy="436396"/>
          </a:xfrm>
          <a:prstGeom prst="rect">
            <a:avLst/>
          </a:prstGeom>
        </p:spPr>
      </p:pic>
      <p:pic>
        <p:nvPicPr>
          <p:cNvPr id="10" name="Image 9">
            <a:extLst>
              <a:ext uri="{FF2B5EF4-FFF2-40B4-BE49-F238E27FC236}">
                <a16:creationId xmlns:a16="http://schemas.microsoft.com/office/drawing/2014/main" id="{74B3FE13-295F-A9D9-46FD-BAF43134DAE5}"/>
              </a:ext>
            </a:extLst>
          </p:cNvPr>
          <p:cNvPicPr>
            <a:picLocks noChangeAspect="1"/>
          </p:cNvPicPr>
          <p:nvPr/>
        </p:nvPicPr>
        <p:blipFill>
          <a:blip r:embed="rId3"/>
          <a:stretch>
            <a:fillRect/>
          </a:stretch>
        </p:blipFill>
        <p:spPr>
          <a:xfrm>
            <a:off x="29756" y="1908313"/>
            <a:ext cx="12132488" cy="4194313"/>
          </a:xfrm>
          <a:prstGeom prst="rect">
            <a:avLst/>
          </a:prstGeom>
        </p:spPr>
      </p:pic>
    </p:spTree>
    <p:extLst>
      <p:ext uri="{BB962C8B-B14F-4D97-AF65-F5344CB8AC3E}">
        <p14:creationId xmlns:p14="http://schemas.microsoft.com/office/powerpoint/2010/main" val="416199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99B062F5-5B84-722B-830F-55D9548DC0D1}"/>
              </a:ext>
            </a:extLst>
          </p:cNvPr>
          <p:cNvSpPr>
            <a:spLocks noGrp="1"/>
          </p:cNvSpPr>
          <p:nvPr>
            <p:ph type="title"/>
          </p:nvPr>
        </p:nvSpPr>
        <p:spPr>
          <a:xfrm>
            <a:off x="945296" y="2203938"/>
            <a:ext cx="3932237" cy="1600200"/>
          </a:xfrm>
          <a:solidFill>
            <a:srgbClr val="144348"/>
          </a:solidFill>
          <a:ln>
            <a:noFill/>
          </a:ln>
        </p:spPr>
        <p:txBody>
          <a:bodyPr anchor="ctr">
            <a:normAutofit/>
          </a:bodyPr>
          <a:lstStyle/>
          <a:p>
            <a:pPr algn="ctr"/>
            <a:r>
              <a:rPr lang="fr-FR" sz="4400" b="1" dirty="0">
                <a:solidFill>
                  <a:schemeClr val="bg1"/>
                </a:solidFill>
                <a:latin typeface="Oswald" panose="00000500000000000000" pitchFamily="2" charset="0"/>
                <a:cs typeface="Calibri" panose="020F0502020204030204" pitchFamily="34" charset="0"/>
              </a:rPr>
              <a:t>Sommaire</a:t>
            </a:r>
          </a:p>
        </p:txBody>
      </p:sp>
      <p:sp>
        <p:nvSpPr>
          <p:cNvPr id="3" name="Espace réservé du numéro de diapositive 2">
            <a:extLst>
              <a:ext uri="{FF2B5EF4-FFF2-40B4-BE49-F238E27FC236}">
                <a16:creationId xmlns:a16="http://schemas.microsoft.com/office/drawing/2014/main" id="{5EE28238-1B0A-53D3-77F5-293284E428EE}"/>
              </a:ext>
            </a:extLst>
          </p:cNvPr>
          <p:cNvSpPr>
            <a:spLocks noGrp="1"/>
          </p:cNvSpPr>
          <p:nvPr>
            <p:ph type="sldNum" sz="quarter" idx="12"/>
          </p:nvPr>
        </p:nvSpPr>
        <p:spPr/>
        <p:txBody>
          <a:bodyPr vert="horz" lIns="91440" tIns="45720" rIns="91440" bIns="45720" rtlCol="0" anchor="ctr">
            <a:normAutofit/>
          </a:bodyPr>
          <a:lstStyle/>
          <a:p>
            <a:pPr>
              <a:spcAft>
                <a:spcPts val="600"/>
              </a:spcAft>
            </a:pPr>
            <a:fld id="{C662F78E-CB90-4BBC-BA65-44357C368D6A}"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
        <p:nvSpPr>
          <p:cNvPr id="14" name="ZoneTexte 13">
            <a:extLst>
              <a:ext uri="{FF2B5EF4-FFF2-40B4-BE49-F238E27FC236}">
                <a16:creationId xmlns:a16="http://schemas.microsoft.com/office/drawing/2014/main" id="{C6D46B52-800E-BE6C-FCFF-656A8533E2AA}"/>
              </a:ext>
            </a:extLst>
          </p:cNvPr>
          <p:cNvSpPr txBox="1"/>
          <p:nvPr/>
        </p:nvSpPr>
        <p:spPr>
          <a:xfrm>
            <a:off x="5429371" y="219446"/>
            <a:ext cx="6169024" cy="6740307"/>
          </a:xfrm>
          <a:prstGeom prst="rect">
            <a:avLst/>
          </a:prstGeom>
          <a:noFill/>
        </p:spPr>
        <p:txBody>
          <a:bodyPr wrap="square" rtlCol="0">
            <a:spAutoFit/>
          </a:bodyPr>
          <a:lstStyle/>
          <a:p>
            <a:pPr marL="342900" indent="-342900">
              <a:lnSpc>
                <a:spcPct val="150000"/>
              </a:lnSpc>
              <a:buAutoNum type="arabicPeriod"/>
            </a:pPr>
            <a:r>
              <a:rPr lang="fr-FR" sz="2400" dirty="0">
                <a:latin typeface="Oswald" panose="00000500000000000000" pitchFamily="2" charset="0"/>
              </a:rPr>
              <a:t>Le Projet de Consultance Individuel (PCI)</a:t>
            </a:r>
          </a:p>
          <a:p>
            <a:pPr marL="342900" indent="-342900">
              <a:lnSpc>
                <a:spcPct val="150000"/>
              </a:lnSpc>
              <a:buAutoNum type="arabicPeriod"/>
            </a:pPr>
            <a:r>
              <a:rPr lang="fr-FR" sz="2400" dirty="0">
                <a:latin typeface="Oswald" panose="00000500000000000000" pitchFamily="2" charset="0"/>
              </a:rPr>
              <a:t>Contexte &amp; Problématique</a:t>
            </a:r>
          </a:p>
          <a:p>
            <a:pPr marL="342900" indent="-342900">
              <a:lnSpc>
                <a:spcPct val="150000"/>
              </a:lnSpc>
              <a:buAutoNum type="arabicPeriod"/>
            </a:pPr>
            <a:r>
              <a:rPr lang="fr-FR" sz="2400" dirty="0">
                <a:latin typeface="Oswald" panose="00000500000000000000" pitchFamily="2" charset="0"/>
              </a:rPr>
              <a:t>Objectifs du projet</a:t>
            </a:r>
          </a:p>
          <a:p>
            <a:pPr marL="342900" indent="-342900">
              <a:lnSpc>
                <a:spcPct val="150000"/>
              </a:lnSpc>
              <a:buAutoNum type="arabicPeriod"/>
            </a:pPr>
            <a:r>
              <a:rPr lang="fr-FR" sz="2400" dirty="0">
                <a:latin typeface="Oswald" panose="00000500000000000000" pitchFamily="2" charset="0"/>
              </a:rPr>
              <a:t>Intérêt du projet</a:t>
            </a:r>
          </a:p>
          <a:p>
            <a:pPr marL="342900" indent="-342900">
              <a:lnSpc>
                <a:spcPct val="150000"/>
              </a:lnSpc>
              <a:buAutoNum type="arabicPeriod"/>
            </a:pPr>
            <a:r>
              <a:rPr lang="fr-FR" sz="2400" dirty="0">
                <a:latin typeface="Oswald" panose="00000500000000000000" pitchFamily="2" charset="0"/>
              </a:rPr>
              <a:t>Parties prenantes du projet</a:t>
            </a:r>
          </a:p>
          <a:p>
            <a:pPr marL="342900" indent="-342900">
              <a:lnSpc>
                <a:spcPct val="150000"/>
              </a:lnSpc>
              <a:buAutoNum type="arabicPeriod"/>
            </a:pPr>
            <a:r>
              <a:rPr lang="fr-FR" sz="2400" dirty="0">
                <a:latin typeface="Oswald" panose="00000500000000000000" pitchFamily="2" charset="0"/>
              </a:rPr>
              <a:t>Méthodologie d’intervention</a:t>
            </a:r>
          </a:p>
          <a:p>
            <a:pPr marL="342900" indent="-342900">
              <a:lnSpc>
                <a:spcPct val="150000"/>
              </a:lnSpc>
              <a:buAutoNum type="arabicPeriod"/>
            </a:pPr>
            <a:r>
              <a:rPr lang="fr-FR" sz="2400" dirty="0">
                <a:latin typeface="Oswald" panose="00000500000000000000" pitchFamily="2" charset="0"/>
              </a:rPr>
              <a:t>Résultats &amp; Recommandations attendus</a:t>
            </a:r>
          </a:p>
          <a:p>
            <a:pPr marL="342900" indent="-342900">
              <a:lnSpc>
                <a:spcPct val="150000"/>
              </a:lnSpc>
              <a:buFontTx/>
              <a:buAutoNum type="arabicPeriod"/>
            </a:pPr>
            <a:r>
              <a:rPr lang="fr-FR" sz="2400" dirty="0">
                <a:latin typeface="Oswald" panose="00000500000000000000" pitchFamily="2" charset="0"/>
              </a:rPr>
              <a:t>Livrables</a:t>
            </a:r>
          </a:p>
          <a:p>
            <a:pPr marL="342900" indent="-342900">
              <a:lnSpc>
                <a:spcPct val="150000"/>
              </a:lnSpc>
              <a:buFontTx/>
              <a:buAutoNum type="arabicPeriod"/>
            </a:pPr>
            <a:r>
              <a:rPr lang="fr-FR" sz="2400" dirty="0">
                <a:latin typeface="Oswald" panose="00000500000000000000" pitchFamily="2" charset="0"/>
              </a:rPr>
              <a:t>Contraintes &amp; Limites</a:t>
            </a:r>
          </a:p>
          <a:p>
            <a:pPr marL="342900" indent="-342900">
              <a:lnSpc>
                <a:spcPct val="150000"/>
              </a:lnSpc>
              <a:buAutoNum type="arabicPeriod"/>
            </a:pPr>
            <a:r>
              <a:rPr lang="fr-FR" sz="2400" dirty="0" err="1">
                <a:latin typeface="Oswald" panose="00000500000000000000" pitchFamily="2" charset="0"/>
              </a:rPr>
              <a:t>Rétroplanning</a:t>
            </a:r>
            <a:r>
              <a:rPr lang="fr-FR" sz="2400" dirty="0">
                <a:latin typeface="Oswald" panose="00000500000000000000" pitchFamily="2" charset="0"/>
              </a:rPr>
              <a:t> prévisionnel</a:t>
            </a:r>
          </a:p>
        </p:txBody>
      </p:sp>
      <p:pic>
        <p:nvPicPr>
          <p:cNvPr id="8" name="Espace réservé du contenu 1">
            <a:extLst>
              <a:ext uri="{FF2B5EF4-FFF2-40B4-BE49-F238E27FC236}">
                <a16:creationId xmlns:a16="http://schemas.microsoft.com/office/drawing/2014/main" id="{8C7B1D23-8C2D-4BC8-9B62-4FB8D6D0D6F6}"/>
              </a:ext>
            </a:extLst>
          </p:cNvPr>
          <p:cNvPicPr>
            <a:picLocks noChangeAspect="1"/>
          </p:cNvPicPr>
          <p:nvPr/>
        </p:nvPicPr>
        <p:blipFill>
          <a:blip r:embed="rId2"/>
          <a:stretch>
            <a:fillRect/>
          </a:stretch>
        </p:blipFill>
        <p:spPr>
          <a:xfrm>
            <a:off x="0" y="6116806"/>
            <a:ext cx="2827090" cy="436396"/>
          </a:xfrm>
          <a:prstGeom prst="rect">
            <a:avLst/>
          </a:prstGeom>
        </p:spPr>
      </p:pic>
    </p:spTree>
    <p:extLst>
      <p:ext uri="{BB962C8B-B14F-4D97-AF65-F5344CB8AC3E}">
        <p14:creationId xmlns:p14="http://schemas.microsoft.com/office/powerpoint/2010/main" val="247711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1BBC354-DA13-DAF9-89CB-52770106C786}"/>
              </a:ext>
            </a:extLst>
          </p:cNvPr>
          <p:cNvSpPr>
            <a:spLocks noGrp="1"/>
          </p:cNvSpPr>
          <p:nvPr>
            <p:ph type="sldNum" sz="quarter" idx="12"/>
          </p:nvPr>
        </p:nvSpPr>
        <p:spPr/>
        <p:txBody>
          <a:bodyPr/>
          <a:lstStyle/>
          <a:p>
            <a:fld id="{C662F78E-CB90-4BBC-BA65-44357C368D6A}" type="slidenum">
              <a:rPr lang="fr-FR" sz="1400" smtClean="0">
                <a:solidFill>
                  <a:schemeClr val="tx1"/>
                </a:solidFill>
              </a:rPr>
              <a:t>3</a:t>
            </a:fld>
            <a:endParaRPr lang="fr-FR" sz="1400">
              <a:solidFill>
                <a:schemeClr val="tx1"/>
              </a:solidFill>
            </a:endParaRPr>
          </a:p>
        </p:txBody>
      </p:sp>
      <p:sp>
        <p:nvSpPr>
          <p:cNvPr id="10" name="Titre 1">
            <a:extLst>
              <a:ext uri="{FF2B5EF4-FFF2-40B4-BE49-F238E27FC236}">
                <a16:creationId xmlns:a16="http://schemas.microsoft.com/office/drawing/2014/main" id="{3E819040-0596-BCAE-EB67-A6ECD4C6791E}"/>
              </a:ext>
            </a:extLst>
          </p:cNvPr>
          <p:cNvSpPr txBox="1">
            <a:spLocks/>
          </p:cNvSpPr>
          <p:nvPr/>
        </p:nvSpPr>
        <p:spPr>
          <a:xfrm>
            <a:off x="447261" y="273973"/>
            <a:ext cx="11449878" cy="2773016"/>
          </a:xfrm>
          <a:prstGeom prst="rect">
            <a:avLst/>
          </a:prstGeom>
          <a:solidFill>
            <a:srgbClr val="144348"/>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6200" b="1" dirty="0">
                <a:solidFill>
                  <a:schemeClr val="bg1"/>
                </a:solidFill>
                <a:latin typeface="Oswald" panose="00000500000000000000" pitchFamily="2" charset="0"/>
              </a:rPr>
              <a:t>1</a:t>
            </a:r>
          </a:p>
          <a:p>
            <a:pPr algn="ctr"/>
            <a:r>
              <a:rPr lang="fr-FR" sz="5200" b="1" dirty="0">
                <a:solidFill>
                  <a:schemeClr val="bg1"/>
                </a:solidFill>
                <a:latin typeface="Oswald" panose="00000500000000000000" pitchFamily="2" charset="0"/>
              </a:rPr>
              <a:t>Le Projet de Consultance Individuel</a:t>
            </a:r>
          </a:p>
          <a:p>
            <a:pPr algn="ctr"/>
            <a:r>
              <a:rPr lang="fr-FR" sz="5200" b="1" dirty="0">
                <a:solidFill>
                  <a:schemeClr val="bg1"/>
                </a:solidFill>
                <a:latin typeface="Oswald" panose="00000500000000000000" pitchFamily="2" charset="0"/>
              </a:rPr>
              <a:t>-PCI-</a:t>
            </a:r>
            <a:r>
              <a:rPr lang="fr-FR" sz="6200" b="1" dirty="0">
                <a:solidFill>
                  <a:schemeClr val="bg1"/>
                </a:solidFill>
                <a:latin typeface="Oswald" panose="00000500000000000000" pitchFamily="2" charset="0"/>
              </a:rPr>
              <a:t> </a:t>
            </a:r>
          </a:p>
          <a:p>
            <a:pPr algn="ctr"/>
            <a:endParaRPr lang="fr-FR" sz="6200" b="1" dirty="0">
              <a:solidFill>
                <a:schemeClr val="bg1"/>
              </a:solidFill>
              <a:latin typeface="Oswald" panose="00000500000000000000" pitchFamily="2" charset="0"/>
            </a:endParaRPr>
          </a:p>
        </p:txBody>
      </p:sp>
      <p:pic>
        <p:nvPicPr>
          <p:cNvPr id="9" name="Espace réservé du contenu 1">
            <a:extLst>
              <a:ext uri="{FF2B5EF4-FFF2-40B4-BE49-F238E27FC236}">
                <a16:creationId xmlns:a16="http://schemas.microsoft.com/office/drawing/2014/main" id="{B63C3C06-1039-4015-A290-6553B6297951}"/>
              </a:ext>
            </a:extLst>
          </p:cNvPr>
          <p:cNvPicPr>
            <a:picLocks noChangeAspect="1"/>
          </p:cNvPicPr>
          <p:nvPr/>
        </p:nvPicPr>
        <p:blipFill>
          <a:blip r:embed="rId2"/>
          <a:stretch>
            <a:fillRect/>
          </a:stretch>
        </p:blipFill>
        <p:spPr>
          <a:xfrm>
            <a:off x="0" y="6236678"/>
            <a:ext cx="2827090" cy="457200"/>
          </a:xfrm>
          <a:prstGeom prst="rect">
            <a:avLst/>
          </a:prstGeom>
        </p:spPr>
      </p:pic>
      <p:sp>
        <p:nvSpPr>
          <p:cNvPr id="2" name="ZoneTexte 1">
            <a:extLst>
              <a:ext uri="{FF2B5EF4-FFF2-40B4-BE49-F238E27FC236}">
                <a16:creationId xmlns:a16="http://schemas.microsoft.com/office/drawing/2014/main" id="{B0D79C4E-81EE-B9FD-4815-5073F072BDC3}"/>
              </a:ext>
            </a:extLst>
          </p:cNvPr>
          <p:cNvSpPr txBox="1"/>
          <p:nvPr/>
        </p:nvSpPr>
        <p:spPr>
          <a:xfrm>
            <a:off x="371061" y="3214925"/>
            <a:ext cx="11449878" cy="2862322"/>
          </a:xfrm>
          <a:prstGeom prst="rect">
            <a:avLst/>
          </a:prstGeom>
          <a:noFill/>
        </p:spPr>
        <p:txBody>
          <a:bodyPr wrap="square" rtlCol="0">
            <a:spAutoFit/>
          </a:bodyPr>
          <a:lstStyle/>
          <a:p>
            <a:pPr algn="ctr"/>
            <a:r>
              <a:rPr lang="fr-FR" sz="2400" kern="100" dirty="0">
                <a:effectLst/>
                <a:latin typeface="Aptos" panose="020B0004020202020204" pitchFamily="34" charset="0"/>
                <a:ea typeface="Aptos" panose="020B0004020202020204" pitchFamily="34" charset="0"/>
                <a:cs typeface="Arial" panose="020B0604020202020204" pitchFamily="34" charset="0"/>
              </a:rPr>
              <a:t>Suivi de la performance commerciale via un </a:t>
            </a:r>
            <a:r>
              <a:rPr lang="fr-FR" sz="2400" kern="100" dirty="0">
                <a:latin typeface="Aptos" panose="020B0004020202020204" pitchFamily="34" charset="0"/>
                <a:ea typeface="Aptos" panose="020B0004020202020204" pitchFamily="34" charset="0"/>
                <a:cs typeface="Arial" panose="020B0604020202020204" pitchFamily="34" charset="0"/>
              </a:rPr>
              <a:t>tableau de bord commercial</a:t>
            </a:r>
          </a:p>
          <a:p>
            <a:pPr algn="ctr"/>
            <a:endParaRPr lang="fr-FR" sz="2400" b="1" kern="100" dirty="0">
              <a:effectLst/>
              <a:latin typeface="Aptos" panose="020B0004020202020204" pitchFamily="34" charset="0"/>
              <a:ea typeface="Aptos" panose="020B0004020202020204" pitchFamily="34" charset="0"/>
              <a:cs typeface="Arial" panose="020B0604020202020204" pitchFamily="34" charset="0"/>
            </a:endParaRPr>
          </a:p>
          <a:p>
            <a:pPr algn="ctr"/>
            <a:r>
              <a:rPr lang="fr-FR" sz="2400" b="1" kern="100" dirty="0">
                <a:effectLst/>
                <a:latin typeface="Aptos" panose="020B0004020202020204" pitchFamily="34" charset="0"/>
                <a:ea typeface="Aptos" panose="020B0004020202020204" pitchFamily="34" charset="0"/>
                <a:cs typeface="Arial" panose="020B0604020202020204" pitchFamily="34" charset="0"/>
              </a:rPr>
              <a:t>CAS: Division Corporate et Intégration de Solutions IT </a:t>
            </a:r>
          </a:p>
          <a:p>
            <a:pPr algn="ctr"/>
            <a:r>
              <a:rPr lang="fr-FR" sz="2400" b="1" kern="100" dirty="0">
                <a:effectLst/>
                <a:latin typeface="Aptos" panose="020B0004020202020204" pitchFamily="34" charset="0"/>
                <a:ea typeface="Aptos" panose="020B0004020202020204" pitchFamily="34" charset="0"/>
                <a:cs typeface="Arial" panose="020B0604020202020204" pitchFamily="34" charset="0"/>
              </a:rPr>
              <a:t>(ALGERIE TELECOM)</a:t>
            </a:r>
            <a:endParaRPr lang="fr-FR" sz="2400" dirty="0">
              <a:latin typeface="Oswald" panose="00000500000000000000" pitchFamily="2" charset="0"/>
            </a:endParaRPr>
          </a:p>
          <a:p>
            <a:endParaRPr lang="fr-FR" dirty="0">
              <a:latin typeface="Oswald" panose="00000500000000000000" pitchFamily="2" charset="0"/>
            </a:endParaRPr>
          </a:p>
          <a:p>
            <a:r>
              <a:rPr lang="fr-FR" dirty="0">
                <a:latin typeface="Oswald" panose="00000500000000000000" pitchFamily="2" charset="0"/>
              </a:rPr>
              <a:t>Travail élaboré par : Mr DAOUD Youcef</a:t>
            </a:r>
            <a:br>
              <a:rPr lang="fr-FR" sz="2400" dirty="0">
                <a:latin typeface="Oswald" panose="00000500000000000000" pitchFamily="2" charset="0"/>
              </a:rPr>
            </a:br>
            <a:endParaRPr lang="fr-FR" sz="2400" dirty="0">
              <a:latin typeface="Oswald" panose="00000500000000000000" pitchFamily="2" charset="0"/>
            </a:endParaRPr>
          </a:p>
          <a:p>
            <a:endParaRPr lang="fr-DZ" sz="2400" dirty="0"/>
          </a:p>
        </p:txBody>
      </p:sp>
    </p:spTree>
    <p:extLst>
      <p:ext uri="{BB962C8B-B14F-4D97-AF65-F5344CB8AC3E}">
        <p14:creationId xmlns:p14="http://schemas.microsoft.com/office/powerpoint/2010/main" val="182542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8E677736-9A28-C17B-CF29-105A215A9074}"/>
              </a:ext>
            </a:extLst>
          </p:cNvPr>
          <p:cNvSpPr>
            <a:spLocks noGrp="1"/>
          </p:cNvSpPr>
          <p:nvPr>
            <p:ph type="sldNum" sz="quarter" idx="12"/>
          </p:nvPr>
        </p:nvSpPr>
        <p:spPr/>
        <p:txBody>
          <a:bodyPr/>
          <a:lstStyle/>
          <a:p>
            <a:fld id="{C662F78E-CB90-4BBC-BA65-44357C368D6A}" type="slidenum">
              <a:rPr lang="fr-FR" smtClean="0"/>
              <a:t>4</a:t>
            </a:fld>
            <a:endParaRPr lang="fr-FR" dirty="0"/>
          </a:p>
        </p:txBody>
      </p:sp>
      <p:sp>
        <p:nvSpPr>
          <p:cNvPr id="12" name="Titre 2">
            <a:extLst>
              <a:ext uri="{FF2B5EF4-FFF2-40B4-BE49-F238E27FC236}">
                <a16:creationId xmlns:a16="http://schemas.microsoft.com/office/drawing/2014/main" id="{E0F4D1C7-9629-3242-8BEB-A06B0B3E3C4E}"/>
              </a:ext>
            </a:extLst>
          </p:cNvPr>
          <p:cNvSpPr txBox="1">
            <a:spLocks/>
          </p:cNvSpPr>
          <p:nvPr/>
        </p:nvSpPr>
        <p:spPr>
          <a:xfrm>
            <a:off x="715108" y="349888"/>
            <a:ext cx="10638692" cy="1071408"/>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100" b="1" dirty="0">
                <a:solidFill>
                  <a:schemeClr val="bg1"/>
                </a:solidFill>
                <a:latin typeface="Oswald" panose="00000500000000000000" pitchFamily="2" charset="0"/>
                <a:cs typeface="Calibri" panose="020F0502020204030204" pitchFamily="34" charset="0"/>
              </a:rPr>
              <a:t>2. Contexte &amp; Problématique</a:t>
            </a:r>
          </a:p>
        </p:txBody>
      </p:sp>
      <p:pic>
        <p:nvPicPr>
          <p:cNvPr id="10" name="Espace réservé du contenu 1">
            <a:extLst>
              <a:ext uri="{FF2B5EF4-FFF2-40B4-BE49-F238E27FC236}">
                <a16:creationId xmlns:a16="http://schemas.microsoft.com/office/drawing/2014/main" id="{222B3111-04B8-4C1D-8B69-46B5F82739FD}"/>
              </a:ext>
            </a:extLst>
          </p:cNvPr>
          <p:cNvPicPr>
            <a:picLocks noChangeAspect="1"/>
          </p:cNvPicPr>
          <p:nvPr/>
        </p:nvPicPr>
        <p:blipFill>
          <a:blip r:embed="rId2"/>
          <a:stretch>
            <a:fillRect/>
          </a:stretch>
        </p:blipFill>
        <p:spPr>
          <a:xfrm>
            <a:off x="0" y="6421604"/>
            <a:ext cx="2827090" cy="436396"/>
          </a:xfrm>
          <a:prstGeom prst="rect">
            <a:avLst/>
          </a:prstGeom>
        </p:spPr>
      </p:pic>
      <p:sp>
        <p:nvSpPr>
          <p:cNvPr id="7" name="Espace réservé du contenu 3">
            <a:extLst>
              <a:ext uri="{FF2B5EF4-FFF2-40B4-BE49-F238E27FC236}">
                <a16:creationId xmlns:a16="http://schemas.microsoft.com/office/drawing/2014/main" id="{65F92FE1-4D4F-5910-427F-02FC130EF970}"/>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x-none" dirty="0"/>
          </a:p>
        </p:txBody>
      </p:sp>
      <p:sp>
        <p:nvSpPr>
          <p:cNvPr id="3" name="ZoneTexte 2">
            <a:extLst>
              <a:ext uri="{FF2B5EF4-FFF2-40B4-BE49-F238E27FC236}">
                <a16:creationId xmlns:a16="http://schemas.microsoft.com/office/drawing/2014/main" id="{DFFDB166-4B47-3B3F-5A80-B8C2B09F9408}"/>
              </a:ext>
            </a:extLst>
          </p:cNvPr>
          <p:cNvSpPr txBox="1"/>
          <p:nvPr/>
        </p:nvSpPr>
        <p:spPr>
          <a:xfrm>
            <a:off x="715108" y="1905513"/>
            <a:ext cx="10638692" cy="4062651"/>
          </a:xfrm>
          <a:prstGeom prst="rect">
            <a:avLst/>
          </a:prstGeom>
          <a:noFill/>
        </p:spPr>
        <p:txBody>
          <a:bodyPr wrap="square" rtlCol="0">
            <a:spAutoFit/>
          </a:bodyPr>
          <a:lstStyle/>
          <a:p>
            <a:pPr algn="just"/>
            <a:r>
              <a:rPr lang="fr-FR" sz="2000" dirty="0">
                <a:latin typeface="Aptos" panose="020B0004020202020204" pitchFamily="34" charset="0"/>
              </a:rPr>
              <a:t>La Division Corporate et Intégration de Solutions IT a connu une croissance remarquable de près de 100% entre 2020 et 2025, représentant désormais 30% du chiffre d'affaires total d'Algérie Telecom. Ces résultats s'accompagnent d'une amélioration significative des encaissements. Cette performance exceptionnelle est le fruit d'une stratégie commerciale agressive et d'une optimisation des processus de gestion des créances</a:t>
            </a:r>
            <a:r>
              <a:rPr lang="fr-FR" sz="2000" kern="100" dirty="0">
                <a:latin typeface="Aptos" panose="020B0004020202020204" pitchFamily="34" charset="0"/>
                <a:cs typeface="Arial" panose="020B0604020202020204" pitchFamily="34" charset="0"/>
              </a:rPr>
              <a:t>.</a:t>
            </a:r>
          </a:p>
          <a:p>
            <a:pPr algn="just"/>
            <a:endParaRPr lang="fr-FR" sz="2000" kern="100" dirty="0">
              <a:effectLst/>
              <a:latin typeface="Aptos" panose="020B0004020202020204" pitchFamily="34" charset="0"/>
              <a:ea typeface="Aptos" panose="020B0004020202020204" pitchFamily="34" charset="0"/>
              <a:cs typeface="Arial" panose="020B0604020202020204" pitchFamily="34" charset="0"/>
            </a:endParaRPr>
          </a:p>
          <a:p>
            <a:pPr algn="just"/>
            <a:r>
              <a:rPr lang="fr-FR" sz="2000" dirty="0">
                <a:latin typeface="Aptos" panose="020B0004020202020204" pitchFamily="34" charset="0"/>
              </a:rPr>
              <a:t>L'augmentation du nombre de Directions Opérationnelles des Télécommunications, passant de 50 à 60, et le rattachement fonctionnel de leurs départements Corporate à la DCISIT ont considérablement accentué la croissance. Face à cette complexification, la mise en place d'un outil de pilotage interactif et automatisé est devenue indispensable pour améliorer la performance commerciale de chaque structure de la DCISIT et permettre à la hiérarchie de prendre des décisions stratégiques plus éclairées et plus rapides</a:t>
            </a:r>
            <a:endParaRPr lang="fr-DZ" sz="2000" dirty="0">
              <a:latin typeface="Aptos" panose="020B0004020202020204" pitchFamily="34" charset="0"/>
            </a:endParaRPr>
          </a:p>
          <a:p>
            <a:endParaRPr lang="fr-DZ" dirty="0"/>
          </a:p>
        </p:txBody>
      </p:sp>
    </p:spTree>
    <p:extLst>
      <p:ext uri="{BB962C8B-B14F-4D97-AF65-F5344CB8AC3E}">
        <p14:creationId xmlns:p14="http://schemas.microsoft.com/office/powerpoint/2010/main" val="227370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748-0ECB-E830-8D55-87B4F7ED907F}"/>
            </a:ext>
          </a:extLst>
        </p:cNvPr>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C932544C-2898-B90B-43A6-68266375F4C4}"/>
              </a:ext>
            </a:extLst>
          </p:cNvPr>
          <p:cNvSpPr>
            <a:spLocks noGrp="1"/>
          </p:cNvSpPr>
          <p:nvPr>
            <p:ph type="sldNum" sz="quarter" idx="12"/>
          </p:nvPr>
        </p:nvSpPr>
        <p:spPr/>
        <p:txBody>
          <a:bodyPr/>
          <a:lstStyle/>
          <a:p>
            <a:fld id="{C662F78E-CB90-4BBC-BA65-44357C368D6A}" type="slidenum">
              <a:rPr lang="fr-FR" smtClean="0"/>
              <a:t>5</a:t>
            </a:fld>
            <a:endParaRPr lang="fr-FR" dirty="0"/>
          </a:p>
        </p:txBody>
      </p:sp>
      <p:sp>
        <p:nvSpPr>
          <p:cNvPr id="12" name="Titre 2">
            <a:extLst>
              <a:ext uri="{FF2B5EF4-FFF2-40B4-BE49-F238E27FC236}">
                <a16:creationId xmlns:a16="http://schemas.microsoft.com/office/drawing/2014/main" id="{7872D4C6-C064-4B17-634E-DDB6831935FF}"/>
              </a:ext>
            </a:extLst>
          </p:cNvPr>
          <p:cNvSpPr txBox="1">
            <a:spLocks/>
          </p:cNvSpPr>
          <p:nvPr/>
        </p:nvSpPr>
        <p:spPr>
          <a:xfrm>
            <a:off x="715108" y="349888"/>
            <a:ext cx="10638692" cy="1267928"/>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100" b="1" dirty="0">
                <a:solidFill>
                  <a:schemeClr val="bg1"/>
                </a:solidFill>
                <a:latin typeface="Oswald" panose="00000500000000000000" pitchFamily="2" charset="0"/>
                <a:cs typeface="Calibri" panose="020F0502020204030204" pitchFamily="34" charset="0"/>
              </a:rPr>
              <a:t>2. Contexte &amp; Problématique</a:t>
            </a:r>
          </a:p>
        </p:txBody>
      </p:sp>
      <p:pic>
        <p:nvPicPr>
          <p:cNvPr id="10" name="Espace réservé du contenu 1">
            <a:extLst>
              <a:ext uri="{FF2B5EF4-FFF2-40B4-BE49-F238E27FC236}">
                <a16:creationId xmlns:a16="http://schemas.microsoft.com/office/drawing/2014/main" id="{DB11328E-3A81-B8C0-C527-A055035A4B95}"/>
              </a:ext>
            </a:extLst>
          </p:cNvPr>
          <p:cNvPicPr>
            <a:picLocks noChangeAspect="1"/>
          </p:cNvPicPr>
          <p:nvPr/>
        </p:nvPicPr>
        <p:blipFill>
          <a:blip r:embed="rId2"/>
          <a:stretch>
            <a:fillRect/>
          </a:stretch>
        </p:blipFill>
        <p:spPr>
          <a:xfrm>
            <a:off x="0" y="6421604"/>
            <a:ext cx="2827090" cy="436396"/>
          </a:xfrm>
          <a:prstGeom prst="rect">
            <a:avLst/>
          </a:prstGeom>
        </p:spPr>
      </p:pic>
      <p:sp>
        <p:nvSpPr>
          <p:cNvPr id="7" name="Espace réservé du contenu 3">
            <a:extLst>
              <a:ext uri="{FF2B5EF4-FFF2-40B4-BE49-F238E27FC236}">
                <a16:creationId xmlns:a16="http://schemas.microsoft.com/office/drawing/2014/main" id="{C1B99EDC-F1A8-5E3E-6217-4A78DE8D4734}"/>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x-none" dirty="0"/>
          </a:p>
        </p:txBody>
      </p:sp>
      <p:sp>
        <p:nvSpPr>
          <p:cNvPr id="3" name="ZoneTexte 2">
            <a:extLst>
              <a:ext uri="{FF2B5EF4-FFF2-40B4-BE49-F238E27FC236}">
                <a16:creationId xmlns:a16="http://schemas.microsoft.com/office/drawing/2014/main" id="{FD36D021-E9AF-4229-997C-5448F4822231}"/>
              </a:ext>
            </a:extLst>
          </p:cNvPr>
          <p:cNvSpPr txBox="1"/>
          <p:nvPr/>
        </p:nvSpPr>
        <p:spPr>
          <a:xfrm>
            <a:off x="715108" y="1807360"/>
            <a:ext cx="10638692" cy="4731552"/>
          </a:xfrm>
          <a:prstGeom prst="rect">
            <a:avLst/>
          </a:prstGeom>
          <a:noFill/>
        </p:spPr>
        <p:txBody>
          <a:bodyPr wrap="square" rtlCol="0">
            <a:spAutoFit/>
          </a:bodyPr>
          <a:lstStyle/>
          <a:p>
            <a:pPr algn="just">
              <a:lnSpc>
                <a:spcPct val="107000"/>
              </a:lnSpc>
              <a:spcAft>
                <a:spcPts val="800"/>
              </a:spcAft>
            </a:pPr>
            <a:r>
              <a:rPr lang="fr-FR" sz="2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Etat des lieux: </a:t>
            </a:r>
            <a:r>
              <a:rPr lang="fr-FR" sz="2000" dirty="0">
                <a:latin typeface="Aptos" panose="020B0004020202020204" pitchFamily="34" charset="0"/>
              </a:rPr>
              <a:t>Les bases de données actuelles sont inadéquates pour un suivi précis de la performance commerciale. Elles ne sont pas conçues spécifiquement pour l’activité Corporate et nécessitent des traitements de données complexes. De plus, des anomalies ont été constatées dans les indicateurs commerciaux, principalement en raison d'une non-validation systématique des factures sur l'ERP, de la comptabilisation de factures hors exploitation et de l'enregistrement de factures antérieures à l'exercice en cours.</a:t>
            </a:r>
          </a:p>
          <a:p>
            <a:pPr algn="just">
              <a:lnSpc>
                <a:spcPct val="107000"/>
              </a:lnSpc>
              <a:spcAft>
                <a:spcPts val="800"/>
              </a:spcAft>
            </a:pPr>
            <a:r>
              <a:rPr lang="fr-FR" sz="2000" dirty="0">
                <a:latin typeface="Aptos" panose="020B0004020202020204" pitchFamily="34" charset="0"/>
              </a:rPr>
              <a:t>Les états de rapprochement du chiffre d'affaires avec la division des Finances sont également longs à établir en raison des écarts entre les données commerciales et comptables depuis la centralisation de la facturation sur le GL</a:t>
            </a:r>
          </a:p>
          <a:p>
            <a:pPr algn="just">
              <a:lnSpc>
                <a:spcPct val="107000"/>
              </a:lnSpc>
              <a:spcAft>
                <a:spcPts val="800"/>
              </a:spcAft>
            </a:pPr>
            <a:endParaRPr lang="fr-FR" sz="2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FR" sz="20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La problématique dégagée : </a:t>
            </a:r>
            <a:r>
              <a:rPr lang="fr-FR" sz="2000" kern="100" dirty="0">
                <a:solidFill>
                  <a:srgbClr val="000000"/>
                </a:solidFill>
                <a:effectLst/>
                <a:latin typeface="Aptos" panose="020B0004020202020204" pitchFamily="34" charset="0"/>
                <a:ea typeface="Aptos" panose="020B0004020202020204" pitchFamily="34" charset="0"/>
                <a:cs typeface="Arial" panose="020B0604020202020204" pitchFamily="34" charset="0"/>
              </a:rPr>
              <a:t>Comment améliorer le pilotage de la performance commerciale par un tableau de bord commercial </a:t>
            </a:r>
            <a:r>
              <a:rPr lang="fr-FR" sz="2000" kern="100" dirty="0">
                <a:effectLst/>
                <a:latin typeface="Aptos" panose="020B0004020202020204" pitchFamily="34" charset="0"/>
                <a:ea typeface="Aptos" panose="020B0004020202020204" pitchFamily="34" charset="0"/>
                <a:cs typeface="Arial" panose="020B0604020202020204" pitchFamily="34" charset="0"/>
              </a:rPr>
              <a:t>automatisé ?</a:t>
            </a:r>
            <a:endParaRPr lang="fr-DZ" sz="1800" kern="100" dirty="0">
              <a:effectLst/>
              <a:latin typeface="Aptos" panose="020B0004020202020204" pitchFamily="34" charset="0"/>
              <a:ea typeface="Aptos" panose="020B0004020202020204" pitchFamily="34" charset="0"/>
              <a:cs typeface="Arial" panose="020B0604020202020204" pitchFamily="34" charset="0"/>
            </a:endParaRPr>
          </a:p>
          <a:p>
            <a:endParaRPr lang="fr-DZ" dirty="0">
              <a:latin typeface="Aptos" panose="020B0004020202020204" pitchFamily="34" charset="0"/>
            </a:endParaRPr>
          </a:p>
        </p:txBody>
      </p:sp>
    </p:spTree>
    <p:extLst>
      <p:ext uri="{BB962C8B-B14F-4D97-AF65-F5344CB8AC3E}">
        <p14:creationId xmlns:p14="http://schemas.microsoft.com/office/powerpoint/2010/main" val="39318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4D66B1F-5C52-5EFB-D586-835D51514052}"/>
              </a:ext>
            </a:extLst>
          </p:cNvPr>
          <p:cNvSpPr>
            <a:spLocks noGrp="1"/>
          </p:cNvSpPr>
          <p:nvPr>
            <p:ph type="sldNum" sz="quarter" idx="12"/>
          </p:nvPr>
        </p:nvSpPr>
        <p:spPr/>
        <p:txBody>
          <a:bodyPr/>
          <a:lstStyle/>
          <a:p>
            <a:fld id="{C662F78E-CB90-4BBC-BA65-44357C368D6A}" type="slidenum">
              <a:rPr lang="fr-FR" smtClean="0"/>
              <a:t>6</a:t>
            </a:fld>
            <a:endParaRPr lang="fr-FR"/>
          </a:p>
        </p:txBody>
      </p:sp>
      <p:sp>
        <p:nvSpPr>
          <p:cNvPr id="4" name="Titre 2">
            <a:extLst>
              <a:ext uri="{FF2B5EF4-FFF2-40B4-BE49-F238E27FC236}">
                <a16:creationId xmlns:a16="http://schemas.microsoft.com/office/drawing/2014/main" id="{2029B4CE-FC44-1483-2277-5F85F7EB1B42}"/>
              </a:ext>
            </a:extLst>
          </p:cNvPr>
          <p:cNvSpPr txBox="1">
            <a:spLocks/>
          </p:cNvSpPr>
          <p:nvPr/>
        </p:nvSpPr>
        <p:spPr>
          <a:xfrm>
            <a:off x="838200" y="356577"/>
            <a:ext cx="10515600" cy="1134294"/>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100" b="1" i="0" u="none" strike="noStrike" kern="1200" cap="none" spc="0" normalizeH="0" baseline="0" noProof="0" dirty="0">
                <a:ln>
                  <a:noFill/>
                </a:ln>
                <a:solidFill>
                  <a:schemeClr val="bg1"/>
                </a:solidFill>
                <a:effectLst/>
                <a:uLnTx/>
                <a:uFillTx/>
                <a:latin typeface="Calibri" panose="020F0502020204030204"/>
                <a:ea typeface="+mn-ea"/>
                <a:cs typeface="+mn-cs"/>
              </a:rPr>
              <a:t>3. Objectifs du projet</a:t>
            </a:r>
          </a:p>
        </p:txBody>
      </p:sp>
      <p:sp>
        <p:nvSpPr>
          <p:cNvPr id="2" name="ZoneTexte 1">
            <a:extLst>
              <a:ext uri="{FF2B5EF4-FFF2-40B4-BE49-F238E27FC236}">
                <a16:creationId xmlns:a16="http://schemas.microsoft.com/office/drawing/2014/main" id="{EB8C1E0A-F622-7303-44ED-4002C0408D09}"/>
              </a:ext>
            </a:extLst>
          </p:cNvPr>
          <p:cNvSpPr txBox="1"/>
          <p:nvPr/>
        </p:nvSpPr>
        <p:spPr>
          <a:xfrm>
            <a:off x="838199" y="2010327"/>
            <a:ext cx="10591801" cy="3044936"/>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pPr>
            <a:r>
              <a:rPr lang="fr-FR" sz="2000" kern="100" dirty="0">
                <a:effectLst/>
                <a:latin typeface="Aptos" panose="020B0004020202020204" pitchFamily="34" charset="0"/>
                <a:ea typeface="Aptos" panose="020B0004020202020204" pitchFamily="34" charset="0"/>
                <a:cs typeface="Arial" panose="020B0604020202020204" pitchFamily="34" charset="0"/>
              </a:rPr>
              <a:t>Fiabiliser les requêtes existantes et créer d’autres adaptées à l’activité Corporate sur les systèmes d’informations d’</a:t>
            </a:r>
            <a:r>
              <a:rPr lang="fr-FR" sz="2000" kern="100" dirty="0" err="1">
                <a:effectLst/>
                <a:latin typeface="Aptos" panose="020B0004020202020204" pitchFamily="34" charset="0"/>
                <a:ea typeface="Aptos" panose="020B0004020202020204" pitchFamily="34" charset="0"/>
                <a:cs typeface="Arial" panose="020B0604020202020204" pitchFamily="34" charset="0"/>
              </a:rPr>
              <a:t>Algerie</a:t>
            </a:r>
            <a:r>
              <a:rPr lang="fr-FR" sz="2000" kern="100" dirty="0">
                <a:effectLst/>
                <a:latin typeface="Aptos" panose="020B0004020202020204" pitchFamily="34" charset="0"/>
                <a:ea typeface="Aptos" panose="020B0004020202020204" pitchFamily="34" charset="0"/>
                <a:cs typeface="Arial" panose="020B0604020202020204" pitchFamily="34" charset="0"/>
              </a:rPr>
              <a:t> Telecom;</a:t>
            </a:r>
            <a:endParaRPr lang="fr-DZ" sz="20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fr-FR" sz="2000" kern="100" dirty="0">
                <a:effectLst/>
                <a:latin typeface="Aptos" panose="020B0004020202020204" pitchFamily="34" charset="0"/>
                <a:ea typeface="Aptos" panose="020B0004020202020204" pitchFamily="34" charset="0"/>
                <a:cs typeface="Arial" panose="020B0604020202020204" pitchFamily="34" charset="0"/>
              </a:rPr>
              <a:t>Amélioration de la performance commerciale et apporter à temps les correctifs nécessaires après analyse des données;</a:t>
            </a:r>
            <a:endParaRPr lang="fr-DZ" sz="20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buFont typeface="Symbol" panose="05050102010706020507" pitchFamily="18" charset="2"/>
              <a:buChar char=""/>
            </a:pPr>
            <a:r>
              <a:rPr lang="fr-FR" sz="2000" kern="100" dirty="0">
                <a:effectLst/>
                <a:latin typeface="Aptos" panose="020B0004020202020204" pitchFamily="34" charset="0"/>
                <a:ea typeface="Aptos" panose="020B0004020202020204" pitchFamily="34" charset="0"/>
                <a:cs typeface="Arial" panose="020B0604020202020204" pitchFamily="34" charset="0"/>
              </a:rPr>
              <a:t>Mettre à la disposition de la hiérarchie un outil permettant de renforcer les décisions stratégiques;</a:t>
            </a:r>
          </a:p>
          <a:p>
            <a:pPr marL="342900" indent="-342900" algn="just">
              <a:lnSpc>
                <a:spcPct val="107000"/>
              </a:lnSpc>
              <a:buFont typeface="Symbol" panose="05050102010706020507" pitchFamily="18" charset="2"/>
              <a:buChar char=""/>
            </a:pPr>
            <a:r>
              <a:rPr lang="fr-FR" sz="2000" b="1" kern="100" dirty="0">
                <a:effectLst/>
                <a:latin typeface="Aptos" panose="020B0004020202020204" pitchFamily="34" charset="0"/>
                <a:ea typeface="Aptos" panose="020B0004020202020204" pitchFamily="34" charset="0"/>
                <a:cs typeface="Arial" panose="020B0604020202020204" pitchFamily="34" charset="0"/>
              </a:rPr>
              <a:t>Développer une interface web permettant le suivi de la performance commerciale par des tableaux de bord dynamiques pour assurer la visualisation et le </a:t>
            </a:r>
            <a:r>
              <a:rPr lang="fr-FR" sz="2000" b="1" kern="100" dirty="0" err="1">
                <a:effectLst/>
                <a:latin typeface="Aptos" panose="020B0004020202020204" pitchFamily="34" charset="0"/>
                <a:ea typeface="Aptos" panose="020B0004020202020204" pitchFamily="34" charset="0"/>
                <a:cs typeface="Arial" panose="020B0604020202020204" pitchFamily="34" charset="0"/>
              </a:rPr>
              <a:t>reporting</a:t>
            </a:r>
            <a:r>
              <a:rPr lang="fr-FR" sz="2000" b="1" kern="100" dirty="0">
                <a:effectLst/>
                <a:latin typeface="Aptos" panose="020B0004020202020204" pitchFamily="34" charset="0"/>
                <a:ea typeface="Aptos" panose="020B0004020202020204" pitchFamily="34" charset="0"/>
                <a:cs typeface="Arial" panose="020B0604020202020204" pitchFamily="34" charset="0"/>
              </a:rPr>
              <a:t> de l’activité Corporate</a:t>
            </a:r>
            <a:endParaRPr lang="fr-DZ" sz="2000" b="1"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09449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F0AD879-FEE6-D31D-B058-ACDF82EADBA7}"/>
              </a:ext>
            </a:extLst>
          </p:cNvPr>
          <p:cNvSpPr>
            <a:spLocks noGrp="1"/>
          </p:cNvSpPr>
          <p:nvPr>
            <p:ph type="sldNum" sz="quarter" idx="12"/>
          </p:nvPr>
        </p:nvSpPr>
        <p:spPr/>
        <p:txBody>
          <a:bodyPr/>
          <a:lstStyle/>
          <a:p>
            <a:fld id="{C662F78E-CB90-4BBC-BA65-44357C368D6A}" type="slidenum">
              <a:rPr lang="fr-FR" smtClean="0"/>
              <a:t>7</a:t>
            </a:fld>
            <a:endParaRPr lang="fr-FR"/>
          </a:p>
        </p:txBody>
      </p:sp>
      <p:sp>
        <p:nvSpPr>
          <p:cNvPr id="12" name="Titre 2">
            <a:extLst>
              <a:ext uri="{FF2B5EF4-FFF2-40B4-BE49-F238E27FC236}">
                <a16:creationId xmlns:a16="http://schemas.microsoft.com/office/drawing/2014/main" id="{8E7B1A89-4D91-9A37-BB71-524568E8FEF8}"/>
              </a:ext>
            </a:extLst>
          </p:cNvPr>
          <p:cNvSpPr txBox="1">
            <a:spLocks/>
          </p:cNvSpPr>
          <p:nvPr/>
        </p:nvSpPr>
        <p:spPr>
          <a:xfrm>
            <a:off x="838200" y="356576"/>
            <a:ext cx="10515600" cy="1074659"/>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100" b="1" i="0" u="none" strike="noStrike" kern="1200" cap="none" spc="0" normalizeH="0" baseline="0" noProof="0" dirty="0">
                <a:ln>
                  <a:noFill/>
                </a:ln>
                <a:solidFill>
                  <a:schemeClr val="bg1"/>
                </a:solidFill>
                <a:effectLst/>
                <a:uLnTx/>
                <a:uFillTx/>
                <a:latin typeface="Oswald" panose="00000500000000000000" pitchFamily="2" charset="0"/>
                <a:ea typeface="+mn-ea"/>
                <a:cs typeface="+mn-cs"/>
              </a:rPr>
              <a:t>4. Intérêt du projet</a:t>
            </a:r>
            <a:endParaRPr lang="fr-FR" sz="2400" i="1" dirty="0">
              <a:solidFill>
                <a:schemeClr val="bg1"/>
              </a:solidFill>
              <a:latin typeface="Oswald" panose="00000500000000000000" pitchFamily="2" charset="0"/>
            </a:endParaRPr>
          </a:p>
        </p:txBody>
      </p:sp>
      <p:pic>
        <p:nvPicPr>
          <p:cNvPr id="7" name="Espace réservé du contenu 1">
            <a:extLst>
              <a:ext uri="{FF2B5EF4-FFF2-40B4-BE49-F238E27FC236}">
                <a16:creationId xmlns:a16="http://schemas.microsoft.com/office/drawing/2014/main" id="{7305E8F0-E279-4A60-8C0D-2EDC5B6CF311}"/>
              </a:ext>
            </a:extLst>
          </p:cNvPr>
          <p:cNvPicPr>
            <a:picLocks noChangeAspect="1"/>
          </p:cNvPicPr>
          <p:nvPr/>
        </p:nvPicPr>
        <p:blipFill>
          <a:blip r:embed="rId2"/>
          <a:stretch>
            <a:fillRect/>
          </a:stretch>
        </p:blipFill>
        <p:spPr>
          <a:xfrm>
            <a:off x="0" y="6421604"/>
            <a:ext cx="2827090" cy="436396"/>
          </a:xfrm>
          <a:prstGeom prst="rect">
            <a:avLst/>
          </a:prstGeom>
        </p:spPr>
      </p:pic>
      <p:sp>
        <p:nvSpPr>
          <p:cNvPr id="2" name="Espace réservé du contenu 2">
            <a:extLst>
              <a:ext uri="{FF2B5EF4-FFF2-40B4-BE49-F238E27FC236}">
                <a16:creationId xmlns:a16="http://schemas.microsoft.com/office/drawing/2014/main" id="{453A77AB-377D-15D4-D0C1-A50C4D36A00C}"/>
              </a:ext>
            </a:extLst>
          </p:cNvPr>
          <p:cNvSpPr txBox="1">
            <a:spLocks/>
          </p:cNvSpPr>
          <p:nvPr/>
        </p:nvSpPr>
        <p:spPr>
          <a:xfrm>
            <a:off x="820759" y="1788121"/>
            <a:ext cx="10515600" cy="4398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fr-FR" sz="2400"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D8EAE259-4A16-EFBF-34C2-859EFAFF2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41" y="1431235"/>
            <a:ext cx="4826702" cy="4990369"/>
          </a:xfrm>
          <a:prstGeom prst="rect">
            <a:avLst/>
          </a:prstGeom>
        </p:spPr>
      </p:pic>
      <p:pic>
        <p:nvPicPr>
          <p:cNvPr id="9" name="Image 8" descr="Une image contenant texte, capture d’écran, Police&#10;&#10;Le contenu généré par l’IA peut être incorrect.">
            <a:extLst>
              <a:ext uri="{FF2B5EF4-FFF2-40B4-BE49-F238E27FC236}">
                <a16:creationId xmlns:a16="http://schemas.microsoft.com/office/drawing/2014/main" id="{15F36472-AFC9-489A-5F4C-5C230944D6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735" y="1516088"/>
            <a:ext cx="4711624" cy="4905516"/>
          </a:xfrm>
          <a:prstGeom prst="rect">
            <a:avLst/>
          </a:prstGeom>
        </p:spPr>
      </p:pic>
    </p:spTree>
    <p:extLst>
      <p:ext uri="{BB962C8B-B14F-4D97-AF65-F5344CB8AC3E}">
        <p14:creationId xmlns:p14="http://schemas.microsoft.com/office/powerpoint/2010/main" val="327081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0176C238-48C6-D9A2-819E-467BB1FEC9E9}"/>
              </a:ext>
            </a:extLst>
          </p:cNvPr>
          <p:cNvSpPr>
            <a:spLocks noGrp="1"/>
          </p:cNvSpPr>
          <p:nvPr>
            <p:ph type="sldNum" sz="quarter" idx="12"/>
          </p:nvPr>
        </p:nvSpPr>
        <p:spPr/>
        <p:txBody>
          <a:bodyPr/>
          <a:lstStyle/>
          <a:p>
            <a:fld id="{C662F78E-CB90-4BBC-BA65-44357C368D6A}" type="slidenum">
              <a:rPr lang="fr-FR" smtClean="0">
                <a:latin typeface="Times New Roman" panose="02020603050405020304" pitchFamily="18" charset="0"/>
                <a:cs typeface="Times New Roman" panose="02020603050405020304" pitchFamily="18" charset="0"/>
              </a:rPr>
              <a:t>8</a:t>
            </a:fld>
            <a:endParaRPr lang="fr-FR">
              <a:latin typeface="Times New Roman" panose="02020603050405020304" pitchFamily="18" charset="0"/>
              <a:cs typeface="Times New Roman" panose="02020603050405020304" pitchFamily="18" charset="0"/>
            </a:endParaRPr>
          </a:p>
        </p:txBody>
      </p:sp>
      <p:sp>
        <p:nvSpPr>
          <p:cNvPr id="12" name="Titre 2">
            <a:extLst>
              <a:ext uri="{FF2B5EF4-FFF2-40B4-BE49-F238E27FC236}">
                <a16:creationId xmlns:a16="http://schemas.microsoft.com/office/drawing/2014/main" id="{A06F46C8-EFEA-88DF-1490-58DAFCEF2967}"/>
              </a:ext>
            </a:extLst>
          </p:cNvPr>
          <p:cNvSpPr txBox="1">
            <a:spLocks/>
          </p:cNvSpPr>
          <p:nvPr/>
        </p:nvSpPr>
        <p:spPr>
          <a:xfrm>
            <a:off x="838200" y="356576"/>
            <a:ext cx="10515600" cy="1024549"/>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1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5. Parties prenantes du projet</a:t>
            </a:r>
            <a:endParaRPr lang="fr-FR" sz="2400" i="1" dirty="0">
              <a:solidFill>
                <a:schemeClr val="bg1"/>
              </a:solidFill>
              <a:latin typeface="Times New Roman" panose="02020603050405020304" pitchFamily="18" charset="0"/>
              <a:cs typeface="Times New Roman" panose="02020603050405020304" pitchFamily="18" charset="0"/>
            </a:endParaRPr>
          </a:p>
        </p:txBody>
      </p:sp>
      <p:pic>
        <p:nvPicPr>
          <p:cNvPr id="10" name="Espace réservé du contenu 1">
            <a:extLst>
              <a:ext uri="{FF2B5EF4-FFF2-40B4-BE49-F238E27FC236}">
                <a16:creationId xmlns:a16="http://schemas.microsoft.com/office/drawing/2014/main" id="{ED7ECED2-2908-4AAE-9750-CC6F4FB21CD3}"/>
              </a:ext>
            </a:extLst>
          </p:cNvPr>
          <p:cNvPicPr>
            <a:picLocks noChangeAspect="1"/>
          </p:cNvPicPr>
          <p:nvPr/>
        </p:nvPicPr>
        <p:blipFill>
          <a:blip r:embed="rId2"/>
          <a:stretch>
            <a:fillRect/>
          </a:stretch>
        </p:blipFill>
        <p:spPr>
          <a:xfrm>
            <a:off x="105508" y="6320714"/>
            <a:ext cx="2827090" cy="436396"/>
          </a:xfrm>
          <a:prstGeom prst="rect">
            <a:avLst/>
          </a:prstGeom>
        </p:spPr>
      </p:pic>
      <p:sp>
        <p:nvSpPr>
          <p:cNvPr id="5" name="Espace réservé du contenu 3">
            <a:extLst>
              <a:ext uri="{FF2B5EF4-FFF2-40B4-BE49-F238E27FC236}">
                <a16:creationId xmlns:a16="http://schemas.microsoft.com/office/drawing/2014/main" id="{95614CA8-DEBE-424E-CCF7-D6D99D735F8A}"/>
              </a:ext>
            </a:extLst>
          </p:cNvPr>
          <p:cNvSpPr txBox="1">
            <a:spLocks/>
          </p:cNvSpPr>
          <p:nvPr/>
        </p:nvSpPr>
        <p:spPr>
          <a:xfrm>
            <a:off x="838200" y="2118920"/>
            <a:ext cx="10515600" cy="3357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fr-FR"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646D2228-0715-A513-8E5B-78C436C52B6C}"/>
              </a:ext>
            </a:extLst>
          </p:cNvPr>
          <p:cNvSpPr txBox="1"/>
          <p:nvPr/>
        </p:nvSpPr>
        <p:spPr>
          <a:xfrm>
            <a:off x="838200" y="1551112"/>
            <a:ext cx="10515600" cy="4162934"/>
          </a:xfrm>
          <a:prstGeom prst="rect">
            <a:avLst/>
          </a:prstGeom>
          <a:noFill/>
        </p:spPr>
        <p:txBody>
          <a:bodyPr wrap="square" rtlCol="0">
            <a:spAutoFit/>
          </a:bodyPr>
          <a:lstStyle/>
          <a:p>
            <a:pPr algn="just">
              <a:lnSpc>
                <a:spcPct val="107000"/>
              </a:lnSpc>
              <a:spcAft>
                <a:spcPts val="800"/>
              </a:spcAft>
            </a:pPr>
            <a:r>
              <a:rPr lang="fr-DZ" b="1" kern="100" dirty="0">
                <a:effectLst/>
                <a:latin typeface="Aptos" panose="020B0004020202020204" pitchFamily="34" charset="0"/>
                <a:ea typeface="Aptos" panose="020B0004020202020204" pitchFamily="34" charset="0"/>
                <a:cs typeface="Arial" panose="020B0604020202020204" pitchFamily="34" charset="0"/>
              </a:rPr>
              <a:t>Direction </a:t>
            </a:r>
            <a:r>
              <a:rPr lang="fr-FR" b="1" kern="100" dirty="0">
                <a:effectLst/>
                <a:latin typeface="Aptos" panose="020B0004020202020204" pitchFamily="34" charset="0"/>
                <a:ea typeface="Aptos" panose="020B0004020202020204" pitchFamily="34" charset="0"/>
                <a:cs typeface="Arial" panose="020B0604020202020204" pitchFamily="34" charset="0"/>
              </a:rPr>
              <a:t>G</a:t>
            </a:r>
            <a:r>
              <a:rPr lang="fr-DZ" b="1" kern="100" dirty="0" err="1">
                <a:effectLst/>
                <a:latin typeface="Aptos" panose="020B0004020202020204" pitchFamily="34" charset="0"/>
                <a:ea typeface="Aptos" panose="020B0004020202020204" pitchFamily="34" charset="0"/>
                <a:cs typeface="Arial" panose="020B0604020202020204" pitchFamily="34" charset="0"/>
              </a:rPr>
              <a:t>énérale</a:t>
            </a:r>
            <a:r>
              <a:rPr lang="fr-DZ" b="1" kern="100" dirty="0">
                <a:effectLst/>
                <a:latin typeface="Aptos" panose="020B0004020202020204" pitchFamily="34" charset="0"/>
                <a:ea typeface="Aptos" panose="020B0004020202020204" pitchFamily="34" charset="0"/>
                <a:cs typeface="Arial" panose="020B0604020202020204" pitchFamily="34" charset="0"/>
              </a:rPr>
              <a:t> :</a:t>
            </a:r>
            <a:r>
              <a:rPr lang="fr-DZ" kern="100" dirty="0">
                <a:effectLst/>
                <a:latin typeface="Aptos" panose="020B0004020202020204" pitchFamily="34" charset="0"/>
                <a:ea typeface="Aptos" panose="020B0004020202020204" pitchFamily="34" charset="0"/>
                <a:cs typeface="Arial" panose="020B0604020202020204" pitchFamily="34" charset="0"/>
              </a:rPr>
              <a:t> Elle fixe les objectifs stratégiques du plan d’action de l'entreprise</a:t>
            </a:r>
            <a:r>
              <a:rPr lang="fr-FR" kern="100" dirty="0">
                <a:effectLst/>
                <a:latin typeface="Aptos" panose="020B0004020202020204" pitchFamily="34" charset="0"/>
                <a:ea typeface="Aptos" panose="020B0004020202020204" pitchFamily="34" charset="0"/>
                <a:cs typeface="Arial" panose="020B0604020202020204" pitchFamily="34" charset="0"/>
              </a:rPr>
              <a:t>;</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DZ" b="1" kern="100" dirty="0">
                <a:effectLst/>
                <a:latin typeface="Aptos" panose="020B0004020202020204" pitchFamily="34" charset="0"/>
                <a:ea typeface="Aptos" panose="020B0004020202020204" pitchFamily="34" charset="0"/>
                <a:cs typeface="Arial" panose="020B0604020202020204" pitchFamily="34" charset="0"/>
              </a:rPr>
              <a:t>Division </a:t>
            </a:r>
            <a:r>
              <a:rPr lang="fr-DZ" b="1" kern="100" dirty="0" err="1">
                <a:effectLst/>
                <a:latin typeface="Aptos" panose="020B0004020202020204" pitchFamily="34" charset="0"/>
                <a:ea typeface="Aptos" panose="020B0004020202020204" pitchFamily="34" charset="0"/>
                <a:cs typeface="Arial" panose="020B0604020202020204" pitchFamily="34" charset="0"/>
              </a:rPr>
              <a:t>Corporate</a:t>
            </a:r>
            <a:r>
              <a:rPr lang="fr-DZ" b="1" kern="100" dirty="0">
                <a:effectLst/>
                <a:latin typeface="Aptos" panose="020B0004020202020204" pitchFamily="34" charset="0"/>
                <a:ea typeface="Aptos" panose="020B0004020202020204" pitchFamily="34" charset="0"/>
                <a:cs typeface="Arial" panose="020B0604020202020204" pitchFamily="34" charset="0"/>
              </a:rPr>
              <a:t> et Intégration de Solution IT</a:t>
            </a:r>
            <a:r>
              <a:rPr lang="fr-DZ" kern="100" dirty="0">
                <a:effectLst/>
                <a:latin typeface="Aptos" panose="020B0004020202020204" pitchFamily="34" charset="0"/>
                <a:ea typeface="Aptos" panose="020B0004020202020204" pitchFamily="34" charset="0"/>
                <a:cs typeface="Arial" panose="020B0604020202020204" pitchFamily="34" charset="0"/>
              </a:rPr>
              <a:t> : Elle est responsable de la performance commerciale</a:t>
            </a:r>
            <a:r>
              <a:rPr lang="fr-FR" kern="100" dirty="0">
                <a:effectLst/>
                <a:latin typeface="Aptos" panose="020B0004020202020204" pitchFamily="34" charset="0"/>
                <a:ea typeface="Aptos" panose="020B0004020202020204" pitchFamily="34" charset="0"/>
                <a:cs typeface="Arial" panose="020B0604020202020204" pitchFamily="34" charset="0"/>
              </a:rPr>
              <a:t>;</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DZ" b="1" kern="100" dirty="0">
                <a:effectLst/>
                <a:latin typeface="Aptos" panose="020B0004020202020204" pitchFamily="34" charset="0"/>
                <a:ea typeface="Aptos" panose="020B0004020202020204" pitchFamily="34" charset="0"/>
                <a:cs typeface="Arial" panose="020B0604020202020204" pitchFamily="34" charset="0"/>
              </a:rPr>
              <a:t>Direction Commerciale Corporate :</a:t>
            </a:r>
            <a:r>
              <a:rPr lang="fr-DZ" kern="100" dirty="0">
                <a:effectLst/>
                <a:latin typeface="Aptos" panose="020B0004020202020204" pitchFamily="34" charset="0"/>
                <a:ea typeface="Aptos" panose="020B0004020202020204" pitchFamily="34" charset="0"/>
                <a:cs typeface="Arial" panose="020B0604020202020204" pitchFamily="34" charset="0"/>
              </a:rPr>
              <a:t> Elle définit les objectifs commerciaux de chaque structure</a:t>
            </a:r>
            <a:r>
              <a:rPr lang="fr-FR" kern="100" dirty="0">
                <a:effectLst/>
                <a:latin typeface="Aptos" panose="020B0004020202020204" pitchFamily="34" charset="0"/>
                <a:ea typeface="Aptos" panose="020B0004020202020204" pitchFamily="34" charset="0"/>
                <a:cs typeface="Arial" panose="020B0604020202020204" pitchFamily="34" charset="0"/>
              </a:rPr>
              <a:t>;</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DZ" b="1" kern="100" dirty="0">
                <a:effectLst/>
                <a:latin typeface="Aptos" panose="020B0004020202020204" pitchFamily="34" charset="0"/>
                <a:ea typeface="Aptos" panose="020B0004020202020204" pitchFamily="34" charset="0"/>
                <a:cs typeface="Arial" panose="020B0604020202020204" pitchFamily="34" charset="0"/>
              </a:rPr>
              <a:t>Direction Support Corporate</a:t>
            </a:r>
            <a:r>
              <a:rPr lang="fr-DZ" kern="100" dirty="0">
                <a:effectLst/>
                <a:latin typeface="Aptos" panose="020B0004020202020204" pitchFamily="34" charset="0"/>
                <a:ea typeface="Aptos" panose="020B0004020202020204" pitchFamily="34" charset="0"/>
                <a:cs typeface="Arial" panose="020B0604020202020204" pitchFamily="34" charset="0"/>
              </a:rPr>
              <a:t> : Alimentation </a:t>
            </a:r>
            <a:r>
              <a:rPr lang="fr-FR" kern="100" dirty="0">
                <a:effectLst/>
                <a:latin typeface="Aptos" panose="020B0004020202020204" pitchFamily="34" charset="0"/>
                <a:ea typeface="Aptos" panose="020B0004020202020204" pitchFamily="34" charset="0"/>
                <a:cs typeface="Arial" panose="020B0604020202020204" pitchFamily="34" charset="0"/>
              </a:rPr>
              <a:t>des</a:t>
            </a:r>
            <a:r>
              <a:rPr lang="fr-DZ" kern="100" dirty="0">
                <a:effectLst/>
                <a:latin typeface="Aptos" panose="020B0004020202020204" pitchFamily="34" charset="0"/>
                <a:ea typeface="Aptos" panose="020B0004020202020204" pitchFamily="34" charset="0"/>
                <a:cs typeface="Arial" panose="020B0604020202020204" pitchFamily="34" charset="0"/>
              </a:rPr>
              <a:t> </a:t>
            </a:r>
            <a:r>
              <a:rPr lang="fr-FR" kern="100" dirty="0">
                <a:effectLst/>
                <a:latin typeface="Aptos" panose="020B0004020202020204" pitchFamily="34" charset="0"/>
                <a:ea typeface="Aptos" panose="020B0004020202020204" pitchFamily="34" charset="0"/>
                <a:cs typeface="Arial" panose="020B0604020202020204" pitchFamily="34" charset="0"/>
              </a:rPr>
              <a:t>TDB</a:t>
            </a:r>
            <a:r>
              <a:rPr lang="fr-DZ" kern="100" dirty="0">
                <a:effectLst/>
                <a:latin typeface="Aptos" panose="020B0004020202020204" pitchFamily="34" charset="0"/>
                <a:ea typeface="Aptos" panose="020B0004020202020204" pitchFamily="34" charset="0"/>
                <a:cs typeface="Arial" panose="020B0604020202020204" pitchFamily="34" charset="0"/>
              </a:rPr>
              <a:t>, suivi </a:t>
            </a:r>
            <a:r>
              <a:rPr lang="fr-FR" kern="100" dirty="0">
                <a:effectLst/>
                <a:latin typeface="Aptos" panose="020B0004020202020204" pitchFamily="34" charset="0"/>
                <a:ea typeface="Aptos" panose="020B0004020202020204" pitchFamily="34" charset="0"/>
                <a:cs typeface="Arial" panose="020B0604020202020204" pitchFamily="34" charset="0"/>
              </a:rPr>
              <a:t>et </a:t>
            </a:r>
            <a:r>
              <a:rPr lang="fr-FR" kern="100" dirty="0" err="1">
                <a:effectLst/>
                <a:latin typeface="Aptos" panose="020B0004020202020204" pitchFamily="34" charset="0"/>
                <a:ea typeface="Aptos" panose="020B0004020202020204" pitchFamily="34" charset="0"/>
                <a:cs typeface="Arial" panose="020B0604020202020204" pitchFamily="34" charset="0"/>
              </a:rPr>
              <a:t>reporting</a:t>
            </a:r>
            <a:r>
              <a:rPr lang="fr-FR" kern="100" dirty="0">
                <a:effectLst/>
                <a:latin typeface="Aptos" panose="020B0004020202020204" pitchFamily="34" charset="0"/>
                <a:ea typeface="Aptos" panose="020B0004020202020204" pitchFamily="34" charset="0"/>
                <a:cs typeface="Arial" panose="020B0604020202020204" pitchFamily="34" charset="0"/>
              </a:rPr>
              <a:t> </a:t>
            </a:r>
            <a:r>
              <a:rPr lang="fr-DZ" kern="100" dirty="0">
                <a:effectLst/>
                <a:latin typeface="Aptos" panose="020B0004020202020204" pitchFamily="34" charset="0"/>
                <a:ea typeface="Aptos" panose="020B0004020202020204" pitchFamily="34" charset="0"/>
                <a:cs typeface="Arial" panose="020B0604020202020204" pitchFamily="34" charset="0"/>
              </a:rPr>
              <a:t>de la performance commerciale</a:t>
            </a:r>
            <a:r>
              <a:rPr lang="fr-FR" kern="100" dirty="0">
                <a:latin typeface="Aptos" panose="020B0004020202020204" pitchFamily="34" charset="0"/>
                <a:ea typeface="Aptos" panose="020B0004020202020204" pitchFamily="34" charset="0"/>
                <a:cs typeface="Arial" panose="020B0604020202020204" pitchFamily="34" charset="0"/>
              </a:rPr>
              <a:t>;</a:t>
            </a:r>
          </a:p>
          <a:p>
            <a:pPr algn="just">
              <a:lnSpc>
                <a:spcPct val="107000"/>
              </a:lnSpc>
              <a:spcAft>
                <a:spcPts val="800"/>
              </a:spcAft>
            </a:pPr>
            <a:r>
              <a:rPr lang="fr-DZ" sz="1800" b="1" kern="100" dirty="0">
                <a:effectLst/>
                <a:latin typeface="Aptos" panose="020B0004020202020204" pitchFamily="34" charset="0"/>
                <a:ea typeface="Aptos" panose="020B0004020202020204" pitchFamily="34" charset="0"/>
                <a:cs typeface="Arial" panose="020B0604020202020204" pitchFamily="34" charset="0"/>
              </a:rPr>
              <a:t>Cellule </a:t>
            </a:r>
            <a:r>
              <a:rPr lang="fr-DZ" sz="1800" b="1" kern="100" dirty="0" err="1">
                <a:effectLst/>
                <a:latin typeface="Aptos" panose="020B0004020202020204" pitchFamily="34" charset="0"/>
                <a:ea typeface="Aptos" panose="020B0004020202020204" pitchFamily="34" charset="0"/>
                <a:cs typeface="Arial" panose="020B0604020202020204" pitchFamily="34" charset="0"/>
              </a:rPr>
              <a:t>Offering</a:t>
            </a:r>
            <a:r>
              <a:rPr lang="fr-DZ" sz="1800" b="1" kern="100" dirty="0">
                <a:effectLst/>
                <a:latin typeface="Aptos" panose="020B0004020202020204" pitchFamily="34" charset="0"/>
                <a:ea typeface="Aptos" panose="020B0004020202020204" pitchFamily="34" charset="0"/>
                <a:cs typeface="Arial" panose="020B0604020202020204" pitchFamily="34" charset="0"/>
              </a:rPr>
              <a:t> et Corporate </a:t>
            </a:r>
            <a:r>
              <a:rPr lang="fr-DZ" sz="1800" b="1" kern="100" dirty="0" err="1">
                <a:effectLst/>
                <a:latin typeface="Aptos" panose="020B0004020202020204" pitchFamily="34" charset="0"/>
                <a:ea typeface="Aptos" panose="020B0004020202020204" pitchFamily="34" charset="0"/>
                <a:cs typeface="Arial" panose="020B0604020202020204" pitchFamily="34" charset="0"/>
              </a:rPr>
              <a:t>Events</a:t>
            </a:r>
            <a:r>
              <a:rPr lang="fr-DZ" sz="1800" b="1" kern="100" dirty="0">
                <a:effectLst/>
                <a:latin typeface="Aptos" panose="020B0004020202020204" pitchFamily="34" charset="0"/>
                <a:ea typeface="Aptos" panose="020B0004020202020204" pitchFamily="34" charset="0"/>
                <a:cs typeface="Arial" panose="020B0604020202020204" pitchFamily="34" charset="0"/>
              </a:rPr>
              <a:t> :</a:t>
            </a:r>
            <a:r>
              <a:rPr lang="fr-DZ" sz="1800" kern="100" dirty="0">
                <a:effectLst/>
                <a:latin typeface="Aptos" panose="020B0004020202020204" pitchFamily="34" charset="0"/>
                <a:ea typeface="Aptos" panose="020B0004020202020204" pitchFamily="34" charset="0"/>
                <a:cs typeface="Arial" panose="020B0604020202020204" pitchFamily="34" charset="0"/>
              </a:rPr>
              <a:t> </a:t>
            </a:r>
            <a:r>
              <a:rPr lang="fr-FR" dirty="0"/>
              <a:t>Personnalisation des offres</a:t>
            </a:r>
            <a:r>
              <a:rPr lang="fr-FR" sz="1800" kern="100" dirty="0">
                <a:effectLst/>
                <a:latin typeface="Aptos" panose="020B0004020202020204" pitchFamily="34" charset="0"/>
                <a:ea typeface="Aptos" panose="020B0004020202020204" pitchFamily="34" charset="0"/>
                <a:cs typeface="Arial" panose="020B0604020202020204" pitchFamily="34" charset="0"/>
              </a:rPr>
              <a:t>;</a:t>
            </a:r>
            <a:endParaRPr lang="fr-DZ"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DZ" sz="1800" b="1" kern="100" dirty="0">
                <a:effectLst/>
                <a:latin typeface="Aptos" panose="020B0004020202020204" pitchFamily="34" charset="0"/>
                <a:ea typeface="Aptos" panose="020B0004020202020204" pitchFamily="34" charset="0"/>
                <a:cs typeface="Arial" panose="020B0604020202020204" pitchFamily="34" charset="0"/>
              </a:rPr>
              <a:t>Direction Opérationnelle des Télécommunication :</a:t>
            </a:r>
            <a:r>
              <a:rPr lang="fr-DZ" sz="1800" kern="100" dirty="0">
                <a:effectLst/>
                <a:latin typeface="Aptos" panose="020B0004020202020204" pitchFamily="34" charset="0"/>
                <a:ea typeface="Aptos" panose="020B0004020202020204" pitchFamily="34" charset="0"/>
                <a:cs typeface="Arial" panose="020B0604020202020204" pitchFamily="34" charset="0"/>
              </a:rPr>
              <a:t> Elle veille à l’atteinte des objectifs du plan d’action</a:t>
            </a:r>
            <a:r>
              <a:rPr lang="fr-FR" sz="1800" kern="100" dirty="0">
                <a:effectLst/>
                <a:latin typeface="Aptos" panose="020B0004020202020204" pitchFamily="34" charset="0"/>
                <a:ea typeface="Aptos" panose="020B0004020202020204" pitchFamily="34" charset="0"/>
                <a:cs typeface="Arial" panose="020B0604020202020204" pitchFamily="34" charset="0"/>
              </a:rPr>
              <a:t> des </a:t>
            </a:r>
            <a:r>
              <a:rPr lang="fr-FR" sz="1800" kern="100" dirty="0" err="1">
                <a:effectLst/>
                <a:latin typeface="Aptos" panose="020B0004020202020204" pitchFamily="34" charset="0"/>
                <a:ea typeface="Aptos" panose="020B0004020202020204" pitchFamily="34" charset="0"/>
                <a:cs typeface="Arial" panose="020B0604020202020204" pitchFamily="34" charset="0"/>
              </a:rPr>
              <a:t>DOT’s</a:t>
            </a:r>
            <a:r>
              <a:rPr lang="fr-FR" sz="1800" kern="100" dirty="0">
                <a:effectLst/>
                <a:latin typeface="Aptos" panose="020B0004020202020204" pitchFamily="34" charset="0"/>
                <a:ea typeface="Aptos" panose="020B0004020202020204" pitchFamily="34" charset="0"/>
                <a:cs typeface="Arial" panose="020B0604020202020204" pitchFamily="34" charset="0"/>
              </a:rPr>
              <a:t> Corporate</a:t>
            </a:r>
            <a:r>
              <a:rPr lang="fr-FR" sz="1800" kern="100" dirty="0">
                <a:latin typeface="Aptos" panose="020B0004020202020204" pitchFamily="34" charset="0"/>
                <a:ea typeface="Aptos" panose="020B0004020202020204" pitchFamily="34" charset="0"/>
                <a:cs typeface="Arial" panose="020B0604020202020204" pitchFamily="34" charset="0"/>
              </a:rPr>
              <a:t>;</a:t>
            </a:r>
            <a:endParaRPr lang="fr-DZ"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DZ" sz="1800" b="1" kern="100" dirty="0">
                <a:effectLst/>
                <a:latin typeface="Aptos" panose="020B0004020202020204" pitchFamily="34" charset="0"/>
                <a:ea typeface="Aptos" panose="020B0004020202020204" pitchFamily="34" charset="0"/>
                <a:cs typeface="Arial" panose="020B0604020202020204" pitchFamily="34" charset="0"/>
              </a:rPr>
              <a:t>Directions Supports :</a:t>
            </a:r>
            <a:r>
              <a:rPr lang="fr-DZ"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a:effectLst/>
                <a:latin typeface="Aptos" panose="020B0004020202020204" pitchFamily="34" charset="0"/>
                <a:ea typeface="Aptos" panose="020B0004020202020204" pitchFamily="34" charset="0"/>
                <a:cs typeface="Arial" panose="020B0604020202020204" pitchFamily="34" charset="0"/>
              </a:rPr>
              <a:t>Ils </a:t>
            </a:r>
            <a:r>
              <a:rPr lang="fr-DZ" sz="1800" kern="100" dirty="0">
                <a:effectLst/>
                <a:latin typeface="Aptos" panose="020B0004020202020204" pitchFamily="34" charset="0"/>
                <a:ea typeface="Aptos" panose="020B0004020202020204" pitchFamily="34" charset="0"/>
                <a:cs typeface="Arial" panose="020B0604020202020204" pitchFamily="34" charset="0"/>
              </a:rPr>
              <a:t>assurent la cohérence des informations</a:t>
            </a:r>
            <a:r>
              <a:rPr lang="fr-FR" sz="1800" kern="100" dirty="0">
                <a:effectLst/>
                <a:latin typeface="Aptos" panose="020B0004020202020204" pitchFamily="34" charset="0"/>
                <a:ea typeface="Aptos" panose="020B0004020202020204" pitchFamily="34" charset="0"/>
                <a:cs typeface="Arial" panose="020B0604020202020204" pitchFamily="34" charset="0"/>
              </a:rPr>
              <a:t> et l’alimentation en requêtes;</a:t>
            </a:r>
            <a:endParaRPr lang="fr-DZ" sz="18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fr-DZ" sz="1800" b="1" kern="100" dirty="0">
                <a:effectLst/>
                <a:latin typeface="Aptos" panose="020B0004020202020204" pitchFamily="34" charset="0"/>
                <a:ea typeface="Aptos" panose="020B0004020202020204" pitchFamily="34" charset="0"/>
                <a:cs typeface="Arial" panose="020B0604020202020204" pitchFamily="34" charset="0"/>
              </a:rPr>
              <a:t>Force de vente de la DCIS</a:t>
            </a:r>
            <a:r>
              <a:rPr lang="fr-FR" sz="1800" b="1" kern="100" dirty="0">
                <a:effectLst/>
                <a:latin typeface="Aptos" panose="020B0004020202020204" pitchFamily="34" charset="0"/>
                <a:ea typeface="Aptos" panose="020B0004020202020204" pitchFamily="34" charset="0"/>
                <a:cs typeface="Arial" panose="020B0604020202020204" pitchFamily="34" charset="0"/>
              </a:rPr>
              <a:t>-</a:t>
            </a:r>
            <a:r>
              <a:rPr lang="fr-DZ" sz="1800" b="1" kern="100" dirty="0">
                <a:effectLst/>
                <a:latin typeface="Aptos" panose="020B0004020202020204" pitchFamily="34" charset="0"/>
                <a:ea typeface="Aptos" panose="020B0004020202020204" pitchFamily="34" charset="0"/>
                <a:cs typeface="Arial" panose="020B0604020202020204" pitchFamily="34" charset="0"/>
              </a:rPr>
              <a:t>IT (Siège et DOT Corporate) :</a:t>
            </a:r>
            <a:r>
              <a:rPr lang="fr-DZ"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a:effectLst/>
                <a:latin typeface="Aptos" panose="020B0004020202020204" pitchFamily="34" charset="0"/>
                <a:ea typeface="Aptos" panose="020B0004020202020204" pitchFamily="34" charset="0"/>
                <a:cs typeface="Arial" panose="020B0604020202020204" pitchFamily="34" charset="0"/>
              </a:rPr>
              <a:t>C</a:t>
            </a:r>
            <a:r>
              <a:rPr lang="fr-DZ" sz="1800" kern="100" dirty="0">
                <a:effectLst/>
                <a:latin typeface="Aptos" panose="020B0004020202020204" pitchFamily="34" charset="0"/>
                <a:ea typeface="Aptos" panose="020B0004020202020204" pitchFamily="34" charset="0"/>
                <a:cs typeface="Arial" panose="020B0604020202020204" pitchFamily="34" charset="0"/>
              </a:rPr>
              <a:t>’est les premiers acteurs et sont à la charge de la facturation, recouvrement des créances et amélioration du Chiffre d’affaires.</a:t>
            </a:r>
          </a:p>
          <a:p>
            <a:pPr algn="just">
              <a:lnSpc>
                <a:spcPct val="107000"/>
              </a:lnSpc>
              <a:spcAft>
                <a:spcPts val="800"/>
              </a:spcAft>
            </a:pPr>
            <a:endParaRPr lang="fr-DZ"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08405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EA1658B-F305-ADF9-9013-3A696BAA9DC1}"/>
              </a:ext>
            </a:extLst>
          </p:cNvPr>
          <p:cNvSpPr>
            <a:spLocks noGrp="1"/>
          </p:cNvSpPr>
          <p:nvPr>
            <p:ph type="title"/>
          </p:nvPr>
        </p:nvSpPr>
        <p:spPr/>
        <p:txBody>
          <a:bodyPr>
            <a:normAutofit/>
          </a:bodyPr>
          <a:lstStyle/>
          <a:p>
            <a:br>
              <a:rPr lang="fr-FR" b="1" dirty="0"/>
            </a:br>
            <a:endParaRPr lang="fr-FR" i="1" dirty="0"/>
          </a:p>
        </p:txBody>
      </p:sp>
      <p:sp>
        <p:nvSpPr>
          <p:cNvPr id="6" name="Espace réservé du numéro de diapositive 5">
            <a:extLst>
              <a:ext uri="{FF2B5EF4-FFF2-40B4-BE49-F238E27FC236}">
                <a16:creationId xmlns:a16="http://schemas.microsoft.com/office/drawing/2014/main" id="{A6E878AB-BB48-8903-6B17-410AD672B720}"/>
              </a:ext>
            </a:extLst>
          </p:cNvPr>
          <p:cNvSpPr>
            <a:spLocks noGrp="1"/>
          </p:cNvSpPr>
          <p:nvPr>
            <p:ph type="sldNum" sz="quarter" idx="12"/>
          </p:nvPr>
        </p:nvSpPr>
        <p:spPr/>
        <p:txBody>
          <a:bodyPr/>
          <a:lstStyle/>
          <a:p>
            <a:fld id="{C662F78E-CB90-4BBC-BA65-44357C368D6A}" type="slidenum">
              <a:rPr lang="fr-FR" smtClean="0"/>
              <a:t>9</a:t>
            </a:fld>
            <a:endParaRPr lang="fr-FR" dirty="0"/>
          </a:p>
        </p:txBody>
      </p:sp>
      <p:sp>
        <p:nvSpPr>
          <p:cNvPr id="11" name="Titre 2">
            <a:extLst>
              <a:ext uri="{FF2B5EF4-FFF2-40B4-BE49-F238E27FC236}">
                <a16:creationId xmlns:a16="http://schemas.microsoft.com/office/drawing/2014/main" id="{DB25B052-0EDD-3333-2749-3E19F8B976BB}"/>
              </a:ext>
            </a:extLst>
          </p:cNvPr>
          <p:cNvSpPr txBox="1">
            <a:spLocks/>
          </p:cNvSpPr>
          <p:nvPr/>
        </p:nvSpPr>
        <p:spPr>
          <a:xfrm>
            <a:off x="838200" y="356576"/>
            <a:ext cx="10515600" cy="1106999"/>
          </a:xfrm>
          <a:prstGeom prst="rect">
            <a:avLst/>
          </a:prstGeom>
          <a:solidFill>
            <a:srgbClr val="144348"/>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100" b="1" dirty="0">
                <a:solidFill>
                  <a:schemeClr val="bg1"/>
                </a:solidFill>
                <a:latin typeface="Oswald" panose="00000500000000000000" pitchFamily="2" charset="0"/>
                <a:cs typeface="Calibri" panose="020F0502020204030204" pitchFamily="34" charset="0"/>
              </a:rPr>
              <a:t>6. Méthodologie d’intervention</a:t>
            </a:r>
            <a:endParaRPr lang="fr-FR" sz="2500" i="1" dirty="0">
              <a:solidFill>
                <a:schemeClr val="bg1"/>
              </a:solidFill>
              <a:latin typeface="Oswald" panose="00000500000000000000" pitchFamily="2" charset="0"/>
              <a:cs typeface="Calibri" panose="020F0502020204030204" pitchFamily="34" charset="0"/>
            </a:endParaRPr>
          </a:p>
        </p:txBody>
      </p:sp>
      <p:pic>
        <p:nvPicPr>
          <p:cNvPr id="10" name="Espace réservé du contenu 1">
            <a:extLst>
              <a:ext uri="{FF2B5EF4-FFF2-40B4-BE49-F238E27FC236}">
                <a16:creationId xmlns:a16="http://schemas.microsoft.com/office/drawing/2014/main" id="{47308272-3B65-4C4E-ACBD-50CE9D0C603E}"/>
              </a:ext>
            </a:extLst>
          </p:cNvPr>
          <p:cNvPicPr>
            <a:picLocks noChangeAspect="1"/>
          </p:cNvPicPr>
          <p:nvPr/>
        </p:nvPicPr>
        <p:blipFill>
          <a:blip r:embed="rId2"/>
          <a:stretch>
            <a:fillRect/>
          </a:stretch>
        </p:blipFill>
        <p:spPr>
          <a:xfrm>
            <a:off x="175847" y="6285079"/>
            <a:ext cx="2827090" cy="436396"/>
          </a:xfrm>
          <a:prstGeom prst="rect">
            <a:avLst/>
          </a:prstGeom>
        </p:spPr>
      </p:pic>
      <p:sp>
        <p:nvSpPr>
          <p:cNvPr id="2" name="ZoneTexte 1">
            <a:extLst>
              <a:ext uri="{FF2B5EF4-FFF2-40B4-BE49-F238E27FC236}">
                <a16:creationId xmlns:a16="http://schemas.microsoft.com/office/drawing/2014/main" id="{A500881D-4A06-36A6-1FF4-740FEBC4EEFE}"/>
              </a:ext>
            </a:extLst>
          </p:cNvPr>
          <p:cNvSpPr txBox="1"/>
          <p:nvPr/>
        </p:nvSpPr>
        <p:spPr>
          <a:xfrm>
            <a:off x="838200" y="1531721"/>
            <a:ext cx="10515600" cy="4626908"/>
          </a:xfrm>
          <a:prstGeom prst="rect">
            <a:avLst/>
          </a:prstGeom>
          <a:noFill/>
        </p:spPr>
        <p:txBody>
          <a:bodyPr wrap="square" rtlCol="0">
            <a:spAutoFit/>
          </a:bodyPr>
          <a:lstStyle/>
          <a:p>
            <a:pPr marL="342900" lvl="0" indent="-342900" algn="just" rtl="0">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Identifier les </a:t>
            </a:r>
            <a:r>
              <a:rPr lang="fr-FR" kern="100" dirty="0" err="1">
                <a:effectLst/>
                <a:latin typeface="Aptos" panose="020B0004020202020204" pitchFamily="34" charset="0"/>
                <a:ea typeface="Aptos" panose="020B0004020202020204" pitchFamily="34" charset="0"/>
                <a:cs typeface="Arial" panose="020B0604020202020204" pitchFamily="34" charset="0"/>
              </a:rPr>
              <a:t>KPI’s</a:t>
            </a:r>
            <a:r>
              <a:rPr lang="fr-FR" kern="100" dirty="0">
                <a:effectLst/>
                <a:latin typeface="Aptos" panose="020B0004020202020204" pitchFamily="34" charset="0"/>
                <a:ea typeface="Aptos" panose="020B0004020202020204" pitchFamily="34" charset="0"/>
                <a:cs typeface="Arial" panose="020B0604020202020204" pitchFamily="34" charset="0"/>
              </a:rPr>
              <a:t> nécessaires permettant la mesure de la performance commerciale;</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Collecter les bases de données à partir des S/I d’</a:t>
            </a:r>
            <a:r>
              <a:rPr lang="fr-FR" kern="100" dirty="0" err="1">
                <a:effectLst/>
                <a:latin typeface="Aptos" panose="020B0004020202020204" pitchFamily="34" charset="0"/>
                <a:ea typeface="Aptos" panose="020B0004020202020204" pitchFamily="34" charset="0"/>
                <a:cs typeface="Arial" panose="020B0604020202020204" pitchFamily="34" charset="0"/>
              </a:rPr>
              <a:t>Algerie</a:t>
            </a:r>
            <a:r>
              <a:rPr lang="fr-FR" kern="100" dirty="0">
                <a:effectLst/>
                <a:latin typeface="Aptos" panose="020B0004020202020204" pitchFamily="34" charset="0"/>
                <a:ea typeface="Aptos" panose="020B0004020202020204" pitchFamily="34" charset="0"/>
                <a:cs typeface="Arial" panose="020B0604020202020204" pitchFamily="34" charset="0"/>
              </a:rPr>
              <a:t> Telecom;</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Traiter les données et les adapter à l’activité </a:t>
            </a:r>
            <a:r>
              <a:rPr lang="fr-FR" kern="100" dirty="0" err="1">
                <a:effectLst/>
                <a:latin typeface="Aptos" panose="020B0004020202020204" pitchFamily="34" charset="0"/>
                <a:ea typeface="Aptos" panose="020B0004020202020204" pitchFamily="34" charset="0"/>
                <a:cs typeface="Arial" panose="020B0604020202020204" pitchFamily="34" charset="0"/>
              </a:rPr>
              <a:t>Corporate</a:t>
            </a:r>
            <a:r>
              <a:rPr lang="fr-FR" kern="100" dirty="0">
                <a:effectLst/>
                <a:latin typeface="Aptos" panose="020B0004020202020204" pitchFamily="34" charset="0"/>
                <a:ea typeface="Aptos" panose="020B0004020202020204" pitchFamily="34" charset="0"/>
                <a:cs typeface="Arial" panose="020B0604020202020204" pitchFamily="34" charset="0"/>
              </a:rPr>
              <a:t> via Microsoft Office Excel;</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Implanter sur les S/I d’</a:t>
            </a:r>
            <a:r>
              <a:rPr lang="fr-FR" kern="100" dirty="0" err="1">
                <a:effectLst/>
                <a:latin typeface="Aptos" panose="020B0004020202020204" pitchFamily="34" charset="0"/>
                <a:ea typeface="Aptos" panose="020B0004020202020204" pitchFamily="34" charset="0"/>
                <a:cs typeface="Arial" panose="020B0604020202020204" pitchFamily="34" charset="0"/>
              </a:rPr>
              <a:t>Algerie</a:t>
            </a:r>
            <a:r>
              <a:rPr lang="fr-FR" kern="100" dirty="0">
                <a:effectLst/>
                <a:latin typeface="Aptos" panose="020B0004020202020204" pitchFamily="34" charset="0"/>
                <a:ea typeface="Aptos" panose="020B0004020202020204" pitchFamily="34" charset="0"/>
                <a:cs typeface="Arial" panose="020B0604020202020204" pitchFamily="34" charset="0"/>
              </a:rPr>
              <a:t> Telecom des requêtes adaptées à la </a:t>
            </a:r>
            <a:r>
              <a:rPr lang="fr-FR" kern="100" dirty="0" err="1">
                <a:effectLst/>
                <a:latin typeface="Aptos" panose="020B0004020202020204" pitchFamily="34" charset="0"/>
                <a:ea typeface="Aptos" panose="020B0004020202020204" pitchFamily="34" charset="0"/>
                <a:cs typeface="Arial" panose="020B0604020202020204" pitchFamily="34" charset="0"/>
              </a:rPr>
              <a:t>Corporate</a:t>
            </a:r>
            <a:r>
              <a:rPr lang="fr-FR" kern="100" dirty="0">
                <a:effectLst/>
                <a:latin typeface="Aptos" panose="020B0004020202020204" pitchFamily="34" charset="0"/>
                <a:ea typeface="Aptos" panose="020B0004020202020204" pitchFamily="34" charset="0"/>
                <a:cs typeface="Arial" panose="020B0604020202020204" pitchFamily="34" charset="0"/>
              </a:rPr>
              <a:t>;</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Créer des tables de calculs sous Microsoft Office Excel;</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Créer des modèles de tableaux de Bord dynamiques sous Microsoft Office Excel;</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Concevoir une interface web </a:t>
            </a:r>
            <a:r>
              <a:rPr lang="fr-FR" kern="100" dirty="0" err="1">
                <a:effectLst/>
                <a:latin typeface="Aptos" panose="020B0004020202020204" pitchFamily="34" charset="0"/>
                <a:ea typeface="Aptos" panose="020B0004020202020204" pitchFamily="34" charset="0"/>
                <a:cs typeface="Arial" panose="020B0604020202020204" pitchFamily="34" charset="0"/>
              </a:rPr>
              <a:t>Corporate</a:t>
            </a:r>
            <a:r>
              <a:rPr lang="fr-FR" kern="100" dirty="0">
                <a:effectLst/>
                <a:latin typeface="Aptos" panose="020B0004020202020204" pitchFamily="34" charset="0"/>
                <a:ea typeface="Aptos" panose="020B0004020202020204" pitchFamily="34" charset="0"/>
                <a:cs typeface="Arial" panose="020B0604020202020204" pitchFamily="34" charset="0"/>
              </a:rPr>
              <a:t> en collaboration avec les supports SI;</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Migrer les données, requêtes, tables de calcul et tableaux de bord vers l’interface web;</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Automatiser les données de sortie;</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Finaliser l’interface web en s’assurant que les tests de navigation et de compatibilité ont été effectué et procéder aux correctives nécessaires;</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Attribuer les autorisations aux structures concernés et vérifier les états de sortie de chaque structure;</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Mettre en ligne l’interface web;</a:t>
            </a:r>
            <a:endParaRPr lang="fr-DZ"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buFont typeface="Symbol" panose="05050102010706020507" pitchFamily="18" charset="2"/>
              <a:buChar char=""/>
            </a:pPr>
            <a:r>
              <a:rPr lang="fr-FR" kern="100" dirty="0">
                <a:effectLst/>
                <a:latin typeface="Aptos" panose="020B0004020202020204" pitchFamily="34" charset="0"/>
                <a:ea typeface="Aptos" panose="020B0004020202020204" pitchFamily="34" charset="0"/>
                <a:cs typeface="Arial" panose="020B0604020202020204" pitchFamily="34" charset="0"/>
              </a:rPr>
              <a:t>Analyser les données pour une amélioration continue du site web;</a:t>
            </a:r>
          </a:p>
          <a:p>
            <a:pPr marL="342900" lvl="0" indent="-342900" algn="just">
              <a:buFont typeface="Symbol" panose="05050102010706020507" pitchFamily="18" charset="2"/>
              <a:buChar char=""/>
            </a:pPr>
            <a:r>
              <a:rPr lang="fr-FR" dirty="0"/>
              <a:t>Élaborer un rapport d'activité initial en consolidant les données recueillies sur l'interface web et le soumettre à la hiérarchie</a:t>
            </a:r>
            <a:r>
              <a:rPr lang="fr-FR" kern="100" dirty="0">
                <a:effectLst/>
                <a:latin typeface="Aptos" panose="020B0004020202020204" pitchFamily="34" charset="0"/>
                <a:ea typeface="Aptos" panose="020B0004020202020204" pitchFamily="34" charset="0"/>
                <a:cs typeface="Arial" panose="020B0604020202020204" pitchFamily="34" charset="0"/>
              </a:rPr>
              <a:t>.</a:t>
            </a:r>
          </a:p>
        </p:txBody>
      </p:sp>
    </p:spTree>
    <p:extLst>
      <p:ext uri="{BB962C8B-B14F-4D97-AF65-F5344CB8AC3E}">
        <p14:creationId xmlns:p14="http://schemas.microsoft.com/office/powerpoint/2010/main" val="25172785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0895FB94515C4EA30728B384D1987D" ma:contentTypeVersion="1" ma:contentTypeDescription="Crée un document." ma:contentTypeScope="" ma:versionID="9beb7a8dc9f4b1afc80f3b41d3574026">
  <xsd:schema xmlns:xsd="http://www.w3.org/2001/XMLSchema" xmlns:xs="http://www.w3.org/2001/XMLSchema" xmlns:p="http://schemas.microsoft.com/office/2006/metadata/properties" xmlns:ns2="19b02923-6a4a-4a3f-974d-0292e8d08617" targetNamespace="http://schemas.microsoft.com/office/2006/metadata/properties" ma:root="true" ma:fieldsID="d2a6e6a7d49690fdfce9534de738e77f" ns2:_="">
    <xsd:import namespace="19b02923-6a4a-4a3f-974d-0292e8d08617"/>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02923-6a4a-4a3f-974d-0292e8d0861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19b02923-6a4a-4a3f-974d-0292e8d0861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FD8369-AC15-47B3-A13D-0072FBDDB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02923-6a4a-4a3f-974d-0292e8d08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33414C-AEEB-4E23-911B-7B91F92EB439}">
  <ds:schemaRefs>
    <ds:schemaRef ds:uri="http://schemas.microsoft.com/office/2006/metadata/properties"/>
    <ds:schemaRef ds:uri="http://purl.org/dc/terms/"/>
    <ds:schemaRef ds:uri="http://schemas.microsoft.com/office/2006/documentManagement/types"/>
    <ds:schemaRef ds:uri="19b02923-6a4a-4a3f-974d-0292e8d08617"/>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72A0897-F2A5-48A5-8690-518C6E5F62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7877</TotalTime>
  <Words>943</Words>
  <Application>Microsoft Office PowerPoint</Application>
  <PresentationFormat>Grand écran</PresentationFormat>
  <Paragraphs>88</Paragraphs>
  <Slides>14</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Aptos</vt:lpstr>
      <vt:lpstr>Arial</vt:lpstr>
      <vt:lpstr>Calibri</vt:lpstr>
      <vt:lpstr>Calibri Light</vt:lpstr>
      <vt:lpstr>Oswald</vt:lpstr>
      <vt:lpstr>Symbol</vt:lpstr>
      <vt:lpstr>Times New Roman</vt:lpstr>
      <vt:lpstr>Wingdings</vt:lpstr>
      <vt:lpstr>Thème Office</vt:lpstr>
      <vt:lpstr>Présentation PowerPoint</vt:lpstr>
      <vt:lpstr>Sommaire</vt:lpstr>
      <vt:lpstr>Présentation PowerPoint</vt:lpstr>
      <vt:lpstr>Présentation PowerPoint</vt:lpstr>
      <vt:lpstr>Présentation PowerPoint</vt:lpstr>
      <vt:lpstr>Présentation PowerPoint</vt:lpstr>
      <vt:lpstr>Présentation PowerPoint</vt:lpstr>
      <vt:lpstr>Présentation PowerPoint</vt:lpstr>
      <vt:lpstr> </vt:lpstr>
      <vt:lpstr>Présentation PowerPoint</vt:lpstr>
      <vt:lpstr>Présentation PowerPoint</vt:lpstr>
      <vt:lpstr>Présentation PowerPoint</vt:lpstr>
      <vt:lpstr>9. Contraintes et limites</vt:lpstr>
      <vt:lpstr>10. Rétroplanning du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wafa kerouche</dc:creator>
  <cp:lastModifiedBy>PC Youcef</cp:lastModifiedBy>
  <cp:revision>74</cp:revision>
  <cp:lastPrinted>2023-07-13T14:21:39Z</cp:lastPrinted>
  <dcterms:created xsi:type="dcterms:W3CDTF">2023-05-25T15:02:52Z</dcterms:created>
  <dcterms:modified xsi:type="dcterms:W3CDTF">2025-01-14T09:42:39Z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0x010100750A7FCB32DA064DB11CC5EA6BABC886</vt:lpwstr>
  </property>
</Properties>
</file>