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70" r:id="rId7"/>
    <p:sldId id="263" r:id="rId8"/>
    <p:sldId id="264" r:id="rId9"/>
    <p:sldId id="271" r:id="rId10"/>
    <p:sldId id="265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8E8"/>
    <a:srgbClr val="0BC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506" y="38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45F390-A9D1-470B-9E2C-E628600A929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E7E7C-E3E8-4AD3-BFA5-FFFC30728912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Introduction</a:t>
          </a:r>
        </a:p>
      </dgm:t>
    </dgm:pt>
    <dgm:pt modelId="{DF624AAD-2DE7-4B34-8B05-F9A56EBDA7FC}" type="parTrans" cxnId="{1987B747-35FC-4836-852A-F34C86497F94}">
      <dgm:prSet/>
      <dgm:spPr/>
      <dgm:t>
        <a:bodyPr/>
        <a:lstStyle/>
        <a:p>
          <a:endParaRPr lang="en-US"/>
        </a:p>
      </dgm:t>
    </dgm:pt>
    <dgm:pt modelId="{5A680BE3-6978-4043-8B09-563FF3F8F071}" type="sibTrans" cxnId="{1987B747-35FC-4836-852A-F34C86497F94}">
      <dgm:prSet/>
      <dgm:spPr/>
      <dgm:t>
        <a:bodyPr/>
        <a:lstStyle/>
        <a:p>
          <a:endParaRPr lang="en-US"/>
        </a:p>
      </dgm:t>
    </dgm:pt>
    <dgm:pt modelId="{399EC0E6-2C53-408F-8603-207A85507C0C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Background Research</a:t>
          </a:r>
        </a:p>
      </dgm:t>
    </dgm:pt>
    <dgm:pt modelId="{F3EDB3FE-C0A2-43E3-AB86-E4C4CA4E33A1}" type="parTrans" cxnId="{6D7F2045-E763-41E6-9B3F-C0D7032BC204}">
      <dgm:prSet/>
      <dgm:spPr/>
      <dgm:t>
        <a:bodyPr/>
        <a:lstStyle/>
        <a:p>
          <a:endParaRPr lang="en-US"/>
        </a:p>
      </dgm:t>
    </dgm:pt>
    <dgm:pt modelId="{B14C91ED-B5EB-4BF8-AD68-81631BAD9B9A}" type="sibTrans" cxnId="{6D7F2045-E763-41E6-9B3F-C0D7032BC204}">
      <dgm:prSet/>
      <dgm:spPr/>
      <dgm:t>
        <a:bodyPr/>
        <a:lstStyle/>
        <a:p>
          <a:endParaRPr lang="en-US"/>
        </a:p>
      </dgm:t>
    </dgm:pt>
    <dgm:pt modelId="{4262EFD5-5D1C-44B4-BF6A-47F4A4412C88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Methodology</a:t>
          </a:r>
        </a:p>
      </dgm:t>
    </dgm:pt>
    <dgm:pt modelId="{A5D252A5-30A5-46A1-AD39-79E4DA6B2C82}" type="parTrans" cxnId="{0FD713BF-6437-4399-9BFF-B8932447EB90}">
      <dgm:prSet/>
      <dgm:spPr/>
      <dgm:t>
        <a:bodyPr/>
        <a:lstStyle/>
        <a:p>
          <a:endParaRPr lang="en-US"/>
        </a:p>
      </dgm:t>
    </dgm:pt>
    <dgm:pt modelId="{3A67FC77-B27E-4BB7-AD54-1912693C04BD}" type="sibTrans" cxnId="{0FD713BF-6437-4399-9BFF-B8932447EB90}">
      <dgm:prSet/>
      <dgm:spPr/>
      <dgm:t>
        <a:bodyPr/>
        <a:lstStyle/>
        <a:p>
          <a:endParaRPr lang="en-US"/>
        </a:p>
      </dgm:t>
    </dgm:pt>
    <dgm:pt modelId="{24B6F4FD-1DD6-4B34-837B-935EE25C1FE2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Implementation</a:t>
          </a:r>
        </a:p>
      </dgm:t>
    </dgm:pt>
    <dgm:pt modelId="{6E035F0D-D24C-49FC-A12A-F14F8CDCF80A}" type="parTrans" cxnId="{4FDB98B5-C00B-4DD5-85A4-B6EA03C67CDA}">
      <dgm:prSet/>
      <dgm:spPr/>
      <dgm:t>
        <a:bodyPr/>
        <a:lstStyle/>
        <a:p>
          <a:endParaRPr lang="en-US"/>
        </a:p>
      </dgm:t>
    </dgm:pt>
    <dgm:pt modelId="{823D475B-0B86-4FD3-9F7D-6C1316621C10}" type="sibTrans" cxnId="{4FDB98B5-C00B-4DD5-85A4-B6EA03C67CDA}">
      <dgm:prSet/>
      <dgm:spPr/>
      <dgm:t>
        <a:bodyPr/>
        <a:lstStyle/>
        <a:p>
          <a:endParaRPr lang="en-US"/>
        </a:p>
      </dgm:t>
    </dgm:pt>
    <dgm:pt modelId="{77D5B9CC-C254-4AB1-8EAF-3E98B296591F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Demonstration</a:t>
          </a:r>
        </a:p>
      </dgm:t>
    </dgm:pt>
    <dgm:pt modelId="{2C2DAC2B-753D-43D5-A130-44F856B4DA52}" type="parTrans" cxnId="{2C919697-3FFB-4FE8-9DE8-6EAA858D9054}">
      <dgm:prSet/>
      <dgm:spPr/>
      <dgm:t>
        <a:bodyPr/>
        <a:lstStyle/>
        <a:p>
          <a:endParaRPr lang="en-US"/>
        </a:p>
      </dgm:t>
    </dgm:pt>
    <dgm:pt modelId="{276F416B-D5D1-43CB-983B-13F5CD0A76DB}" type="sibTrans" cxnId="{2C919697-3FFB-4FE8-9DE8-6EAA858D9054}">
      <dgm:prSet/>
      <dgm:spPr/>
      <dgm:t>
        <a:bodyPr/>
        <a:lstStyle/>
        <a:p>
          <a:endParaRPr lang="en-US"/>
        </a:p>
      </dgm:t>
    </dgm:pt>
    <dgm:pt modelId="{B40D3B1E-2282-4642-8CDD-C7C381C53AFF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Testing </a:t>
          </a:r>
        </a:p>
      </dgm:t>
    </dgm:pt>
    <dgm:pt modelId="{27913471-6F95-46BA-9607-7C574EC805C0}" type="parTrans" cxnId="{18BA9948-E480-429E-A417-6E7C9AFF2436}">
      <dgm:prSet/>
      <dgm:spPr/>
      <dgm:t>
        <a:bodyPr/>
        <a:lstStyle/>
        <a:p>
          <a:endParaRPr lang="en-US"/>
        </a:p>
      </dgm:t>
    </dgm:pt>
    <dgm:pt modelId="{178576F5-1F26-45D7-AB35-62C0A4AA2108}" type="sibTrans" cxnId="{18BA9948-E480-429E-A417-6E7C9AFF2436}">
      <dgm:prSet/>
      <dgm:spPr/>
      <dgm:t>
        <a:bodyPr/>
        <a:lstStyle/>
        <a:p>
          <a:endParaRPr lang="en-US"/>
        </a:p>
      </dgm:t>
    </dgm:pt>
    <dgm:pt modelId="{6496842A-42AE-4C77-91C4-25A34D096ED8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Evaluation</a:t>
          </a:r>
        </a:p>
      </dgm:t>
    </dgm:pt>
    <dgm:pt modelId="{CA5AEA50-0A6F-458A-9330-D4E5E40A087F}" type="parTrans" cxnId="{21A7A26C-D9C7-4A7E-8C86-05A9DE1CABE5}">
      <dgm:prSet/>
      <dgm:spPr/>
      <dgm:t>
        <a:bodyPr/>
        <a:lstStyle/>
        <a:p>
          <a:endParaRPr lang="en-US"/>
        </a:p>
      </dgm:t>
    </dgm:pt>
    <dgm:pt modelId="{33F492BF-DFDA-4D6A-A69D-3620B9F200CC}" type="sibTrans" cxnId="{21A7A26C-D9C7-4A7E-8C86-05A9DE1CABE5}">
      <dgm:prSet/>
      <dgm:spPr/>
      <dgm:t>
        <a:bodyPr/>
        <a:lstStyle/>
        <a:p>
          <a:endParaRPr lang="en-US"/>
        </a:p>
      </dgm:t>
    </dgm:pt>
    <dgm:pt modelId="{269D8CF8-AB74-4625-BB90-487196FA0100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Future</a:t>
          </a:r>
        </a:p>
      </dgm:t>
    </dgm:pt>
    <dgm:pt modelId="{0AD9CB05-F04D-4FF2-A8FB-FFD9AC811FF9}" type="parTrans" cxnId="{A684A22B-66EE-44CC-A833-F36C532C7FC6}">
      <dgm:prSet/>
      <dgm:spPr/>
      <dgm:t>
        <a:bodyPr/>
        <a:lstStyle/>
        <a:p>
          <a:endParaRPr lang="en-US"/>
        </a:p>
      </dgm:t>
    </dgm:pt>
    <dgm:pt modelId="{E73CDABB-0E94-46E7-B06C-5D99F104BBD4}" type="sibTrans" cxnId="{A684A22B-66EE-44CC-A833-F36C532C7FC6}">
      <dgm:prSet/>
      <dgm:spPr/>
      <dgm:t>
        <a:bodyPr/>
        <a:lstStyle/>
        <a:p>
          <a:endParaRPr lang="en-US"/>
        </a:p>
      </dgm:t>
    </dgm:pt>
    <dgm:pt modelId="{D70E1B8E-7B4E-44E4-8155-B911314F19CE}">
      <dgm:prSet/>
      <dgm:spPr>
        <a:solidFill>
          <a:schemeClr val="bg2">
            <a:lumMod val="20000"/>
            <a:lumOff val="80000"/>
          </a:schemeClr>
        </a:solidFill>
      </dgm:spPr>
      <dgm:t>
        <a:bodyPr/>
        <a:lstStyle/>
        <a:p>
          <a:r>
            <a:rPr lang="en-US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References</a:t>
          </a:r>
        </a:p>
      </dgm:t>
    </dgm:pt>
    <dgm:pt modelId="{9D805E32-7274-4D30-98F0-C275531CB2E7}" type="parTrans" cxnId="{FDDC234B-659E-4E9A-9B84-AB0BABB50CC9}">
      <dgm:prSet/>
      <dgm:spPr/>
      <dgm:t>
        <a:bodyPr/>
        <a:lstStyle/>
        <a:p>
          <a:endParaRPr lang="en-US"/>
        </a:p>
      </dgm:t>
    </dgm:pt>
    <dgm:pt modelId="{B2EE6E59-C897-47EF-8969-26A053771E1A}" type="sibTrans" cxnId="{FDDC234B-659E-4E9A-9B84-AB0BABB50CC9}">
      <dgm:prSet/>
      <dgm:spPr/>
      <dgm:t>
        <a:bodyPr/>
        <a:lstStyle/>
        <a:p>
          <a:endParaRPr lang="en-US"/>
        </a:p>
      </dgm:t>
    </dgm:pt>
    <dgm:pt modelId="{8AE0B6E2-227A-4CAD-8136-8523B5056E0B}" type="pres">
      <dgm:prSet presAssocID="{2745F390-A9D1-470B-9E2C-E628600A9291}" presName="diagram" presStyleCnt="0">
        <dgm:presLayoutVars>
          <dgm:dir/>
          <dgm:resizeHandles val="exact"/>
        </dgm:presLayoutVars>
      </dgm:prSet>
      <dgm:spPr/>
    </dgm:pt>
    <dgm:pt modelId="{F348CD60-A2E9-436A-BD83-4D12D43B7DE7}" type="pres">
      <dgm:prSet presAssocID="{C7AE7E7C-E3E8-4AD3-BFA5-FFFC30728912}" presName="node" presStyleLbl="node1" presStyleIdx="0" presStyleCnt="9">
        <dgm:presLayoutVars>
          <dgm:bulletEnabled val="1"/>
        </dgm:presLayoutVars>
      </dgm:prSet>
      <dgm:spPr/>
    </dgm:pt>
    <dgm:pt modelId="{590B610E-B779-48A5-95EF-81EAFBE78D07}" type="pres">
      <dgm:prSet presAssocID="{5A680BE3-6978-4043-8B09-563FF3F8F071}" presName="sibTrans" presStyleCnt="0"/>
      <dgm:spPr/>
    </dgm:pt>
    <dgm:pt modelId="{8B5D9B88-E5FE-4A84-9F20-6BD39678F255}" type="pres">
      <dgm:prSet presAssocID="{399EC0E6-2C53-408F-8603-207A85507C0C}" presName="node" presStyleLbl="node1" presStyleIdx="1" presStyleCnt="9">
        <dgm:presLayoutVars>
          <dgm:bulletEnabled val="1"/>
        </dgm:presLayoutVars>
      </dgm:prSet>
      <dgm:spPr/>
    </dgm:pt>
    <dgm:pt modelId="{442EF82C-AE3A-4A5E-AA14-97B8F6D93BE3}" type="pres">
      <dgm:prSet presAssocID="{B14C91ED-B5EB-4BF8-AD68-81631BAD9B9A}" presName="sibTrans" presStyleCnt="0"/>
      <dgm:spPr/>
    </dgm:pt>
    <dgm:pt modelId="{7FD89126-C2EB-40E6-8E01-CB66F000AFAE}" type="pres">
      <dgm:prSet presAssocID="{4262EFD5-5D1C-44B4-BF6A-47F4A4412C88}" presName="node" presStyleLbl="node1" presStyleIdx="2" presStyleCnt="9">
        <dgm:presLayoutVars>
          <dgm:bulletEnabled val="1"/>
        </dgm:presLayoutVars>
      </dgm:prSet>
      <dgm:spPr/>
    </dgm:pt>
    <dgm:pt modelId="{C58DDEF8-8CE1-4C8E-84E4-66DA704FA7D1}" type="pres">
      <dgm:prSet presAssocID="{3A67FC77-B27E-4BB7-AD54-1912693C04BD}" presName="sibTrans" presStyleCnt="0"/>
      <dgm:spPr/>
    </dgm:pt>
    <dgm:pt modelId="{3A64E00F-67E1-4969-8579-5AE482E182A4}" type="pres">
      <dgm:prSet presAssocID="{24B6F4FD-1DD6-4B34-837B-935EE25C1FE2}" presName="node" presStyleLbl="node1" presStyleIdx="3" presStyleCnt="9">
        <dgm:presLayoutVars>
          <dgm:bulletEnabled val="1"/>
        </dgm:presLayoutVars>
      </dgm:prSet>
      <dgm:spPr/>
    </dgm:pt>
    <dgm:pt modelId="{66A70CD2-13C0-44AF-A4EB-374AC0F29212}" type="pres">
      <dgm:prSet presAssocID="{823D475B-0B86-4FD3-9F7D-6C1316621C10}" presName="sibTrans" presStyleCnt="0"/>
      <dgm:spPr/>
    </dgm:pt>
    <dgm:pt modelId="{9C8BD563-9630-42F1-A83A-9848A8A59E5F}" type="pres">
      <dgm:prSet presAssocID="{77D5B9CC-C254-4AB1-8EAF-3E98B296591F}" presName="node" presStyleLbl="node1" presStyleIdx="4" presStyleCnt="9">
        <dgm:presLayoutVars>
          <dgm:bulletEnabled val="1"/>
        </dgm:presLayoutVars>
      </dgm:prSet>
      <dgm:spPr/>
    </dgm:pt>
    <dgm:pt modelId="{22BEBAE5-59F7-4DF1-A4DD-65FB759448E6}" type="pres">
      <dgm:prSet presAssocID="{276F416B-D5D1-43CB-983B-13F5CD0A76DB}" presName="sibTrans" presStyleCnt="0"/>
      <dgm:spPr/>
    </dgm:pt>
    <dgm:pt modelId="{26E5D512-9553-4BB9-ADBA-EE011E8600B2}" type="pres">
      <dgm:prSet presAssocID="{B40D3B1E-2282-4642-8CDD-C7C381C53AFF}" presName="node" presStyleLbl="node1" presStyleIdx="5" presStyleCnt="9">
        <dgm:presLayoutVars>
          <dgm:bulletEnabled val="1"/>
        </dgm:presLayoutVars>
      </dgm:prSet>
      <dgm:spPr/>
    </dgm:pt>
    <dgm:pt modelId="{FC788B37-7581-4DA4-918B-8EC2E2D09CC3}" type="pres">
      <dgm:prSet presAssocID="{178576F5-1F26-45D7-AB35-62C0A4AA2108}" presName="sibTrans" presStyleCnt="0"/>
      <dgm:spPr/>
    </dgm:pt>
    <dgm:pt modelId="{49485086-B6D5-4D57-8CA6-EE6D48E9A021}" type="pres">
      <dgm:prSet presAssocID="{6496842A-42AE-4C77-91C4-25A34D096ED8}" presName="node" presStyleLbl="node1" presStyleIdx="6" presStyleCnt="9">
        <dgm:presLayoutVars>
          <dgm:bulletEnabled val="1"/>
        </dgm:presLayoutVars>
      </dgm:prSet>
      <dgm:spPr/>
    </dgm:pt>
    <dgm:pt modelId="{5FA14AD8-D0BC-4C97-A896-EFED95A68F7A}" type="pres">
      <dgm:prSet presAssocID="{33F492BF-DFDA-4D6A-A69D-3620B9F200CC}" presName="sibTrans" presStyleCnt="0"/>
      <dgm:spPr/>
    </dgm:pt>
    <dgm:pt modelId="{3EEB35E6-2BAB-4403-8759-706FC286FE4A}" type="pres">
      <dgm:prSet presAssocID="{269D8CF8-AB74-4625-BB90-487196FA0100}" presName="node" presStyleLbl="node1" presStyleIdx="7" presStyleCnt="9">
        <dgm:presLayoutVars>
          <dgm:bulletEnabled val="1"/>
        </dgm:presLayoutVars>
      </dgm:prSet>
      <dgm:spPr/>
    </dgm:pt>
    <dgm:pt modelId="{3152C6AA-6DB7-4E6E-B1A2-483030B51EDA}" type="pres">
      <dgm:prSet presAssocID="{E73CDABB-0E94-46E7-B06C-5D99F104BBD4}" presName="sibTrans" presStyleCnt="0"/>
      <dgm:spPr/>
    </dgm:pt>
    <dgm:pt modelId="{69D80404-8F10-4F6F-9F5F-7FF1375704FE}" type="pres">
      <dgm:prSet presAssocID="{D70E1B8E-7B4E-44E4-8155-B911314F19CE}" presName="node" presStyleLbl="node1" presStyleIdx="8" presStyleCnt="9">
        <dgm:presLayoutVars>
          <dgm:bulletEnabled val="1"/>
        </dgm:presLayoutVars>
      </dgm:prSet>
      <dgm:spPr/>
    </dgm:pt>
  </dgm:ptLst>
  <dgm:cxnLst>
    <dgm:cxn modelId="{FDD6A72A-46D8-46E3-A231-305D2F917FFA}" type="presOf" srcId="{4262EFD5-5D1C-44B4-BF6A-47F4A4412C88}" destId="{7FD89126-C2EB-40E6-8E01-CB66F000AFAE}" srcOrd="0" destOrd="0" presId="urn:microsoft.com/office/officeart/2005/8/layout/default"/>
    <dgm:cxn modelId="{A684A22B-66EE-44CC-A833-F36C532C7FC6}" srcId="{2745F390-A9D1-470B-9E2C-E628600A9291}" destId="{269D8CF8-AB74-4625-BB90-487196FA0100}" srcOrd="7" destOrd="0" parTransId="{0AD9CB05-F04D-4FF2-A8FB-FFD9AC811FF9}" sibTransId="{E73CDABB-0E94-46E7-B06C-5D99F104BBD4}"/>
    <dgm:cxn modelId="{6D7F2045-E763-41E6-9B3F-C0D7032BC204}" srcId="{2745F390-A9D1-470B-9E2C-E628600A9291}" destId="{399EC0E6-2C53-408F-8603-207A85507C0C}" srcOrd="1" destOrd="0" parTransId="{F3EDB3FE-C0A2-43E3-AB86-E4C4CA4E33A1}" sibTransId="{B14C91ED-B5EB-4BF8-AD68-81631BAD9B9A}"/>
    <dgm:cxn modelId="{1987B747-35FC-4836-852A-F34C86497F94}" srcId="{2745F390-A9D1-470B-9E2C-E628600A9291}" destId="{C7AE7E7C-E3E8-4AD3-BFA5-FFFC30728912}" srcOrd="0" destOrd="0" parTransId="{DF624AAD-2DE7-4B34-8B05-F9A56EBDA7FC}" sibTransId="{5A680BE3-6978-4043-8B09-563FF3F8F071}"/>
    <dgm:cxn modelId="{18BA9948-E480-429E-A417-6E7C9AFF2436}" srcId="{2745F390-A9D1-470B-9E2C-E628600A9291}" destId="{B40D3B1E-2282-4642-8CDD-C7C381C53AFF}" srcOrd="5" destOrd="0" parTransId="{27913471-6F95-46BA-9607-7C574EC805C0}" sibTransId="{178576F5-1F26-45D7-AB35-62C0A4AA2108}"/>
    <dgm:cxn modelId="{FDDC234B-659E-4E9A-9B84-AB0BABB50CC9}" srcId="{2745F390-A9D1-470B-9E2C-E628600A9291}" destId="{D70E1B8E-7B4E-44E4-8155-B911314F19CE}" srcOrd="8" destOrd="0" parTransId="{9D805E32-7274-4D30-98F0-C275531CB2E7}" sibTransId="{B2EE6E59-C897-47EF-8969-26A053771E1A}"/>
    <dgm:cxn modelId="{22EA3C6C-C715-4649-8F75-16146EDBEC16}" type="presOf" srcId="{399EC0E6-2C53-408F-8603-207A85507C0C}" destId="{8B5D9B88-E5FE-4A84-9F20-6BD39678F255}" srcOrd="0" destOrd="0" presId="urn:microsoft.com/office/officeart/2005/8/layout/default"/>
    <dgm:cxn modelId="{21A7A26C-D9C7-4A7E-8C86-05A9DE1CABE5}" srcId="{2745F390-A9D1-470B-9E2C-E628600A9291}" destId="{6496842A-42AE-4C77-91C4-25A34D096ED8}" srcOrd="6" destOrd="0" parTransId="{CA5AEA50-0A6F-458A-9330-D4E5E40A087F}" sibTransId="{33F492BF-DFDA-4D6A-A69D-3620B9F200CC}"/>
    <dgm:cxn modelId="{5BB85B6F-481B-4CAD-BF3C-7F38B07A3D81}" type="presOf" srcId="{B40D3B1E-2282-4642-8CDD-C7C381C53AFF}" destId="{26E5D512-9553-4BB9-ADBA-EE011E8600B2}" srcOrd="0" destOrd="0" presId="urn:microsoft.com/office/officeart/2005/8/layout/default"/>
    <dgm:cxn modelId="{B50BC754-A0B1-4DAB-9DB5-674696C2E603}" type="presOf" srcId="{6496842A-42AE-4C77-91C4-25A34D096ED8}" destId="{49485086-B6D5-4D57-8CA6-EE6D48E9A021}" srcOrd="0" destOrd="0" presId="urn:microsoft.com/office/officeart/2005/8/layout/default"/>
    <dgm:cxn modelId="{86079481-5BE2-4A2B-B69A-12556F3866FB}" type="presOf" srcId="{2745F390-A9D1-470B-9E2C-E628600A9291}" destId="{8AE0B6E2-227A-4CAD-8136-8523B5056E0B}" srcOrd="0" destOrd="0" presId="urn:microsoft.com/office/officeart/2005/8/layout/default"/>
    <dgm:cxn modelId="{2C919697-3FFB-4FE8-9DE8-6EAA858D9054}" srcId="{2745F390-A9D1-470B-9E2C-E628600A9291}" destId="{77D5B9CC-C254-4AB1-8EAF-3E98B296591F}" srcOrd="4" destOrd="0" parTransId="{2C2DAC2B-753D-43D5-A130-44F856B4DA52}" sibTransId="{276F416B-D5D1-43CB-983B-13F5CD0A76DB}"/>
    <dgm:cxn modelId="{70A6B6AB-F86B-44A0-A2B4-190F8879A4A7}" type="presOf" srcId="{24B6F4FD-1DD6-4B34-837B-935EE25C1FE2}" destId="{3A64E00F-67E1-4969-8579-5AE482E182A4}" srcOrd="0" destOrd="0" presId="urn:microsoft.com/office/officeart/2005/8/layout/default"/>
    <dgm:cxn modelId="{4FDB98B5-C00B-4DD5-85A4-B6EA03C67CDA}" srcId="{2745F390-A9D1-470B-9E2C-E628600A9291}" destId="{24B6F4FD-1DD6-4B34-837B-935EE25C1FE2}" srcOrd="3" destOrd="0" parTransId="{6E035F0D-D24C-49FC-A12A-F14F8CDCF80A}" sibTransId="{823D475B-0B86-4FD3-9F7D-6C1316621C10}"/>
    <dgm:cxn modelId="{0FD713BF-6437-4399-9BFF-B8932447EB90}" srcId="{2745F390-A9D1-470B-9E2C-E628600A9291}" destId="{4262EFD5-5D1C-44B4-BF6A-47F4A4412C88}" srcOrd="2" destOrd="0" parTransId="{A5D252A5-30A5-46A1-AD39-79E4DA6B2C82}" sibTransId="{3A67FC77-B27E-4BB7-AD54-1912693C04BD}"/>
    <dgm:cxn modelId="{E1D298D7-3C5D-4A6C-8484-00CBC017FB74}" type="presOf" srcId="{269D8CF8-AB74-4625-BB90-487196FA0100}" destId="{3EEB35E6-2BAB-4403-8759-706FC286FE4A}" srcOrd="0" destOrd="0" presId="urn:microsoft.com/office/officeart/2005/8/layout/default"/>
    <dgm:cxn modelId="{21095FE4-81D4-40AC-8BF5-D42127689EBB}" type="presOf" srcId="{D70E1B8E-7B4E-44E4-8155-B911314F19CE}" destId="{69D80404-8F10-4F6F-9F5F-7FF1375704FE}" srcOrd="0" destOrd="0" presId="urn:microsoft.com/office/officeart/2005/8/layout/default"/>
    <dgm:cxn modelId="{793933EA-F35B-47C8-BD21-625E828F3E19}" type="presOf" srcId="{C7AE7E7C-E3E8-4AD3-BFA5-FFFC30728912}" destId="{F348CD60-A2E9-436A-BD83-4D12D43B7DE7}" srcOrd="0" destOrd="0" presId="urn:microsoft.com/office/officeart/2005/8/layout/default"/>
    <dgm:cxn modelId="{C9210FFC-0947-4110-8077-540161D23C35}" type="presOf" srcId="{77D5B9CC-C254-4AB1-8EAF-3E98B296591F}" destId="{9C8BD563-9630-42F1-A83A-9848A8A59E5F}" srcOrd="0" destOrd="0" presId="urn:microsoft.com/office/officeart/2005/8/layout/default"/>
    <dgm:cxn modelId="{6B72A6A2-BD04-47EA-8EC0-2F76CB5CE517}" type="presParOf" srcId="{8AE0B6E2-227A-4CAD-8136-8523B5056E0B}" destId="{F348CD60-A2E9-436A-BD83-4D12D43B7DE7}" srcOrd="0" destOrd="0" presId="urn:microsoft.com/office/officeart/2005/8/layout/default"/>
    <dgm:cxn modelId="{E9626008-2808-41CE-BB65-50B410C2B28B}" type="presParOf" srcId="{8AE0B6E2-227A-4CAD-8136-8523B5056E0B}" destId="{590B610E-B779-48A5-95EF-81EAFBE78D07}" srcOrd="1" destOrd="0" presId="urn:microsoft.com/office/officeart/2005/8/layout/default"/>
    <dgm:cxn modelId="{D4E8D6CC-BAF4-41F2-AD06-FB49DC557A29}" type="presParOf" srcId="{8AE0B6E2-227A-4CAD-8136-8523B5056E0B}" destId="{8B5D9B88-E5FE-4A84-9F20-6BD39678F255}" srcOrd="2" destOrd="0" presId="urn:microsoft.com/office/officeart/2005/8/layout/default"/>
    <dgm:cxn modelId="{87757E07-1C78-45D3-A3F9-3C9EE16722A2}" type="presParOf" srcId="{8AE0B6E2-227A-4CAD-8136-8523B5056E0B}" destId="{442EF82C-AE3A-4A5E-AA14-97B8F6D93BE3}" srcOrd="3" destOrd="0" presId="urn:microsoft.com/office/officeart/2005/8/layout/default"/>
    <dgm:cxn modelId="{48A0ED7D-6F78-49A9-95B7-C3F178B46A9B}" type="presParOf" srcId="{8AE0B6E2-227A-4CAD-8136-8523B5056E0B}" destId="{7FD89126-C2EB-40E6-8E01-CB66F000AFAE}" srcOrd="4" destOrd="0" presId="urn:microsoft.com/office/officeart/2005/8/layout/default"/>
    <dgm:cxn modelId="{C30D94D4-F572-4525-8838-BCF068CE08DC}" type="presParOf" srcId="{8AE0B6E2-227A-4CAD-8136-8523B5056E0B}" destId="{C58DDEF8-8CE1-4C8E-84E4-66DA704FA7D1}" srcOrd="5" destOrd="0" presId="urn:microsoft.com/office/officeart/2005/8/layout/default"/>
    <dgm:cxn modelId="{8ADBA437-0CA5-4FEF-8C6E-569F8335E3CF}" type="presParOf" srcId="{8AE0B6E2-227A-4CAD-8136-8523B5056E0B}" destId="{3A64E00F-67E1-4969-8579-5AE482E182A4}" srcOrd="6" destOrd="0" presId="urn:microsoft.com/office/officeart/2005/8/layout/default"/>
    <dgm:cxn modelId="{73A80854-76A4-4B13-A206-9AC58F2BBC87}" type="presParOf" srcId="{8AE0B6E2-227A-4CAD-8136-8523B5056E0B}" destId="{66A70CD2-13C0-44AF-A4EB-374AC0F29212}" srcOrd="7" destOrd="0" presId="urn:microsoft.com/office/officeart/2005/8/layout/default"/>
    <dgm:cxn modelId="{94AA7BF1-3C8C-4DE6-AD78-74BB3CD8BD6B}" type="presParOf" srcId="{8AE0B6E2-227A-4CAD-8136-8523B5056E0B}" destId="{9C8BD563-9630-42F1-A83A-9848A8A59E5F}" srcOrd="8" destOrd="0" presId="urn:microsoft.com/office/officeart/2005/8/layout/default"/>
    <dgm:cxn modelId="{B021A9D8-D208-4BAC-8F82-9117F3722367}" type="presParOf" srcId="{8AE0B6E2-227A-4CAD-8136-8523B5056E0B}" destId="{22BEBAE5-59F7-4DF1-A4DD-65FB759448E6}" srcOrd="9" destOrd="0" presId="urn:microsoft.com/office/officeart/2005/8/layout/default"/>
    <dgm:cxn modelId="{750A52C2-663A-4CC0-8793-836DFF7B69EB}" type="presParOf" srcId="{8AE0B6E2-227A-4CAD-8136-8523B5056E0B}" destId="{26E5D512-9553-4BB9-ADBA-EE011E8600B2}" srcOrd="10" destOrd="0" presId="urn:microsoft.com/office/officeart/2005/8/layout/default"/>
    <dgm:cxn modelId="{FEC58C26-F372-4B5A-B7FD-0D14769FC673}" type="presParOf" srcId="{8AE0B6E2-227A-4CAD-8136-8523B5056E0B}" destId="{FC788B37-7581-4DA4-918B-8EC2E2D09CC3}" srcOrd="11" destOrd="0" presId="urn:microsoft.com/office/officeart/2005/8/layout/default"/>
    <dgm:cxn modelId="{6A1C6EE0-C3CA-41D6-8DE5-F57434FB7F66}" type="presParOf" srcId="{8AE0B6E2-227A-4CAD-8136-8523B5056E0B}" destId="{49485086-B6D5-4D57-8CA6-EE6D48E9A021}" srcOrd="12" destOrd="0" presId="urn:microsoft.com/office/officeart/2005/8/layout/default"/>
    <dgm:cxn modelId="{E03F8D54-5DBC-41C6-BF1E-E677ADC50DE3}" type="presParOf" srcId="{8AE0B6E2-227A-4CAD-8136-8523B5056E0B}" destId="{5FA14AD8-D0BC-4C97-A896-EFED95A68F7A}" srcOrd="13" destOrd="0" presId="urn:microsoft.com/office/officeart/2005/8/layout/default"/>
    <dgm:cxn modelId="{E580469A-5946-41A9-A202-D4CE3ED465AD}" type="presParOf" srcId="{8AE0B6E2-227A-4CAD-8136-8523B5056E0B}" destId="{3EEB35E6-2BAB-4403-8759-706FC286FE4A}" srcOrd="14" destOrd="0" presId="urn:microsoft.com/office/officeart/2005/8/layout/default"/>
    <dgm:cxn modelId="{4AE838E3-96CA-4243-8054-81BB848001FB}" type="presParOf" srcId="{8AE0B6E2-227A-4CAD-8136-8523B5056E0B}" destId="{3152C6AA-6DB7-4E6E-B1A2-483030B51EDA}" srcOrd="15" destOrd="0" presId="urn:microsoft.com/office/officeart/2005/8/layout/default"/>
    <dgm:cxn modelId="{C43B1651-0CF7-4213-A17F-FC38E2872D13}" type="presParOf" srcId="{8AE0B6E2-227A-4CAD-8136-8523B5056E0B}" destId="{69D80404-8F10-4F6F-9F5F-7FF1375704FE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8CD60-A2E9-436A-BD83-4D12D43B7DE7}">
      <dsp:nvSpPr>
        <dsp:cNvPr id="0" name=""/>
        <dsp:cNvSpPr/>
      </dsp:nvSpPr>
      <dsp:spPr>
        <a:xfrm>
          <a:off x="588391" y="335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Introduction</a:t>
          </a:r>
        </a:p>
      </dsp:txBody>
      <dsp:txXfrm>
        <a:off x="588391" y="335"/>
        <a:ext cx="1707864" cy="1024718"/>
      </dsp:txXfrm>
    </dsp:sp>
    <dsp:sp modelId="{8B5D9B88-E5FE-4A84-9F20-6BD39678F255}">
      <dsp:nvSpPr>
        <dsp:cNvPr id="0" name=""/>
        <dsp:cNvSpPr/>
      </dsp:nvSpPr>
      <dsp:spPr>
        <a:xfrm>
          <a:off x="2467042" y="335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Background Research</a:t>
          </a:r>
        </a:p>
      </dsp:txBody>
      <dsp:txXfrm>
        <a:off x="2467042" y="335"/>
        <a:ext cx="1707864" cy="1024718"/>
      </dsp:txXfrm>
    </dsp:sp>
    <dsp:sp modelId="{7FD89126-C2EB-40E6-8E01-CB66F000AFAE}">
      <dsp:nvSpPr>
        <dsp:cNvPr id="0" name=""/>
        <dsp:cNvSpPr/>
      </dsp:nvSpPr>
      <dsp:spPr>
        <a:xfrm>
          <a:off x="4345693" y="335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Methodology</a:t>
          </a:r>
        </a:p>
      </dsp:txBody>
      <dsp:txXfrm>
        <a:off x="4345693" y="335"/>
        <a:ext cx="1707864" cy="1024718"/>
      </dsp:txXfrm>
    </dsp:sp>
    <dsp:sp modelId="{3A64E00F-67E1-4969-8579-5AE482E182A4}">
      <dsp:nvSpPr>
        <dsp:cNvPr id="0" name=""/>
        <dsp:cNvSpPr/>
      </dsp:nvSpPr>
      <dsp:spPr>
        <a:xfrm>
          <a:off x="6224344" y="335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Implementation</a:t>
          </a:r>
        </a:p>
      </dsp:txBody>
      <dsp:txXfrm>
        <a:off x="6224344" y="335"/>
        <a:ext cx="1707864" cy="1024718"/>
      </dsp:txXfrm>
    </dsp:sp>
    <dsp:sp modelId="{9C8BD563-9630-42F1-A83A-9848A8A59E5F}">
      <dsp:nvSpPr>
        <dsp:cNvPr id="0" name=""/>
        <dsp:cNvSpPr/>
      </dsp:nvSpPr>
      <dsp:spPr>
        <a:xfrm>
          <a:off x="588391" y="1195840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Demonstration</a:t>
          </a:r>
        </a:p>
      </dsp:txBody>
      <dsp:txXfrm>
        <a:off x="588391" y="1195840"/>
        <a:ext cx="1707864" cy="1024718"/>
      </dsp:txXfrm>
    </dsp:sp>
    <dsp:sp modelId="{26E5D512-9553-4BB9-ADBA-EE011E8600B2}">
      <dsp:nvSpPr>
        <dsp:cNvPr id="0" name=""/>
        <dsp:cNvSpPr/>
      </dsp:nvSpPr>
      <dsp:spPr>
        <a:xfrm>
          <a:off x="2467042" y="1195840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Testing </a:t>
          </a:r>
        </a:p>
      </dsp:txBody>
      <dsp:txXfrm>
        <a:off x="2467042" y="1195840"/>
        <a:ext cx="1707864" cy="1024718"/>
      </dsp:txXfrm>
    </dsp:sp>
    <dsp:sp modelId="{49485086-B6D5-4D57-8CA6-EE6D48E9A021}">
      <dsp:nvSpPr>
        <dsp:cNvPr id="0" name=""/>
        <dsp:cNvSpPr/>
      </dsp:nvSpPr>
      <dsp:spPr>
        <a:xfrm>
          <a:off x="4345693" y="1195840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Evaluation</a:t>
          </a:r>
        </a:p>
      </dsp:txBody>
      <dsp:txXfrm>
        <a:off x="4345693" y="1195840"/>
        <a:ext cx="1707864" cy="1024718"/>
      </dsp:txXfrm>
    </dsp:sp>
    <dsp:sp modelId="{3EEB35E6-2BAB-4403-8759-706FC286FE4A}">
      <dsp:nvSpPr>
        <dsp:cNvPr id="0" name=""/>
        <dsp:cNvSpPr/>
      </dsp:nvSpPr>
      <dsp:spPr>
        <a:xfrm>
          <a:off x="6224344" y="1195840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Future</a:t>
          </a:r>
        </a:p>
      </dsp:txBody>
      <dsp:txXfrm>
        <a:off x="6224344" y="1195840"/>
        <a:ext cx="1707864" cy="1024718"/>
      </dsp:txXfrm>
    </dsp:sp>
    <dsp:sp modelId="{69D80404-8F10-4F6F-9F5F-7FF1375704FE}">
      <dsp:nvSpPr>
        <dsp:cNvPr id="0" name=""/>
        <dsp:cNvSpPr/>
      </dsp:nvSpPr>
      <dsp:spPr>
        <a:xfrm>
          <a:off x="3406367" y="2391345"/>
          <a:ext cx="1707864" cy="1024718"/>
        </a:xfrm>
        <a:prstGeom prst="rect">
          <a:avLst/>
        </a:prstGeom>
        <a:solidFill>
          <a:schemeClr val="bg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rPr>
            <a:t>References</a:t>
          </a:r>
        </a:p>
      </dsp:txBody>
      <dsp:txXfrm>
        <a:off x="3406367" y="2391345"/>
        <a:ext cx="1707864" cy="1024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496c021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496c021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In the future, I plan to integrate full obstacle avoidance for autonomous navigation, use deep learning for better ANPR accuracy, and add payment gateways for real-world usage.</a:t>
            </a:r>
            <a:br>
              <a:rPr lang="en-US" dirty="0"/>
            </a:br>
            <a:r>
              <a:rPr lang="en-US" dirty="0"/>
              <a:t>Further possibilities include multi-robot coordination and solar charging.</a:t>
            </a:r>
            <a:br>
              <a:rPr lang="en-US" dirty="0"/>
            </a:br>
            <a:r>
              <a:rPr lang="en-US" dirty="0"/>
              <a:t>The ultimate goal is to evolve OCP Charge into a scalable, deployable smart city solution.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To summarize, OCP Charge demonstrates how robotics, computer vision, and IoT can combine to automate EV charging in a realistic, efficient way.</a:t>
            </a:r>
            <a:br>
              <a:rPr lang="en-US" dirty="0"/>
            </a:br>
            <a:r>
              <a:rPr lang="en-US" dirty="0"/>
              <a:t>It meets the objectives of being modular, affordable, and testable, while setting a strong foundation for future innovation in smart parking infrastructure.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496c021e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496c021e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Finally, I’d like to acknowledge all the research sources, libraries, and tools that supported this project — including IEEE papers on smart parking, EV Safe Charge’s ZiGGY, and open-source technologies like OpenCV, Tesseract, Flutter, and Firebase.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496c021e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496c021e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496c021e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496c021e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Electric vehicle ownership is growing rapidly, but charging infrastructure hasn’t kept up.</a:t>
            </a:r>
            <a:br>
              <a:rPr lang="en-US" dirty="0"/>
            </a:br>
            <a:r>
              <a:rPr lang="en-US" dirty="0"/>
              <a:t>In cities, finding a charger in shared parking areas can be frustrating, with limited availability and long waiting times.</a:t>
            </a:r>
            <a:br>
              <a:rPr lang="en-US" dirty="0"/>
            </a:br>
            <a:r>
              <a:rPr lang="en-US" dirty="0"/>
              <a:t>Fixed charging stations are expensive and not scalable everywhere.</a:t>
            </a:r>
            <a:br>
              <a:rPr lang="en-US" dirty="0"/>
            </a:br>
            <a:r>
              <a:rPr lang="en-US" dirty="0"/>
              <a:t>That’s where OCP Charge comes in — a mobile robot that automates the charging experience.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 project focuses on building a robotic prototype capable of booking, verifying, and simulating EV charging autonomously.</a:t>
            </a:r>
            <a:br>
              <a:rPr lang="en-US" dirty="0"/>
            </a:br>
            <a:r>
              <a:rPr lang="en-US" dirty="0"/>
              <a:t>It includes both hardware and software components — a mobile robot, camera, tablet interface, ANPR verification, and a booking app — all connected through Firebase for real-time data sharing.</a:t>
            </a:r>
            <a:br>
              <a:rPr lang="en-US" dirty="0"/>
            </a:br>
            <a:r>
              <a:rPr lang="en-US" dirty="0"/>
              <a:t>The system is designed for parking lots, offices, or smart city environments.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motivation came from observing the gap between EV demand and flexible charging options.</a:t>
            </a:r>
            <a:br>
              <a:rPr lang="en-US" dirty="0"/>
            </a:br>
            <a:r>
              <a:rPr lang="en-US" dirty="0"/>
              <a:t>Inspired by </a:t>
            </a:r>
            <a:r>
              <a:rPr lang="en-US" i="1" dirty="0"/>
              <a:t>ZiGGY</a:t>
            </a:r>
            <a:r>
              <a:rPr lang="en-US" dirty="0"/>
              <a:t>, a commercial mobile charger in the US, I wanted to explore how such technology could be replicated affordably in an academic context.</a:t>
            </a:r>
            <a:br>
              <a:rPr lang="en-US" dirty="0"/>
            </a:br>
            <a:r>
              <a:rPr lang="en-US" dirty="0"/>
              <a:t>The aim was to design a robotic system that autonomously reserves, verifies, and simulates EV charging.</a:t>
            </a:r>
            <a:br>
              <a:rPr lang="en-US" dirty="0"/>
            </a:br>
            <a:r>
              <a:rPr lang="en-US" dirty="0"/>
              <a:t>Key objectives included developing the booking app, integrating ANPR, building the robot base, and ensuring smooth data flow between all modules.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496c021e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496c021e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background research covered three main areas:</a:t>
            </a:r>
            <a:br>
              <a:rPr lang="en-US" dirty="0"/>
            </a:br>
            <a:r>
              <a:rPr lang="en-US" dirty="0"/>
              <a:t>First, </a:t>
            </a:r>
            <a:r>
              <a:rPr lang="en-US" b="1" dirty="0"/>
              <a:t>smart parking systems</a:t>
            </a:r>
            <a:r>
              <a:rPr lang="en-US" dirty="0"/>
              <a:t>, where IoT-based slot booking improves parking efficiency.</a:t>
            </a:r>
            <a:br>
              <a:rPr lang="en-US" dirty="0"/>
            </a:br>
            <a:r>
              <a:rPr lang="en-US" dirty="0"/>
              <a:t>Second, </a:t>
            </a:r>
            <a:r>
              <a:rPr lang="en-US" b="1" dirty="0"/>
              <a:t>mobile robotics in structured environments</a:t>
            </a:r>
            <a:r>
              <a:rPr lang="en-US" dirty="0"/>
              <a:t>, focusing on path control and sensor integration.</a:t>
            </a:r>
            <a:br>
              <a:rPr lang="en-US" dirty="0"/>
            </a:br>
            <a:r>
              <a:rPr lang="en-US" dirty="0"/>
              <a:t>Third, </a:t>
            </a:r>
            <a:r>
              <a:rPr lang="en-US" b="1" dirty="0"/>
              <a:t>ANPR systems</a:t>
            </a:r>
            <a:r>
              <a:rPr lang="en-US" dirty="0"/>
              <a:t>, which are widely used in tolls and access control for automatic vehicle verification.</a:t>
            </a:r>
            <a:br>
              <a:rPr lang="en-US" dirty="0"/>
            </a:br>
            <a:r>
              <a:rPr lang="en-US" dirty="0"/>
              <a:t>I also studied ZiGGY as an industry benchmark and adopted Firebase as a lightweight IoT bridge for real-time data.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496c021e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496c021e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system was built using both hardware and software layers.</a:t>
            </a:r>
            <a:br>
              <a:rPr lang="en-US" dirty="0"/>
            </a:br>
            <a:r>
              <a:rPr lang="en-US" dirty="0"/>
              <a:t>On the hardware side, I used the </a:t>
            </a:r>
            <a:r>
              <a:rPr lang="en-US" dirty="0" err="1"/>
              <a:t>Elegoo</a:t>
            </a:r>
            <a:r>
              <a:rPr lang="en-US" dirty="0"/>
              <a:t> Smart Car V4.1, Arduino Uno, motor driver, tablet, and camera.</a:t>
            </a:r>
            <a:br>
              <a:rPr lang="en-US" dirty="0"/>
            </a:br>
            <a:r>
              <a:rPr lang="en-US" dirty="0"/>
              <a:t>On the software side, I developed two Flutter apps — one for the user and one for the robot tablet — both synced through Firebase.</a:t>
            </a:r>
            <a:br>
              <a:rPr lang="en-US" dirty="0"/>
            </a:br>
            <a:r>
              <a:rPr lang="en-US" dirty="0"/>
              <a:t>ANPR was implemented in Python using OpenCV and Tesseract OCR for license plate recognition.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71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496c021e9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496c021e9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Functionally, the system had to handle bookings, control robot movement, perform plate recognition, and decide access.</a:t>
            </a:r>
            <a:br>
              <a:rPr lang="en-US" dirty="0"/>
            </a:br>
            <a:r>
              <a:rPr lang="en-US" dirty="0"/>
              <a:t>Non-functionally, it had to be fast, stable, and easy to use.</a:t>
            </a:r>
            <a:br>
              <a:rPr lang="en-US" dirty="0"/>
            </a:br>
            <a:r>
              <a:rPr lang="en-US" dirty="0"/>
              <a:t>I aimed for under 2-second response time, at least 85% ANPR accuracy, and modularity for future upgrades.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496c021e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496c021e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Implementation took place in six stages:</a:t>
            </a:r>
          </a:p>
          <a:p>
            <a:r>
              <a:rPr lang="en-US" dirty="0"/>
              <a:t>Hardware assembly of the robot.</a:t>
            </a:r>
          </a:p>
          <a:p>
            <a:r>
              <a:rPr lang="en-US" dirty="0"/>
              <a:t>Flutter app development for bookings.</a:t>
            </a:r>
          </a:p>
          <a:p>
            <a:r>
              <a:rPr lang="en-US" dirty="0"/>
              <a:t>Tablet interface integration.</a:t>
            </a:r>
          </a:p>
          <a:p>
            <a:r>
              <a:rPr lang="en-US" dirty="0"/>
              <a:t>Arduino-based motor control.</a:t>
            </a:r>
          </a:p>
          <a:p>
            <a:r>
              <a:rPr lang="en-US" dirty="0"/>
              <a:t>ANPR setup using OpenCV and Tesseract.</a:t>
            </a:r>
          </a:p>
          <a:p>
            <a:r>
              <a:rPr lang="en-US" dirty="0"/>
              <a:t>Final system testing with Firebase integration.</a:t>
            </a:r>
            <a:br>
              <a:rPr lang="en-US" dirty="0"/>
            </a:br>
            <a:r>
              <a:rPr lang="en-US" dirty="0"/>
              <a:t>The system worked end-to-end — user books through the app, robot receives booking, verifies via camera, and simulates charging with a countdown timer on the tablet.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496c021e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496c021e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Here’s a short demonstration of the system in action:</a:t>
            </a:r>
            <a:br>
              <a:rPr lang="en-US" dirty="0"/>
            </a:br>
            <a:r>
              <a:rPr lang="en-US" dirty="0"/>
              <a:t>A user makes a booking on the app → data goes to Firebase → the robot displays it on the tablet → once the car arrives, ANPR verifies the plate → the robot displays “Access Granted” and starts the simulated charging sequence.</a:t>
            </a:r>
            <a:br>
              <a:rPr lang="en-US" dirty="0"/>
            </a:br>
            <a:r>
              <a:rPr lang="en-US" dirty="0"/>
              <a:t>This shows the full cycle of booking, verification, and service execution.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Testing covered each module individually and as a full system.</a:t>
            </a:r>
            <a:br>
              <a:rPr lang="en-US" dirty="0"/>
            </a:br>
            <a:r>
              <a:rPr lang="en-US" dirty="0"/>
              <a:t>Firebase synchronization worked within 1–2 seconds.</a:t>
            </a:r>
            <a:br>
              <a:rPr lang="en-US" dirty="0"/>
            </a:br>
            <a:r>
              <a:rPr lang="en-US" dirty="0"/>
              <a:t>Robot control and timers were accurate to within 3 seconds.</a:t>
            </a:r>
            <a:br>
              <a:rPr lang="en-US" dirty="0"/>
            </a:br>
            <a:r>
              <a:rPr lang="en-US" dirty="0"/>
              <a:t>ANPR performed well in good lighting with around 88% accuracy but dropped in poor conditions.</a:t>
            </a:r>
            <a:br>
              <a:rPr lang="en-US" dirty="0"/>
            </a:br>
            <a:r>
              <a:rPr lang="en-US" dirty="0"/>
              <a:t>I also tested multiple booking inputs and ensured error handling for mismatched plates.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The project achieved its main goals: automation, real-time data flow, and vehicle verification.</a:t>
            </a:r>
            <a:br>
              <a:rPr lang="en-US" dirty="0"/>
            </a:br>
            <a:r>
              <a:rPr lang="en-US" dirty="0"/>
              <a:t>It worked reliably in a controlled setup with correct bookings.</a:t>
            </a:r>
            <a:br>
              <a:rPr lang="en-US" dirty="0"/>
            </a:br>
            <a:r>
              <a:rPr lang="en-US" dirty="0"/>
              <a:t>Challenges included lighting conditions, plate angle variation, and limited battery time.</a:t>
            </a:r>
            <a:br>
              <a:rPr lang="en-US" dirty="0"/>
            </a:br>
            <a:r>
              <a:rPr lang="en-US" dirty="0"/>
              <a:t>Still, the results proved the system’s feasibility and potential for smart parking applications.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1624774"/>
            <a:ext cx="8603674" cy="1304510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4500" spc="11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997188"/>
            <a:ext cx="6858000" cy="981941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5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5352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7461464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205978"/>
            <a:ext cx="180178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05978"/>
            <a:ext cx="5979968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817141"/>
            <a:ext cx="2057397" cy="273844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4817141"/>
            <a:ext cx="3209752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4817141"/>
            <a:ext cx="659819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801647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42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4881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1544259"/>
            <a:ext cx="9146751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1656659"/>
            <a:ext cx="7886700" cy="12573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500" b="0" spc="113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007751"/>
            <a:ext cx="7886700" cy="880979"/>
          </a:xfrm>
        </p:spPr>
        <p:txBody>
          <a:bodyPr anchor="t">
            <a:normAutofit/>
          </a:bodyPr>
          <a:lstStyle>
            <a:lvl1pPr marL="0" indent="0" algn="ctr">
              <a:buNone/>
              <a:defRPr sz="15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8249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08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793" y="1508760"/>
            <a:ext cx="3566160" cy="31546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531125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56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5256" y="1992425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3423" y="1435102"/>
            <a:ext cx="3566160" cy="557321"/>
          </a:xfrm>
        </p:spPr>
        <p:txBody>
          <a:bodyPr anchor="ctr">
            <a:normAutofit/>
          </a:bodyPr>
          <a:lstStyle>
            <a:lvl1pPr marL="0" indent="0">
              <a:buNone/>
              <a:defRPr sz="1575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3423" y="1992423"/>
            <a:ext cx="3566160" cy="26746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39386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631435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700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590041"/>
            <a:ext cx="4594860" cy="30861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1767" y="1610615"/>
            <a:ext cx="2400300" cy="257423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431239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60120" y="1658621"/>
            <a:ext cx="4594860" cy="294894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43016" y="1612966"/>
            <a:ext cx="2400300" cy="257175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72018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32082"/>
            <a:ext cx="9141714" cy="12344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2189" y="213132"/>
            <a:ext cx="7338060" cy="113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189" y="1508760"/>
            <a:ext cx="73380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1699" y="4817141"/>
            <a:ext cx="2250671" cy="273844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7353" y="4817141"/>
            <a:ext cx="378333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4195" y="4817141"/>
            <a:ext cx="709698" cy="273844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4424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tx1"/>
        </a:buClr>
        <a:buFont typeface="Wingdings" pitchFamily="2" charset="2"/>
        <a:buChar char="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65151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634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038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217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5465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ideo" Target="https://www.youtube.com/embed/wWhxiFTpe3s?feature=oembed" TargetMode="External"/><Relationship Id="rId6" Type="http://schemas.openxmlformats.org/officeDocument/2006/relationships/hyperlink" Target="https://youtu.be/wWhxiFTpe3s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a.org/reports/global-ev-outlook-2024/trends-in-electric-cars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evsafecharge.com/zigg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E59D7C1-6E25-48C3-B420-ED45FFDB7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5446" y="0"/>
            <a:ext cx="4548554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374EBE0-04D0-42B1-93D5-4FC7C9EBA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768" y="1541206"/>
            <a:ext cx="4554232" cy="1371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37462" y="1645920"/>
            <a:ext cx="4064221" cy="1304510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500" b="1" dirty="0">
                <a:solidFill>
                  <a:schemeClr val="tx2"/>
                </a:solidFill>
              </a:rPr>
              <a:t>OCP Charge: A Semi-Autonomous Robotic EV Charging System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837462" y="2997187"/>
            <a:ext cx="4064222" cy="1456826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SzPts val="935"/>
              <a:buNone/>
            </a:pPr>
            <a:r>
              <a:rPr lang="en-US" dirty="0">
                <a:solidFill>
                  <a:schemeClr val="bg2"/>
                </a:solidFill>
              </a:rPr>
              <a:t>Reia Menezes | M00791121 | PDE4439 - Dissertation Presentation | MSc Robotics | Middlesex University Dubai 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1EAEB6D-60FF-455D-B8CC-2AC963CE0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9412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6" name="Google Shape;56;p13" descr="A blue and white logo&#10;&#10;AI-generated content may be incorrect."/>
          <p:cNvPicPr preferRelativeResize="0"/>
          <p:nvPr/>
        </p:nvPicPr>
        <p:blipFill>
          <a:blip r:embed="rId3"/>
          <a:srcRect l="1563" r="12538" b="-1"/>
          <a:stretch>
            <a:fillRect/>
          </a:stretch>
        </p:blipFill>
        <p:spPr>
          <a:xfrm>
            <a:off x="475715" y="448975"/>
            <a:ext cx="3638338" cy="4214465"/>
          </a:xfrm>
          <a:prstGeom prst="rect">
            <a:avLst/>
          </a:prstGeom>
          <a:noFill/>
        </p:spPr>
      </p:pic>
      <p:pic>
        <p:nvPicPr>
          <p:cNvPr id="1026" name="Picture 2" descr="App Portal | Middlesex University Dubai">
            <a:extLst>
              <a:ext uri="{FF2B5EF4-FFF2-40B4-BE49-F238E27FC236}">
                <a16:creationId xmlns:a16="http://schemas.microsoft.com/office/drawing/2014/main" id="{F534BA70-CF2D-F760-0435-C1E467327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Demonstration</a:t>
            </a:r>
            <a:endParaRPr b="1" dirty="0"/>
          </a:p>
        </p:txBody>
      </p:sp>
      <p:pic>
        <p:nvPicPr>
          <p:cNvPr id="3" name="Picture 2" descr="App Portal | Middlesex University Dubai">
            <a:extLst>
              <a:ext uri="{FF2B5EF4-FFF2-40B4-BE49-F238E27FC236}">
                <a16:creationId xmlns:a16="http://schemas.microsoft.com/office/drawing/2014/main" id="{A384D28D-8DAD-F696-99AD-9F34CC4DF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Online Media 1" title="PDE4439_DissertationVideo_M00791121_OCPCharge">
            <a:hlinkClick r:id="" action="ppaction://media"/>
            <a:extLst>
              <a:ext uri="{FF2B5EF4-FFF2-40B4-BE49-F238E27FC236}">
                <a16:creationId xmlns:a16="http://schemas.microsoft.com/office/drawing/2014/main" id="{9DF340E9-6A29-17B4-0503-AE5333F19C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74752" y="1684020"/>
            <a:ext cx="5600192" cy="31617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33DE0E-9508-8C56-314C-A3E9773AD0D7}"/>
              </a:ext>
            </a:extLst>
          </p:cNvPr>
          <p:cNvSpPr txBox="1"/>
          <p:nvPr/>
        </p:nvSpPr>
        <p:spPr>
          <a:xfrm>
            <a:off x="6343904" y="2905760"/>
            <a:ext cx="242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6"/>
              </a:rPr>
              <a:t>https://youtu.be/wWhxiFTpe3s</a:t>
            </a:r>
            <a:endParaRPr lang="en-US" sz="1200" dirty="0"/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5130">
            <a:extLst>
              <a:ext uri="{FF2B5EF4-FFF2-40B4-BE49-F238E27FC236}">
                <a16:creationId xmlns:a16="http://schemas.microsoft.com/office/drawing/2014/main" id="{F72DC8D9-B960-4183-9246-80191C619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544259"/>
            <a:ext cx="9141714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D68290E3-21DC-4377-9EB5-BBA232139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D8653826-9335-4437-A2AC-3113C6F82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39" y="160018"/>
            <a:ext cx="2852027" cy="4811779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7" name="Rectangle 5136">
            <a:extLst>
              <a:ext uri="{FF2B5EF4-FFF2-40B4-BE49-F238E27FC236}">
                <a16:creationId xmlns:a16="http://schemas.microsoft.com/office/drawing/2014/main" id="{1E23B2FF-E5FE-41BD-A235-A72DEA1AD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209" y="0"/>
            <a:ext cx="3493791" cy="154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id="{00DE8DEB-3275-4ABD-9224-684C53829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209" y="2918460"/>
            <a:ext cx="3493791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5899871" y="1645920"/>
            <a:ext cx="3001297" cy="130451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b="1" spc="150" dirty="0"/>
              <a:t>Future</a:t>
            </a:r>
          </a:p>
        </p:txBody>
      </p:sp>
      <p:pic>
        <p:nvPicPr>
          <p:cNvPr id="5122" name="Picture 2" descr="Meet ZiGGY, a mobile EV charging robot with a kiosk-style ad platform - EV  Safe Charge">
            <a:extLst>
              <a:ext uri="{FF2B5EF4-FFF2-40B4-BE49-F238E27FC236}">
                <a16:creationId xmlns:a16="http://schemas.microsoft.com/office/drawing/2014/main" id="{6C7F23C5-3139-7A4E-3C29-8F551ACCB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538" y="1709529"/>
            <a:ext cx="2510028" cy="1700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1" name="Rectangle 5140">
            <a:extLst>
              <a:ext uri="{FF2B5EF4-FFF2-40B4-BE49-F238E27FC236}">
                <a16:creationId xmlns:a16="http://schemas.microsoft.com/office/drawing/2014/main" id="{950E85E1-BFF2-4F0E-A13D-D649FF4FA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2097" y="160018"/>
            <a:ext cx="2447581" cy="2758442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 descr="Do computer vision yolo object detection and recognition project by  Zainabbibi08 | Fiverr">
            <a:extLst>
              <a:ext uri="{FF2B5EF4-FFF2-40B4-BE49-F238E27FC236}">
                <a16:creationId xmlns:a16="http://schemas.microsoft.com/office/drawing/2014/main" id="{E6F1AD2A-49E8-9B9E-C3A8-F7C80E6A1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5012" y="962660"/>
            <a:ext cx="2075338" cy="116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05FF9096-18E0-4A98-89D3-8D51ACE49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2097" y="3052185"/>
            <a:ext cx="2447581" cy="1919612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Results in a parking lot with vehicles. | Download Scientific Diagram">
            <a:extLst>
              <a:ext uri="{FF2B5EF4-FFF2-40B4-BE49-F238E27FC236}">
                <a16:creationId xmlns:a16="http://schemas.microsoft.com/office/drawing/2014/main" id="{3A94D0CD-07BF-16F3-1C6F-8EBB1CD6C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5012" y="3437398"/>
            <a:ext cx="2075338" cy="11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pp Portal | Middlesex University Dubai">
            <a:extLst>
              <a:ext uri="{FF2B5EF4-FFF2-40B4-BE49-F238E27FC236}">
                <a16:creationId xmlns:a16="http://schemas.microsoft.com/office/drawing/2014/main" id="{9D124A95-826A-93ED-9A06-5B83DC89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References</a:t>
            </a:r>
            <a:endParaRPr b="1"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454911"/>
            <a:ext cx="8520600" cy="3113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[1] R. of World. (2025, May) How </a:t>
            </a:r>
            <a:r>
              <a:rPr lang="en-US" sz="1000" dirty="0" err="1"/>
              <a:t>uae</a:t>
            </a:r>
            <a:r>
              <a:rPr lang="en-US" sz="1000" dirty="0"/>
              <a:t> is shifting gears to </a:t>
            </a:r>
            <a:r>
              <a:rPr lang="en-US" sz="1000" dirty="0" err="1"/>
              <a:t>leadmiddle</a:t>
            </a:r>
            <a:r>
              <a:rPr lang="en-US" sz="1000" dirty="0"/>
              <a:t> east’s ev revolution. Accessed: 22-Sep-2025. [Online]. </a:t>
            </a:r>
            <a:r>
              <a:rPr lang="en-US" sz="1000" dirty="0" err="1"/>
              <a:t>Available:https</a:t>
            </a:r>
            <a:r>
              <a:rPr lang="en-US" sz="1000" dirty="0"/>
              <a:t>://restofworld.org/2025/</a:t>
            </a:r>
            <a:r>
              <a:rPr lang="en-US" sz="1000" dirty="0" err="1"/>
              <a:t>uae</a:t>
            </a:r>
            <a:r>
              <a:rPr lang="en-US" sz="1000" dirty="0"/>
              <a:t>-middle-east-ev-leader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[2] International Energy Agency. (2024) Global ev outlook 2024: </a:t>
            </a:r>
            <a:r>
              <a:rPr lang="en-US" sz="1000" dirty="0" err="1"/>
              <a:t>Trendsin</a:t>
            </a:r>
            <a:r>
              <a:rPr lang="en-US" sz="1000" dirty="0"/>
              <a:t> electric cars. Accessed: 22-Sep-2025. [Online]. Available: </a:t>
            </a:r>
            <a:r>
              <a:rPr lang="en-US" sz="1000" dirty="0">
                <a:hlinkClick r:id="rId3"/>
              </a:rPr>
              <a:t>https://www.iea.org/reports/global-ev-outlook-2024/trends-in-electric-cars8</a:t>
            </a:r>
            <a:endParaRPr lang="en-US" sz="1000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[3] R. M. </a:t>
            </a:r>
            <a:r>
              <a:rPr lang="en-US" sz="1000" dirty="0" err="1"/>
              <a:t>Bridi</a:t>
            </a:r>
            <a:r>
              <a:rPr lang="en-US" sz="1000" dirty="0"/>
              <a:t>, F. </a:t>
            </a:r>
            <a:r>
              <a:rPr lang="en-US" sz="1000" dirty="0" err="1"/>
              <a:t>Almannaei</a:t>
            </a:r>
            <a:r>
              <a:rPr lang="en-US" sz="1000" dirty="0"/>
              <a:t>, and N. A. Abed, “The propensity to </a:t>
            </a:r>
            <a:r>
              <a:rPr lang="en-US" sz="1000" dirty="0" err="1"/>
              <a:t>adoptelectric</a:t>
            </a:r>
            <a:r>
              <a:rPr lang="en-US" sz="1000" dirty="0"/>
              <a:t> vehicles in the united </a:t>
            </a:r>
            <a:r>
              <a:rPr lang="en-US" sz="1000" dirty="0" err="1"/>
              <a:t>arab</a:t>
            </a:r>
            <a:r>
              <a:rPr lang="en-US" sz="1000" dirty="0"/>
              <a:t> emirates: An analysis of </a:t>
            </a:r>
            <a:r>
              <a:rPr lang="en-US" sz="1000" dirty="0" err="1"/>
              <a:t>economicand</a:t>
            </a:r>
            <a:r>
              <a:rPr lang="en-US" sz="1000" dirty="0"/>
              <a:t> geographic factors,” Sustainability, vol. 16, no. 2, p. 770, 2024.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[4] M. Asna, A. A. A. </a:t>
            </a:r>
            <a:r>
              <a:rPr lang="en-US" sz="1000" dirty="0" err="1"/>
              <a:t>Eladl</a:t>
            </a:r>
            <a:r>
              <a:rPr lang="en-US" sz="1000" dirty="0"/>
              <a:t>, and M. E. Salem, “Analysis of an </a:t>
            </a:r>
            <a:r>
              <a:rPr lang="en-US" sz="1000" dirty="0" err="1"/>
              <a:t>optimalplanning</a:t>
            </a:r>
            <a:r>
              <a:rPr lang="en-US" sz="1000" dirty="0"/>
              <a:t> model for electric vehicle fast-charging stations in al </a:t>
            </a:r>
            <a:r>
              <a:rPr lang="en-US" sz="1000" dirty="0" err="1"/>
              <a:t>ain</a:t>
            </a:r>
            <a:r>
              <a:rPr lang="en-US" sz="1000" dirty="0"/>
              <a:t> </a:t>
            </a:r>
            <a:r>
              <a:rPr lang="en-US" sz="1000" dirty="0" err="1"/>
              <a:t>city,united</a:t>
            </a:r>
            <a:r>
              <a:rPr lang="en-US" sz="1000" dirty="0"/>
              <a:t> </a:t>
            </a:r>
            <a:r>
              <a:rPr lang="en-US" sz="1000" dirty="0" err="1"/>
              <a:t>arab</a:t>
            </a:r>
            <a:r>
              <a:rPr lang="en-US" sz="1000" dirty="0"/>
              <a:t> emirates,” in 2021 International Conference on Smart </a:t>
            </a:r>
            <a:r>
              <a:rPr lang="en-US" sz="1000" dirty="0" err="1"/>
              <a:t>EnergySystems</a:t>
            </a:r>
            <a:r>
              <a:rPr lang="en-US" sz="1000" dirty="0"/>
              <a:t> and Applications (ICSESA). IEEE, 2021, pp. 158–163.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[5] A. Sarda, S. Mishra, and A. Khare, “A review of the electric </a:t>
            </a:r>
            <a:r>
              <a:rPr lang="en-US" sz="1000" dirty="0" err="1"/>
              <a:t>vehiclecharging</a:t>
            </a:r>
            <a:r>
              <a:rPr lang="en-US" sz="1000" dirty="0"/>
              <a:t> technology, impact and future trends,” Energy Reports, vol. 10,pp. 1963–1979, 2024.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[6] EV </a:t>
            </a:r>
            <a:r>
              <a:rPr lang="en-US" sz="1000" dirty="0" err="1"/>
              <a:t>SafeCharge</a:t>
            </a:r>
            <a:r>
              <a:rPr lang="en-US" sz="1000" dirty="0"/>
              <a:t>. (2022) Ziggy: The first mobile ev charging </a:t>
            </a:r>
            <a:r>
              <a:rPr lang="en-US" sz="1000" dirty="0" err="1"/>
              <a:t>robot.Accessed</a:t>
            </a:r>
            <a:r>
              <a:rPr lang="en-US" sz="1000" dirty="0"/>
              <a:t>: 22-Sep-2025. [Online]. Available: </a:t>
            </a:r>
            <a:r>
              <a:rPr lang="en-US" sz="1000" dirty="0">
                <a:hlinkClick r:id="rId4"/>
              </a:rPr>
              <a:t>https://www.evsafecharge.com/ziggy</a:t>
            </a:r>
            <a:endParaRPr lang="en-US" sz="1000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[7] Z. </a:t>
            </a:r>
            <a:r>
              <a:rPr lang="en-US" sz="1000" dirty="0" err="1"/>
              <a:t>Kir´aly</a:t>
            </a:r>
            <a:r>
              <a:rPr lang="en-US" sz="1000" dirty="0"/>
              <a:t>, B. </a:t>
            </a:r>
            <a:r>
              <a:rPr lang="en-US" sz="1000" dirty="0" err="1"/>
              <a:t>Tak´acs</a:t>
            </a:r>
            <a:r>
              <a:rPr lang="en-US" sz="1000" dirty="0"/>
              <a:t>, and T. </a:t>
            </a:r>
            <a:r>
              <a:rPr lang="en-US" sz="1000" dirty="0" err="1"/>
              <a:t>Kov´acs</a:t>
            </a:r>
            <a:r>
              <a:rPr lang="en-US" sz="1000" dirty="0"/>
              <a:t>, “The implementation of the </a:t>
            </a:r>
            <a:r>
              <a:rPr lang="en-US" sz="1000" dirty="0" err="1"/>
              <a:t>mechan-ical</a:t>
            </a:r>
            <a:r>
              <a:rPr lang="en-US" sz="1000" dirty="0"/>
              <a:t> system for automatic, robot-controlled ev charging system,” </a:t>
            </a:r>
            <a:r>
              <a:rPr lang="en-US" sz="1000" dirty="0" err="1"/>
              <a:t>WorldElectric</a:t>
            </a:r>
            <a:r>
              <a:rPr lang="en-US" sz="1000" dirty="0"/>
              <a:t> Vehicle Journal, vol. 16, no. 8, p. 453, 2025.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[8] G. R. Santos, J. M. R. Ferreira, and P. A. C. Rocha, “Exploring </a:t>
            </a:r>
            <a:r>
              <a:rPr lang="en-US" sz="1000" dirty="0" err="1"/>
              <a:t>electricvehicle</a:t>
            </a:r>
            <a:r>
              <a:rPr lang="en-US" sz="1000" dirty="0"/>
              <a:t> robot charging stations,” Energy Research &amp; Social Science, vol.113, p. 103463, 2025.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en-US" sz="1000" dirty="0"/>
              <a:t>[9] Y. Xue, T. H. Nguyen, and H. Lin, “A review of robotic charging </a:t>
            </a:r>
            <a:r>
              <a:rPr lang="en-US" sz="1000" dirty="0" err="1"/>
              <a:t>forelectric</a:t>
            </a:r>
            <a:r>
              <a:rPr lang="en-US" sz="1000" dirty="0"/>
              <a:t> vehicles,” Renewable and Sustainable Energy Reviews, vol. 184,p. 113591, 2025.</a:t>
            </a:r>
            <a:endParaRPr sz="1000" dirty="0"/>
          </a:p>
        </p:txBody>
      </p:sp>
      <p:pic>
        <p:nvPicPr>
          <p:cNvPr id="3" name="Picture 2" descr="App Portal | Middlesex University Dubai">
            <a:extLst>
              <a:ext uri="{FF2B5EF4-FFF2-40B4-BE49-F238E27FC236}">
                <a16:creationId xmlns:a16="http://schemas.microsoft.com/office/drawing/2014/main" id="{6F728331-036F-776F-BC25-812CB323C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Table of Contents</a:t>
            </a:r>
            <a:endParaRPr b="1" dirty="0"/>
          </a:p>
        </p:txBody>
      </p:sp>
      <p:graphicFrame>
        <p:nvGraphicFramePr>
          <p:cNvPr id="66" name="Google Shape;62;p14">
            <a:extLst>
              <a:ext uri="{FF2B5EF4-FFF2-40B4-BE49-F238E27FC236}">
                <a16:creationId xmlns:a16="http://schemas.microsoft.com/office/drawing/2014/main" id="{47CD0B5D-4F61-7D63-FBC9-B87CD78DA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8746893"/>
              </p:ext>
            </p:extLst>
          </p:nvPr>
        </p:nvGraphicFramePr>
        <p:xfrm>
          <a:off x="311700" y="1518235"/>
          <a:ext cx="8520600" cy="341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pp Portal | Middlesex University Dubai">
            <a:extLst>
              <a:ext uri="{FF2B5EF4-FFF2-40B4-BE49-F238E27FC236}">
                <a16:creationId xmlns:a16="http://schemas.microsoft.com/office/drawing/2014/main" id="{376C1A73-4DA5-A0A3-E6A1-7879683F0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5" name="Rectangle 13354">
            <a:extLst>
              <a:ext uri="{FF2B5EF4-FFF2-40B4-BE49-F238E27FC236}">
                <a16:creationId xmlns:a16="http://schemas.microsoft.com/office/drawing/2014/main" id="{5FEE53ED-925B-49C1-B7A9-DFBD9991D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32081"/>
            <a:ext cx="9141714" cy="1234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75707" y="213132"/>
            <a:ext cx="2753156" cy="113157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2500" b="1" dirty="0"/>
              <a:t>Introduction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475707" y="1508760"/>
            <a:ext cx="2757509" cy="31546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indent="0" defTabSz="914400">
              <a:spcAft>
                <a:spcPts val="1200"/>
              </a:spcAft>
              <a:buNone/>
            </a:pPr>
            <a:endParaRPr lang="en-US" sz="1500" dirty="0"/>
          </a:p>
          <a:p>
            <a:pPr marL="0" indent="0" defTabSz="914400">
              <a:spcAft>
                <a:spcPts val="1200"/>
              </a:spcAft>
              <a:buNone/>
            </a:pPr>
            <a:endParaRPr lang="en-US" sz="1500" dirty="0"/>
          </a:p>
          <a:p>
            <a:pPr marL="0" indent="0" algn="just" defTabSz="914400">
              <a:spcAft>
                <a:spcPts val="1200"/>
              </a:spcAft>
              <a:buNone/>
            </a:pPr>
            <a:endParaRPr lang="en-US" sz="1500" dirty="0"/>
          </a:p>
          <a:p>
            <a:pPr marL="0" indent="0" algn="just" defTabSz="914400">
              <a:spcAft>
                <a:spcPts val="1200"/>
              </a:spcAft>
              <a:buNone/>
            </a:pPr>
            <a:r>
              <a:rPr lang="en-US" sz="1500" dirty="0"/>
              <a:t>To design and develop a mobile robotic system that reserves parking, verifies vehicle identity through ANPR, and simulates EV charging using a connected mobile application.</a:t>
            </a:r>
          </a:p>
          <a:p>
            <a:pPr marL="0" indent="-182880" defTabSz="914400">
              <a:spcAft>
                <a:spcPts val="1200"/>
              </a:spcAft>
              <a:buFont typeface="Wingdings" pitchFamily="2" charset="2"/>
              <a:buChar char=""/>
            </a:pPr>
            <a:endParaRPr lang="en-US" sz="1500" dirty="0"/>
          </a:p>
          <a:p>
            <a:pPr marL="0" indent="-182880" defTabSz="914400">
              <a:spcAft>
                <a:spcPts val="1200"/>
              </a:spcAft>
              <a:buFont typeface="Wingdings" pitchFamily="2" charset="2"/>
              <a:buChar char=""/>
            </a:pPr>
            <a:endParaRPr lang="en-US" sz="1500" dirty="0"/>
          </a:p>
          <a:p>
            <a:pPr marL="0" lvl="0" indent="-182880" defTabSz="914400">
              <a:spcAft>
                <a:spcPts val="1200"/>
              </a:spcAft>
              <a:buFont typeface="Wingdings" pitchFamily="2" charset="2"/>
              <a:buChar char=""/>
            </a:pPr>
            <a:endParaRPr lang="en-US" sz="1500" dirty="0"/>
          </a:p>
          <a:p>
            <a:pPr marL="0" lvl="0" indent="-182880" defTabSz="9144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"/>
            </a:pPr>
            <a:endParaRPr lang="en-US" sz="1500" dirty="0"/>
          </a:p>
        </p:txBody>
      </p:sp>
      <p:sp>
        <p:nvSpPr>
          <p:cNvPr id="13343" name="Rectangle 13342">
            <a:extLst>
              <a:ext uri="{FF2B5EF4-FFF2-40B4-BE49-F238E27FC236}">
                <a16:creationId xmlns:a16="http://schemas.microsoft.com/office/drawing/2014/main" id="{92B62F77-1479-4D2D-B6C8-31B802DCD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8540" y="0"/>
            <a:ext cx="5585460" cy="51435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45" name="Rectangle 13344">
            <a:extLst>
              <a:ext uri="{FF2B5EF4-FFF2-40B4-BE49-F238E27FC236}">
                <a16:creationId xmlns:a16="http://schemas.microsoft.com/office/drawing/2014/main" id="{729C1B0C-3DC9-42D7-83F4-4BA553581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2206" y="400586"/>
            <a:ext cx="2618092" cy="2644065"/>
          </a:xfrm>
          <a:prstGeom prst="rect">
            <a:avLst/>
          </a:prstGeom>
          <a:solidFill>
            <a:srgbClr val="FFFFFF"/>
          </a:solidFill>
          <a:ln w="1270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Meet ZiGGY the mobile EV charging robot | Electric Vehicle Charging &amp;  Infrastructure">
            <a:extLst>
              <a:ext uri="{FF2B5EF4-FFF2-40B4-BE49-F238E27FC236}">
                <a16:creationId xmlns:a16="http://schemas.microsoft.com/office/drawing/2014/main" id="{6C8D0D2B-66A2-45F4-3F48-7877C0FFC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8161" y="739342"/>
            <a:ext cx="2376499" cy="196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47" name="Rectangle 13346">
            <a:extLst>
              <a:ext uri="{FF2B5EF4-FFF2-40B4-BE49-F238E27FC236}">
                <a16:creationId xmlns:a16="http://schemas.microsoft.com/office/drawing/2014/main" id="{6843A038-D982-4F12-AA93-4700675D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0949" y="400588"/>
            <a:ext cx="2189571" cy="18796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6" name="Rectangle 13355">
            <a:extLst>
              <a:ext uri="{FF2B5EF4-FFF2-40B4-BE49-F238E27FC236}">
                <a16:creationId xmlns:a16="http://schemas.microsoft.com/office/drawing/2014/main" id="{A31A40F9-5ECE-4397-9B8F-CCA17D87C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2206" y="3160398"/>
            <a:ext cx="2618092" cy="165674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7" name="Rectangle 13356">
            <a:extLst>
              <a:ext uri="{FF2B5EF4-FFF2-40B4-BE49-F238E27FC236}">
                <a16:creationId xmlns:a16="http://schemas.microsoft.com/office/drawing/2014/main" id="{4C55FBB2-EBF1-469C-A635-09EABA04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769" y="2394554"/>
            <a:ext cx="2185700" cy="2422586"/>
          </a:xfrm>
          <a:prstGeom prst="rect">
            <a:avLst/>
          </a:prstGeom>
          <a:solidFill>
            <a:srgbClr val="FFFFFF"/>
          </a:solidFill>
          <a:ln w="12700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1,300+ Electric Vehicle Parking Sign Stock Photos, Pictures &amp; Royalty-Free  Images - iStock">
            <a:extLst>
              <a:ext uri="{FF2B5EF4-FFF2-40B4-BE49-F238E27FC236}">
                <a16:creationId xmlns:a16="http://schemas.microsoft.com/office/drawing/2014/main" id="{E0DEA75B-DAF2-287D-A287-4D7DCB3D5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5470" y="2634120"/>
            <a:ext cx="1943451" cy="194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pp Portal | Middlesex University Dubai">
            <a:extLst>
              <a:ext uri="{FF2B5EF4-FFF2-40B4-BE49-F238E27FC236}">
                <a16:creationId xmlns:a16="http://schemas.microsoft.com/office/drawing/2014/main" id="{CA5C9962-294E-CD83-A7EA-CC9316065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Rectangle 2061">
            <a:extLst>
              <a:ext uri="{FF2B5EF4-FFF2-40B4-BE49-F238E27FC236}">
                <a16:creationId xmlns:a16="http://schemas.microsoft.com/office/drawing/2014/main" id="{937E6D20-479A-4FAB-99FD-CB9355D6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544259"/>
            <a:ext cx="9141714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263897BD-3FEE-4148-905C-EFBE4781E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CB08BD3-67C7-4273-9EA7-07733AA54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2987040"/>
            <a:ext cx="9141714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74319" y="3089910"/>
            <a:ext cx="8603674" cy="130451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b="1" spc="150" dirty="0"/>
              <a:t>Background Research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830092F-F110-4A3C-A5BA-262D4A098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90928" y="462469"/>
            <a:ext cx="3118643" cy="2386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E2BC4C-7914-2576-A76B-808BFE3A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2228" y="995846"/>
            <a:ext cx="2636043" cy="130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436B355D-681C-4477-ACD2-2C2DF3508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325" y="462469"/>
            <a:ext cx="3118643" cy="2386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NPR for India | Plate Recognizer ALPR">
            <a:extLst>
              <a:ext uri="{FF2B5EF4-FFF2-40B4-BE49-F238E27FC236}">
                <a16:creationId xmlns:a16="http://schemas.microsoft.com/office/drawing/2014/main" id="{014B0D2F-0ADC-C5AB-CCA2-BC90CE593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7832" y="1037524"/>
            <a:ext cx="2627629" cy="131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pp Portal | Middlesex University Dubai">
            <a:extLst>
              <a:ext uri="{FF2B5EF4-FFF2-40B4-BE49-F238E27FC236}">
                <a16:creationId xmlns:a16="http://schemas.microsoft.com/office/drawing/2014/main" id="{A5FDF4F1-F187-915B-52ED-27BB44957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5" name="Rectangle 3094">
            <a:extLst>
              <a:ext uri="{FF2B5EF4-FFF2-40B4-BE49-F238E27FC236}">
                <a16:creationId xmlns:a16="http://schemas.microsoft.com/office/drawing/2014/main" id="{9B048A9D-7810-4E83-9167-7E739CC8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544259"/>
            <a:ext cx="9141714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029D19F1-D53A-46F9-8854-DC49E6239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9" cy="51435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C3371A7F-EEC7-4B53-BD0A-0FD753B85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11480"/>
            <a:ext cx="9141714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66406" y="514350"/>
            <a:ext cx="8603674" cy="130451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1" spc="150" dirty="0"/>
              <a:t>Methodology - Hardware Components</a:t>
            </a:r>
          </a:p>
        </p:txBody>
      </p:sp>
      <p:pic>
        <p:nvPicPr>
          <p:cNvPr id="3076" name="Picture 4" descr="Tablet Control Car - Android Tablets for In-Car Entertainment">
            <a:extLst>
              <a:ext uri="{FF2B5EF4-FFF2-40B4-BE49-F238E27FC236}">
                <a16:creationId xmlns:a16="http://schemas.microsoft.com/office/drawing/2014/main" id="{F7776C9B-06F2-D284-66A6-23135AE0B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7" r="-6" b="-6"/>
          <a:stretch>
            <a:fillRect/>
          </a:stretch>
        </p:blipFill>
        <p:spPr bwMode="auto">
          <a:xfrm>
            <a:off x="1134963" y="2385105"/>
            <a:ext cx="2207541" cy="21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w to Use a Webcam on Laptop Computers in 2025">
            <a:extLst>
              <a:ext uri="{FF2B5EF4-FFF2-40B4-BE49-F238E27FC236}">
                <a16:creationId xmlns:a16="http://schemas.microsoft.com/office/drawing/2014/main" id="{96797AEA-F178-17E4-A589-15F84E997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67" r="18584" b="1"/>
          <a:stretch>
            <a:fillRect/>
          </a:stretch>
        </p:blipFill>
        <p:spPr bwMode="auto">
          <a:xfrm>
            <a:off x="3464241" y="2385105"/>
            <a:ext cx="2215517" cy="21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LEGOO UNO R3 Project Smart Robot Car Kit V4 with UNO R3, Line Tracking  Module, Ultrasonic Sensor, IR Remote Control etc. Intelligent and  Educational ...">
            <a:extLst>
              <a:ext uri="{FF2B5EF4-FFF2-40B4-BE49-F238E27FC236}">
                <a16:creationId xmlns:a16="http://schemas.microsoft.com/office/drawing/2014/main" id="{A558F41F-232C-4987-9FE6-F5359717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" r="4" b="4"/>
          <a:stretch>
            <a:fillRect/>
          </a:stretch>
        </p:blipFill>
        <p:spPr bwMode="auto">
          <a:xfrm>
            <a:off x="5793519" y="2385105"/>
            <a:ext cx="2215518" cy="21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pp Portal | Middlesex University Dubai">
            <a:extLst>
              <a:ext uri="{FF2B5EF4-FFF2-40B4-BE49-F238E27FC236}">
                <a16:creationId xmlns:a16="http://schemas.microsoft.com/office/drawing/2014/main" id="{93D74398-4679-07E7-AED0-612D3E46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4" name="Rectangle 4123">
            <a:extLst>
              <a:ext uri="{FF2B5EF4-FFF2-40B4-BE49-F238E27FC236}">
                <a16:creationId xmlns:a16="http://schemas.microsoft.com/office/drawing/2014/main" id="{769CA19B-3231-49F6-8B8A-77B604B43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544259"/>
            <a:ext cx="9141714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25" name="Rectangle 4124">
            <a:extLst>
              <a:ext uri="{FF2B5EF4-FFF2-40B4-BE49-F238E27FC236}">
                <a16:creationId xmlns:a16="http://schemas.microsoft.com/office/drawing/2014/main" id="{7F459FB3-214E-436C-B3C6-3C6D0452A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26" name="Rectangle 4125">
            <a:extLst>
              <a:ext uri="{FF2B5EF4-FFF2-40B4-BE49-F238E27FC236}">
                <a16:creationId xmlns:a16="http://schemas.microsoft.com/office/drawing/2014/main" id="{47284AB4-CF5B-4810-8F2F-D23502C1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209" y="0"/>
            <a:ext cx="3493791" cy="154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7" name="Rectangle 4126">
            <a:extLst>
              <a:ext uri="{FF2B5EF4-FFF2-40B4-BE49-F238E27FC236}">
                <a16:creationId xmlns:a16="http://schemas.microsoft.com/office/drawing/2014/main" id="{6D6D244D-3516-4A40-BDFB-82ADE374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39" y="3052185"/>
            <a:ext cx="2852027" cy="1919612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8" name="Rectangle 4127">
            <a:extLst>
              <a:ext uri="{FF2B5EF4-FFF2-40B4-BE49-F238E27FC236}">
                <a16:creationId xmlns:a16="http://schemas.microsoft.com/office/drawing/2014/main" id="{B72698AC-4253-47B8-A5E2-377EB2800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209" y="2918460"/>
            <a:ext cx="3493791" cy="22250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EA753-3228-D198-87F0-51AA2E47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871" y="1645920"/>
            <a:ext cx="3001297" cy="13045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80000"/>
              </a:lnSpc>
              <a:spcBef>
                <a:spcPct val="0"/>
              </a:spcBef>
            </a:pPr>
            <a:r>
              <a:rPr lang="en-US" sz="1600" b="1" spc="150" dirty="0"/>
              <a:t>METHODOLOGY – software components</a:t>
            </a:r>
          </a:p>
        </p:txBody>
      </p:sp>
      <p:sp>
        <p:nvSpPr>
          <p:cNvPr id="4129" name="Rectangle 4128">
            <a:extLst>
              <a:ext uri="{FF2B5EF4-FFF2-40B4-BE49-F238E27FC236}">
                <a16:creationId xmlns:a16="http://schemas.microsoft.com/office/drawing/2014/main" id="{45340ECD-CFEA-49EC-9903-6F36BCD75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539" y="160018"/>
            <a:ext cx="2852027" cy="2761799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What is Flutter? Guide for Flutter App Development">
            <a:extLst>
              <a:ext uri="{FF2B5EF4-FFF2-40B4-BE49-F238E27FC236}">
                <a16:creationId xmlns:a16="http://schemas.microsoft.com/office/drawing/2014/main" id="{1F6935FA-AF91-97FF-380D-9F3FC481A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538" y="928887"/>
            <a:ext cx="2510028" cy="123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0" name="Rectangle 4129">
            <a:extLst>
              <a:ext uri="{FF2B5EF4-FFF2-40B4-BE49-F238E27FC236}">
                <a16:creationId xmlns:a16="http://schemas.microsoft.com/office/drawing/2014/main" id="{1663A04F-B999-42E8-83F4-25EB1A0FA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2097" y="160018"/>
            <a:ext cx="2447581" cy="2758442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4" name="Picture 8" descr="Arduino - Wikipedia">
            <a:extLst>
              <a:ext uri="{FF2B5EF4-FFF2-40B4-BE49-F238E27FC236}">
                <a16:creationId xmlns:a16="http://schemas.microsoft.com/office/drawing/2014/main" id="{5FFA4541-5BDA-8C09-F422-E4497283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5012" y="848516"/>
            <a:ext cx="2075338" cy="139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3" name="Rectangle 4122">
            <a:extLst>
              <a:ext uri="{FF2B5EF4-FFF2-40B4-BE49-F238E27FC236}">
                <a16:creationId xmlns:a16="http://schemas.microsoft.com/office/drawing/2014/main" id="{2136B1A2-1F8F-4E00-88BE-30EC102D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2097" y="3052185"/>
            <a:ext cx="2447581" cy="1919612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How to use Google Firebase Realtime Database? | by Louis Japheth Kouassi |  Medium">
            <a:extLst>
              <a:ext uri="{FF2B5EF4-FFF2-40B4-BE49-F238E27FC236}">
                <a16:creationId xmlns:a16="http://schemas.microsoft.com/office/drawing/2014/main" id="{E17B3EC8-F254-907A-41B4-B230C5591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65012" y="3539028"/>
            <a:ext cx="2075338" cy="94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QuestInside – we learn with you">
            <a:extLst>
              <a:ext uri="{FF2B5EF4-FFF2-40B4-BE49-F238E27FC236}">
                <a16:creationId xmlns:a16="http://schemas.microsoft.com/office/drawing/2014/main" id="{8B3FEE55-6912-4C6B-CA83-403FA8C5C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538" y="3483434"/>
            <a:ext cx="2510028" cy="1047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pp Portal | Middlesex University Dubai">
            <a:extLst>
              <a:ext uri="{FF2B5EF4-FFF2-40B4-BE49-F238E27FC236}">
                <a16:creationId xmlns:a16="http://schemas.microsoft.com/office/drawing/2014/main" id="{FBBBF229-CBB6-4190-8CBB-966DE422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87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5F9F5EB8-AB42-47FD-8F4A-176C0A4B1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1544259"/>
            <a:ext cx="9141714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A758F27-EB0A-4675-AACF-0CD47C9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482599" y="3978506"/>
            <a:ext cx="8178799" cy="4970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ctr" defTabSz="914400">
              <a:lnSpc>
                <a:spcPct val="8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1600" b="1" spc="150" dirty="0">
                <a:solidFill>
                  <a:schemeClr val="tx2"/>
                </a:solidFill>
              </a:rPr>
              <a:t>Methodology - Functional and Non-Functional Requirements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DF506A-FD4E-4BBC-A10A-DEB94F9BA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2994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71FB1B-4FFC-43D6-8121-390B3A44E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80026"/>
            <a:ext cx="9144000" cy="36347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96DAB9-9A0F-5658-2204-193FAB41F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21510"/>
              </p:ext>
            </p:extLst>
          </p:nvPr>
        </p:nvGraphicFramePr>
        <p:xfrm>
          <a:off x="732402" y="371241"/>
          <a:ext cx="7679194" cy="3540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888752">
                  <a:extLst>
                    <a:ext uri="{9D8B030D-6E8A-4147-A177-3AD203B41FA5}">
                      <a16:colId xmlns:a16="http://schemas.microsoft.com/office/drawing/2014/main" val="4040507902"/>
                    </a:ext>
                  </a:extLst>
                </a:gridCol>
                <a:gridCol w="3790442">
                  <a:extLst>
                    <a:ext uri="{9D8B030D-6E8A-4147-A177-3AD203B41FA5}">
                      <a16:colId xmlns:a16="http://schemas.microsoft.com/office/drawing/2014/main" val="1166339285"/>
                    </a:ext>
                  </a:extLst>
                </a:gridCol>
              </a:tblGrid>
              <a:tr h="30594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Functional 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Non-Functional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569691244"/>
                  </a:ext>
                </a:extLst>
              </a:tr>
              <a:tr h="48807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Allow EV users to book a charging robot via mobile app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System should respond to user input in under 2 seconds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3067746306"/>
                  </a:ext>
                </a:extLst>
              </a:tr>
              <a:tr h="48807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Store and retrieve booking details in real-time using Firebase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ANPR accuracy should be above 85% under good lighting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2839826865"/>
                  </a:ext>
                </a:extLst>
              </a:tr>
              <a:tr h="48807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Control robot movement based on booking status and timer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Robot movement should be stable and obstacle-aware (basic level)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955269932"/>
                  </a:ext>
                </a:extLst>
              </a:tr>
              <a:tr h="48807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Detect and capture the number plate using a camera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UI should be user-friendly, minimal, and touch-optimized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3335707863"/>
                  </a:ext>
                </a:extLst>
              </a:tr>
              <a:tr h="3059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Recognize and extract plate text using ANPR (OCR)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Data communication should be secure and real-time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683038407"/>
                  </a:ext>
                </a:extLst>
              </a:tr>
              <a:tr h="48807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Match plate to booking and decide access (grant or deny)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System must be modular 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2282907135"/>
                  </a:ext>
                </a:extLst>
              </a:tr>
              <a:tr h="48807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Display visual status and countdown on robot-side tablet</a:t>
                      </a:r>
                    </a:p>
                  </a:txBody>
                  <a:tcPr marL="84076" marR="84076" marT="42038" marB="42038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Power supply should support at least 30 minutes of operation</a:t>
                      </a:r>
                    </a:p>
                  </a:txBody>
                  <a:tcPr marL="84076" marR="84076" marT="42038" marB="42038"/>
                </a:tc>
                <a:extLst>
                  <a:ext uri="{0D108BD9-81ED-4DB2-BD59-A6C34878D82A}">
                    <a16:rowId xmlns:a16="http://schemas.microsoft.com/office/drawing/2014/main" val="1700011908"/>
                  </a:ext>
                </a:extLst>
              </a:tr>
            </a:tbl>
          </a:graphicData>
        </a:graphic>
      </p:graphicFrame>
      <p:pic>
        <p:nvPicPr>
          <p:cNvPr id="5" name="Picture 2" descr="App Portal | Middlesex University Dubai">
            <a:extLst>
              <a:ext uri="{FF2B5EF4-FFF2-40B4-BE49-F238E27FC236}">
                <a16:creationId xmlns:a16="http://schemas.microsoft.com/office/drawing/2014/main" id="{E7C5C7F3-4E15-9640-625E-49B770674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Implementation</a:t>
            </a:r>
            <a:endParaRPr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6E1F27-C9BE-4631-E0EE-00540D0A4265}"/>
              </a:ext>
            </a:extLst>
          </p:cNvPr>
          <p:cNvSpPr/>
          <p:nvPr/>
        </p:nvSpPr>
        <p:spPr>
          <a:xfrm>
            <a:off x="146304" y="1832864"/>
            <a:ext cx="1475232" cy="731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glow rad="101600">
              <a:schemeClr val="bg2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Stage 1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Hardware 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D3F63-1743-D341-65E7-E0A85D40104E}"/>
              </a:ext>
            </a:extLst>
          </p:cNvPr>
          <p:cNvSpPr/>
          <p:nvPr/>
        </p:nvSpPr>
        <p:spPr>
          <a:xfrm>
            <a:off x="3822192" y="1832864"/>
            <a:ext cx="1475232" cy="731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glow rad="101600">
              <a:schemeClr val="bg2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Stage 2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App Development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(User)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08B1-C85F-0D12-3EE8-FD99057F1375}"/>
              </a:ext>
            </a:extLst>
          </p:cNvPr>
          <p:cNvSpPr/>
          <p:nvPr/>
        </p:nvSpPr>
        <p:spPr>
          <a:xfrm>
            <a:off x="7498080" y="1832864"/>
            <a:ext cx="1475232" cy="731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glow rad="101600">
              <a:schemeClr val="bg2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Stage 3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App Development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(Robot)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7F615-A62E-7976-049D-F5747D3F0168}"/>
              </a:ext>
            </a:extLst>
          </p:cNvPr>
          <p:cNvSpPr/>
          <p:nvPr/>
        </p:nvSpPr>
        <p:spPr>
          <a:xfrm>
            <a:off x="146304" y="3643376"/>
            <a:ext cx="1475232" cy="731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glow rad="101600">
              <a:schemeClr val="bg2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Stage 4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Robot Car logic with Arduino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AF2C58-7324-0E90-86AE-36FE9ECD5D48}"/>
              </a:ext>
            </a:extLst>
          </p:cNvPr>
          <p:cNvSpPr/>
          <p:nvPr/>
        </p:nvSpPr>
        <p:spPr>
          <a:xfrm>
            <a:off x="3822192" y="3643376"/>
            <a:ext cx="1475232" cy="731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glow rad="101600">
              <a:schemeClr val="bg2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Stage 5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ANPR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6F97E-CFDE-6A37-AF97-D5EEB0092BD1}"/>
              </a:ext>
            </a:extLst>
          </p:cNvPr>
          <p:cNvSpPr/>
          <p:nvPr/>
        </p:nvSpPr>
        <p:spPr>
          <a:xfrm>
            <a:off x="7498080" y="3643376"/>
            <a:ext cx="1475232" cy="7315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effectLst>
            <a:glow rad="101600">
              <a:schemeClr val="bg2">
                <a:lumMod val="60000"/>
                <a:lumOff val="4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Stage 6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</a:rPr>
              <a:t>Integration, Testing &amp; Sync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FD06E2-B342-1101-A6E3-8BC61F71D0BE}"/>
              </a:ext>
            </a:extLst>
          </p:cNvPr>
          <p:cNvCxnSpPr>
            <a:cxnSpLocks/>
          </p:cNvCxnSpPr>
          <p:nvPr/>
        </p:nvCxnSpPr>
        <p:spPr>
          <a:xfrm flipH="1">
            <a:off x="5362448" y="4039616"/>
            <a:ext cx="20848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bg2">
                <a:lumMod val="60000"/>
                <a:lumOff val="40000"/>
                <a:alpha val="60000"/>
              </a:schemeClr>
            </a:glow>
            <a:outerShdw blurRad="50800" dist="15875" dir="5400000" algn="ctr" rotWithShape="0">
              <a:srgbClr val="000000">
                <a:alpha val="6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6CA5D1-6786-E5BE-FB7D-8D175BBD0FB4}"/>
              </a:ext>
            </a:extLst>
          </p:cNvPr>
          <p:cNvCxnSpPr>
            <a:cxnSpLocks/>
          </p:cNvCxnSpPr>
          <p:nvPr/>
        </p:nvCxnSpPr>
        <p:spPr>
          <a:xfrm flipH="1">
            <a:off x="1658112" y="4027424"/>
            <a:ext cx="20848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bg2">
                <a:lumMod val="60000"/>
                <a:lumOff val="40000"/>
                <a:alpha val="60000"/>
              </a:schemeClr>
            </a:glow>
            <a:outerShdw blurRad="50800" dist="15875" dir="5400000" algn="ctr" rotWithShape="0">
              <a:srgbClr val="000000">
                <a:alpha val="6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04337C-3F66-71B2-8BBE-7E3F3091DED2}"/>
              </a:ext>
            </a:extLst>
          </p:cNvPr>
          <p:cNvCxnSpPr>
            <a:cxnSpLocks/>
          </p:cNvCxnSpPr>
          <p:nvPr/>
        </p:nvCxnSpPr>
        <p:spPr>
          <a:xfrm>
            <a:off x="5362448" y="2198624"/>
            <a:ext cx="20848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bg2">
                <a:lumMod val="60000"/>
                <a:lumOff val="40000"/>
                <a:alpha val="60000"/>
              </a:schemeClr>
            </a:glow>
            <a:outerShdw blurRad="50800" dist="15875" dir="5400000" algn="ctr" rotWithShape="0">
              <a:srgbClr val="000000">
                <a:alpha val="6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1DD301-472F-9961-222C-5A0DC2655660}"/>
              </a:ext>
            </a:extLst>
          </p:cNvPr>
          <p:cNvCxnSpPr>
            <a:cxnSpLocks/>
          </p:cNvCxnSpPr>
          <p:nvPr/>
        </p:nvCxnSpPr>
        <p:spPr>
          <a:xfrm>
            <a:off x="1658112" y="2168144"/>
            <a:ext cx="20848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glow rad="101600">
              <a:schemeClr val="bg2">
                <a:lumMod val="60000"/>
                <a:lumOff val="40000"/>
                <a:alpha val="60000"/>
              </a:schemeClr>
            </a:glow>
            <a:outerShdw blurRad="50800" dist="15875" dir="5400000" algn="ctr" rotWithShape="0">
              <a:srgbClr val="000000">
                <a:alpha val="68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2" descr="App Portal | Middlesex University Dubai">
            <a:extLst>
              <a:ext uri="{FF2B5EF4-FFF2-40B4-BE49-F238E27FC236}">
                <a16:creationId xmlns:a16="http://schemas.microsoft.com/office/drawing/2014/main" id="{541CC269-1AC9-F82A-FD75-EBD23B0E1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791" y="4663440"/>
            <a:ext cx="792255" cy="4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8107-0986-C01A-3FD6-49BE838F4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501921"/>
            <a:ext cx="8520600" cy="572700"/>
          </a:xfrm>
        </p:spPr>
        <p:txBody>
          <a:bodyPr/>
          <a:lstStyle/>
          <a:p>
            <a:r>
              <a:rPr lang="en-US" b="1" dirty="0"/>
              <a:t>The Setup</a:t>
            </a:r>
          </a:p>
        </p:txBody>
      </p:sp>
      <p:pic>
        <p:nvPicPr>
          <p:cNvPr id="17" name="Picture 16" descr="A black tape on a wood floor&#10;&#10;AI-generated content may be incorrect.">
            <a:extLst>
              <a:ext uri="{FF2B5EF4-FFF2-40B4-BE49-F238E27FC236}">
                <a16:creationId xmlns:a16="http://schemas.microsoft.com/office/drawing/2014/main" id="{A9CA947C-30DB-7B49-2906-0022B66F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6173" y="846919"/>
            <a:ext cx="3599180" cy="47989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14CEFB-8E95-7F3A-D28D-F39D0CDF8C48}"/>
              </a:ext>
            </a:extLst>
          </p:cNvPr>
          <p:cNvSpPr txBox="1"/>
          <p:nvPr/>
        </p:nvSpPr>
        <p:spPr>
          <a:xfrm>
            <a:off x="1987296" y="2735072"/>
            <a:ext cx="1276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Parking Spots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C0B385-4D23-338C-E99A-6CE36430891E}"/>
              </a:ext>
            </a:extLst>
          </p:cNvPr>
          <p:cNvSpPr txBox="1"/>
          <p:nvPr/>
        </p:nvSpPr>
        <p:spPr>
          <a:xfrm>
            <a:off x="3814734" y="4275920"/>
            <a:ext cx="8198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Robot Base</a:t>
            </a:r>
          </a:p>
        </p:txBody>
      </p:sp>
      <p:pic>
        <p:nvPicPr>
          <p:cNvPr id="9" name="Picture 8" descr="A computer mouse on a desk&#10;&#10;AI-generated content may be incorrect.">
            <a:extLst>
              <a:ext uri="{FF2B5EF4-FFF2-40B4-BE49-F238E27FC236}">
                <a16:creationId xmlns:a16="http://schemas.microsoft.com/office/drawing/2014/main" id="{2BB64ACE-F8A9-96D1-E379-AFD5B89834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90" t="20894" r="17941" b="29578"/>
          <a:stretch>
            <a:fillRect/>
          </a:stretch>
        </p:blipFill>
        <p:spPr>
          <a:xfrm>
            <a:off x="5193792" y="2010768"/>
            <a:ext cx="3673856" cy="254751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2C8BBCE-165A-5613-AC66-13F58C6C8ED5}"/>
              </a:ext>
            </a:extLst>
          </p:cNvPr>
          <p:cNvSpPr txBox="1"/>
          <p:nvPr/>
        </p:nvSpPr>
        <p:spPr>
          <a:xfrm>
            <a:off x="666496" y="2862030"/>
            <a:ext cx="14630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0000"/>
                </a:solidFill>
              </a:rPr>
              <a:t>Obstacle (Car Reversing)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BF75D-B9A6-90DD-9BA4-18B868D29623}"/>
              </a:ext>
            </a:extLst>
          </p:cNvPr>
          <p:cNvSpPr txBox="1"/>
          <p:nvPr/>
        </p:nvSpPr>
        <p:spPr>
          <a:xfrm>
            <a:off x="6807200" y="4560613"/>
            <a:ext cx="861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35893426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2">
      <a:dk1>
        <a:srgbClr val="2C2C2C"/>
      </a:dk1>
      <a:lt1>
        <a:srgbClr val="FFFFFF"/>
      </a:lt1>
      <a:dk2>
        <a:srgbClr val="518AC9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1818</TotalTime>
  <Words>1582</Words>
  <Application>Microsoft Office PowerPoint</Application>
  <PresentationFormat>On-screen Show (16:9)</PresentationFormat>
  <Paragraphs>88</Paragraphs>
  <Slides>12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ADLaM Display</vt:lpstr>
      <vt:lpstr>Arial</vt:lpstr>
      <vt:lpstr>Corbel</vt:lpstr>
      <vt:lpstr>Wingdings</vt:lpstr>
      <vt:lpstr>Banded</vt:lpstr>
      <vt:lpstr>OCP Charge: A Semi-Autonomous Robotic EV Charging System</vt:lpstr>
      <vt:lpstr>Table of Contents</vt:lpstr>
      <vt:lpstr>Introduction</vt:lpstr>
      <vt:lpstr>Background Research</vt:lpstr>
      <vt:lpstr>Methodology - Hardware Components</vt:lpstr>
      <vt:lpstr>METHODOLOGY – software components</vt:lpstr>
      <vt:lpstr>Methodology - Functional and Non-Functional Requirements</vt:lpstr>
      <vt:lpstr>Implementation</vt:lpstr>
      <vt:lpstr>The Setup</vt:lpstr>
      <vt:lpstr>Demonstration</vt:lpstr>
      <vt:lpstr>Future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Reia Menezes</dc:creator>
  <cp:lastModifiedBy>Reia Menezes</cp:lastModifiedBy>
  <cp:revision>5</cp:revision>
  <dcterms:modified xsi:type="dcterms:W3CDTF">2025-10-06T07:41:36Z</dcterms:modified>
</cp:coreProperties>
</file>