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078B5-1445-47AD-A783-D0A7C1D88981}" v="119" dt="2025-10-03T22:19:46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1815-35A9-99A0-5185-14E594329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7C411-4819-AC1B-049B-1DF4CDEA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ACA6-00E4-CE63-FBD1-36DE0571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C33E-5306-248D-BC4D-3F2C46D5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B7ED-A563-9C9E-A13B-186AE66C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F365-2AFE-0FAB-0214-D8CF856D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A7789-25B2-444B-FA87-E80EDDF73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99A8-BABF-7118-38D6-4A79ED14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D8C9-B540-DA08-F4B2-9D35C73E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01AF-D03E-31D4-51AB-44635FC7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FDA4D-3B63-A22D-A7B1-93A41DB27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3B4E7-68AB-AEF4-CD1A-EEF41DC51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B183-7250-F585-40CD-F5DD819F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770B-DFEC-13C7-8B19-FC8CA08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C5B5-9383-588D-B674-6CC513E0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A6C5-9B8D-6507-6E4C-00C8131E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B6B5-C311-1D9A-35AB-8FE0B7B3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008A-3459-6AC9-97CD-361F9497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149E-C40F-594C-F014-C0AAD96D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D48A-7752-F3CD-CE83-90DE7459E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F9F8-AE23-310D-97A3-892D29BF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01A4-1601-94A7-4881-17656B1ED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FF5E-1953-F5D7-78F7-99FDBA6D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21281-2D83-0979-1CD1-C8442828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83790-FDA2-EE5C-A2CE-C1B6E0E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2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BD98-EF50-C3D4-3085-852ACA3D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7F97-CE58-8BCE-B88B-A27E1124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36E4-35B4-CF15-9607-0839F7AE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21A1-EA21-F3B2-E821-F757025B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F374E-A641-0905-D4CC-CF1FA98B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F89CD-6DEA-CA7E-3CB3-5660B9EF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D5B-0EB1-8576-F78D-671969D2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2419-CA57-7D89-6402-3E4DC33A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5CDB0-7DCC-C026-7F9D-55E10BDC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2D8AF-F2C0-2013-5355-EE9E07E93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619D-7DB0-262E-8E19-4C048C7EF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E4AEA-F1BE-6018-4658-B5BF497B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6DB4A-4408-33D4-45A6-224538C5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B62FE-9585-5962-0A54-C1F7D122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4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589-F530-8163-18DA-3BCAAFF3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8471D-55FA-06F0-B780-103CF914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DC992-095D-5AFB-7223-5AFF13FC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ED5AA-53CE-4494-A1AD-A1349F75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473390FB-FF14-0F41-A697-65C3788EA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1" y="6322019"/>
            <a:ext cx="1341020" cy="4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9D7-7B07-7285-3280-59A25D55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52DF-EEC4-1D32-F1F2-B49CB5A7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5155D-C8D6-4D7A-0631-A3B7B02E5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2957-BB0B-27B2-5652-333D141E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A338-0F66-421C-3B1F-CBC56932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B619-09AB-F51A-A46F-83F2D1FB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F636-ACAF-4F76-AA91-645D1AD2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CA1DC-A68E-3FB1-D9F1-1C3EF7463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261D-454C-D38E-7E0F-DF13B170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D37CD-F2E2-717C-C088-9468919D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E629-24B3-5D42-7C5E-B87ABBE7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F273-36C6-1EAC-EFE2-CCC84C72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029A8-3FF1-E343-DC0F-6923A542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8D02B-D8DE-5321-8371-138457B60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C799-CE03-2D17-ED86-25E46478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5CF86-FDD5-460D-8AE5-BF01CF02E79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E2A4D-B7BA-2447-B512-5A940DD7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C43F-2E0C-5666-CC9C-4632DC13C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9659F-8279-42AE-9F76-9B24B7836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0D95-45FF-8B2C-03E1-93476DA68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35E79-0EDE-DA39-28B3-4D99842EE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3671"/>
              </p:ext>
            </p:extLst>
          </p:nvPr>
        </p:nvGraphicFramePr>
        <p:xfrm>
          <a:off x="443573" y="2586764"/>
          <a:ext cx="1130485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23">
                  <a:extLst>
                    <a:ext uri="{9D8B030D-6E8A-4147-A177-3AD203B41FA5}">
                      <a16:colId xmlns:a16="http://schemas.microsoft.com/office/drawing/2014/main" val="4005433662"/>
                    </a:ext>
                  </a:extLst>
                </a:gridCol>
                <a:gridCol w="8455631">
                  <a:extLst>
                    <a:ext uri="{9D8B030D-6E8A-4147-A177-3AD203B41FA5}">
                      <a16:colId xmlns:a16="http://schemas.microsoft.com/office/drawing/2014/main" val="124629015"/>
                    </a:ext>
                  </a:extLst>
                </a:gridCol>
              </a:tblGrid>
              <a:tr h="1986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Elastic IPs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44298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sz="1000" dirty="0"/>
                        <a:t>Allocated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3.150.49.91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88088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Public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13584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sz="1000" dirty="0"/>
                        <a:t>Allocation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eipalloc-0c6b3abaa09f12938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0961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r>
                        <a:rPr lang="en-US" sz="1000" dirty="0"/>
                        <a:t>Reverse DNS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8739"/>
                  </a:ext>
                </a:extLst>
              </a:tr>
              <a:tr h="239378">
                <a:tc>
                  <a:txBody>
                    <a:bodyPr/>
                    <a:lstStyle/>
                    <a:p>
                      <a:r>
                        <a:rPr lang="en-US" sz="1000" dirty="0"/>
                        <a:t>Associated instance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i-0aef4a0c0ca478ce1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91682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r>
                        <a:rPr lang="en-US" sz="1000" dirty="0"/>
                        <a:t>Private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172.31.46.243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95840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r>
                        <a:rPr lang="en-US" sz="1000" dirty="0"/>
                        <a:t>Association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eipassoc-04c35b6ac17dd6f14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59194"/>
                  </a:ext>
                </a:extLst>
              </a:tr>
              <a:tr h="198641">
                <a:tc>
                  <a:txBody>
                    <a:bodyPr/>
                    <a:lstStyle/>
                    <a:p>
                      <a:r>
                        <a:rPr lang="en-US" sz="1000" dirty="0"/>
                        <a:t>Network interface owner account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501557777393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892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92FA8B-FC38-4396-B2AF-BD774CC0A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776160"/>
              </p:ext>
            </p:extLst>
          </p:nvPr>
        </p:nvGraphicFramePr>
        <p:xfrm>
          <a:off x="443573" y="4826057"/>
          <a:ext cx="1130485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23">
                  <a:extLst>
                    <a:ext uri="{9D8B030D-6E8A-4147-A177-3AD203B41FA5}">
                      <a16:colId xmlns:a16="http://schemas.microsoft.com/office/drawing/2014/main" val="4005433662"/>
                    </a:ext>
                  </a:extLst>
                </a:gridCol>
                <a:gridCol w="8455631">
                  <a:extLst>
                    <a:ext uri="{9D8B030D-6E8A-4147-A177-3AD203B41FA5}">
                      <a16:colId xmlns:a16="http://schemas.microsoft.com/office/drawing/2014/main" val="124629015"/>
                    </a:ext>
                  </a:extLst>
                </a:gridCol>
              </a:tblGrid>
              <a:tr h="170634">
                <a:tc gridSpan="2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44298"/>
                  </a:ext>
                </a:extLst>
              </a:tr>
              <a:tr h="205627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stockloyal</a:t>
                      </a:r>
                      <a:r>
                        <a:rPr lang="en-US" sz="1000" dirty="0"/>
                        <a:t>-key-pair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88088"/>
                  </a:ext>
                </a:extLst>
              </a:tr>
              <a:tr h="205627"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13584"/>
                  </a:ext>
                </a:extLst>
              </a:tr>
              <a:tr h="205627">
                <a:tc>
                  <a:txBody>
                    <a:bodyPr/>
                    <a:lstStyle/>
                    <a:p>
                      <a:r>
                        <a:rPr lang="en-US" sz="1000" dirty="0"/>
                        <a:t>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2025/09/23 16:37 GMT-4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0961"/>
                  </a:ext>
                </a:extLst>
              </a:tr>
              <a:tr h="170634">
                <a:tc>
                  <a:txBody>
                    <a:bodyPr/>
                    <a:lstStyle/>
                    <a:p>
                      <a:r>
                        <a:rPr lang="en-US" sz="1000" dirty="0"/>
                        <a:t>Fingerprint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ad:4c:42:4a:14:a3:19:e3:31:83:09:b5:92:a4:ba:ee:32:66:51:9f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8739"/>
                  </a:ext>
                </a:extLst>
              </a:tr>
              <a:tr h="205627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key-0c806928534aa6558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916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FAF23F-505B-2942-0C59-DBBCAD58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280291"/>
              </p:ext>
            </p:extLst>
          </p:nvPr>
        </p:nvGraphicFramePr>
        <p:xfrm>
          <a:off x="443573" y="583249"/>
          <a:ext cx="11304854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883">
                  <a:extLst>
                    <a:ext uri="{9D8B030D-6E8A-4147-A177-3AD203B41FA5}">
                      <a16:colId xmlns:a16="http://schemas.microsoft.com/office/drawing/2014/main" val="4005433662"/>
                    </a:ext>
                  </a:extLst>
                </a:gridCol>
                <a:gridCol w="8470971">
                  <a:extLst>
                    <a:ext uri="{9D8B030D-6E8A-4147-A177-3AD203B41FA5}">
                      <a16:colId xmlns:a16="http://schemas.microsoft.com/office/drawing/2014/main" val="124629015"/>
                    </a:ext>
                  </a:extLst>
                </a:gridCol>
              </a:tblGrid>
              <a:tr h="19679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Database Aurora and 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82630"/>
                  </a:ext>
                </a:extLst>
              </a:tr>
              <a:tr h="196790">
                <a:tc>
                  <a:txBody>
                    <a:bodyPr/>
                    <a:lstStyle/>
                    <a:p>
                      <a:r>
                        <a:rPr lang="en-US" sz="1000" dirty="0"/>
                        <a:t>Database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stockloyal-db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88088"/>
                  </a:ext>
                </a:extLst>
              </a:tr>
              <a:tr h="196790">
                <a:tc>
                  <a:txBody>
                    <a:bodyPr/>
                    <a:lstStyle/>
                    <a:p>
                      <a:r>
                        <a:rPr lang="en-US" sz="1000" dirty="0"/>
                        <a:t>Allocated storage: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100tb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13584"/>
                  </a:ext>
                </a:extLst>
              </a:tr>
              <a:tr h="19679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MYSQL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0961"/>
                  </a:ext>
                </a:extLst>
              </a:tr>
              <a:tr h="196790">
                <a:tc>
                  <a:txBody>
                    <a:bodyPr/>
                    <a:lstStyle/>
                    <a:p>
                      <a:r>
                        <a:rPr lang="en-US" sz="10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us-east-2c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8739"/>
                  </a:ext>
                </a:extLst>
              </a:tr>
              <a:tr h="196790">
                <a:tc>
                  <a:txBody>
                    <a:bodyPr/>
                    <a:lstStyle/>
                    <a:p>
                      <a:r>
                        <a:rPr lang="en-US" sz="1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db.t3.micro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91682"/>
                  </a:ext>
                </a:extLst>
              </a:tr>
              <a:tr h="196790">
                <a:tc>
                  <a:txBody>
                    <a:bodyPr/>
                    <a:lstStyle/>
                    <a:p>
                      <a:r>
                        <a:rPr lang="en-US" sz="1000" dirty="0"/>
                        <a:t>Info: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stockloyal-db</a:t>
                      </a:r>
                      <a:r>
                        <a:rPr lang="en-US" sz="1000" dirty="0"/>
                        <a:t> doesn't have storage autoscaling turn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95840"/>
                  </a:ext>
                </a:extLst>
              </a:tr>
              <a:tr h="196790">
                <a:tc>
                  <a:txBody>
                    <a:bodyPr/>
                    <a:lstStyle/>
                    <a:p>
                      <a:r>
                        <a:rPr lang="en-US" sz="1000" dirty="0"/>
                        <a:t>Info: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stockloyal-db</a:t>
                      </a:r>
                      <a:r>
                        <a:rPr lang="en-US" sz="1000" dirty="0"/>
                        <a:t> is not a Multi-AZ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59194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093838B-415D-0DBC-35EE-514A6E637D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3573" y="139700"/>
            <a:ext cx="11304854" cy="443549"/>
          </a:xfrm>
        </p:spPr>
        <p:txBody>
          <a:bodyPr>
            <a:noAutofit/>
          </a:bodyPr>
          <a:lstStyle/>
          <a:p>
            <a:r>
              <a:rPr lang="en-US" sz="1600" dirty="0"/>
              <a:t>AWS Config Owner: 501557777393</a:t>
            </a:r>
          </a:p>
        </p:txBody>
      </p:sp>
    </p:spTree>
    <p:extLst>
      <p:ext uri="{BB962C8B-B14F-4D97-AF65-F5344CB8AC3E}">
        <p14:creationId xmlns:p14="http://schemas.microsoft.com/office/powerpoint/2010/main" val="290920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95117-E781-FC7E-964F-A7953778B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D62023-5068-A212-4C94-C66811F5F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04620"/>
              </p:ext>
            </p:extLst>
          </p:nvPr>
        </p:nvGraphicFramePr>
        <p:xfrm>
          <a:off x="443574" y="636487"/>
          <a:ext cx="11304854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23">
                  <a:extLst>
                    <a:ext uri="{9D8B030D-6E8A-4147-A177-3AD203B41FA5}">
                      <a16:colId xmlns:a16="http://schemas.microsoft.com/office/drawing/2014/main" val="4005433662"/>
                    </a:ext>
                  </a:extLst>
                </a:gridCol>
                <a:gridCol w="8455631">
                  <a:extLst>
                    <a:ext uri="{9D8B030D-6E8A-4147-A177-3AD203B41FA5}">
                      <a16:colId xmlns:a16="http://schemas.microsoft.com/office/drawing/2014/main" val="124629015"/>
                    </a:ext>
                  </a:extLst>
                </a:gridCol>
              </a:tblGrid>
              <a:tr h="18536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EC2 Instance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44298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stockloyal-ec2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88088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i-0aef4a0c0ca478ce1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13584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t3.micro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0961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Availability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us-east-2c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8739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db.t3.micro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91682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Public IPv4 DNS: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ec2-3-150-49-91.us-east-2.compute.amazonaws.com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95840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Public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3.150.49.91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59194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Private IP DNS name (IPv4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ip-172-31-46-243.us-east-2.compute.internal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89290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Elastic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3.150.49.91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57483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IPv6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14399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39032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Security group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launch-wizard-1,ec2-rds-1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84363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Key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stockloyal</a:t>
                      </a:r>
                      <a:r>
                        <a:rPr lang="en-US" sz="1000" dirty="0"/>
                        <a:t>-key-pair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465028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Platform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Linux/UNIX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46844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VPC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vpc-00acd622149e5bef3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127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86619"/>
                  </a:ext>
                </a:extLst>
              </a:tr>
              <a:tr h="194902">
                <a:tc>
                  <a:txBody>
                    <a:bodyPr/>
                    <a:lstStyle/>
                    <a:p>
                      <a:r>
                        <a:rPr lang="en-US" sz="1000" dirty="0"/>
                        <a:t>Subnet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subnet-0e12106af3de02554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32832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000" dirty="0"/>
                        <a:t>Instance 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arn:aws:ec2:us-east-2:501557777393:instance/i-0aef4a0c0ca478ce1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39899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r>
                        <a:rPr lang="en-US" sz="1000" dirty="0"/>
                        <a:t>AMI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ami-0ca4d5db4872d0c28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39340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r>
                        <a:rPr lang="en-US" sz="1000" dirty="0"/>
                        <a:t>MI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al2023-ami-2023.8.20250915.0-kernel-6.1-x86_64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21673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r>
                        <a:rPr lang="en-US" sz="1000" dirty="0"/>
                        <a:t>Boot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uefi</a:t>
                      </a:r>
                      <a:r>
                        <a:rPr lang="en-US" sz="1000" dirty="0"/>
                        <a:t>-preferred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07314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r>
                        <a:rPr lang="en-US" sz="1000" dirty="0"/>
                        <a:t>Virtualization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hvm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70455"/>
                  </a:ext>
                </a:extLst>
              </a:tr>
              <a:tr h="185634">
                <a:tc>
                  <a:txBody>
                    <a:bodyPr/>
                    <a:lstStyle/>
                    <a:p>
                      <a:r>
                        <a:rPr lang="en-US" sz="1000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r-01a0b6fd68530f4eb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72685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6968E83-AA0F-C7C8-C172-6A3BF7D71ECC}"/>
              </a:ext>
            </a:extLst>
          </p:cNvPr>
          <p:cNvSpPr txBox="1">
            <a:spLocks/>
          </p:cNvSpPr>
          <p:nvPr/>
        </p:nvSpPr>
        <p:spPr>
          <a:xfrm>
            <a:off x="443573" y="139700"/>
            <a:ext cx="11304854" cy="443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/>
              <a:t>AWS Config Owner: 501557777393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2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51506-BA9B-26C8-A736-02A580BD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C3985-2988-2752-E6F0-9EAAE569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63290"/>
              </p:ext>
            </p:extLst>
          </p:nvPr>
        </p:nvGraphicFramePr>
        <p:xfrm>
          <a:off x="443573" y="829895"/>
          <a:ext cx="11304854" cy="2599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23">
                  <a:extLst>
                    <a:ext uri="{9D8B030D-6E8A-4147-A177-3AD203B41FA5}">
                      <a16:colId xmlns:a16="http://schemas.microsoft.com/office/drawing/2014/main" val="4005433662"/>
                    </a:ext>
                  </a:extLst>
                </a:gridCol>
                <a:gridCol w="8455631">
                  <a:extLst>
                    <a:ext uri="{9D8B030D-6E8A-4147-A177-3AD203B41FA5}">
                      <a16:colId xmlns:a16="http://schemas.microsoft.com/office/drawing/2014/main" val="12462901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Elastic Block Store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44298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Volume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vol-0edbbbbe053b7bed2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88088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13584"/>
                  </a:ext>
                </a:extLst>
              </a:tr>
              <a:tr h="267385">
                <a:tc>
                  <a:txBody>
                    <a:bodyPr/>
                    <a:lstStyle/>
                    <a:p>
                      <a:r>
                        <a:rPr lang="en-US" sz="11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 GiB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0961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8739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91682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Snapshot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snap-0b19f8851f6ac75f1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95840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Availability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use2-az3 (us-east-2c)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59194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Attached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i-0aef4a0c0ca478ce1 (stockloyal-ec2): /dev/</a:t>
                      </a:r>
                      <a:r>
                        <a:rPr lang="en-US" sz="1100" dirty="0" err="1"/>
                        <a:t>xvda</a:t>
                      </a:r>
                      <a:r>
                        <a:rPr lang="en-US" sz="1100" dirty="0"/>
                        <a:t> (attached)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89290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Not encrypted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5748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634A36-32D2-AC62-7B90-E890A9752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334401"/>
              </p:ext>
            </p:extLst>
          </p:nvPr>
        </p:nvGraphicFramePr>
        <p:xfrm>
          <a:off x="443573" y="3634740"/>
          <a:ext cx="113100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135">
                  <a:extLst>
                    <a:ext uri="{9D8B030D-6E8A-4147-A177-3AD203B41FA5}">
                      <a16:colId xmlns:a16="http://schemas.microsoft.com/office/drawing/2014/main" val="4005433662"/>
                    </a:ext>
                  </a:extLst>
                </a:gridCol>
                <a:gridCol w="2062269">
                  <a:extLst>
                    <a:ext uri="{9D8B030D-6E8A-4147-A177-3AD203B41FA5}">
                      <a16:colId xmlns:a16="http://schemas.microsoft.com/office/drawing/2014/main" val="124629015"/>
                    </a:ext>
                  </a:extLst>
                </a:gridCol>
                <a:gridCol w="2350498">
                  <a:extLst>
                    <a:ext uri="{9D8B030D-6E8A-4147-A177-3AD203B41FA5}">
                      <a16:colId xmlns:a16="http://schemas.microsoft.com/office/drawing/2014/main" val="1965048787"/>
                    </a:ext>
                  </a:extLst>
                </a:gridCol>
                <a:gridCol w="4428160">
                  <a:extLst>
                    <a:ext uri="{9D8B030D-6E8A-4147-A177-3AD203B41FA5}">
                      <a16:colId xmlns:a16="http://schemas.microsoft.com/office/drawing/2014/main" val="463716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Network and Security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142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Security group ID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Security group name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VPC ID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44298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sg-059e255ce30362485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rds-ec2-1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vpc-00acd622149e5bef3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Security group attached to </a:t>
                      </a:r>
                      <a:r>
                        <a:rPr lang="en-US" sz="1100" dirty="0" err="1"/>
                        <a:t>stockloyal-db</a:t>
                      </a:r>
                      <a:r>
                        <a:rPr lang="en-US" sz="1100" dirty="0"/>
                        <a:t> to allow EC2 instances with specific security groups attached to connect to the database.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88088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sg-011087106b14b64b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vpc-00acd622149e5bef3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default VPC security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13584"/>
                  </a:ext>
                </a:extLst>
              </a:tr>
              <a:tr h="267385">
                <a:tc>
                  <a:txBody>
                    <a:bodyPr/>
                    <a:lstStyle/>
                    <a:p>
                      <a:r>
                        <a:rPr lang="en-US" sz="1100" dirty="0"/>
                        <a:t>sg-0ef368e6e8f166bae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ec2-rds-1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vpc-00acd622149e5bef3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Security group attached to instances to securely connect to </a:t>
                      </a:r>
                      <a:r>
                        <a:rPr lang="en-US" sz="1100" dirty="0" err="1"/>
                        <a:t>stockloyal</a:t>
                      </a:r>
                      <a:r>
                        <a:rPr lang="en-US" sz="1100" dirty="0"/>
                        <a:t>-db.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0961"/>
                  </a:ext>
                </a:extLst>
              </a:tr>
              <a:tr h="185363">
                <a:tc>
                  <a:txBody>
                    <a:bodyPr/>
                    <a:lstStyle/>
                    <a:p>
                      <a:r>
                        <a:rPr lang="en-US" sz="1100" dirty="0"/>
                        <a:t>sg-0fa4f43f274fe4e91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launch-wizard-1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vpc-00acd622149e5bef3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launch-wizard-1 created 2025-09-23T20:32:19.580Z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7487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103DFBE-52ED-C648-E4CB-DC8F80C6B669}"/>
              </a:ext>
            </a:extLst>
          </p:cNvPr>
          <p:cNvSpPr txBox="1">
            <a:spLocks/>
          </p:cNvSpPr>
          <p:nvPr/>
        </p:nvSpPr>
        <p:spPr>
          <a:xfrm>
            <a:off x="443573" y="139700"/>
            <a:ext cx="11304854" cy="443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/>
              <a:t>AWS Config Owner: 501557777393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256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328</Words>
  <Application>Microsoft Office PowerPoint</Application>
  <PresentationFormat>Widescreen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AWS Config Owner: 501557777393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Iannone</dc:creator>
  <cp:lastModifiedBy>Robert Iannone</cp:lastModifiedBy>
  <cp:revision>2</cp:revision>
  <dcterms:created xsi:type="dcterms:W3CDTF">2025-10-03T20:52:37Z</dcterms:created>
  <dcterms:modified xsi:type="dcterms:W3CDTF">2025-10-03T22:20:52Z</dcterms:modified>
</cp:coreProperties>
</file>