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7d03fe1a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7d03fe1a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7d03fe1a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7d03fe1a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7d03fe1a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7d03fe1a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7d03fe1a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7d03fe1a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7d03fe1a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7d03fe1a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37d03fe1a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37d03fe1a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5bd59320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5bd59320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7d03fe1a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37d03fe1a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7d03fe1a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7d03fe1a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7d03fe1a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7d03fe1a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7d03fe1a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7d03fe1a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reiccv/Project_3_Credit_Card_Fraud_Detection/blob/main/User0_credit_card_transactions.csv" TargetMode="External"/><Relationship Id="rId4" Type="http://schemas.openxmlformats.org/officeDocument/2006/relationships/hyperlink" Target="https://github.com/reiccv/Project_3_Credit_Card_Fraud_Detection/blob/main/sd254_cards.csv" TargetMode="External"/><Relationship Id="rId5" Type="http://schemas.openxmlformats.org/officeDocument/2006/relationships/hyperlink" Target="https://github.com/reiccv/Project_3_Credit_Card_Fraud_Detection/blob/main/sd254_cards.csv" TargetMode="External"/><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Credit Card Fraud Detection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Christian Hernandez Campos, Kaushik Basavaraju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vs Testing Confusion Matrices</a:t>
            </a:r>
            <a:endParaRPr/>
          </a:p>
        </p:txBody>
      </p:sp>
      <p:pic>
        <p:nvPicPr>
          <p:cNvPr id="198" name="Google Shape;198;p22"/>
          <p:cNvPicPr preferRelativeResize="0"/>
          <p:nvPr/>
        </p:nvPicPr>
        <p:blipFill>
          <a:blip r:embed="rId3">
            <a:alphaModFix/>
          </a:blip>
          <a:stretch>
            <a:fillRect/>
          </a:stretch>
        </p:blipFill>
        <p:spPr>
          <a:xfrm>
            <a:off x="338575" y="1829275"/>
            <a:ext cx="4233425" cy="2674450"/>
          </a:xfrm>
          <a:prstGeom prst="rect">
            <a:avLst/>
          </a:prstGeom>
          <a:noFill/>
          <a:ln>
            <a:noFill/>
          </a:ln>
        </p:spPr>
      </p:pic>
      <p:pic>
        <p:nvPicPr>
          <p:cNvPr id="199" name="Google Shape;199;p22"/>
          <p:cNvPicPr preferRelativeResize="0"/>
          <p:nvPr/>
        </p:nvPicPr>
        <p:blipFill>
          <a:blip r:embed="rId4">
            <a:alphaModFix/>
          </a:blip>
          <a:stretch>
            <a:fillRect/>
          </a:stretch>
        </p:blipFill>
        <p:spPr>
          <a:xfrm>
            <a:off x="4984150" y="1832475"/>
            <a:ext cx="3872649" cy="2668034"/>
          </a:xfrm>
          <a:prstGeom prst="rect">
            <a:avLst/>
          </a:prstGeom>
          <a:noFill/>
          <a:ln>
            <a:noFill/>
          </a:ln>
        </p:spPr>
      </p:pic>
      <p:sp>
        <p:nvSpPr>
          <p:cNvPr id="200" name="Google Shape;200;p22"/>
          <p:cNvSpPr txBox="1"/>
          <p:nvPr/>
        </p:nvSpPr>
        <p:spPr>
          <a:xfrm>
            <a:off x="1007950" y="1362625"/>
            <a:ext cx="34428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Training</a:t>
            </a:r>
            <a:endParaRPr>
              <a:solidFill>
                <a:schemeClr val="lt1"/>
              </a:solidFill>
              <a:latin typeface="Lato"/>
              <a:ea typeface="Lato"/>
              <a:cs typeface="Lato"/>
              <a:sym typeface="Lato"/>
            </a:endParaRPr>
          </a:p>
        </p:txBody>
      </p:sp>
      <p:sp>
        <p:nvSpPr>
          <p:cNvPr id="201" name="Google Shape;201;p22"/>
          <p:cNvSpPr txBox="1"/>
          <p:nvPr/>
        </p:nvSpPr>
        <p:spPr>
          <a:xfrm>
            <a:off x="5028350" y="1419863"/>
            <a:ext cx="34428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Lato"/>
                <a:ea typeface="Lato"/>
                <a:cs typeface="Lato"/>
                <a:sym typeface="Lato"/>
              </a:rPr>
              <a:t>Testing</a:t>
            </a:r>
            <a:endParaRPr>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a:t>
            </a:r>
            <a:r>
              <a:rPr lang="en"/>
              <a:t> Regression Classification Report</a:t>
            </a:r>
            <a:endParaRPr/>
          </a:p>
        </p:txBody>
      </p:sp>
      <p:pic>
        <p:nvPicPr>
          <p:cNvPr id="207" name="Google Shape;207;p23"/>
          <p:cNvPicPr preferRelativeResize="0"/>
          <p:nvPr/>
        </p:nvPicPr>
        <p:blipFill rotWithShape="1">
          <a:blip r:embed="rId3">
            <a:alphaModFix/>
          </a:blip>
          <a:srcRect b="0" l="0" r="15725" t="0"/>
          <a:stretch/>
        </p:blipFill>
        <p:spPr>
          <a:xfrm>
            <a:off x="121275" y="1118050"/>
            <a:ext cx="4495399" cy="1675625"/>
          </a:xfrm>
          <a:prstGeom prst="rect">
            <a:avLst/>
          </a:prstGeom>
          <a:noFill/>
          <a:ln>
            <a:noFill/>
          </a:ln>
        </p:spPr>
      </p:pic>
      <p:pic>
        <p:nvPicPr>
          <p:cNvPr id="208" name="Google Shape;208;p23"/>
          <p:cNvPicPr preferRelativeResize="0"/>
          <p:nvPr/>
        </p:nvPicPr>
        <p:blipFill rotWithShape="1">
          <a:blip r:embed="rId4">
            <a:alphaModFix/>
          </a:blip>
          <a:srcRect b="0" l="3148" r="25950" t="0"/>
          <a:stretch/>
        </p:blipFill>
        <p:spPr>
          <a:xfrm>
            <a:off x="4699650" y="3063275"/>
            <a:ext cx="4386525" cy="1933975"/>
          </a:xfrm>
          <a:prstGeom prst="rect">
            <a:avLst/>
          </a:prstGeom>
          <a:noFill/>
          <a:ln>
            <a:noFill/>
          </a:ln>
        </p:spPr>
      </p:pic>
      <p:sp>
        <p:nvSpPr>
          <p:cNvPr id="209" name="Google Shape;209;p23"/>
          <p:cNvSpPr txBox="1"/>
          <p:nvPr/>
        </p:nvSpPr>
        <p:spPr>
          <a:xfrm>
            <a:off x="121275" y="2967050"/>
            <a:ext cx="2997000" cy="5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Training Classification Report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
        <p:nvSpPr>
          <p:cNvPr id="210" name="Google Shape;210;p23"/>
          <p:cNvSpPr txBox="1"/>
          <p:nvPr/>
        </p:nvSpPr>
        <p:spPr>
          <a:xfrm>
            <a:off x="6044600" y="2448350"/>
            <a:ext cx="2997000" cy="51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Testing Classification Report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Closing Thoughts</a:t>
            </a:r>
            <a:endParaRPr/>
          </a:p>
        </p:txBody>
      </p:sp>
      <p:sp>
        <p:nvSpPr>
          <p:cNvPr id="216" name="Google Shape;216;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Would like to explore other supervised learning techniques on the data</a:t>
            </a:r>
            <a:endParaRPr/>
          </a:p>
          <a:p>
            <a:pPr indent="-298450" lvl="1" marL="914400" marR="0" rtl="0" algn="l">
              <a:lnSpc>
                <a:spcPct val="115000"/>
              </a:lnSpc>
              <a:spcBef>
                <a:spcPts val="0"/>
              </a:spcBef>
              <a:spcAft>
                <a:spcPts val="0"/>
              </a:spcAft>
              <a:buSzPts val="1100"/>
              <a:buChar char="○"/>
            </a:pPr>
            <a:r>
              <a:rPr lang="en"/>
              <a:t>Ex.  SVM, K-means clustering</a:t>
            </a:r>
            <a:endParaRPr/>
          </a:p>
          <a:p>
            <a:pPr indent="-311150" lvl="0" marL="457200" marR="0" rtl="0" algn="l">
              <a:lnSpc>
                <a:spcPct val="115000"/>
              </a:lnSpc>
              <a:spcBef>
                <a:spcPts val="0"/>
              </a:spcBef>
              <a:spcAft>
                <a:spcPts val="0"/>
              </a:spcAft>
              <a:buSzPts val="1300"/>
              <a:buChar char="●"/>
            </a:pPr>
            <a:r>
              <a:rPr lang="en"/>
              <a:t>Drawbacks of neural networks:</a:t>
            </a:r>
            <a:endParaRPr/>
          </a:p>
          <a:p>
            <a:pPr indent="-298450" lvl="1" marL="914400" marR="0" rtl="0" algn="l">
              <a:lnSpc>
                <a:spcPct val="115000"/>
              </a:lnSpc>
              <a:spcBef>
                <a:spcPts val="0"/>
              </a:spcBef>
              <a:spcAft>
                <a:spcPts val="0"/>
              </a:spcAft>
              <a:buSzPts val="1100"/>
              <a:buChar char="○"/>
            </a:pPr>
            <a:r>
              <a:rPr lang="en"/>
              <a:t>Black box - too many features can create disconnect between understanding of weightage each feature and output</a:t>
            </a:r>
            <a:endParaRPr/>
          </a:p>
          <a:p>
            <a:pPr indent="-298450" lvl="1" marL="914400" marR="0" rtl="0" algn="l">
              <a:lnSpc>
                <a:spcPct val="115000"/>
              </a:lnSpc>
              <a:spcBef>
                <a:spcPts val="0"/>
              </a:spcBef>
              <a:spcAft>
                <a:spcPts val="0"/>
              </a:spcAft>
              <a:buSzPts val="1100"/>
              <a:buChar char="○"/>
            </a:pPr>
            <a:r>
              <a:rPr lang="en"/>
              <a:t>Amount of data needed to run neural network models </a:t>
            </a:r>
            <a:endParaRPr/>
          </a:p>
          <a:p>
            <a:pPr indent="-311150" lvl="0" marL="457200" rtl="0" algn="l">
              <a:spcBef>
                <a:spcPts val="0"/>
              </a:spcBef>
              <a:spcAft>
                <a:spcPts val="0"/>
              </a:spcAft>
              <a:buSzPts val="1300"/>
              <a:buChar char="●"/>
            </a:pPr>
            <a:r>
              <a:rPr lang="en"/>
              <a:t>Drawbacks of logistic regression:</a:t>
            </a:r>
            <a:endParaRPr/>
          </a:p>
          <a:p>
            <a:pPr indent="-298450" lvl="1" marL="914400" rtl="0" algn="l">
              <a:spcBef>
                <a:spcPts val="0"/>
              </a:spcBef>
              <a:spcAft>
                <a:spcPts val="0"/>
              </a:spcAft>
              <a:buSzPts val="1100"/>
              <a:buChar char="○"/>
            </a:pPr>
            <a:r>
              <a:rPr lang="en"/>
              <a:t>With many features, logistic regression can fall apart in accuracy even though it is easier to interpret; interprets data in a more simplistic manner</a:t>
            </a:r>
            <a:endParaRPr/>
          </a:p>
          <a:p>
            <a:pPr indent="-298450" lvl="1" marL="914400" rtl="0" algn="l">
              <a:spcBef>
                <a:spcPts val="0"/>
              </a:spcBef>
              <a:spcAft>
                <a:spcPts val="0"/>
              </a:spcAft>
              <a:buSzPts val="1100"/>
              <a:buChar char="○"/>
            </a:pPr>
            <a:r>
              <a:rPr lang="en"/>
              <a:t>Still somewhat susceptible to overfitting</a:t>
            </a:r>
            <a:endParaRPr/>
          </a:p>
          <a:p>
            <a:pPr indent="-311150" lvl="0" marL="457200" rtl="0" algn="l">
              <a:spcBef>
                <a:spcPts val="0"/>
              </a:spcBef>
              <a:spcAft>
                <a:spcPts val="0"/>
              </a:spcAft>
              <a:buSzPts val="1300"/>
              <a:buChar char="●"/>
            </a:pPr>
            <a:r>
              <a:rPr lang="en"/>
              <a:t>Other challenges:</a:t>
            </a:r>
            <a:endParaRPr/>
          </a:p>
          <a:p>
            <a:pPr indent="-298450" lvl="1" marL="914400" rtl="0" algn="l">
              <a:spcBef>
                <a:spcPts val="0"/>
              </a:spcBef>
              <a:spcAft>
                <a:spcPts val="0"/>
              </a:spcAft>
              <a:buSzPts val="1100"/>
              <a:buChar char="○"/>
            </a:pPr>
            <a:r>
              <a:rPr lang="en"/>
              <a:t>Validation testing and interpreting the 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Summary</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wanted to </a:t>
            </a:r>
            <a:r>
              <a:rPr lang="en"/>
              <a:t>detect whether a transaction is Fradulent or non Fradulent. Containing a logistic regression model and a neural network model for credit card fraud detection. The models are designed to analyze credit card transactions and predict whether a transaction is fraudulent or legitimate. It is trained on a labeled dataset from kaggle of historical credit card transactions, where each transaction is labeled as either "fraud" or "non-fraud."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a:t>
            </a:r>
            <a:endParaRPr/>
          </a:p>
        </p:txBody>
      </p:sp>
      <p:sp>
        <p:nvSpPr>
          <p:cNvPr id="147" name="Google Shape;147;p15"/>
          <p:cNvSpPr txBox="1"/>
          <p:nvPr>
            <p:ph idx="1" type="body"/>
          </p:nvPr>
        </p:nvSpPr>
        <p:spPr>
          <a:xfrm>
            <a:off x="94575" y="1707250"/>
            <a:ext cx="33918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u="sng"/>
              <a:t>Data:</a:t>
            </a:r>
            <a:endParaRPr b="1" u="sng"/>
          </a:p>
          <a:p>
            <a:pPr indent="457200" lvl="0" marL="0" rtl="0" algn="l">
              <a:spcBef>
                <a:spcPts val="1200"/>
              </a:spcBef>
              <a:spcAft>
                <a:spcPts val="0"/>
              </a:spcAft>
              <a:buNone/>
            </a:pPr>
            <a:r>
              <a:rPr lang="en"/>
              <a:t>Kaggle:</a:t>
            </a:r>
            <a:endParaRPr/>
          </a:p>
          <a:p>
            <a:pPr indent="-311150" lvl="0" marL="914400" marR="0" rtl="0" algn="l">
              <a:lnSpc>
                <a:spcPct val="115000"/>
              </a:lnSpc>
              <a:spcBef>
                <a:spcPts val="1200"/>
              </a:spcBef>
              <a:spcAft>
                <a:spcPts val="0"/>
              </a:spcAft>
              <a:buSzPts val="1300"/>
              <a:buChar char="●"/>
            </a:pPr>
            <a:r>
              <a:rPr lang="en">
                <a:uFill>
                  <a:noFill/>
                </a:uFill>
                <a:hlinkClick r:id="rId3"/>
              </a:rPr>
              <a:t>User0_credit_card_transactions.csv</a:t>
            </a:r>
            <a:endParaRPr/>
          </a:p>
          <a:p>
            <a:pPr indent="-311150" lvl="0" marL="914400" marR="0" rtl="0" algn="l">
              <a:lnSpc>
                <a:spcPct val="115000"/>
              </a:lnSpc>
              <a:spcBef>
                <a:spcPts val="0"/>
              </a:spcBef>
              <a:spcAft>
                <a:spcPts val="0"/>
              </a:spcAft>
              <a:buSzPts val="1300"/>
              <a:buChar char="●"/>
            </a:pPr>
            <a:r>
              <a:rPr lang="en">
                <a:uFill>
                  <a:noFill/>
                </a:uFill>
                <a:hlinkClick r:id="rId4"/>
              </a:rPr>
              <a:t>sd254_cards.csv</a:t>
            </a:r>
            <a:endParaRPr/>
          </a:p>
          <a:p>
            <a:pPr indent="-311150" lvl="0" marL="914400" marR="0" rtl="0" algn="l">
              <a:lnSpc>
                <a:spcPct val="115000"/>
              </a:lnSpc>
              <a:spcBef>
                <a:spcPts val="0"/>
              </a:spcBef>
              <a:spcAft>
                <a:spcPts val="0"/>
              </a:spcAft>
              <a:buSzPts val="1300"/>
              <a:buChar char="●"/>
            </a:pPr>
            <a:r>
              <a:rPr lang="en">
                <a:uFill>
                  <a:noFill/>
                </a:uFill>
                <a:hlinkClick r:id="rId5"/>
              </a:rPr>
              <a:t>Sd254_users.csv</a:t>
            </a:r>
            <a:endParaRPr/>
          </a:p>
          <a:p>
            <a:pPr indent="0" lvl="0" marL="0" marR="0" rtl="0" algn="l">
              <a:lnSpc>
                <a:spcPct val="115000"/>
              </a:lnSpc>
              <a:spcBef>
                <a:spcPts val="1200"/>
              </a:spcBef>
              <a:spcAft>
                <a:spcPts val="1200"/>
              </a:spcAft>
              <a:buNone/>
            </a:pPr>
            <a:r>
              <a:rPr lang="en"/>
              <a:t>Programming Language: Python using Jupyter Lab</a:t>
            </a:r>
            <a:endParaRPr/>
          </a:p>
        </p:txBody>
      </p:sp>
      <p:sp>
        <p:nvSpPr>
          <p:cNvPr id="148" name="Google Shape;148;p15"/>
          <p:cNvSpPr txBox="1"/>
          <p:nvPr/>
        </p:nvSpPr>
        <p:spPr>
          <a:xfrm>
            <a:off x="4398950" y="966200"/>
            <a:ext cx="3712500" cy="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lt1"/>
                </a:solidFill>
                <a:latin typeface="Lato"/>
                <a:ea typeface="Lato"/>
                <a:cs typeface="Lato"/>
                <a:sym typeface="Lato"/>
              </a:rPr>
              <a:t>Installations/Imports:</a:t>
            </a:r>
            <a:endParaRPr b="1" u="sng">
              <a:solidFill>
                <a:schemeClr val="lt1"/>
              </a:solidFill>
              <a:latin typeface="Lato"/>
              <a:ea typeface="Lato"/>
              <a:cs typeface="Lato"/>
              <a:sym typeface="Lato"/>
            </a:endParaRPr>
          </a:p>
        </p:txBody>
      </p:sp>
      <p:pic>
        <p:nvPicPr>
          <p:cNvPr id="149" name="Google Shape;149;p15"/>
          <p:cNvPicPr preferRelativeResize="0"/>
          <p:nvPr/>
        </p:nvPicPr>
        <p:blipFill rotWithShape="1">
          <a:blip r:embed="rId6">
            <a:alphaModFix/>
          </a:blip>
          <a:srcRect b="0" l="3000" r="30620" t="0"/>
          <a:stretch/>
        </p:blipFill>
        <p:spPr>
          <a:xfrm>
            <a:off x="3579700" y="1528425"/>
            <a:ext cx="5506449"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Neural Network Model - Steps</a:t>
            </a:r>
            <a:endParaRPr/>
          </a:p>
        </p:txBody>
      </p:sp>
      <p:sp>
        <p:nvSpPr>
          <p:cNvPr id="155" name="Google Shape;155;p16"/>
          <p:cNvSpPr txBox="1"/>
          <p:nvPr>
            <p:ph idx="1" type="body"/>
          </p:nvPr>
        </p:nvSpPr>
        <p:spPr>
          <a:xfrm>
            <a:off x="533975" y="1156400"/>
            <a:ext cx="8731500" cy="3888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a:t>Read data from .csv files into dataframes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Data Cleanup/Adjustments:</a:t>
            </a:r>
            <a:endParaRPr/>
          </a:p>
          <a:p>
            <a:pPr indent="-311150" lvl="0" marL="914400" marR="0" rtl="0" algn="l">
              <a:lnSpc>
                <a:spcPct val="115000"/>
              </a:lnSpc>
              <a:spcBef>
                <a:spcPts val="0"/>
              </a:spcBef>
              <a:spcAft>
                <a:spcPts val="0"/>
              </a:spcAft>
              <a:buSzPts val="1300"/>
              <a:buChar char="●"/>
            </a:pPr>
            <a:r>
              <a:rPr lang="en" sz="1300"/>
              <a:t>Converting ‘Amount’ to float </a:t>
            </a:r>
            <a:endParaRPr sz="1300"/>
          </a:p>
          <a:p>
            <a:pPr indent="-311150" lvl="0" marL="914400" marR="0" rtl="0" algn="l">
              <a:lnSpc>
                <a:spcPct val="115000"/>
              </a:lnSpc>
              <a:spcBef>
                <a:spcPts val="0"/>
              </a:spcBef>
              <a:spcAft>
                <a:spcPts val="0"/>
              </a:spcAft>
              <a:buSzPts val="1300"/>
              <a:buChar char="●"/>
            </a:pPr>
            <a:r>
              <a:rPr lang="en" sz="1300"/>
              <a:t>Use ‘Label encoder’ and ‘one hot encoder’ to </a:t>
            </a:r>
            <a:r>
              <a:rPr lang="en" sz="1300"/>
              <a:t>convert</a:t>
            </a:r>
            <a:r>
              <a:rPr lang="en" sz="1300"/>
              <a:t> categorical data into numerical format</a:t>
            </a:r>
            <a:endParaRPr sz="1300"/>
          </a:p>
          <a:p>
            <a:pPr indent="-311150" lvl="0" marL="914400" marR="0" rtl="0" algn="l">
              <a:lnSpc>
                <a:spcPct val="115000"/>
              </a:lnSpc>
              <a:spcBef>
                <a:spcPts val="0"/>
              </a:spcBef>
              <a:spcAft>
                <a:spcPts val="0"/>
              </a:spcAft>
              <a:buSzPts val="1300"/>
              <a:buChar char="●"/>
            </a:pPr>
            <a:r>
              <a:rPr lang="en" sz="1300"/>
              <a:t>Establish Features and Target data (all categories, Is Fraud?)</a:t>
            </a:r>
            <a:endParaRPr sz="1300"/>
          </a:p>
          <a:p>
            <a:pPr indent="-311150" lvl="0" marL="914400" marR="0" rtl="0" algn="l">
              <a:lnSpc>
                <a:spcPct val="115000"/>
              </a:lnSpc>
              <a:spcBef>
                <a:spcPts val="0"/>
              </a:spcBef>
              <a:spcAft>
                <a:spcPts val="0"/>
              </a:spcAft>
              <a:buSzPts val="1300"/>
              <a:buChar char="●"/>
            </a:pPr>
            <a:r>
              <a:rPr lang="en" sz="1300"/>
              <a:t>Use oversampling metho</a:t>
            </a:r>
            <a:r>
              <a:rPr lang="en" sz="1300"/>
              <a:t>d due to imbalance of datase</a:t>
            </a:r>
            <a:r>
              <a:rPr lang="en"/>
              <a:t>t</a:t>
            </a:r>
            <a:endParaRPr/>
          </a:p>
          <a:p>
            <a:pPr indent="0" lvl="0" marL="914400" marR="0" rtl="0" algn="l">
              <a:lnSpc>
                <a:spcPct val="115000"/>
              </a:lnSpc>
              <a:spcBef>
                <a:spcPts val="1200"/>
              </a:spcBef>
              <a:spcAft>
                <a:spcPts val="0"/>
              </a:spcAft>
              <a:buNone/>
            </a:pPr>
            <a:r>
              <a:t/>
            </a:r>
            <a:endParaRPr/>
          </a:p>
          <a:p>
            <a:pPr indent="-311150" lvl="0" marL="457200" marR="0" rtl="0" algn="l">
              <a:lnSpc>
                <a:spcPct val="115000"/>
              </a:lnSpc>
              <a:spcBef>
                <a:spcPts val="1200"/>
              </a:spcBef>
              <a:spcAft>
                <a:spcPts val="0"/>
              </a:spcAft>
              <a:buSzPts val="1300"/>
              <a:buAutoNum type="arabicPeriod"/>
            </a:pPr>
            <a:r>
              <a:rPr lang="en"/>
              <a:t>NN Model:  </a:t>
            </a:r>
            <a:endParaRPr/>
          </a:p>
          <a:p>
            <a:pPr indent="0" lvl="0" marL="457200" marR="0" rtl="0" algn="l">
              <a:lnSpc>
                <a:spcPct val="115000"/>
              </a:lnSpc>
              <a:spcBef>
                <a:spcPts val="1200"/>
              </a:spcBef>
              <a:spcAft>
                <a:spcPts val="0"/>
              </a:spcAft>
              <a:buNone/>
            </a:pPr>
            <a:r>
              <a:rPr lang="en"/>
              <a:t>When </a:t>
            </a:r>
            <a:r>
              <a:rPr lang="en"/>
              <a:t>Properly</a:t>
            </a:r>
            <a:r>
              <a:rPr lang="en"/>
              <a:t> Trained and optimized, neural network models can achieve high accuracy in detecting fraudulent transactions. They can significantly reduce false positives and false negatives, thus improving the overall performance of fraud detection systems. Real time detecting can also be achieved with further advancements in the model as it can keep adapting</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Predictions Results NN</a:t>
            </a:r>
            <a:endParaRPr/>
          </a:p>
        </p:txBody>
      </p:sp>
      <p:sp>
        <p:nvSpPr>
          <p:cNvPr id="161" name="Google Shape;161;p17"/>
          <p:cNvSpPr txBox="1"/>
          <p:nvPr>
            <p:ph idx="1" type="body"/>
          </p:nvPr>
        </p:nvSpPr>
        <p:spPr>
          <a:xfrm>
            <a:off x="1297500" y="3857625"/>
            <a:ext cx="978000" cy="62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17"/>
          <p:cNvPicPr preferRelativeResize="0"/>
          <p:nvPr/>
        </p:nvPicPr>
        <p:blipFill>
          <a:blip r:embed="rId3">
            <a:alphaModFix/>
          </a:blip>
          <a:stretch>
            <a:fillRect/>
          </a:stretch>
        </p:blipFill>
        <p:spPr>
          <a:xfrm>
            <a:off x="1252300" y="950800"/>
            <a:ext cx="1885950" cy="3790950"/>
          </a:xfrm>
          <a:prstGeom prst="rect">
            <a:avLst/>
          </a:prstGeom>
          <a:noFill/>
          <a:ln>
            <a:noFill/>
          </a:ln>
        </p:spPr>
      </p:pic>
      <p:pic>
        <p:nvPicPr>
          <p:cNvPr id="163" name="Google Shape;163;p17"/>
          <p:cNvPicPr preferRelativeResize="0"/>
          <p:nvPr/>
        </p:nvPicPr>
        <p:blipFill>
          <a:blip r:embed="rId4">
            <a:alphaModFix/>
          </a:blip>
          <a:stretch>
            <a:fillRect/>
          </a:stretch>
        </p:blipFill>
        <p:spPr>
          <a:xfrm>
            <a:off x="3914175" y="1828100"/>
            <a:ext cx="3352800" cy="1790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8"/>
          <p:cNvPicPr preferRelativeResize="0"/>
          <p:nvPr/>
        </p:nvPicPr>
        <p:blipFill>
          <a:blip r:embed="rId3">
            <a:alphaModFix/>
          </a:blip>
          <a:stretch>
            <a:fillRect/>
          </a:stretch>
        </p:blipFill>
        <p:spPr>
          <a:xfrm>
            <a:off x="1044200" y="1224900"/>
            <a:ext cx="4899851" cy="3379601"/>
          </a:xfrm>
          <a:prstGeom prst="rect">
            <a:avLst/>
          </a:prstGeom>
          <a:noFill/>
          <a:ln>
            <a:noFill/>
          </a:ln>
        </p:spPr>
      </p:pic>
      <p:sp>
        <p:nvSpPr>
          <p:cNvPr id="169" name="Google Shape;169;p18"/>
          <p:cNvSpPr txBox="1"/>
          <p:nvPr/>
        </p:nvSpPr>
        <p:spPr>
          <a:xfrm>
            <a:off x="1267200" y="201175"/>
            <a:ext cx="6854400" cy="6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70" name="Google Shape;170;p18"/>
          <p:cNvSpPr txBox="1"/>
          <p:nvPr>
            <p:ph type="title"/>
          </p:nvPr>
        </p:nvSpPr>
        <p:spPr>
          <a:xfrm>
            <a:off x="1174950" y="3108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 - </a:t>
            </a:r>
            <a:r>
              <a:rPr lang="en"/>
              <a:t>Training &amp; Validation Loss</a:t>
            </a:r>
            <a:endParaRPr/>
          </a:p>
        </p:txBody>
      </p:sp>
      <p:sp>
        <p:nvSpPr>
          <p:cNvPr id="171" name="Google Shape;171;p18"/>
          <p:cNvSpPr txBox="1"/>
          <p:nvPr/>
        </p:nvSpPr>
        <p:spPr>
          <a:xfrm>
            <a:off x="6275900" y="1224900"/>
            <a:ext cx="2571900" cy="135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Training loss is slight to none</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Validation loss is higher but not significant </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 - Training &amp; Validation Accuracy</a:t>
            </a:r>
            <a:endParaRPr/>
          </a:p>
        </p:txBody>
      </p:sp>
      <p:pic>
        <p:nvPicPr>
          <p:cNvPr id="177" name="Google Shape;177;p19"/>
          <p:cNvPicPr preferRelativeResize="0"/>
          <p:nvPr/>
        </p:nvPicPr>
        <p:blipFill rotWithShape="1">
          <a:blip r:embed="rId3">
            <a:alphaModFix/>
          </a:blip>
          <a:srcRect b="0" l="0" r="0" t="2419"/>
          <a:stretch/>
        </p:blipFill>
        <p:spPr>
          <a:xfrm>
            <a:off x="1370925" y="1307850"/>
            <a:ext cx="4811651" cy="3092450"/>
          </a:xfrm>
          <a:prstGeom prst="rect">
            <a:avLst/>
          </a:prstGeom>
          <a:noFill/>
          <a:ln>
            <a:noFill/>
          </a:ln>
        </p:spPr>
      </p:pic>
      <p:sp>
        <p:nvSpPr>
          <p:cNvPr id="178" name="Google Shape;178;p19"/>
          <p:cNvSpPr txBox="1"/>
          <p:nvPr/>
        </p:nvSpPr>
        <p:spPr>
          <a:xfrm>
            <a:off x="6255150" y="1307850"/>
            <a:ext cx="2571900" cy="135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Training Accuracy is very high with slight dips</a:t>
            </a:r>
            <a:endParaRPr>
              <a:solidFill>
                <a:schemeClr val="lt1"/>
              </a:solidFill>
              <a:latin typeface="Lato"/>
              <a:ea typeface="Lato"/>
              <a:cs typeface="Lato"/>
              <a:sym typeface="Lato"/>
            </a:endParaRPr>
          </a:p>
          <a:p>
            <a:pPr indent="-317500" lvl="0" marL="457200" rtl="0" algn="l">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Validation accuracy has dip but not significant</a:t>
            </a:r>
            <a:endParaRPr>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0"/>
          <p:cNvPicPr preferRelativeResize="0"/>
          <p:nvPr/>
        </p:nvPicPr>
        <p:blipFill>
          <a:blip r:embed="rId3">
            <a:alphaModFix/>
          </a:blip>
          <a:stretch>
            <a:fillRect/>
          </a:stretch>
        </p:blipFill>
        <p:spPr>
          <a:xfrm>
            <a:off x="0" y="507450"/>
            <a:ext cx="4505400" cy="3195359"/>
          </a:xfrm>
          <a:prstGeom prst="rect">
            <a:avLst/>
          </a:prstGeom>
          <a:noFill/>
          <a:ln>
            <a:noFill/>
          </a:ln>
        </p:spPr>
      </p:pic>
      <p:pic>
        <p:nvPicPr>
          <p:cNvPr id="184" name="Google Shape;184;p20"/>
          <p:cNvPicPr preferRelativeResize="0"/>
          <p:nvPr/>
        </p:nvPicPr>
        <p:blipFill>
          <a:blip r:embed="rId4">
            <a:alphaModFix/>
          </a:blip>
          <a:stretch>
            <a:fillRect/>
          </a:stretch>
        </p:blipFill>
        <p:spPr>
          <a:xfrm>
            <a:off x="4572000" y="1404600"/>
            <a:ext cx="4523092" cy="3195351"/>
          </a:xfrm>
          <a:prstGeom prst="rect">
            <a:avLst/>
          </a:prstGeom>
          <a:noFill/>
          <a:ln>
            <a:noFill/>
          </a:ln>
        </p:spPr>
      </p:pic>
      <p:sp>
        <p:nvSpPr>
          <p:cNvPr id="185" name="Google Shape;185;p20"/>
          <p:cNvSpPr txBox="1"/>
          <p:nvPr/>
        </p:nvSpPr>
        <p:spPr>
          <a:xfrm>
            <a:off x="314100" y="3931225"/>
            <a:ext cx="3992400" cy="97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Lato"/>
                <a:ea typeface="Lato"/>
                <a:cs typeface="Lato"/>
                <a:sym typeface="Lato"/>
              </a:rPr>
              <a:t>Confusion matrix - NN model</a:t>
            </a:r>
            <a:endParaRPr>
              <a:solidFill>
                <a:schemeClr val="lt1"/>
              </a:solidFill>
              <a:latin typeface="Lato"/>
              <a:ea typeface="Lato"/>
              <a:cs typeface="Lato"/>
              <a:sym typeface="Lato"/>
            </a:endParaRPr>
          </a:p>
          <a:p>
            <a:pPr indent="0" lvl="0" marL="0" marR="0" rtl="0" algn="l">
              <a:lnSpc>
                <a:spcPct val="100000"/>
              </a:lnSpc>
              <a:spcBef>
                <a:spcPts val="0"/>
              </a:spcBef>
              <a:spcAft>
                <a:spcPts val="0"/>
              </a:spcAft>
              <a:buNone/>
            </a:pPr>
            <a:r>
              <a:t/>
            </a:r>
            <a:endParaRPr>
              <a:solidFill>
                <a:schemeClr val="lt1"/>
              </a:solidFill>
              <a:latin typeface="Lato"/>
              <a:ea typeface="Lato"/>
              <a:cs typeface="Lato"/>
              <a:sym typeface="Lato"/>
            </a:endParaRPr>
          </a:p>
        </p:txBody>
      </p:sp>
      <p:sp>
        <p:nvSpPr>
          <p:cNvPr id="186" name="Google Shape;186;p20"/>
          <p:cNvSpPr txBox="1"/>
          <p:nvPr/>
        </p:nvSpPr>
        <p:spPr>
          <a:xfrm>
            <a:off x="4837350" y="314900"/>
            <a:ext cx="3992400" cy="974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solidFill>
                  <a:schemeClr val="lt1"/>
                </a:solidFill>
                <a:latin typeface="Lato"/>
                <a:ea typeface="Lato"/>
                <a:cs typeface="Lato"/>
                <a:sym typeface="Lato"/>
              </a:rPr>
              <a:t>ROC - Curve - NN Model </a:t>
            </a:r>
            <a:endParaRPr>
              <a:solidFill>
                <a:schemeClr val="lt1"/>
              </a:solidFill>
              <a:latin typeface="Lato"/>
              <a:ea typeface="Lato"/>
              <a:cs typeface="Lato"/>
              <a:sym typeface="Lato"/>
            </a:endParaRPr>
          </a:p>
          <a:p>
            <a:pPr indent="0" lvl="0" marL="0" marR="0" rtl="0" algn="l">
              <a:lnSpc>
                <a:spcPct val="100000"/>
              </a:lnSpc>
              <a:spcBef>
                <a:spcPts val="0"/>
              </a:spcBef>
              <a:spcAft>
                <a:spcPts val="0"/>
              </a:spcAft>
              <a:buNone/>
            </a:pPr>
            <a:r>
              <a:rPr lang="en">
                <a:solidFill>
                  <a:schemeClr val="lt1"/>
                </a:solidFill>
                <a:latin typeface="Lato"/>
                <a:ea typeface="Lato"/>
                <a:cs typeface="Lato"/>
                <a:sym typeface="Lato"/>
              </a:rPr>
              <a:t>Almost perfect AUC score</a:t>
            </a:r>
            <a:endParaRPr>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Logistic Regression Model</a:t>
            </a:r>
            <a:endParaRPr/>
          </a:p>
        </p:txBody>
      </p:sp>
      <p:sp>
        <p:nvSpPr>
          <p:cNvPr id="192" name="Google Shape;192;p21"/>
          <p:cNvSpPr txBox="1"/>
          <p:nvPr>
            <p:ph idx="1" type="body"/>
          </p:nvPr>
        </p:nvSpPr>
        <p:spPr>
          <a:xfrm>
            <a:off x="551675" y="1567550"/>
            <a:ext cx="8078100" cy="3227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a:t>Read data from .csv files into dataframes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Data Cleanup/Adjustments:</a:t>
            </a:r>
            <a:endParaRPr/>
          </a:p>
          <a:p>
            <a:pPr indent="-298450" lvl="1" marL="914400" rtl="0" algn="l">
              <a:spcBef>
                <a:spcPts val="0"/>
              </a:spcBef>
              <a:spcAft>
                <a:spcPts val="0"/>
              </a:spcAft>
              <a:buSzPts val="1100"/>
              <a:buAutoNum type="alphaLcPeriod"/>
            </a:pPr>
            <a:r>
              <a:rPr lang="en"/>
              <a:t>Converting ‘Amount’ to float </a:t>
            </a:r>
            <a:endParaRPr/>
          </a:p>
          <a:p>
            <a:pPr indent="-298450" lvl="1" marL="914400" rtl="0" algn="l">
              <a:spcBef>
                <a:spcPts val="0"/>
              </a:spcBef>
              <a:spcAft>
                <a:spcPts val="0"/>
              </a:spcAft>
              <a:buSzPts val="1100"/>
              <a:buAutoNum type="alphaLcPeriod"/>
            </a:pPr>
            <a:r>
              <a:rPr lang="en"/>
              <a:t>Use ‘Label encoder’ and ‘one hot encoder’ to convert categorical data into numerical format</a:t>
            </a:r>
            <a:endParaRPr/>
          </a:p>
          <a:p>
            <a:pPr indent="-298450" lvl="1" marL="914400" rtl="0" algn="l">
              <a:spcBef>
                <a:spcPts val="0"/>
              </a:spcBef>
              <a:spcAft>
                <a:spcPts val="0"/>
              </a:spcAft>
              <a:buSzPts val="1100"/>
              <a:buAutoNum type="alphaLcPeriod"/>
            </a:pPr>
            <a:r>
              <a:rPr lang="en"/>
              <a:t>Establish Features and Target data (all categories, Is Fraud?)</a:t>
            </a:r>
            <a:endParaRPr/>
          </a:p>
          <a:p>
            <a:pPr indent="-298450" lvl="1" marL="914400" rtl="0" algn="l">
              <a:spcBef>
                <a:spcPts val="0"/>
              </a:spcBef>
              <a:spcAft>
                <a:spcPts val="0"/>
              </a:spcAft>
              <a:buSzPts val="1100"/>
              <a:buAutoNum type="alphaLcPeriod"/>
            </a:pPr>
            <a:r>
              <a:rPr lang="en"/>
              <a:t>Use oversampling method due to imbalance of dataset</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Run Logistic Model after establishing training and testing datasets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AutoNum type="arabicPeriod"/>
            </a:pPr>
            <a:r>
              <a:rPr lang="en"/>
              <a:t>Run classification reports to evaluate accuracy of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