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6" r:id="rId3"/>
    <p:sldId id="279" r:id="rId4"/>
    <p:sldId id="275" r:id="rId5"/>
    <p:sldId id="280" r:id="rId6"/>
    <p:sldId id="267" r:id="rId7"/>
    <p:sldId id="268" r:id="rId8"/>
    <p:sldId id="269" r:id="rId9"/>
    <p:sldId id="270" r:id="rId10"/>
    <p:sldId id="277" r:id="rId11"/>
    <p:sldId id="276"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F2881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86" autoAdjust="0"/>
  </p:normalViewPr>
  <p:slideViewPr>
    <p:cSldViewPr snapToGrid="0" snapToObjects="1">
      <p:cViewPr varScale="1">
        <p:scale>
          <a:sx n="87" d="100"/>
          <a:sy n="87" d="100"/>
        </p:scale>
        <p:origin x="499" y="6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C3E3F3-F4C9-4980-8B79-4915FED4A0DB}" type="datetimeFigureOut">
              <a:rPr lang="fr-FR" smtClean="0"/>
              <a:t>23/12/2024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2F8D-50BF-4C3C-BBD5-D8289673EEA7}" type="slidenum">
              <a:rPr lang="fr-FR" smtClean="0"/>
              <a:t>‹#›</a:t>
            </a:fld>
            <a:endParaRPr lang="fr-FR"/>
          </a:p>
        </p:txBody>
      </p:sp>
    </p:spTree>
    <p:extLst>
      <p:ext uri="{BB962C8B-B14F-4D97-AF65-F5344CB8AC3E}">
        <p14:creationId xmlns:p14="http://schemas.microsoft.com/office/powerpoint/2010/main" val="64755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this presentation and today, I’ll be walking you through the comparative analysis of two optimization techniques: Simulated Annealing (SA) and Genetic Algorithm (GA). </a:t>
            </a:r>
          </a:p>
          <a:p>
            <a:r>
              <a:rPr lang="en-US" dirty="0"/>
              <a:t>Our focus will be on understanding the strengths, weaknesses, and applicability of these algorithms through the lens of performance metrics such as solution quality, computational efficiency, robustness, and scalability.</a:t>
            </a:r>
          </a:p>
          <a:p>
            <a:r>
              <a:rPr lang="en-US" dirty="0"/>
              <a:t>Let's get started!</a:t>
            </a:r>
          </a:p>
          <a:p>
            <a:endParaRPr lang="fr-FR" dirty="0"/>
          </a:p>
        </p:txBody>
      </p:sp>
      <p:sp>
        <p:nvSpPr>
          <p:cNvPr id="4" name="Slide Number Placeholder 3"/>
          <p:cNvSpPr>
            <a:spLocks noGrp="1"/>
          </p:cNvSpPr>
          <p:nvPr>
            <p:ph type="sldNum" sz="quarter" idx="5"/>
          </p:nvPr>
        </p:nvSpPr>
        <p:spPr/>
        <p:txBody>
          <a:bodyPr/>
          <a:lstStyle/>
          <a:p>
            <a:fld id="{EC032F8D-50BF-4C3C-BBD5-D8289673EEA7}" type="slidenum">
              <a:rPr lang="fr-FR" smtClean="0"/>
              <a:t>1</a:t>
            </a:fld>
            <a:endParaRPr lang="fr-FR"/>
          </a:p>
        </p:txBody>
      </p:sp>
    </p:spTree>
    <p:extLst>
      <p:ext uri="{BB962C8B-B14F-4D97-AF65-F5344CB8AC3E}">
        <p14:creationId xmlns:p14="http://schemas.microsoft.com/office/powerpoint/2010/main" val="83586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E9C63-0EE6-047D-62DE-B95B21E9C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4AEA2-8404-62BF-449A-D0B877AA4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83440F-78D7-B4B8-652B-E5E48719873D}"/>
              </a:ext>
            </a:extLst>
          </p:cNvPr>
          <p:cNvSpPr>
            <a:spLocks noGrp="1"/>
          </p:cNvSpPr>
          <p:nvPr>
            <p:ph type="body" idx="1"/>
          </p:nvPr>
        </p:nvSpPr>
        <p:spPr/>
        <p:txBody>
          <a:bodyPr/>
          <a:lstStyle/>
          <a:p>
            <a:r>
              <a:rPr lang="en-GB" dirty="0"/>
              <a:t>Now, I am going to discuss the key results of the comparison between Simulated Annealing and Genetic Algorithm using the performance metrics we discussed earlier. </a:t>
            </a:r>
          </a:p>
          <a:p>
            <a:endParaRPr lang="en-GB" dirty="0"/>
          </a:p>
          <a:p>
            <a:r>
              <a:rPr lang="en-GB" dirty="0"/>
              <a:t>1) Best Distance:</a:t>
            </a:r>
          </a:p>
          <a:p>
            <a:r>
              <a:rPr lang="en-GB" dirty="0"/>
              <a:t>As shown in the first graph, GA consistently found better routes compared to SA.</a:t>
            </a:r>
          </a:p>
          <a:p>
            <a:r>
              <a:rPr lang="en-GB" dirty="0"/>
              <a:t>The gap in performance widened as the problem size increased, highlighting GA’s superior ability to explore and exploit the solution space effectively.</a:t>
            </a:r>
          </a:p>
          <a:p>
            <a:endParaRPr lang="en-GB" dirty="0"/>
          </a:p>
          <a:p>
            <a:r>
              <a:rPr lang="en-GB" dirty="0"/>
              <a:t>2) Robustness:</a:t>
            </a:r>
          </a:p>
          <a:p>
            <a:r>
              <a:rPr lang="en-GB" dirty="0"/>
              <a:t>The second graph shows the standard deviation of results across multiple runs.</a:t>
            </a:r>
          </a:p>
          <a:p>
            <a:r>
              <a:rPr lang="en-GB" dirty="0"/>
              <a:t>GA demonstrated much lower variability, indicating greater robustness and reliability in its performance.</a:t>
            </a:r>
          </a:p>
          <a:p>
            <a:r>
              <a:rPr lang="en-GB" dirty="0"/>
              <a:t>SA, on the other hand, exhibited significant fluctuations, particularly for larger problem sizes.</a:t>
            </a:r>
          </a:p>
        </p:txBody>
      </p:sp>
      <p:sp>
        <p:nvSpPr>
          <p:cNvPr id="4" name="Slide Number Placeholder 3">
            <a:extLst>
              <a:ext uri="{FF2B5EF4-FFF2-40B4-BE49-F238E27FC236}">
                <a16:creationId xmlns:a16="http://schemas.microsoft.com/office/drawing/2014/main" id="{3C47F20B-CE4A-43C2-2B12-969A39BEE317}"/>
              </a:ext>
            </a:extLst>
          </p:cNvPr>
          <p:cNvSpPr>
            <a:spLocks noGrp="1"/>
          </p:cNvSpPr>
          <p:nvPr>
            <p:ph type="sldNum" sz="quarter" idx="5"/>
          </p:nvPr>
        </p:nvSpPr>
        <p:spPr/>
        <p:txBody>
          <a:bodyPr/>
          <a:lstStyle/>
          <a:p>
            <a:fld id="{EC032F8D-50BF-4C3C-BBD5-D8289673EEA7}" type="slidenum">
              <a:rPr lang="fr-FR" smtClean="0"/>
              <a:t>10</a:t>
            </a:fld>
            <a:endParaRPr lang="fr-FR"/>
          </a:p>
        </p:txBody>
      </p:sp>
    </p:spTree>
    <p:extLst>
      <p:ext uri="{BB962C8B-B14F-4D97-AF65-F5344CB8AC3E}">
        <p14:creationId xmlns:p14="http://schemas.microsoft.com/office/powerpoint/2010/main" val="313994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2A8C-302A-9CB7-304B-80590E8A2F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A00A4-1EE8-1F01-BD94-EFCECC7D53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0E9476-A797-44B5-6AFA-A6BA800A1407}"/>
              </a:ext>
            </a:extLst>
          </p:cNvPr>
          <p:cNvSpPr>
            <a:spLocks noGrp="1"/>
          </p:cNvSpPr>
          <p:nvPr>
            <p:ph type="body" idx="1"/>
          </p:nvPr>
        </p:nvSpPr>
        <p:spPr/>
        <p:txBody>
          <a:bodyPr/>
          <a:lstStyle/>
          <a:p>
            <a:pPr>
              <a:buFont typeface="+mj-lt"/>
              <a:buNone/>
            </a:pPr>
            <a:r>
              <a:rPr lang="en-US" b="1" dirty="0"/>
              <a:t>3) Scalability and Convergence</a:t>
            </a:r>
            <a:r>
              <a:rPr lang="en-US" dirty="0"/>
              <a:t>:</a:t>
            </a:r>
          </a:p>
          <a:p>
            <a:pPr marL="742950" lvl="1" indent="-285750">
              <a:buFont typeface="+mj-lt"/>
              <a:buAutoNum type="arabicPeriod"/>
            </a:pPr>
            <a:r>
              <a:rPr lang="en-US" dirty="0"/>
              <a:t>The third graph compares the convergence behavior of both algorithms.</a:t>
            </a:r>
          </a:p>
          <a:p>
            <a:pPr marL="742950" lvl="1" indent="-285750">
              <a:buFont typeface="+mj-lt"/>
              <a:buAutoNum type="arabicPeriod"/>
            </a:pPr>
            <a:r>
              <a:rPr lang="en-US" dirty="0"/>
              <a:t>GA scaled better with increasing problem size and maintained a steady improvement in solution quality across generations.</a:t>
            </a:r>
          </a:p>
          <a:p>
            <a:pPr marL="742950" lvl="1" indent="-285750">
              <a:buFont typeface="+mj-lt"/>
              <a:buAutoNum type="arabicPeriod"/>
            </a:pPr>
            <a:r>
              <a:rPr lang="en-US" dirty="0"/>
              <a:t>SA converged more quickly, but this came at the cost of solution quality and robustness, particularly as the complexity increased.</a:t>
            </a:r>
          </a:p>
          <a:p>
            <a:endParaRPr lang="fr-FR" dirty="0"/>
          </a:p>
        </p:txBody>
      </p:sp>
      <p:sp>
        <p:nvSpPr>
          <p:cNvPr id="4" name="Slide Number Placeholder 3">
            <a:extLst>
              <a:ext uri="{FF2B5EF4-FFF2-40B4-BE49-F238E27FC236}">
                <a16:creationId xmlns:a16="http://schemas.microsoft.com/office/drawing/2014/main" id="{85978721-238F-37D8-F54A-3EE37B60D621}"/>
              </a:ext>
            </a:extLst>
          </p:cNvPr>
          <p:cNvSpPr>
            <a:spLocks noGrp="1"/>
          </p:cNvSpPr>
          <p:nvPr>
            <p:ph type="sldNum" sz="quarter" idx="5"/>
          </p:nvPr>
        </p:nvSpPr>
        <p:spPr/>
        <p:txBody>
          <a:bodyPr/>
          <a:lstStyle/>
          <a:p>
            <a:fld id="{EC032F8D-50BF-4C3C-BBD5-D8289673EEA7}" type="slidenum">
              <a:rPr lang="fr-FR" smtClean="0"/>
              <a:t>11</a:t>
            </a:fld>
            <a:endParaRPr lang="fr-FR"/>
          </a:p>
        </p:txBody>
      </p:sp>
    </p:spTree>
    <p:extLst>
      <p:ext uri="{BB962C8B-B14F-4D97-AF65-F5344CB8AC3E}">
        <p14:creationId xmlns:p14="http://schemas.microsoft.com/office/powerpoint/2010/main" val="2684376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FBF94-FDBC-D06B-DBA5-8C7A90BD3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F90C5-C0E7-8306-1EFD-668D9EFF73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56E833-2F36-F89D-3481-DB2DDDA1DC85}"/>
              </a:ext>
            </a:extLst>
          </p:cNvPr>
          <p:cNvSpPr>
            <a:spLocks noGrp="1"/>
          </p:cNvSpPr>
          <p:nvPr>
            <p:ph type="body" idx="1"/>
          </p:nvPr>
        </p:nvSpPr>
        <p:spPr/>
        <p:txBody>
          <a:bodyPr/>
          <a:lstStyle/>
          <a:p>
            <a:pPr lvl="1"/>
            <a:endParaRPr lang="en-GB" sz="1200" dirty="0"/>
          </a:p>
          <a:p>
            <a:pPr lvl="1"/>
            <a:r>
              <a:rPr lang="en-GB" sz="1200" b="1" dirty="0"/>
              <a:t>Genetic Algorithm </a:t>
            </a:r>
            <a:r>
              <a:rPr lang="en-GB" sz="1200" dirty="0"/>
              <a:t>consistently outperforms Simulated Annealing (SA) in finding shorter routes and demonstrates greater reliability across multiple runs. Its ability to handle complex problem sizes makes it the preferred option for tasks that demand high accuracy and consistent results.</a:t>
            </a:r>
            <a:endParaRPr lang="fr-FR" sz="1200" b="0" dirty="0"/>
          </a:p>
          <a:p>
            <a:pPr lvl="1"/>
            <a:endParaRPr lang="fr-FR" sz="1200" b="0" dirty="0"/>
          </a:p>
          <a:p>
            <a:pPr lvl="1"/>
            <a:r>
              <a:rPr lang="fr-FR" sz="1200" b="0" dirty="0" err="1"/>
              <a:t>While</a:t>
            </a:r>
            <a:r>
              <a:rPr lang="fr-FR" sz="1200" b="0" dirty="0"/>
              <a:t> </a:t>
            </a:r>
            <a:r>
              <a:rPr lang="en-GB" b="1" dirty="0"/>
              <a:t>Simulated Annealing’s </a:t>
            </a:r>
            <a:r>
              <a:rPr lang="en-GB" dirty="0"/>
              <a:t>strength lies in its speed, particularly for smaller problem instances or when computational resources are limited. This makes SA an ideal choice for real-time applications or environments where quick decision-making is a priority.</a:t>
            </a:r>
          </a:p>
          <a:p>
            <a:pPr lvl="1"/>
            <a:endParaRPr lang="en-US" sz="1200"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t>These insights provide a clear understanding of the trade-offs between the two algorithms, which can guide the application in real-world scenarios.</a:t>
            </a:r>
          </a:p>
          <a:p>
            <a:pPr lvl="1"/>
            <a:endParaRPr lang="en-US" sz="1200" dirty="0"/>
          </a:p>
        </p:txBody>
      </p:sp>
      <p:sp>
        <p:nvSpPr>
          <p:cNvPr id="4" name="Slide Number Placeholder 3">
            <a:extLst>
              <a:ext uri="{FF2B5EF4-FFF2-40B4-BE49-F238E27FC236}">
                <a16:creationId xmlns:a16="http://schemas.microsoft.com/office/drawing/2014/main" id="{159A0E57-31CC-A646-0DA1-292BF2EC4F68}"/>
              </a:ext>
            </a:extLst>
          </p:cNvPr>
          <p:cNvSpPr>
            <a:spLocks noGrp="1"/>
          </p:cNvSpPr>
          <p:nvPr>
            <p:ph type="sldNum" sz="quarter" idx="5"/>
          </p:nvPr>
        </p:nvSpPr>
        <p:spPr/>
        <p:txBody>
          <a:bodyPr/>
          <a:lstStyle/>
          <a:p>
            <a:fld id="{EC032F8D-50BF-4C3C-BBD5-D8289673EEA7}" type="slidenum">
              <a:rPr lang="fr-FR" smtClean="0"/>
              <a:t>12</a:t>
            </a:fld>
            <a:endParaRPr lang="fr-FR"/>
          </a:p>
        </p:txBody>
      </p:sp>
    </p:spTree>
    <p:extLst>
      <p:ext uri="{BB962C8B-B14F-4D97-AF65-F5344CB8AC3E}">
        <p14:creationId xmlns:p14="http://schemas.microsoft.com/office/powerpoint/2010/main" val="2500766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Traveling Salesman Problem (TSP) is a classic optimization challenge: </a:t>
            </a:r>
          </a:p>
          <a:p>
            <a:endParaRPr lang="en-GB" dirty="0"/>
          </a:p>
          <a:p>
            <a:pPr marL="228600" indent="-228600">
              <a:buAutoNum type="arabicParenR"/>
            </a:pPr>
            <a:r>
              <a:rPr lang="en-GB" dirty="0"/>
              <a:t>Finding the shortest route that visits every city exactly once and returns to the start. </a:t>
            </a:r>
          </a:p>
          <a:p>
            <a:pPr marL="228600" indent="-228600">
              <a:buAutoNum type="arabicParenR"/>
            </a:pPr>
            <a:r>
              <a:rPr lang="en-GB" dirty="0"/>
              <a:t>It has applications in logistics, circuit design, and data clustering.</a:t>
            </a:r>
          </a:p>
          <a:p>
            <a:pPr marL="228600" indent="-228600">
              <a:buAutoNum type="arabicParenR"/>
            </a:pPr>
            <a:r>
              <a:rPr lang="en-GB" dirty="0"/>
              <a:t>T.S.P's complexity grows factorially with the number of cities, making exhaustive calculations impractical for even 50 cities. This makes TSP a benchmark for heuristic and metaheuristic algorithms, which find good solutions without evaluating every possibility. </a:t>
            </a:r>
          </a:p>
          <a:p>
            <a:endParaRPr lang="en-GB" dirty="0"/>
          </a:p>
          <a:p>
            <a:r>
              <a:rPr lang="en-GB" dirty="0"/>
              <a:t>In this presentation, we’ll compare Simulated Annealing and Genetic Algorithm, two such approaches, to tackle the TSP effectively.</a:t>
            </a:r>
            <a:endParaRPr lang="fr-FR" dirty="0"/>
          </a:p>
        </p:txBody>
      </p:sp>
      <p:sp>
        <p:nvSpPr>
          <p:cNvPr id="4" name="Slide Number Placeholder 3"/>
          <p:cNvSpPr>
            <a:spLocks noGrp="1"/>
          </p:cNvSpPr>
          <p:nvPr>
            <p:ph type="sldNum" sz="quarter" idx="5"/>
          </p:nvPr>
        </p:nvSpPr>
        <p:spPr/>
        <p:txBody>
          <a:bodyPr/>
          <a:lstStyle/>
          <a:p>
            <a:fld id="{EC032F8D-50BF-4C3C-BBD5-D8289673EEA7}" type="slidenum">
              <a:rPr lang="fr-FR" smtClean="0"/>
              <a:t>2</a:t>
            </a:fld>
            <a:endParaRPr lang="fr-FR"/>
          </a:p>
        </p:txBody>
      </p:sp>
    </p:spTree>
    <p:extLst>
      <p:ext uri="{BB962C8B-B14F-4D97-AF65-F5344CB8AC3E}">
        <p14:creationId xmlns:p14="http://schemas.microsoft.com/office/powerpoint/2010/main" val="234497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ABB25-2D78-408D-533C-1376EF8A9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99EFDA-AB6A-F223-E9EB-69152BB6F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4DE7C-9F6C-0A7B-9F26-E3DF0EEFA5C6}"/>
              </a:ext>
            </a:extLst>
          </p:cNvPr>
          <p:cNvSpPr>
            <a:spLocks noGrp="1"/>
          </p:cNvSpPr>
          <p:nvPr>
            <p:ph type="body" idx="1"/>
          </p:nvPr>
        </p:nvSpPr>
        <p:spPr/>
        <p:txBody>
          <a:bodyPr/>
          <a:lstStyle/>
          <a:p>
            <a:endParaRPr lang="en-GB" b="1" dirty="0"/>
          </a:p>
          <a:p>
            <a:pPr marL="228600" indent="-228600">
              <a:buAutoNum type="arabicParenR"/>
            </a:pPr>
            <a:r>
              <a:rPr lang="en-GB" b="1" dirty="0"/>
              <a:t>Exploration vs. Exploitation</a:t>
            </a:r>
            <a:r>
              <a:rPr lang="en-GB" dirty="0"/>
              <a:t>:</a:t>
            </a:r>
          </a:p>
          <a:p>
            <a:pPr marL="0" indent="0">
              <a:buNone/>
            </a:pPr>
            <a:r>
              <a:rPr lang="en-GB" dirty="0"/>
              <a:t>While Iterated Local Search and Steepest Hill Climbing performed better in terms of best and average distances, they are heavily biased towards exploitation. This makes them efficient for small to medium-sized problems but limits their ability to escape local optima in more complex landscapes. In contrast, Simulated Annealing balances exploration (probabilistic acceptance of worse solutions) and exploitation, unlike deterministic approaches like Steepest Hill Climbing.</a:t>
            </a:r>
          </a:p>
          <a:p>
            <a:pPr marL="0" indent="0">
              <a:buNone/>
            </a:pPr>
            <a:endParaRPr lang="en-GB" dirty="0"/>
          </a:p>
          <a:p>
            <a:r>
              <a:rPr lang="en-GB" b="1" dirty="0"/>
              <a:t>2) Alignment with Genetic Algorithms</a:t>
            </a:r>
            <a:r>
              <a:rPr lang="en-GB" dirty="0"/>
              <a:t>:</a:t>
            </a:r>
            <a:br>
              <a:rPr lang="en-GB" dirty="0"/>
            </a:br>
            <a:r>
              <a:rPr lang="en-GB" dirty="0"/>
              <a:t>Both </a:t>
            </a:r>
            <a:r>
              <a:rPr lang="en-GB" b="1" dirty="0"/>
              <a:t>Simulated Annealing</a:t>
            </a:r>
            <a:r>
              <a:rPr lang="en-GB" dirty="0"/>
              <a:t> and </a:t>
            </a:r>
            <a:r>
              <a:rPr lang="en-GB" b="1" dirty="0"/>
              <a:t>Genetic Algorithms </a:t>
            </a:r>
            <a:r>
              <a:rPr lang="en-GB" dirty="0"/>
              <a:t>use probabilistic mechanisms to escape local optima (temperature in SA, mutation/crossover in GA). In contrast, </a:t>
            </a:r>
            <a:r>
              <a:rPr lang="en-GB" b="1" dirty="0"/>
              <a:t>Steepest Hill Climbing</a:t>
            </a:r>
            <a:r>
              <a:rPr lang="en-GB" dirty="0"/>
              <a:t>, </a:t>
            </a:r>
            <a:r>
              <a:rPr lang="en-GB" b="1" dirty="0"/>
              <a:t>Iterated Local Search</a:t>
            </a:r>
            <a:r>
              <a:rPr lang="en-GB" dirty="0"/>
              <a:t>, and </a:t>
            </a:r>
            <a:r>
              <a:rPr lang="en-GB" b="1" dirty="0"/>
              <a:t>Tabu Search</a:t>
            </a:r>
            <a:r>
              <a:rPr lang="en-GB" dirty="0"/>
              <a:t> lack these global exploration properties. Steepest Hill Climbing being purely deterministic, Iterated Local Search relying on structured restarts, and Tabu Search using memory-based mechanisms to avoid revisits. These approaches are less conceptually aligned with the evolutionary and probabilistic nature of Genetic Algorithms, making Simulated Annealing a more suitable choice for meaningful and fair comparison.</a:t>
            </a:r>
          </a:p>
          <a:p>
            <a:endParaRPr lang="en-GB" dirty="0"/>
          </a:p>
        </p:txBody>
      </p:sp>
      <p:sp>
        <p:nvSpPr>
          <p:cNvPr id="4" name="Slide Number Placeholder 3">
            <a:extLst>
              <a:ext uri="{FF2B5EF4-FFF2-40B4-BE49-F238E27FC236}">
                <a16:creationId xmlns:a16="http://schemas.microsoft.com/office/drawing/2014/main" id="{B28DB7A3-B7F0-B163-792B-121C1A7F06BC}"/>
              </a:ext>
            </a:extLst>
          </p:cNvPr>
          <p:cNvSpPr>
            <a:spLocks noGrp="1"/>
          </p:cNvSpPr>
          <p:nvPr>
            <p:ph type="sldNum" sz="quarter" idx="5"/>
          </p:nvPr>
        </p:nvSpPr>
        <p:spPr/>
        <p:txBody>
          <a:bodyPr/>
          <a:lstStyle/>
          <a:p>
            <a:fld id="{EC032F8D-50BF-4C3C-BBD5-D8289673EEA7}" type="slidenum">
              <a:rPr lang="fr-FR" smtClean="0"/>
              <a:t>3</a:t>
            </a:fld>
            <a:endParaRPr lang="fr-FR"/>
          </a:p>
        </p:txBody>
      </p:sp>
    </p:spTree>
    <p:extLst>
      <p:ext uri="{BB962C8B-B14F-4D97-AF65-F5344CB8AC3E}">
        <p14:creationId xmlns:p14="http://schemas.microsoft.com/office/powerpoint/2010/main" val="156472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CF8AA-D04B-F64F-49AB-2F892493C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99C5C-C20F-C3EE-A779-249D8DA7F8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D6C79-FFCF-8F79-C675-320C25A11C3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3) Robustness to Problem Variations</a:t>
            </a:r>
            <a:r>
              <a:rPr lang="en-GB"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In terms of robustness to problem variations, </a:t>
            </a:r>
            <a:r>
              <a:rPr lang="en-GB" b="1" dirty="0"/>
              <a:t>Iterated Local Search (ILS)</a:t>
            </a:r>
            <a:r>
              <a:rPr lang="en-GB" dirty="0"/>
              <a:t> demonstrates the best performance with the lowest best distance (559.86) and a very small standard deviation (1.78). However, its exploration is quite limited, as it primarily relies on repeated restarts to escape local optima, resulting in a narrow solution space.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On the other hand, </a:t>
            </a:r>
            <a:r>
              <a:rPr lang="en-GB" b="1" dirty="0"/>
              <a:t>Simulated Annealing (SA)</a:t>
            </a:r>
            <a:r>
              <a:rPr lang="en-GB" dirty="0"/>
              <a:t> shows higher variability, with a standard deviation of 69.71. This greater variability indicates that SA explores a wider solution space, making it more adaptable to larger and more complex instances of the Traveling Salesman Problem (TSP), even though this broader search comes at the cost of less consistency in the quality of the solutions.</a:t>
            </a:r>
          </a:p>
        </p:txBody>
      </p:sp>
      <p:sp>
        <p:nvSpPr>
          <p:cNvPr id="4" name="Slide Number Placeholder 3">
            <a:extLst>
              <a:ext uri="{FF2B5EF4-FFF2-40B4-BE49-F238E27FC236}">
                <a16:creationId xmlns:a16="http://schemas.microsoft.com/office/drawing/2014/main" id="{99A7D0D3-C2A9-6367-11BC-7D609D2E1733}"/>
              </a:ext>
            </a:extLst>
          </p:cNvPr>
          <p:cNvSpPr>
            <a:spLocks noGrp="1"/>
          </p:cNvSpPr>
          <p:nvPr>
            <p:ph type="sldNum" sz="quarter" idx="5"/>
          </p:nvPr>
        </p:nvSpPr>
        <p:spPr/>
        <p:txBody>
          <a:bodyPr/>
          <a:lstStyle/>
          <a:p>
            <a:fld id="{EC032F8D-50BF-4C3C-BBD5-D8289673EEA7}" type="slidenum">
              <a:rPr lang="fr-FR" smtClean="0"/>
              <a:t>4</a:t>
            </a:fld>
            <a:endParaRPr lang="fr-FR"/>
          </a:p>
        </p:txBody>
      </p:sp>
    </p:spTree>
    <p:extLst>
      <p:ext uri="{BB962C8B-B14F-4D97-AF65-F5344CB8AC3E}">
        <p14:creationId xmlns:p14="http://schemas.microsoft.com/office/powerpoint/2010/main" val="2085202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AD1B2-965A-5C85-A06B-3B59667D6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48FF9-DF81-5288-58F0-C24D7D9A8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879880-3690-6027-8D52-F373F89C865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a:extLst>
              <a:ext uri="{FF2B5EF4-FFF2-40B4-BE49-F238E27FC236}">
                <a16:creationId xmlns:a16="http://schemas.microsoft.com/office/drawing/2014/main" id="{8429464A-97E6-9330-F9A2-02F8641EAC4C}"/>
              </a:ext>
            </a:extLst>
          </p:cNvPr>
          <p:cNvSpPr>
            <a:spLocks noGrp="1"/>
          </p:cNvSpPr>
          <p:nvPr>
            <p:ph type="sldNum" sz="quarter" idx="5"/>
          </p:nvPr>
        </p:nvSpPr>
        <p:spPr/>
        <p:txBody>
          <a:bodyPr/>
          <a:lstStyle/>
          <a:p>
            <a:fld id="{EC032F8D-50BF-4C3C-BBD5-D8289673EEA7}" type="slidenum">
              <a:rPr lang="fr-FR" smtClean="0"/>
              <a:t>5</a:t>
            </a:fld>
            <a:endParaRPr lang="fr-FR"/>
          </a:p>
        </p:txBody>
      </p:sp>
    </p:spTree>
    <p:extLst>
      <p:ext uri="{BB962C8B-B14F-4D97-AF65-F5344CB8AC3E}">
        <p14:creationId xmlns:p14="http://schemas.microsoft.com/office/powerpoint/2010/main" val="371455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the two heuristic methods used in this study: Simulated Annealing and Genetic Algorithm. Each represents a distinct approach to optimization, and we aim to compare their performance across key metrics by the.</a:t>
            </a:r>
          </a:p>
          <a:p>
            <a:endParaRPr lang="en-US" dirty="0"/>
          </a:p>
          <a:p>
            <a:pPr>
              <a:buFont typeface="Arial" panose="020B0604020202020204" pitchFamily="34" charset="0"/>
              <a:buChar char="•"/>
            </a:pPr>
            <a:r>
              <a:rPr lang="en-US" b="1" dirty="0"/>
              <a:t>Solution Quality</a:t>
            </a:r>
            <a:r>
              <a:rPr lang="en-US" dirty="0"/>
              <a:t>: Measured by the best and average distances achieved by each algorithm.</a:t>
            </a:r>
          </a:p>
          <a:p>
            <a:pPr>
              <a:buFont typeface="Arial" panose="020B0604020202020204" pitchFamily="34" charset="0"/>
              <a:buChar char="•"/>
            </a:pPr>
            <a:r>
              <a:rPr lang="en-US" b="1" dirty="0"/>
              <a:t>Computational Efficiency</a:t>
            </a:r>
            <a:r>
              <a:rPr lang="en-US" dirty="0"/>
              <a:t>: Analyzed through computation times.</a:t>
            </a:r>
          </a:p>
          <a:p>
            <a:pPr>
              <a:buFont typeface="Arial" panose="020B0604020202020204" pitchFamily="34" charset="0"/>
              <a:buChar char="•"/>
            </a:pPr>
            <a:r>
              <a:rPr lang="en-US" b="1" dirty="0"/>
              <a:t>Robustness</a:t>
            </a:r>
            <a:r>
              <a:rPr lang="en-US" dirty="0"/>
              <a:t>: Evaluated based on consistency across multiple runs, represented by standard deviations.</a:t>
            </a:r>
          </a:p>
        </p:txBody>
      </p:sp>
      <p:sp>
        <p:nvSpPr>
          <p:cNvPr id="4" name="Slide Number Placeholder 3"/>
          <p:cNvSpPr>
            <a:spLocks noGrp="1"/>
          </p:cNvSpPr>
          <p:nvPr>
            <p:ph type="sldNum" sz="quarter" idx="5"/>
          </p:nvPr>
        </p:nvSpPr>
        <p:spPr/>
        <p:txBody>
          <a:bodyPr/>
          <a:lstStyle/>
          <a:p>
            <a:fld id="{EC032F8D-50BF-4C3C-BBD5-D8289673EEA7}" type="slidenum">
              <a:rPr lang="fr-FR" smtClean="0"/>
              <a:t>6</a:t>
            </a:fld>
            <a:endParaRPr lang="fr-FR"/>
          </a:p>
        </p:txBody>
      </p:sp>
    </p:spTree>
    <p:extLst>
      <p:ext uri="{BB962C8B-B14F-4D97-AF65-F5344CB8AC3E}">
        <p14:creationId xmlns:p14="http://schemas.microsoft.com/office/powerpoint/2010/main" val="3658709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outlines the data preparation process, which forms the foundation for the analysis of both Simulated Annealing and Genetic Algorithm</a:t>
            </a:r>
          </a:p>
          <a:p>
            <a:endParaRPr lang="en-GB" dirty="0"/>
          </a:p>
          <a:p>
            <a:r>
              <a:rPr lang="en-GB" b="1" dirty="0"/>
              <a:t>Dataset: </a:t>
            </a:r>
          </a:p>
          <a:p>
            <a:r>
              <a:rPr lang="en-GB" dirty="0"/>
              <a:t>Used coordinates (x, y) of 50 cities as nodes for the T.S.P.</a:t>
            </a:r>
          </a:p>
          <a:p>
            <a:endParaRPr lang="en-GB" dirty="0"/>
          </a:p>
          <a:p>
            <a:r>
              <a:rPr lang="en-GB" b="1" dirty="0"/>
              <a:t>Calculate Distances: </a:t>
            </a:r>
            <a:r>
              <a:rPr lang="en-GB" dirty="0"/>
              <a:t>Computed pairwise Euclidean distances to represent shortest paths accurately.</a:t>
            </a:r>
          </a:p>
          <a:p>
            <a:endParaRPr lang="en-GB" dirty="0"/>
          </a:p>
          <a:p>
            <a:r>
              <a:rPr lang="en-GB" b="1" dirty="0"/>
              <a:t>Distance Matrix: </a:t>
            </a:r>
          </a:p>
          <a:p>
            <a:r>
              <a:rPr lang="en-GB" dirty="0"/>
              <a:t>Organized distances into a matrix, serving as the primary input for both SA and GA and enables evaluation of solutions by summing route distances.</a:t>
            </a:r>
          </a:p>
          <a:p>
            <a:endParaRPr lang="en-GB" dirty="0"/>
          </a:p>
          <a:p>
            <a:r>
              <a:rPr lang="en-GB" dirty="0"/>
              <a:t>Consistent and precise data preparation ensured a fair benchmark, enabling a robust comparison of both algorithms' performance.</a:t>
            </a:r>
            <a:endParaRPr lang="fr-FR" dirty="0"/>
          </a:p>
        </p:txBody>
      </p:sp>
      <p:sp>
        <p:nvSpPr>
          <p:cNvPr id="4" name="Slide Number Placeholder 3"/>
          <p:cNvSpPr>
            <a:spLocks noGrp="1"/>
          </p:cNvSpPr>
          <p:nvPr>
            <p:ph type="sldNum" sz="quarter" idx="5"/>
          </p:nvPr>
        </p:nvSpPr>
        <p:spPr/>
        <p:txBody>
          <a:bodyPr/>
          <a:lstStyle/>
          <a:p>
            <a:fld id="{EC032F8D-50BF-4C3C-BBD5-D8289673EEA7}" type="slidenum">
              <a:rPr lang="fr-FR" smtClean="0"/>
              <a:t>7</a:t>
            </a:fld>
            <a:endParaRPr lang="fr-FR"/>
          </a:p>
        </p:txBody>
      </p:sp>
    </p:spTree>
    <p:extLst>
      <p:ext uri="{BB962C8B-B14F-4D97-AF65-F5344CB8AC3E}">
        <p14:creationId xmlns:p14="http://schemas.microsoft.com/office/powerpoint/2010/main" val="4137943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highlights the key parameters used to configure the two algorithms: Simulated Annealing and Genetic Algorithm. Fine-tuning these parameters is critical for achieving optimal performance.</a:t>
            </a:r>
          </a:p>
          <a:p>
            <a:endParaRPr lang="en-GB" dirty="0"/>
          </a:p>
          <a:p>
            <a:r>
              <a:rPr lang="en-GB" dirty="0"/>
              <a:t>For SA, the key parameters include the initial temperature, cooling rate, and stopping condition.</a:t>
            </a:r>
          </a:p>
          <a:p>
            <a:endParaRPr lang="en-GB" dirty="0"/>
          </a:p>
          <a:p>
            <a:r>
              <a:rPr lang="en-GB" dirty="0"/>
              <a:t>For GA, the parameters are population size, mutation rate, crossover rate, and the number of generations.</a:t>
            </a:r>
            <a:endParaRPr lang="fr-FR" dirty="0"/>
          </a:p>
        </p:txBody>
      </p:sp>
      <p:sp>
        <p:nvSpPr>
          <p:cNvPr id="4" name="Slide Number Placeholder 3"/>
          <p:cNvSpPr>
            <a:spLocks noGrp="1"/>
          </p:cNvSpPr>
          <p:nvPr>
            <p:ph type="sldNum" sz="quarter" idx="5"/>
          </p:nvPr>
        </p:nvSpPr>
        <p:spPr/>
        <p:txBody>
          <a:bodyPr/>
          <a:lstStyle/>
          <a:p>
            <a:fld id="{EC032F8D-50BF-4C3C-BBD5-D8289673EEA7}" type="slidenum">
              <a:rPr lang="fr-FR" smtClean="0"/>
              <a:t>8</a:t>
            </a:fld>
            <a:endParaRPr lang="fr-FR"/>
          </a:p>
        </p:txBody>
      </p:sp>
    </p:spTree>
    <p:extLst>
      <p:ext uri="{BB962C8B-B14F-4D97-AF65-F5344CB8AC3E}">
        <p14:creationId xmlns:p14="http://schemas.microsoft.com/office/powerpoint/2010/main" val="101994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from this slide which highlights the metrics used to evaluate Simulated Annealing and Genetic Algorithm </a:t>
            </a:r>
          </a:p>
          <a:p>
            <a:endParaRPr lang="en-GB" dirty="0"/>
          </a:p>
          <a:p>
            <a:r>
              <a:rPr lang="en-GB" dirty="0"/>
              <a:t>Best Distance: Measures the shortest route found, reflecting the ability to achieve optimal solutions.</a:t>
            </a:r>
          </a:p>
          <a:p>
            <a:endParaRPr lang="en-GB" dirty="0"/>
          </a:p>
          <a:p>
            <a:r>
              <a:rPr lang="en-GB" dirty="0"/>
              <a:t>Average Distance: Represents the typical solution quality across runs, indicating consistency.</a:t>
            </a:r>
          </a:p>
          <a:p>
            <a:endParaRPr lang="en-GB" dirty="0"/>
          </a:p>
          <a:p>
            <a:r>
              <a:rPr lang="en-GB" dirty="0"/>
              <a:t>Computation Time: Assesses execution time, critical for time-sensitive applications.</a:t>
            </a:r>
          </a:p>
          <a:p>
            <a:endParaRPr lang="en-GB" dirty="0"/>
          </a:p>
          <a:p>
            <a:r>
              <a:rPr lang="en-GB" dirty="0"/>
              <a:t>Robustness: </a:t>
            </a:r>
            <a:r>
              <a:rPr lang="en-GB" dirty="0" err="1"/>
              <a:t>Analyzes</a:t>
            </a:r>
            <a:r>
              <a:rPr lang="en-GB" dirty="0"/>
              <a:t> result consistency (via standard deviation), ensuring reliable outcomes.</a:t>
            </a:r>
            <a:endParaRPr lang="fr-FR" dirty="0"/>
          </a:p>
        </p:txBody>
      </p:sp>
      <p:sp>
        <p:nvSpPr>
          <p:cNvPr id="4" name="Slide Number Placeholder 3"/>
          <p:cNvSpPr>
            <a:spLocks noGrp="1"/>
          </p:cNvSpPr>
          <p:nvPr>
            <p:ph type="sldNum" sz="quarter" idx="5"/>
          </p:nvPr>
        </p:nvSpPr>
        <p:spPr/>
        <p:txBody>
          <a:bodyPr/>
          <a:lstStyle/>
          <a:p>
            <a:fld id="{EC032F8D-50BF-4C3C-BBD5-D8289673EEA7}" type="slidenum">
              <a:rPr lang="fr-FR" smtClean="0"/>
              <a:t>9</a:t>
            </a:fld>
            <a:endParaRPr lang="fr-FR"/>
          </a:p>
        </p:txBody>
      </p:sp>
    </p:spTree>
    <p:extLst>
      <p:ext uri="{BB962C8B-B14F-4D97-AF65-F5344CB8AC3E}">
        <p14:creationId xmlns:p14="http://schemas.microsoft.com/office/powerpoint/2010/main" val="313051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
        <p:nvSpPr>
          <p:cNvPr id="7" name="Freeform: Shape 6">
            <a:extLst>
              <a:ext uri="{FF2B5EF4-FFF2-40B4-BE49-F238E27FC236}">
                <a16:creationId xmlns:a16="http://schemas.microsoft.com/office/drawing/2014/main" id="{46773B43-010B-C88E-A450-ED435813EFA6}"/>
              </a:ext>
            </a:extLst>
          </p:cNvPr>
          <p:cNvSpPr/>
          <p:nvPr userDrawn="1"/>
        </p:nvSpPr>
        <p:spPr>
          <a:xfrm rot="10800000" flipV="1">
            <a:off x="0" y="6305266"/>
            <a:ext cx="657367" cy="416210"/>
          </a:xfrm>
          <a:custGeom>
            <a:avLst/>
            <a:gdLst>
              <a:gd name="connsiteX0" fmla="*/ 657367 w 657367"/>
              <a:gd name="connsiteY0" fmla="*/ 423058 h 423058"/>
              <a:gd name="connsiteX1" fmla="*/ 70511 w 657367"/>
              <a:gd name="connsiteY1" fmla="*/ 423058 h 423058"/>
              <a:gd name="connsiteX2" fmla="*/ 0 w 657367"/>
              <a:gd name="connsiteY2" fmla="*/ 352547 h 423058"/>
              <a:gd name="connsiteX3" fmla="*/ 0 w 657367"/>
              <a:gd name="connsiteY3" fmla="*/ 70511 h 423058"/>
              <a:gd name="connsiteX4" fmla="*/ 70511 w 657367"/>
              <a:gd name="connsiteY4" fmla="*/ 0 h 423058"/>
              <a:gd name="connsiteX5" fmla="*/ 657367 w 657367"/>
              <a:gd name="connsiteY5" fmla="*/ 0 h 423058"/>
              <a:gd name="connsiteX6" fmla="*/ 657367 w 657367"/>
              <a:gd name="connsiteY6" fmla="*/ 423058 h 423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367" h="423058">
                <a:moveTo>
                  <a:pt x="657367" y="423058"/>
                </a:moveTo>
                <a:lnTo>
                  <a:pt x="70511" y="423058"/>
                </a:lnTo>
                <a:cubicBezTo>
                  <a:pt x="31569" y="423058"/>
                  <a:pt x="0" y="391489"/>
                  <a:pt x="0" y="352547"/>
                </a:cubicBezTo>
                <a:lnTo>
                  <a:pt x="0" y="70511"/>
                </a:lnTo>
                <a:cubicBezTo>
                  <a:pt x="0" y="31569"/>
                  <a:pt x="31569" y="0"/>
                  <a:pt x="70511" y="0"/>
                </a:cubicBezTo>
                <a:lnTo>
                  <a:pt x="657367" y="0"/>
                </a:lnTo>
                <a:lnTo>
                  <a:pt x="657367" y="423058"/>
                </a:lnTo>
                <a:close/>
              </a:path>
            </a:pathLst>
          </a:cu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fld id="{C1FF6DA9-008F-8B48-92A6-B652298478BF}" type="slidenum">
              <a:rPr lang="en-US" sz="1600" smtClean="0">
                <a:solidFill>
                  <a:schemeClr val="tx2">
                    <a:lumMod val="75000"/>
                  </a:schemeClr>
                </a:solidFill>
              </a:rPr>
              <a:pPr/>
              <a:t>‹#›</a:t>
            </a:fld>
            <a:endParaRPr lang="en-US" dirty="0">
              <a:solidFill>
                <a:schemeClr val="tx2">
                  <a:lumMod val="75000"/>
                </a:schemeClr>
              </a:solidFill>
            </a:endParaRPr>
          </a:p>
          <a:p>
            <a:pPr algn="ctr"/>
            <a:endParaRPr lang="fr-FR" dirty="0"/>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12/23/2024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2E629E-CFD5-BD95-51A2-4AEAAC6D73B0}"/>
              </a:ext>
            </a:extLst>
          </p:cNvPr>
          <p:cNvPicPr>
            <a:picLocks noChangeAspect="1"/>
          </p:cNvPicPr>
          <p:nvPr/>
        </p:nvPicPr>
        <p:blipFill rotWithShape="1">
          <a:blip r:embed="rId3"/>
          <a:srcRect l="5825" t="15693" r="4894" b="12749"/>
          <a:stretch/>
        </p:blipFill>
        <p:spPr>
          <a:xfrm>
            <a:off x="160143" y="341086"/>
            <a:ext cx="2658008" cy="2130426"/>
          </a:xfrm>
          <a:prstGeom prst="rect">
            <a:avLst/>
          </a:prstGeom>
          <a:noFill/>
        </p:spPr>
      </p:pic>
      <p:sp>
        <p:nvSpPr>
          <p:cNvPr id="2" name="Title 1"/>
          <p:cNvSpPr>
            <a:spLocks noGrp="1"/>
          </p:cNvSpPr>
          <p:nvPr>
            <p:ph type="ctrTitle"/>
          </p:nvPr>
        </p:nvSpPr>
        <p:spPr>
          <a:xfrm>
            <a:off x="2743198" y="2130426"/>
            <a:ext cx="8534401" cy="1470025"/>
          </a:xfrm>
          <a:prstGeom prst="roundRect">
            <a:avLst/>
          </a:prstGeom>
          <a:solidFill>
            <a:schemeClr val="accent6">
              <a:lumMod val="20000"/>
              <a:lumOff val="80000"/>
            </a:schemeClr>
          </a:solidFill>
        </p:spPr>
        <p:txBody>
          <a:bodyPr>
            <a:normAutofit/>
          </a:bodyPr>
          <a:lstStyle/>
          <a:p>
            <a:r>
              <a:rPr lang="en-GB" sz="3200" b="1" dirty="0">
                <a:solidFill>
                  <a:schemeClr val="accent1">
                    <a:lumMod val="50000"/>
                  </a:schemeClr>
                </a:solidFill>
              </a:rPr>
              <a:t>A Comparative Analysis of Simulated Annealing Algorithm and Genetic Algorithm</a:t>
            </a:r>
          </a:p>
        </p:txBody>
      </p:sp>
      <p:sp>
        <p:nvSpPr>
          <p:cNvPr id="6" name="Rectangle: Rounded Corners 5">
            <a:extLst>
              <a:ext uri="{FF2B5EF4-FFF2-40B4-BE49-F238E27FC236}">
                <a16:creationId xmlns:a16="http://schemas.microsoft.com/office/drawing/2014/main" id="{F0883064-AC1C-E2D5-D311-557104C58000}"/>
              </a:ext>
            </a:extLst>
          </p:cNvPr>
          <p:cNvSpPr/>
          <p:nvPr/>
        </p:nvSpPr>
        <p:spPr>
          <a:xfrm>
            <a:off x="467537" y="2835843"/>
            <a:ext cx="388257" cy="400277"/>
          </a:xfrm>
          <a:prstGeom prst="roundRect">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Rounded Corners 6">
            <a:extLst>
              <a:ext uri="{FF2B5EF4-FFF2-40B4-BE49-F238E27FC236}">
                <a16:creationId xmlns:a16="http://schemas.microsoft.com/office/drawing/2014/main" id="{F30F9B48-3D32-EF88-6DE6-DDC8AD0B78F5}"/>
              </a:ext>
            </a:extLst>
          </p:cNvPr>
          <p:cNvSpPr/>
          <p:nvPr/>
        </p:nvSpPr>
        <p:spPr>
          <a:xfrm>
            <a:off x="1231518" y="3035981"/>
            <a:ext cx="232229" cy="2327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 name="Rectangle: Rounded Corners 7">
            <a:extLst>
              <a:ext uri="{FF2B5EF4-FFF2-40B4-BE49-F238E27FC236}">
                <a16:creationId xmlns:a16="http://schemas.microsoft.com/office/drawing/2014/main" id="{CB51B075-8F4C-F94B-A86D-750E5D723397}"/>
              </a:ext>
            </a:extLst>
          </p:cNvPr>
          <p:cNvSpPr/>
          <p:nvPr/>
        </p:nvSpPr>
        <p:spPr>
          <a:xfrm>
            <a:off x="729342" y="3481018"/>
            <a:ext cx="558800" cy="4655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Rounded Corners 8">
            <a:extLst>
              <a:ext uri="{FF2B5EF4-FFF2-40B4-BE49-F238E27FC236}">
                <a16:creationId xmlns:a16="http://schemas.microsoft.com/office/drawing/2014/main" id="{A898E7E4-8A03-1F9A-ECB1-66591A844214}"/>
              </a:ext>
            </a:extLst>
          </p:cNvPr>
          <p:cNvSpPr/>
          <p:nvPr/>
        </p:nvSpPr>
        <p:spPr>
          <a:xfrm>
            <a:off x="1524713" y="3291910"/>
            <a:ext cx="742046" cy="61708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7A64EC37-DBB2-4D0A-94B5-E7C15081747B}"/>
              </a:ext>
            </a:extLst>
          </p:cNvPr>
          <p:cNvSpPr/>
          <p:nvPr/>
        </p:nvSpPr>
        <p:spPr>
          <a:xfrm>
            <a:off x="1463747" y="2471512"/>
            <a:ext cx="326572" cy="313191"/>
          </a:xfrm>
          <a:prstGeom prst="roundRect">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Rectangle: Rounded Corners 10">
            <a:extLst>
              <a:ext uri="{FF2B5EF4-FFF2-40B4-BE49-F238E27FC236}">
                <a16:creationId xmlns:a16="http://schemas.microsoft.com/office/drawing/2014/main" id="{D91488A9-A29C-588C-B27B-9109E85AC561}"/>
              </a:ext>
            </a:extLst>
          </p:cNvPr>
          <p:cNvSpPr/>
          <p:nvPr/>
        </p:nvSpPr>
        <p:spPr>
          <a:xfrm>
            <a:off x="1227889" y="3035981"/>
            <a:ext cx="232229" cy="232796"/>
          </a:xfrm>
          <a:prstGeom prst="roundRect">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Rectangle: Rounded Corners 11">
            <a:extLst>
              <a:ext uri="{FF2B5EF4-FFF2-40B4-BE49-F238E27FC236}">
                <a16:creationId xmlns:a16="http://schemas.microsoft.com/office/drawing/2014/main" id="{111BE7CB-400A-5BF9-5BB0-D0FFB20DEB5F}"/>
              </a:ext>
            </a:extLst>
          </p:cNvPr>
          <p:cNvSpPr/>
          <p:nvPr/>
        </p:nvSpPr>
        <p:spPr>
          <a:xfrm>
            <a:off x="725713" y="3481018"/>
            <a:ext cx="558800" cy="465591"/>
          </a:xfrm>
          <a:prstGeom prst="roundRect">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Rectangle: Rounded Corners 12">
            <a:extLst>
              <a:ext uri="{FF2B5EF4-FFF2-40B4-BE49-F238E27FC236}">
                <a16:creationId xmlns:a16="http://schemas.microsoft.com/office/drawing/2014/main" id="{E5F8CF3E-4F5A-0EF8-5D9B-C6E96BEA2E51}"/>
              </a:ext>
            </a:extLst>
          </p:cNvPr>
          <p:cNvSpPr/>
          <p:nvPr/>
        </p:nvSpPr>
        <p:spPr>
          <a:xfrm>
            <a:off x="1521084" y="3291910"/>
            <a:ext cx="742046" cy="617082"/>
          </a:xfrm>
          <a:prstGeom prst="roundRect">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Subtitle 13">
            <a:extLst>
              <a:ext uri="{FF2B5EF4-FFF2-40B4-BE49-F238E27FC236}">
                <a16:creationId xmlns:a16="http://schemas.microsoft.com/office/drawing/2014/main" id="{C13A4658-0F1D-DDA1-EEC2-E408812E6C68}"/>
              </a:ext>
            </a:extLst>
          </p:cNvPr>
          <p:cNvSpPr>
            <a:spLocks noGrp="1"/>
          </p:cNvSpPr>
          <p:nvPr>
            <p:ph type="subTitle" idx="1"/>
          </p:nvPr>
        </p:nvSpPr>
        <p:spPr/>
        <p:txBody>
          <a:bodyPr/>
          <a:lstStyle/>
          <a:p>
            <a:r>
              <a:rPr lang="en-GB" dirty="0"/>
              <a:t>By: 15006280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81BA0-43E9-8864-36C6-A58246A2FF7F}"/>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B7307338-683A-BDBA-6759-517B3754AAA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Results Summary</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FAEE3FE4-E8A0-879D-8232-2CF3D9D6E09E}"/>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4" name="Picture 3">
            <a:extLst>
              <a:ext uri="{FF2B5EF4-FFF2-40B4-BE49-F238E27FC236}">
                <a16:creationId xmlns:a16="http://schemas.microsoft.com/office/drawing/2014/main" id="{DCFCCE58-8CFF-11D9-82F3-E4503FCDF57F}"/>
              </a:ext>
            </a:extLst>
          </p:cNvPr>
          <p:cNvPicPr>
            <a:picLocks noChangeAspect="1"/>
          </p:cNvPicPr>
          <p:nvPr/>
        </p:nvPicPr>
        <p:blipFill>
          <a:blip r:embed="rId3"/>
          <a:stretch>
            <a:fillRect/>
          </a:stretch>
        </p:blipFill>
        <p:spPr>
          <a:xfrm>
            <a:off x="391099" y="1610994"/>
            <a:ext cx="5560707" cy="4024008"/>
          </a:xfrm>
          <a:prstGeom prst="rect">
            <a:avLst/>
          </a:prstGeom>
          <a:effectLst>
            <a:glow rad="101600">
              <a:schemeClr val="bg1">
                <a:lumMod val="95000"/>
                <a:alpha val="60000"/>
              </a:schemeClr>
            </a:glow>
            <a:outerShdw blurRad="63500" sx="102000" sy="102000" algn="ctr" rotWithShape="0">
              <a:prstClr val="black">
                <a:alpha val="40000"/>
              </a:prstClr>
            </a:outerShdw>
          </a:effectLst>
        </p:spPr>
      </p:pic>
      <p:pic>
        <p:nvPicPr>
          <p:cNvPr id="8" name="Picture 7">
            <a:extLst>
              <a:ext uri="{FF2B5EF4-FFF2-40B4-BE49-F238E27FC236}">
                <a16:creationId xmlns:a16="http://schemas.microsoft.com/office/drawing/2014/main" id="{ABDABCDE-302C-063D-A97F-C90F3C45D1DC}"/>
              </a:ext>
            </a:extLst>
          </p:cNvPr>
          <p:cNvPicPr>
            <a:picLocks noChangeAspect="1"/>
          </p:cNvPicPr>
          <p:nvPr/>
        </p:nvPicPr>
        <p:blipFill>
          <a:blip r:embed="rId4"/>
          <a:stretch>
            <a:fillRect/>
          </a:stretch>
        </p:blipFill>
        <p:spPr>
          <a:xfrm>
            <a:off x="6313145" y="1610994"/>
            <a:ext cx="5292523" cy="4024008"/>
          </a:xfrm>
          <a:prstGeom prst="rect">
            <a:avLst/>
          </a:prstGeom>
          <a:effectLst>
            <a:glow rad="101600">
              <a:schemeClr val="bg1">
                <a:lumMod val="85000"/>
                <a:alpha val="60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386208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85F4B-1B64-37F1-1056-E630051141B2}"/>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3B66DF47-A07E-4E42-9A16-46942C2C8D2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Results Summary</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5138C1F2-318D-45C2-EEC0-D86D2FDCBFB6}"/>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F5E0C40C-8EA4-CD16-26E0-0C0AC30A2115}"/>
              </a:ext>
            </a:extLst>
          </p:cNvPr>
          <p:cNvSpPr txBox="1"/>
          <p:nvPr/>
        </p:nvSpPr>
        <p:spPr>
          <a:xfrm>
            <a:off x="511086" y="1566582"/>
            <a:ext cx="4439363" cy="307777"/>
          </a:xfrm>
          <a:prstGeom prst="rect">
            <a:avLst/>
          </a:prstGeom>
          <a:noFill/>
        </p:spPr>
        <p:txBody>
          <a:bodyPr wrap="square">
            <a:spAutoFit/>
          </a:bodyPr>
          <a:lstStyle/>
          <a:p>
            <a:r>
              <a:rPr lang="en-US" sz="1400" b="1" dirty="0"/>
              <a:t>Genetic Algorithm scaled better with problem size.</a:t>
            </a:r>
            <a:endParaRPr lang="fr-FR" sz="1400" dirty="0"/>
          </a:p>
        </p:txBody>
      </p:sp>
      <p:pic>
        <p:nvPicPr>
          <p:cNvPr id="6" name="Picture 5">
            <a:extLst>
              <a:ext uri="{FF2B5EF4-FFF2-40B4-BE49-F238E27FC236}">
                <a16:creationId xmlns:a16="http://schemas.microsoft.com/office/drawing/2014/main" id="{B1649051-0853-2622-D9BA-9C6805654853}"/>
              </a:ext>
            </a:extLst>
          </p:cNvPr>
          <p:cNvPicPr>
            <a:picLocks noChangeAspect="1"/>
          </p:cNvPicPr>
          <p:nvPr/>
        </p:nvPicPr>
        <p:blipFill>
          <a:blip r:embed="rId3"/>
          <a:stretch>
            <a:fillRect/>
          </a:stretch>
        </p:blipFill>
        <p:spPr>
          <a:xfrm>
            <a:off x="2405271" y="2206184"/>
            <a:ext cx="7956514" cy="4175480"/>
          </a:xfrm>
          <a:prstGeom prst="rect">
            <a:avLst/>
          </a:prstGeom>
        </p:spPr>
      </p:pic>
    </p:spTree>
    <p:extLst>
      <p:ext uri="{BB962C8B-B14F-4D97-AF65-F5344CB8AC3E}">
        <p14:creationId xmlns:p14="http://schemas.microsoft.com/office/powerpoint/2010/main" val="3442869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14FC8-FD41-ACDC-B91E-F0613AE6B9E8}"/>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B98F5619-28C5-A24E-BF0F-4A88F70CBDC8}"/>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Key Takeaways</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1E8BE5C2-C38E-4EFB-2196-AC7F921E870E}"/>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5BB7DDFB-1A70-4BEF-FE3A-257A155C08F9}"/>
              </a:ext>
            </a:extLst>
          </p:cNvPr>
          <p:cNvSpPr txBox="1"/>
          <p:nvPr/>
        </p:nvSpPr>
        <p:spPr>
          <a:xfrm>
            <a:off x="677226" y="3145886"/>
            <a:ext cx="4545494" cy="1631216"/>
          </a:xfrm>
          <a:prstGeom prst="rect">
            <a:avLst/>
          </a:prstGeom>
          <a:noFill/>
        </p:spPr>
        <p:txBody>
          <a:bodyPr wrap="square">
            <a:spAutoFit/>
          </a:bodyPr>
          <a:lstStyle/>
          <a:p>
            <a:pPr lvl="1"/>
            <a:r>
              <a:rPr lang="en-GB" sz="2000" dirty="0"/>
              <a:t>The </a:t>
            </a:r>
            <a:r>
              <a:rPr lang="en-GB" sz="2000" b="1" dirty="0"/>
              <a:t>Genetic Algorithm (GA) </a:t>
            </a:r>
            <a:r>
              <a:rPr lang="en-GB" sz="2000" dirty="0"/>
              <a:t>is the preferred choice for large and complex problems due to its superior solution quality, robustness, and scalability.</a:t>
            </a:r>
          </a:p>
        </p:txBody>
      </p:sp>
      <p:sp>
        <p:nvSpPr>
          <p:cNvPr id="4" name="TextBox 3">
            <a:extLst>
              <a:ext uri="{FF2B5EF4-FFF2-40B4-BE49-F238E27FC236}">
                <a16:creationId xmlns:a16="http://schemas.microsoft.com/office/drawing/2014/main" id="{18D205EC-3A83-BEE9-F4AA-1A98233532B6}"/>
              </a:ext>
            </a:extLst>
          </p:cNvPr>
          <p:cNvSpPr txBox="1"/>
          <p:nvPr/>
        </p:nvSpPr>
        <p:spPr>
          <a:xfrm>
            <a:off x="6969282" y="3145886"/>
            <a:ext cx="3438938" cy="1631216"/>
          </a:xfrm>
          <a:prstGeom prst="rect">
            <a:avLst/>
          </a:prstGeom>
          <a:noFill/>
        </p:spPr>
        <p:txBody>
          <a:bodyPr wrap="square">
            <a:spAutoFit/>
          </a:bodyPr>
          <a:lstStyle/>
          <a:p>
            <a:r>
              <a:rPr lang="en-GB" sz="2000" b="1" dirty="0"/>
              <a:t>Simulated Annealing (SA) </a:t>
            </a:r>
            <a:r>
              <a:rPr lang="en-GB" sz="2000" dirty="0"/>
              <a:t>is faster and may be better suited for smaller problems or scenarios where computational efficiency is critical.</a:t>
            </a:r>
          </a:p>
        </p:txBody>
      </p:sp>
      <p:pic>
        <p:nvPicPr>
          <p:cNvPr id="5" name="Graphic 4" descr="DNA with solid fill">
            <a:extLst>
              <a:ext uri="{FF2B5EF4-FFF2-40B4-BE49-F238E27FC236}">
                <a16:creationId xmlns:a16="http://schemas.microsoft.com/office/drawing/2014/main" id="{BBCF3500-DFA5-135B-605F-49DC84095A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9977" y="1909483"/>
            <a:ext cx="914400" cy="914400"/>
          </a:xfrm>
          <a:prstGeom prst="rect">
            <a:avLst/>
          </a:prstGeom>
        </p:spPr>
      </p:pic>
      <p:pic>
        <p:nvPicPr>
          <p:cNvPr id="7" name="Graphic 6" descr="Welder female with solid fill">
            <a:extLst>
              <a:ext uri="{FF2B5EF4-FFF2-40B4-BE49-F238E27FC236}">
                <a16:creationId xmlns:a16="http://schemas.microsoft.com/office/drawing/2014/main" id="{0726B2F5-66DD-2E78-264E-A62CD1C4FC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31551" y="2060586"/>
            <a:ext cx="914400" cy="914400"/>
          </a:xfrm>
          <a:prstGeom prst="rect">
            <a:avLst/>
          </a:prstGeom>
        </p:spPr>
      </p:pic>
    </p:spTree>
    <p:extLst>
      <p:ext uri="{BB962C8B-B14F-4D97-AF65-F5344CB8AC3E}">
        <p14:creationId xmlns:p14="http://schemas.microsoft.com/office/powerpoint/2010/main" val="1228020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6B7D0A-D3E1-D4A6-27B8-56E1B399749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sz="1800" b="1" kern="1200">
                <a:solidFill>
                  <a:srgbClr val="000000"/>
                </a:solidFill>
                <a:effectLst/>
                <a:latin typeface="Calibri" panose="020F0502020204030204" pitchFamily="34" charset="0"/>
                <a:ea typeface="+mj-ea"/>
                <a:cs typeface="+mj-cs"/>
              </a:rPr>
              <a:t>Introduction to the Problem</a:t>
            </a:r>
            <a:endParaRPr lang="fr-FR" b="1" dirty="0"/>
          </a:p>
        </p:txBody>
      </p:sp>
      <p:sp>
        <p:nvSpPr>
          <p:cNvPr id="9" name="Chord 8">
            <a:extLst>
              <a:ext uri="{FF2B5EF4-FFF2-40B4-BE49-F238E27FC236}">
                <a16:creationId xmlns:a16="http://schemas.microsoft.com/office/drawing/2014/main" id="{3441AABF-A7A5-BA7B-5349-E36EDAF273F8}"/>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9" name="Graphic 18" descr="Lightbulb and gear">
            <a:extLst>
              <a:ext uri="{FF2B5EF4-FFF2-40B4-BE49-F238E27FC236}">
                <a16:creationId xmlns:a16="http://schemas.microsoft.com/office/drawing/2014/main" id="{9E6CC1F0-A5C1-8245-4C63-08D3AA9C22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258" y="1375229"/>
            <a:ext cx="914400" cy="914400"/>
          </a:xfrm>
          <a:prstGeom prst="rect">
            <a:avLst/>
          </a:prstGeom>
        </p:spPr>
      </p:pic>
      <p:sp>
        <p:nvSpPr>
          <p:cNvPr id="21" name="TextBox 20">
            <a:extLst>
              <a:ext uri="{FF2B5EF4-FFF2-40B4-BE49-F238E27FC236}">
                <a16:creationId xmlns:a16="http://schemas.microsoft.com/office/drawing/2014/main" id="{E418D1ED-A961-4B88-304B-295AA0A34BEE}"/>
              </a:ext>
            </a:extLst>
          </p:cNvPr>
          <p:cNvSpPr txBox="1"/>
          <p:nvPr/>
        </p:nvSpPr>
        <p:spPr>
          <a:xfrm>
            <a:off x="1542143" y="1693929"/>
            <a:ext cx="9107713" cy="369332"/>
          </a:xfrm>
          <a:prstGeom prst="rect">
            <a:avLst/>
          </a:prstGeom>
          <a:noFill/>
        </p:spPr>
        <p:txBody>
          <a:bodyPr wrap="square">
            <a:spAutoFit/>
          </a:bodyPr>
          <a:lstStyle/>
          <a:p>
            <a:r>
              <a:rPr lang="en-US" dirty="0"/>
              <a:t>The Traveling Salesman Problem (TSP) is a classical optimization challenge :</a:t>
            </a:r>
            <a:endParaRPr lang="fr-FR" dirty="0"/>
          </a:p>
        </p:txBody>
      </p:sp>
      <p:sp>
        <p:nvSpPr>
          <p:cNvPr id="24" name="Rectangle: Rounded Corners 23">
            <a:extLst>
              <a:ext uri="{FF2B5EF4-FFF2-40B4-BE49-F238E27FC236}">
                <a16:creationId xmlns:a16="http://schemas.microsoft.com/office/drawing/2014/main" id="{F5F1B767-1B07-9353-8FB6-00598F97B8CD}"/>
              </a:ext>
            </a:extLst>
          </p:cNvPr>
          <p:cNvSpPr/>
          <p:nvPr/>
        </p:nvSpPr>
        <p:spPr>
          <a:xfrm>
            <a:off x="1429658" y="2899482"/>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5" name="Rectangle: Rounded Corners 24">
            <a:extLst>
              <a:ext uri="{FF2B5EF4-FFF2-40B4-BE49-F238E27FC236}">
                <a16:creationId xmlns:a16="http://schemas.microsoft.com/office/drawing/2014/main" id="{E26B5A0D-4684-CDFA-CEA0-727AEE1E4148}"/>
              </a:ext>
            </a:extLst>
          </p:cNvPr>
          <p:cNvSpPr/>
          <p:nvPr/>
        </p:nvSpPr>
        <p:spPr>
          <a:xfrm>
            <a:off x="4993276" y="2899482"/>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ectangle: Rounded Corners 25">
            <a:extLst>
              <a:ext uri="{FF2B5EF4-FFF2-40B4-BE49-F238E27FC236}">
                <a16:creationId xmlns:a16="http://schemas.microsoft.com/office/drawing/2014/main" id="{B9A081FC-157D-5E28-85CC-D40A46A65644}"/>
              </a:ext>
            </a:extLst>
          </p:cNvPr>
          <p:cNvSpPr/>
          <p:nvPr/>
        </p:nvSpPr>
        <p:spPr>
          <a:xfrm>
            <a:off x="8861693" y="2899482"/>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8" name="TextBox 27">
            <a:extLst>
              <a:ext uri="{FF2B5EF4-FFF2-40B4-BE49-F238E27FC236}">
                <a16:creationId xmlns:a16="http://schemas.microsoft.com/office/drawing/2014/main" id="{3D1D7FC6-8355-0609-17D6-F1AB2F6A2613}"/>
              </a:ext>
            </a:extLst>
          </p:cNvPr>
          <p:cNvSpPr txBox="1"/>
          <p:nvPr/>
        </p:nvSpPr>
        <p:spPr>
          <a:xfrm>
            <a:off x="1214119" y="4460104"/>
            <a:ext cx="1561011" cy="738664"/>
          </a:xfrm>
          <a:prstGeom prst="rect">
            <a:avLst/>
          </a:prstGeom>
          <a:noFill/>
        </p:spPr>
        <p:txBody>
          <a:bodyPr wrap="square">
            <a:spAutoFit/>
          </a:bodyPr>
          <a:lstStyle/>
          <a:p>
            <a:pPr algn="ctr"/>
            <a:r>
              <a:rPr lang="en-US" sz="1400" dirty="0"/>
              <a:t>Visit every city once and return to the start</a:t>
            </a:r>
            <a:endParaRPr lang="fr-FR" sz="1400" dirty="0"/>
          </a:p>
        </p:txBody>
      </p:sp>
      <p:sp>
        <p:nvSpPr>
          <p:cNvPr id="30" name="TextBox 29">
            <a:extLst>
              <a:ext uri="{FF2B5EF4-FFF2-40B4-BE49-F238E27FC236}">
                <a16:creationId xmlns:a16="http://schemas.microsoft.com/office/drawing/2014/main" id="{6DC735AE-CCEE-D49F-1D72-423DD520C7B3}"/>
              </a:ext>
            </a:extLst>
          </p:cNvPr>
          <p:cNvSpPr txBox="1"/>
          <p:nvPr/>
        </p:nvSpPr>
        <p:spPr>
          <a:xfrm>
            <a:off x="4849926" y="4460104"/>
            <a:ext cx="1487027" cy="738664"/>
          </a:xfrm>
          <a:prstGeom prst="rect">
            <a:avLst/>
          </a:prstGeom>
          <a:noFill/>
        </p:spPr>
        <p:txBody>
          <a:bodyPr wrap="square">
            <a:spAutoFit/>
          </a:bodyPr>
          <a:lstStyle/>
          <a:p>
            <a:pPr algn="ctr"/>
            <a:r>
              <a:rPr lang="en-US" sz="1400" dirty="0"/>
              <a:t>Applications: logistics, routing, circuit design.</a:t>
            </a:r>
          </a:p>
        </p:txBody>
      </p:sp>
      <p:sp>
        <p:nvSpPr>
          <p:cNvPr id="32" name="TextBox 31">
            <a:extLst>
              <a:ext uri="{FF2B5EF4-FFF2-40B4-BE49-F238E27FC236}">
                <a16:creationId xmlns:a16="http://schemas.microsoft.com/office/drawing/2014/main" id="{A9EFD034-51F9-6595-0046-5075DCEF6FC8}"/>
              </a:ext>
            </a:extLst>
          </p:cNvPr>
          <p:cNvSpPr txBox="1"/>
          <p:nvPr/>
        </p:nvSpPr>
        <p:spPr>
          <a:xfrm>
            <a:off x="8615312" y="4460104"/>
            <a:ext cx="1611118" cy="738664"/>
          </a:xfrm>
          <a:prstGeom prst="rect">
            <a:avLst/>
          </a:prstGeom>
          <a:noFill/>
        </p:spPr>
        <p:txBody>
          <a:bodyPr wrap="square">
            <a:spAutoFit/>
          </a:bodyPr>
          <a:lstStyle/>
          <a:p>
            <a:pPr algn="ctr"/>
            <a:r>
              <a:rPr lang="en-US" sz="1400" dirty="0"/>
              <a:t>Complexity grows factorially with the number of cities</a:t>
            </a:r>
            <a:endParaRPr lang="fr-FR" sz="1400" dirty="0"/>
          </a:p>
        </p:txBody>
      </p:sp>
      <p:sp>
        <p:nvSpPr>
          <p:cNvPr id="33" name="TextBox 32">
            <a:extLst>
              <a:ext uri="{FF2B5EF4-FFF2-40B4-BE49-F238E27FC236}">
                <a16:creationId xmlns:a16="http://schemas.microsoft.com/office/drawing/2014/main" id="{79239FE3-2BC4-3C0B-5441-D732389EAA98}"/>
              </a:ext>
            </a:extLst>
          </p:cNvPr>
          <p:cNvSpPr txBox="1"/>
          <p:nvPr/>
        </p:nvSpPr>
        <p:spPr>
          <a:xfrm>
            <a:off x="1624823" y="3299591"/>
            <a:ext cx="739601" cy="400110"/>
          </a:xfrm>
          <a:prstGeom prst="rect">
            <a:avLst/>
          </a:prstGeom>
          <a:noFill/>
        </p:spPr>
        <p:txBody>
          <a:bodyPr wrap="square" rtlCol="0">
            <a:spAutoFit/>
          </a:bodyPr>
          <a:lstStyle/>
          <a:p>
            <a:pPr algn="ctr"/>
            <a:r>
              <a:rPr lang="fr-FR" sz="2000" b="1" dirty="0"/>
              <a:t>1</a:t>
            </a:r>
          </a:p>
        </p:txBody>
      </p:sp>
      <p:sp>
        <p:nvSpPr>
          <p:cNvPr id="34" name="TextBox 33">
            <a:extLst>
              <a:ext uri="{FF2B5EF4-FFF2-40B4-BE49-F238E27FC236}">
                <a16:creationId xmlns:a16="http://schemas.microsoft.com/office/drawing/2014/main" id="{D372A748-9EEC-8711-CDFB-BC461208A0EB}"/>
              </a:ext>
            </a:extLst>
          </p:cNvPr>
          <p:cNvSpPr txBox="1"/>
          <p:nvPr/>
        </p:nvSpPr>
        <p:spPr>
          <a:xfrm>
            <a:off x="5223638" y="3300598"/>
            <a:ext cx="739601" cy="400110"/>
          </a:xfrm>
          <a:prstGeom prst="rect">
            <a:avLst/>
          </a:prstGeom>
          <a:noFill/>
        </p:spPr>
        <p:txBody>
          <a:bodyPr wrap="square" rtlCol="0">
            <a:spAutoFit/>
          </a:bodyPr>
          <a:lstStyle/>
          <a:p>
            <a:pPr algn="ctr"/>
            <a:r>
              <a:rPr lang="fr-FR" sz="2000" b="1" dirty="0"/>
              <a:t>2</a:t>
            </a:r>
          </a:p>
        </p:txBody>
      </p:sp>
      <p:sp>
        <p:nvSpPr>
          <p:cNvPr id="35" name="TextBox 34">
            <a:extLst>
              <a:ext uri="{FF2B5EF4-FFF2-40B4-BE49-F238E27FC236}">
                <a16:creationId xmlns:a16="http://schemas.microsoft.com/office/drawing/2014/main" id="{33F60223-9F09-46E5-F4A2-6A0CBFD453FB}"/>
              </a:ext>
            </a:extLst>
          </p:cNvPr>
          <p:cNvSpPr txBox="1"/>
          <p:nvPr/>
        </p:nvSpPr>
        <p:spPr>
          <a:xfrm>
            <a:off x="9092056" y="3301082"/>
            <a:ext cx="739601" cy="400110"/>
          </a:xfrm>
          <a:prstGeom prst="rect">
            <a:avLst/>
          </a:prstGeom>
          <a:noFill/>
        </p:spPr>
        <p:txBody>
          <a:bodyPr wrap="square" rtlCol="0">
            <a:spAutoFit/>
          </a:bodyPr>
          <a:lstStyle/>
          <a:p>
            <a:pPr algn="ctr"/>
            <a:r>
              <a:rPr lang="fr-FR" sz="2000" b="1" dirty="0"/>
              <a:t>3</a:t>
            </a:r>
          </a:p>
        </p:txBody>
      </p:sp>
    </p:spTree>
    <p:extLst>
      <p:ext uri="{BB962C8B-B14F-4D97-AF65-F5344CB8AC3E}">
        <p14:creationId xmlns:p14="http://schemas.microsoft.com/office/powerpoint/2010/main" val="3299137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3E047-30D6-291B-88D7-E2DE08C04779}"/>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D10CDB8F-FFDA-A262-04E6-114765AF22D2}"/>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GB" sz="1800" b="1" kern="1200" dirty="0">
                <a:solidFill>
                  <a:srgbClr val="000000"/>
                </a:solidFill>
                <a:effectLst/>
                <a:latin typeface="Calibri" panose="020F0502020204030204" pitchFamily="34" charset="0"/>
                <a:ea typeface="+mj-ea"/>
                <a:cs typeface="+mj-cs"/>
              </a:rPr>
              <a:t>Why is Simulated Annealing the Preferred Single Search Algorithm?</a:t>
            </a:r>
            <a:endParaRPr lang="fr-FR" b="1" dirty="0"/>
          </a:p>
        </p:txBody>
      </p:sp>
      <p:sp>
        <p:nvSpPr>
          <p:cNvPr id="9" name="Chord 8">
            <a:extLst>
              <a:ext uri="{FF2B5EF4-FFF2-40B4-BE49-F238E27FC236}">
                <a16:creationId xmlns:a16="http://schemas.microsoft.com/office/drawing/2014/main" id="{F3E9A6FA-22CC-CF49-63B3-5B2E7EA56C26}"/>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6" name="Group 5">
            <a:extLst>
              <a:ext uri="{FF2B5EF4-FFF2-40B4-BE49-F238E27FC236}">
                <a16:creationId xmlns:a16="http://schemas.microsoft.com/office/drawing/2014/main" id="{9570D2C8-CC61-6872-02FB-3592677E9382}"/>
              </a:ext>
            </a:extLst>
          </p:cNvPr>
          <p:cNvGrpSpPr/>
          <p:nvPr/>
        </p:nvGrpSpPr>
        <p:grpSpPr>
          <a:xfrm>
            <a:off x="218346" y="1404738"/>
            <a:ext cx="5721515" cy="2854906"/>
            <a:chOff x="167578" y="1161141"/>
            <a:chExt cx="5721515" cy="2854906"/>
          </a:xfrm>
        </p:grpSpPr>
        <p:pic>
          <p:nvPicPr>
            <p:cNvPr id="2" name="Picture 1">
              <a:extLst>
                <a:ext uri="{FF2B5EF4-FFF2-40B4-BE49-F238E27FC236}">
                  <a16:creationId xmlns:a16="http://schemas.microsoft.com/office/drawing/2014/main" id="{F70C59AB-D04D-EEB3-E41C-7D5434D23EBB}"/>
                </a:ext>
              </a:extLst>
            </p:cNvPr>
            <p:cNvPicPr>
              <a:picLocks noChangeAspect="1"/>
            </p:cNvPicPr>
            <p:nvPr/>
          </p:nvPicPr>
          <p:blipFill>
            <a:blip r:embed="rId3"/>
            <a:stretch>
              <a:fillRect/>
            </a:stretch>
          </p:blipFill>
          <p:spPr>
            <a:xfrm>
              <a:off x="167578" y="1161141"/>
              <a:ext cx="5721515" cy="2854906"/>
            </a:xfrm>
            <a:prstGeom prst="rect">
              <a:avLst/>
            </a:prstGeom>
          </p:spPr>
        </p:pic>
        <p:sp>
          <p:nvSpPr>
            <p:cNvPr id="8" name="TextBox 7">
              <a:extLst>
                <a:ext uri="{FF2B5EF4-FFF2-40B4-BE49-F238E27FC236}">
                  <a16:creationId xmlns:a16="http://schemas.microsoft.com/office/drawing/2014/main" id="{0392D826-C5FD-9F1D-733C-14FE2544B8D6}"/>
                </a:ext>
              </a:extLst>
            </p:cNvPr>
            <p:cNvSpPr txBox="1"/>
            <p:nvPr/>
          </p:nvSpPr>
          <p:spPr>
            <a:xfrm rot="19186320">
              <a:off x="730937" y="2185130"/>
              <a:ext cx="960703" cy="307777"/>
            </a:xfrm>
            <a:prstGeom prst="rect">
              <a:avLst/>
            </a:prstGeom>
            <a:noFill/>
          </p:spPr>
          <p:txBody>
            <a:bodyPr wrap="square">
              <a:spAutoFit/>
            </a:bodyPr>
            <a:lstStyle/>
            <a:p>
              <a:r>
                <a:rPr lang="en-GB" sz="1400" dirty="0"/>
                <a:t>786.05</a:t>
              </a:r>
            </a:p>
          </p:txBody>
        </p:sp>
        <p:sp>
          <p:nvSpPr>
            <p:cNvPr id="12" name="TextBox 11">
              <a:extLst>
                <a:ext uri="{FF2B5EF4-FFF2-40B4-BE49-F238E27FC236}">
                  <a16:creationId xmlns:a16="http://schemas.microsoft.com/office/drawing/2014/main" id="{75C3F379-6000-EC7F-27F0-64B22F03B59A}"/>
                </a:ext>
              </a:extLst>
            </p:cNvPr>
            <p:cNvSpPr txBox="1"/>
            <p:nvPr/>
          </p:nvSpPr>
          <p:spPr>
            <a:xfrm rot="19186320">
              <a:off x="1774649" y="2185131"/>
              <a:ext cx="960703" cy="307777"/>
            </a:xfrm>
            <a:prstGeom prst="rect">
              <a:avLst/>
            </a:prstGeom>
            <a:noFill/>
          </p:spPr>
          <p:txBody>
            <a:bodyPr wrap="square">
              <a:spAutoFit/>
            </a:bodyPr>
            <a:lstStyle/>
            <a:p>
              <a:r>
                <a:rPr lang="en-GB" sz="1400" dirty="0"/>
                <a:t>575.11</a:t>
              </a:r>
            </a:p>
          </p:txBody>
        </p:sp>
        <p:sp>
          <p:nvSpPr>
            <p:cNvPr id="16" name="TextBox 15">
              <a:extLst>
                <a:ext uri="{FF2B5EF4-FFF2-40B4-BE49-F238E27FC236}">
                  <a16:creationId xmlns:a16="http://schemas.microsoft.com/office/drawing/2014/main" id="{64745409-987D-3FB6-3E12-1F7BF8E4D047}"/>
                </a:ext>
              </a:extLst>
            </p:cNvPr>
            <p:cNvSpPr txBox="1"/>
            <p:nvPr/>
          </p:nvSpPr>
          <p:spPr>
            <a:xfrm rot="19186320">
              <a:off x="2745945" y="2257081"/>
              <a:ext cx="960703" cy="307777"/>
            </a:xfrm>
            <a:prstGeom prst="rect">
              <a:avLst/>
            </a:prstGeom>
            <a:noFill/>
          </p:spPr>
          <p:txBody>
            <a:bodyPr wrap="square">
              <a:spAutoFit/>
            </a:bodyPr>
            <a:lstStyle/>
            <a:p>
              <a:r>
                <a:rPr lang="en-GB" sz="1400" dirty="0"/>
                <a:t>560.40</a:t>
              </a:r>
            </a:p>
          </p:txBody>
        </p:sp>
        <p:sp>
          <p:nvSpPr>
            <p:cNvPr id="19" name="TextBox 18">
              <a:extLst>
                <a:ext uri="{FF2B5EF4-FFF2-40B4-BE49-F238E27FC236}">
                  <a16:creationId xmlns:a16="http://schemas.microsoft.com/office/drawing/2014/main" id="{10A90DD0-482C-F314-66BF-B464A75804D2}"/>
                </a:ext>
              </a:extLst>
            </p:cNvPr>
            <p:cNvSpPr txBox="1"/>
            <p:nvPr/>
          </p:nvSpPr>
          <p:spPr>
            <a:xfrm rot="19186320">
              <a:off x="3761501" y="2185127"/>
              <a:ext cx="960703" cy="307777"/>
            </a:xfrm>
            <a:prstGeom prst="rect">
              <a:avLst/>
            </a:prstGeom>
            <a:noFill/>
          </p:spPr>
          <p:txBody>
            <a:bodyPr wrap="square">
              <a:spAutoFit/>
            </a:bodyPr>
            <a:lstStyle/>
            <a:p>
              <a:r>
                <a:rPr lang="en-GB" sz="1400" dirty="0"/>
                <a:t>661.40</a:t>
              </a:r>
            </a:p>
          </p:txBody>
        </p:sp>
        <p:sp>
          <p:nvSpPr>
            <p:cNvPr id="23" name="TextBox 22">
              <a:extLst>
                <a:ext uri="{FF2B5EF4-FFF2-40B4-BE49-F238E27FC236}">
                  <a16:creationId xmlns:a16="http://schemas.microsoft.com/office/drawing/2014/main" id="{EBCF5007-937C-B81D-5C48-B3032F1E26D8}"/>
                </a:ext>
              </a:extLst>
            </p:cNvPr>
            <p:cNvSpPr txBox="1"/>
            <p:nvPr/>
          </p:nvSpPr>
          <p:spPr>
            <a:xfrm rot="19186320">
              <a:off x="4693752" y="2185132"/>
              <a:ext cx="960703" cy="307777"/>
            </a:xfrm>
            <a:prstGeom prst="rect">
              <a:avLst/>
            </a:prstGeom>
            <a:noFill/>
          </p:spPr>
          <p:txBody>
            <a:bodyPr wrap="square">
              <a:spAutoFit/>
            </a:bodyPr>
            <a:lstStyle/>
            <a:p>
              <a:r>
                <a:rPr lang="en-GB" sz="1400" dirty="0"/>
                <a:t>679.28</a:t>
              </a:r>
            </a:p>
          </p:txBody>
        </p:sp>
      </p:grpSp>
      <p:grpSp>
        <p:nvGrpSpPr>
          <p:cNvPr id="5" name="Group 4">
            <a:extLst>
              <a:ext uri="{FF2B5EF4-FFF2-40B4-BE49-F238E27FC236}">
                <a16:creationId xmlns:a16="http://schemas.microsoft.com/office/drawing/2014/main" id="{F670B525-8B1F-22C4-2ADB-D71D4BB71276}"/>
              </a:ext>
            </a:extLst>
          </p:cNvPr>
          <p:cNvGrpSpPr/>
          <p:nvPr/>
        </p:nvGrpSpPr>
        <p:grpSpPr>
          <a:xfrm>
            <a:off x="5883002" y="3631173"/>
            <a:ext cx="5778374" cy="2806835"/>
            <a:chOff x="6096000" y="1209211"/>
            <a:chExt cx="5778374" cy="2806835"/>
          </a:xfrm>
        </p:grpSpPr>
        <p:pic>
          <p:nvPicPr>
            <p:cNvPr id="3" name="Picture 2">
              <a:extLst>
                <a:ext uri="{FF2B5EF4-FFF2-40B4-BE49-F238E27FC236}">
                  <a16:creationId xmlns:a16="http://schemas.microsoft.com/office/drawing/2014/main" id="{81FCF034-5709-2CE7-B7BF-E7DDF8BFA635}"/>
                </a:ext>
              </a:extLst>
            </p:cNvPr>
            <p:cNvPicPr>
              <a:picLocks noChangeAspect="1"/>
            </p:cNvPicPr>
            <p:nvPr/>
          </p:nvPicPr>
          <p:blipFill>
            <a:blip r:embed="rId4"/>
            <a:stretch>
              <a:fillRect/>
            </a:stretch>
          </p:blipFill>
          <p:spPr>
            <a:xfrm>
              <a:off x="6096000" y="1209211"/>
              <a:ext cx="5778374" cy="2806835"/>
            </a:xfrm>
            <a:prstGeom prst="rect">
              <a:avLst/>
            </a:prstGeom>
          </p:spPr>
        </p:pic>
        <p:sp>
          <p:nvSpPr>
            <p:cNvPr id="10" name="TextBox 9">
              <a:extLst>
                <a:ext uri="{FF2B5EF4-FFF2-40B4-BE49-F238E27FC236}">
                  <a16:creationId xmlns:a16="http://schemas.microsoft.com/office/drawing/2014/main" id="{039738AB-7554-6D84-09DE-23D8376A8B68}"/>
                </a:ext>
              </a:extLst>
            </p:cNvPr>
            <p:cNvSpPr txBox="1"/>
            <p:nvPr/>
          </p:nvSpPr>
          <p:spPr>
            <a:xfrm rot="19186320">
              <a:off x="6689705" y="2185129"/>
              <a:ext cx="960703" cy="307777"/>
            </a:xfrm>
            <a:prstGeom prst="rect">
              <a:avLst/>
            </a:prstGeom>
            <a:noFill/>
          </p:spPr>
          <p:txBody>
            <a:bodyPr wrap="square">
              <a:spAutoFit/>
            </a:bodyPr>
            <a:lstStyle/>
            <a:p>
              <a:r>
                <a:rPr lang="en-GB" sz="1400" dirty="0"/>
                <a:t>863.42</a:t>
              </a:r>
            </a:p>
          </p:txBody>
        </p:sp>
        <p:sp>
          <p:nvSpPr>
            <p:cNvPr id="13" name="TextBox 12">
              <a:extLst>
                <a:ext uri="{FF2B5EF4-FFF2-40B4-BE49-F238E27FC236}">
                  <a16:creationId xmlns:a16="http://schemas.microsoft.com/office/drawing/2014/main" id="{35CFBF7B-406B-5456-751C-FBB35AC8B178}"/>
                </a:ext>
              </a:extLst>
            </p:cNvPr>
            <p:cNvSpPr txBox="1"/>
            <p:nvPr/>
          </p:nvSpPr>
          <p:spPr>
            <a:xfrm rot="19186320">
              <a:off x="7687560" y="2185131"/>
              <a:ext cx="960703" cy="307777"/>
            </a:xfrm>
            <a:prstGeom prst="rect">
              <a:avLst/>
            </a:prstGeom>
            <a:noFill/>
          </p:spPr>
          <p:txBody>
            <a:bodyPr wrap="square">
              <a:spAutoFit/>
            </a:bodyPr>
            <a:lstStyle/>
            <a:p>
              <a:r>
                <a:rPr lang="en-GB" sz="1400" dirty="0"/>
                <a:t>592.10</a:t>
              </a:r>
            </a:p>
          </p:txBody>
        </p:sp>
        <p:sp>
          <p:nvSpPr>
            <p:cNvPr id="18" name="TextBox 17">
              <a:extLst>
                <a:ext uri="{FF2B5EF4-FFF2-40B4-BE49-F238E27FC236}">
                  <a16:creationId xmlns:a16="http://schemas.microsoft.com/office/drawing/2014/main" id="{7A000415-C69E-6A7C-11FF-D9A36E2F90F8}"/>
                </a:ext>
              </a:extLst>
            </p:cNvPr>
            <p:cNvSpPr txBox="1"/>
            <p:nvPr/>
          </p:nvSpPr>
          <p:spPr>
            <a:xfrm rot="19186320">
              <a:off x="8746145" y="2257081"/>
              <a:ext cx="960703" cy="307777"/>
            </a:xfrm>
            <a:prstGeom prst="rect">
              <a:avLst/>
            </a:prstGeom>
            <a:noFill/>
          </p:spPr>
          <p:txBody>
            <a:bodyPr wrap="square">
              <a:spAutoFit/>
            </a:bodyPr>
            <a:lstStyle/>
            <a:p>
              <a:r>
                <a:rPr lang="en-GB" sz="1400" dirty="0"/>
                <a:t>562.70</a:t>
              </a:r>
            </a:p>
          </p:txBody>
        </p:sp>
        <p:sp>
          <p:nvSpPr>
            <p:cNvPr id="21" name="TextBox 20">
              <a:extLst>
                <a:ext uri="{FF2B5EF4-FFF2-40B4-BE49-F238E27FC236}">
                  <a16:creationId xmlns:a16="http://schemas.microsoft.com/office/drawing/2014/main" id="{41EB1F1D-7C8F-4B04-E0D5-6F332D690C5B}"/>
                </a:ext>
              </a:extLst>
            </p:cNvPr>
            <p:cNvSpPr txBox="1"/>
            <p:nvPr/>
          </p:nvSpPr>
          <p:spPr>
            <a:xfrm rot="19186320">
              <a:off x="9678396" y="2185125"/>
              <a:ext cx="960703" cy="307777"/>
            </a:xfrm>
            <a:prstGeom prst="rect">
              <a:avLst/>
            </a:prstGeom>
            <a:noFill/>
          </p:spPr>
          <p:txBody>
            <a:bodyPr wrap="square">
              <a:spAutoFit/>
            </a:bodyPr>
            <a:lstStyle/>
            <a:p>
              <a:r>
                <a:rPr lang="en-GB" sz="1400" dirty="0"/>
                <a:t>806.66</a:t>
              </a:r>
            </a:p>
          </p:txBody>
        </p:sp>
        <p:sp>
          <p:nvSpPr>
            <p:cNvPr id="24" name="TextBox 23">
              <a:extLst>
                <a:ext uri="{FF2B5EF4-FFF2-40B4-BE49-F238E27FC236}">
                  <a16:creationId xmlns:a16="http://schemas.microsoft.com/office/drawing/2014/main" id="{CDE753E3-9AD1-A4EA-7270-22F921CD397E}"/>
                </a:ext>
              </a:extLst>
            </p:cNvPr>
            <p:cNvSpPr txBox="1"/>
            <p:nvPr/>
          </p:nvSpPr>
          <p:spPr>
            <a:xfrm rot="19186320">
              <a:off x="10752452" y="2185133"/>
              <a:ext cx="960703" cy="307777"/>
            </a:xfrm>
            <a:prstGeom prst="rect">
              <a:avLst/>
            </a:prstGeom>
            <a:noFill/>
          </p:spPr>
          <p:txBody>
            <a:bodyPr wrap="square">
              <a:spAutoFit/>
            </a:bodyPr>
            <a:lstStyle/>
            <a:p>
              <a:r>
                <a:rPr lang="en-GB" sz="1400" dirty="0"/>
                <a:t>891.94</a:t>
              </a:r>
            </a:p>
          </p:txBody>
        </p:sp>
      </p:grpSp>
      <p:sp>
        <p:nvSpPr>
          <p:cNvPr id="7" name="Rectangle 6">
            <a:extLst>
              <a:ext uri="{FF2B5EF4-FFF2-40B4-BE49-F238E27FC236}">
                <a16:creationId xmlns:a16="http://schemas.microsoft.com/office/drawing/2014/main" id="{3D374606-1278-B38B-1C3E-CF993E8A364A}"/>
              </a:ext>
            </a:extLst>
          </p:cNvPr>
          <p:cNvSpPr/>
          <p:nvPr/>
        </p:nvSpPr>
        <p:spPr>
          <a:xfrm>
            <a:off x="1045948" y="4481590"/>
            <a:ext cx="4642092" cy="1200329"/>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Average Distance</a:t>
            </a:r>
            <a:endParaRPr lang="en-GB" sz="2400" cap="none" spc="0" dirty="0">
              <a:ln w="0"/>
              <a:solidFill>
                <a:schemeClr val="tx1"/>
              </a:solidFill>
              <a:effectLst>
                <a:outerShdw blurRad="38100" dist="19050" dir="2700000" algn="tl" rotWithShape="0">
                  <a:schemeClr val="dk1">
                    <a:alpha val="40000"/>
                  </a:schemeClr>
                </a:outerShdw>
              </a:effectLst>
            </a:endParaRPr>
          </a:p>
          <a:p>
            <a:r>
              <a:rPr lang="en-GB" sz="2400" cap="none" spc="0" dirty="0">
                <a:ln w="0"/>
                <a:solidFill>
                  <a:schemeClr val="tx1"/>
                </a:solidFill>
              </a:rPr>
              <a:t>Local Search: 562.70</a:t>
            </a:r>
          </a:p>
          <a:p>
            <a:r>
              <a:rPr lang="en-GB" sz="2400" dirty="0">
                <a:ln w="0"/>
              </a:rPr>
              <a:t>Steepest Hill Climbing: 592.10</a:t>
            </a:r>
            <a:endParaRPr lang="en-GB" sz="2400" dirty="0"/>
          </a:p>
        </p:txBody>
      </p:sp>
      <p:sp>
        <p:nvSpPr>
          <p:cNvPr id="26" name="Rectangle 25">
            <a:extLst>
              <a:ext uri="{FF2B5EF4-FFF2-40B4-BE49-F238E27FC236}">
                <a16:creationId xmlns:a16="http://schemas.microsoft.com/office/drawing/2014/main" id="{0568F360-4F2B-F461-A4C3-0D7881A8618F}"/>
              </a:ext>
            </a:extLst>
          </p:cNvPr>
          <p:cNvSpPr/>
          <p:nvPr/>
        </p:nvSpPr>
        <p:spPr>
          <a:xfrm>
            <a:off x="6109882" y="1881955"/>
            <a:ext cx="4642092" cy="1200329"/>
          </a:xfrm>
          <a:prstGeom prst="rect">
            <a:avLst/>
          </a:prstGeom>
          <a:noFill/>
        </p:spPr>
        <p:txBody>
          <a:bodyPr wrap="square" lIns="91440" tIns="45720" rIns="91440" bIns="45720">
            <a:spAutoFit/>
          </a:bodyPr>
          <a:lstStyle/>
          <a:p>
            <a:r>
              <a:rPr lang="en-GB" sz="2400" dirty="0">
                <a:ln w="0"/>
                <a:effectLst>
                  <a:outerShdw blurRad="38100" dist="19050" dir="2700000" algn="tl" rotWithShape="0">
                    <a:schemeClr val="dk1">
                      <a:alpha val="40000"/>
                    </a:schemeClr>
                  </a:outerShdw>
                </a:effectLst>
              </a:rPr>
              <a:t>Best Distance</a:t>
            </a:r>
            <a:endParaRPr lang="en-GB" sz="2400" cap="none" spc="0" dirty="0">
              <a:ln w="0"/>
              <a:solidFill>
                <a:schemeClr val="tx1"/>
              </a:solidFill>
              <a:effectLst>
                <a:outerShdw blurRad="38100" dist="19050" dir="2700000" algn="tl" rotWithShape="0">
                  <a:schemeClr val="dk1">
                    <a:alpha val="40000"/>
                  </a:schemeClr>
                </a:outerShdw>
              </a:effectLst>
            </a:endParaRPr>
          </a:p>
          <a:p>
            <a:r>
              <a:rPr lang="en-GB" sz="2400" cap="none" spc="0" dirty="0">
                <a:ln w="0"/>
                <a:solidFill>
                  <a:schemeClr val="tx1"/>
                </a:solidFill>
              </a:rPr>
              <a:t>Local Search: 560.40</a:t>
            </a:r>
          </a:p>
          <a:p>
            <a:r>
              <a:rPr lang="en-GB" sz="2400" dirty="0">
                <a:ln w="0"/>
              </a:rPr>
              <a:t>Steepest Hill Climbing: 575.11</a:t>
            </a:r>
            <a:endParaRPr lang="en-GB" sz="2400" dirty="0"/>
          </a:p>
        </p:txBody>
      </p:sp>
    </p:spTree>
    <p:extLst>
      <p:ext uri="{BB962C8B-B14F-4D97-AF65-F5344CB8AC3E}">
        <p14:creationId xmlns:p14="http://schemas.microsoft.com/office/powerpoint/2010/main" val="2342791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027AD-33B0-A558-90B7-DE715ED0C4DD}"/>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A48A060A-DDEC-B5EB-60B8-2A21B0F78BB3}"/>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GB" sz="1800" b="1" kern="1200" dirty="0">
                <a:solidFill>
                  <a:srgbClr val="000000"/>
                </a:solidFill>
                <a:effectLst/>
                <a:latin typeface="Calibri" panose="020F0502020204030204" pitchFamily="34" charset="0"/>
                <a:ea typeface="+mj-ea"/>
                <a:cs typeface="+mj-cs"/>
              </a:rPr>
              <a:t>Why is Simulated Annealing the Preferred Single Search Algorithm?</a:t>
            </a:r>
            <a:endParaRPr lang="fr-FR" b="1" dirty="0"/>
          </a:p>
        </p:txBody>
      </p:sp>
      <p:sp>
        <p:nvSpPr>
          <p:cNvPr id="9" name="Chord 8">
            <a:extLst>
              <a:ext uri="{FF2B5EF4-FFF2-40B4-BE49-F238E27FC236}">
                <a16:creationId xmlns:a16="http://schemas.microsoft.com/office/drawing/2014/main" id="{A68B3CF0-BE4D-3A9E-2FEF-D01AC99428AD}"/>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5" name="Group 4">
            <a:extLst>
              <a:ext uri="{FF2B5EF4-FFF2-40B4-BE49-F238E27FC236}">
                <a16:creationId xmlns:a16="http://schemas.microsoft.com/office/drawing/2014/main" id="{C0381D74-B52A-ADA7-CC77-C4ED0AEDD9BE}"/>
              </a:ext>
            </a:extLst>
          </p:cNvPr>
          <p:cNvGrpSpPr/>
          <p:nvPr/>
        </p:nvGrpSpPr>
        <p:grpSpPr>
          <a:xfrm>
            <a:off x="1871045" y="1632030"/>
            <a:ext cx="8372549" cy="4534515"/>
            <a:chOff x="3200269" y="4016047"/>
            <a:chExt cx="5377647" cy="2648210"/>
          </a:xfrm>
        </p:grpSpPr>
        <p:pic>
          <p:nvPicPr>
            <p:cNvPr id="4" name="Picture 3">
              <a:extLst>
                <a:ext uri="{FF2B5EF4-FFF2-40B4-BE49-F238E27FC236}">
                  <a16:creationId xmlns:a16="http://schemas.microsoft.com/office/drawing/2014/main" id="{D279E1D0-425F-3F35-9A03-408EC94A112B}"/>
                </a:ext>
              </a:extLst>
            </p:cNvPr>
            <p:cNvPicPr>
              <a:picLocks noChangeAspect="1"/>
            </p:cNvPicPr>
            <p:nvPr/>
          </p:nvPicPr>
          <p:blipFill>
            <a:blip r:embed="rId3"/>
            <a:stretch>
              <a:fillRect/>
            </a:stretch>
          </p:blipFill>
          <p:spPr>
            <a:xfrm>
              <a:off x="3200269" y="4016047"/>
              <a:ext cx="5377647" cy="2648210"/>
            </a:xfrm>
            <a:prstGeom prst="rect">
              <a:avLst/>
            </a:prstGeom>
          </p:spPr>
        </p:pic>
        <p:sp>
          <p:nvSpPr>
            <p:cNvPr id="11" name="TextBox 10">
              <a:extLst>
                <a:ext uri="{FF2B5EF4-FFF2-40B4-BE49-F238E27FC236}">
                  <a16:creationId xmlns:a16="http://schemas.microsoft.com/office/drawing/2014/main" id="{B2BE7D88-C0F0-EC6A-2618-AAD7ADE588EA}"/>
                </a:ext>
              </a:extLst>
            </p:cNvPr>
            <p:cNvSpPr txBox="1"/>
            <p:nvPr/>
          </p:nvSpPr>
          <p:spPr>
            <a:xfrm rot="19186320">
              <a:off x="3766350" y="4661628"/>
              <a:ext cx="960703" cy="307777"/>
            </a:xfrm>
            <a:prstGeom prst="rect">
              <a:avLst/>
            </a:prstGeom>
            <a:noFill/>
          </p:spPr>
          <p:txBody>
            <a:bodyPr wrap="square">
              <a:spAutoFit/>
            </a:bodyPr>
            <a:lstStyle/>
            <a:p>
              <a:r>
                <a:rPr lang="en-GB" sz="1400" dirty="0"/>
                <a:t>33.03</a:t>
              </a:r>
            </a:p>
          </p:txBody>
        </p:sp>
        <p:sp>
          <p:nvSpPr>
            <p:cNvPr id="14" name="TextBox 13">
              <a:extLst>
                <a:ext uri="{FF2B5EF4-FFF2-40B4-BE49-F238E27FC236}">
                  <a16:creationId xmlns:a16="http://schemas.microsoft.com/office/drawing/2014/main" id="{348D8284-DB59-DC9B-2B60-DEA731106C5E}"/>
                </a:ext>
              </a:extLst>
            </p:cNvPr>
            <p:cNvSpPr txBox="1"/>
            <p:nvPr/>
          </p:nvSpPr>
          <p:spPr>
            <a:xfrm rot="19186320">
              <a:off x="4698600" y="5033380"/>
              <a:ext cx="960703" cy="307777"/>
            </a:xfrm>
            <a:prstGeom prst="rect">
              <a:avLst/>
            </a:prstGeom>
            <a:noFill/>
          </p:spPr>
          <p:txBody>
            <a:bodyPr wrap="square">
              <a:spAutoFit/>
            </a:bodyPr>
            <a:lstStyle/>
            <a:p>
              <a:r>
                <a:rPr lang="en-GB" sz="1400" dirty="0"/>
                <a:t>11.80</a:t>
              </a:r>
            </a:p>
          </p:txBody>
        </p:sp>
        <p:sp>
          <p:nvSpPr>
            <p:cNvPr id="15" name="TextBox 14">
              <a:extLst>
                <a:ext uri="{FF2B5EF4-FFF2-40B4-BE49-F238E27FC236}">
                  <a16:creationId xmlns:a16="http://schemas.microsoft.com/office/drawing/2014/main" id="{BA60BAAF-F35A-340B-10D1-E5E183F50465}"/>
                </a:ext>
              </a:extLst>
            </p:cNvPr>
            <p:cNvSpPr txBox="1"/>
            <p:nvPr/>
          </p:nvSpPr>
          <p:spPr>
            <a:xfrm rot="19186320">
              <a:off x="5615649" y="5192416"/>
              <a:ext cx="960703" cy="307777"/>
            </a:xfrm>
            <a:prstGeom prst="rect">
              <a:avLst/>
            </a:prstGeom>
            <a:noFill/>
          </p:spPr>
          <p:txBody>
            <a:bodyPr wrap="square">
              <a:spAutoFit/>
            </a:bodyPr>
            <a:lstStyle/>
            <a:p>
              <a:r>
                <a:rPr lang="en-GB" sz="1400" dirty="0"/>
                <a:t>1.79</a:t>
              </a:r>
            </a:p>
          </p:txBody>
        </p:sp>
        <p:sp>
          <p:nvSpPr>
            <p:cNvPr id="22" name="TextBox 21">
              <a:extLst>
                <a:ext uri="{FF2B5EF4-FFF2-40B4-BE49-F238E27FC236}">
                  <a16:creationId xmlns:a16="http://schemas.microsoft.com/office/drawing/2014/main" id="{BDD5D4E6-A34F-55B7-AB9F-DCE3261D462A}"/>
                </a:ext>
              </a:extLst>
            </p:cNvPr>
            <p:cNvSpPr txBox="1"/>
            <p:nvPr/>
          </p:nvSpPr>
          <p:spPr>
            <a:xfrm rot="19186320">
              <a:off x="6532698" y="5067184"/>
              <a:ext cx="960703" cy="307777"/>
            </a:xfrm>
            <a:prstGeom prst="rect">
              <a:avLst/>
            </a:prstGeom>
            <a:noFill/>
          </p:spPr>
          <p:txBody>
            <a:bodyPr wrap="square">
              <a:spAutoFit/>
            </a:bodyPr>
            <a:lstStyle/>
            <a:p>
              <a:r>
                <a:rPr lang="en-GB" sz="1400" dirty="0"/>
                <a:t>77.51</a:t>
              </a:r>
            </a:p>
          </p:txBody>
        </p:sp>
        <p:sp>
          <p:nvSpPr>
            <p:cNvPr id="25" name="TextBox 24">
              <a:extLst>
                <a:ext uri="{FF2B5EF4-FFF2-40B4-BE49-F238E27FC236}">
                  <a16:creationId xmlns:a16="http://schemas.microsoft.com/office/drawing/2014/main" id="{DE0400FA-DA21-F4DD-8B47-3409D0564B63}"/>
                </a:ext>
              </a:extLst>
            </p:cNvPr>
            <p:cNvSpPr txBox="1"/>
            <p:nvPr/>
          </p:nvSpPr>
          <p:spPr>
            <a:xfrm rot="19186320">
              <a:off x="7464947" y="4941952"/>
              <a:ext cx="960703" cy="307777"/>
            </a:xfrm>
            <a:prstGeom prst="rect">
              <a:avLst/>
            </a:prstGeom>
            <a:noFill/>
          </p:spPr>
          <p:txBody>
            <a:bodyPr wrap="square">
              <a:spAutoFit/>
            </a:bodyPr>
            <a:lstStyle/>
            <a:p>
              <a:r>
                <a:rPr lang="en-GB" sz="1400" dirty="0"/>
                <a:t>69.70</a:t>
              </a:r>
            </a:p>
          </p:txBody>
        </p:sp>
      </p:grpSp>
    </p:spTree>
    <p:extLst>
      <p:ext uri="{BB962C8B-B14F-4D97-AF65-F5344CB8AC3E}">
        <p14:creationId xmlns:p14="http://schemas.microsoft.com/office/powerpoint/2010/main" val="4068201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C7D6B-5B7E-2D57-73AF-3C6DBBD90FFB}"/>
            </a:ext>
          </a:extLst>
        </p:cNvPr>
        <p:cNvGrpSpPr/>
        <p:nvPr/>
      </p:nvGrpSpPr>
      <p:grpSpPr>
        <a:xfrm>
          <a:off x="0" y="0"/>
          <a:ext cx="0" cy="0"/>
          <a:chOff x="0" y="0"/>
          <a:chExt cx="0" cy="0"/>
        </a:xfrm>
      </p:grpSpPr>
      <p:sp>
        <p:nvSpPr>
          <p:cNvPr id="17" name="Freeform: Shape 16">
            <a:extLst>
              <a:ext uri="{FF2B5EF4-FFF2-40B4-BE49-F238E27FC236}">
                <a16:creationId xmlns:a16="http://schemas.microsoft.com/office/drawing/2014/main" id="{BD5C008D-C3A3-5B66-63D4-E02605CDF84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GB" sz="1800" b="1" kern="1200" dirty="0">
                <a:solidFill>
                  <a:srgbClr val="000000"/>
                </a:solidFill>
                <a:effectLst/>
                <a:latin typeface="Calibri" panose="020F0502020204030204" pitchFamily="34" charset="0"/>
                <a:ea typeface="+mj-ea"/>
                <a:cs typeface="+mj-cs"/>
              </a:rPr>
              <a:t>Why is Simulated Annealing the Preferred Single Search Algorithm?</a:t>
            </a:r>
            <a:endParaRPr lang="fr-FR" b="1" dirty="0"/>
          </a:p>
        </p:txBody>
      </p:sp>
      <p:sp>
        <p:nvSpPr>
          <p:cNvPr id="9" name="Chord 8">
            <a:extLst>
              <a:ext uri="{FF2B5EF4-FFF2-40B4-BE49-F238E27FC236}">
                <a16:creationId xmlns:a16="http://schemas.microsoft.com/office/drawing/2014/main" id="{69596016-DE0C-6FB8-94C9-FFD4FAA9F0F1}"/>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5587A2AE-84B3-5766-E1B2-A89DE7AED0FD}"/>
              </a:ext>
            </a:extLst>
          </p:cNvPr>
          <p:cNvSpPr txBox="1"/>
          <p:nvPr/>
        </p:nvSpPr>
        <p:spPr>
          <a:xfrm>
            <a:off x="789971" y="1573658"/>
            <a:ext cx="10599518" cy="452431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b="1" i="0" dirty="0">
                <a:effectLst/>
                <a:latin typeface="system-ui"/>
              </a:rPr>
              <a:t>Simplicity and Practicality:</a:t>
            </a:r>
          </a:p>
          <a:p>
            <a:pPr marR="0" lvl="0" algn="l" defTabSz="914400" rtl="0" eaLnBrk="1" fontAlgn="auto" latinLnBrk="0" hangingPunct="1">
              <a:lnSpc>
                <a:spcPct val="100000"/>
              </a:lnSpc>
              <a:spcBef>
                <a:spcPts val="0"/>
              </a:spcBef>
              <a:spcAft>
                <a:spcPts val="0"/>
              </a:spcAft>
              <a:buClrTx/>
              <a:buSzTx/>
              <a:tabLst/>
              <a:defRPr/>
            </a:pPr>
            <a:endParaRPr lang="en-GB" sz="2400" b="0" i="0" dirty="0">
              <a:effectLst/>
              <a:latin typeface="system-ui"/>
            </a:endParaRPr>
          </a:p>
          <a:p>
            <a:pPr marR="0" lvl="0" algn="l" defTabSz="914400" rtl="0" eaLnBrk="1" fontAlgn="auto" latinLnBrk="0" hangingPunct="1">
              <a:lnSpc>
                <a:spcPct val="100000"/>
              </a:lnSpc>
              <a:spcBef>
                <a:spcPts val="0"/>
              </a:spcBef>
              <a:spcAft>
                <a:spcPts val="0"/>
              </a:spcAft>
              <a:buClrTx/>
              <a:buSzTx/>
              <a:tabLst/>
              <a:defRPr/>
            </a:pPr>
            <a:r>
              <a:rPr lang="en-GB" sz="2400" b="0" i="0" dirty="0">
                <a:effectLst/>
                <a:latin typeface="system-ui"/>
              </a:rPr>
              <a:t>In contrast, </a:t>
            </a:r>
            <a:r>
              <a:rPr lang="en-GB" sz="2400" b="1" i="0" dirty="0">
                <a:effectLst/>
                <a:latin typeface="system-ui"/>
              </a:rPr>
              <a:t>Steepest Hill Climbing</a:t>
            </a:r>
            <a:r>
              <a:rPr lang="en-GB" sz="2400" b="0" i="0" dirty="0">
                <a:effectLst/>
                <a:latin typeface="system-ui"/>
              </a:rPr>
              <a:t> and </a:t>
            </a:r>
            <a:r>
              <a:rPr lang="en-GB" sz="2400" b="1" i="0" dirty="0">
                <a:effectLst/>
                <a:latin typeface="system-ui"/>
              </a:rPr>
              <a:t>Iterated Local Search</a:t>
            </a:r>
            <a:r>
              <a:rPr lang="en-GB" sz="2400" b="0" i="0" dirty="0">
                <a:effectLst/>
                <a:latin typeface="system-ui"/>
              </a:rPr>
              <a:t> lack these global exploration properties, making them less conceptually aligned with evolutionary algorithms. This alignment ensures that the comparison will be meaningful and fair.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2400" b="1"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400" b="1" dirty="0"/>
              <a:t> Escaping Local Optima</a:t>
            </a:r>
            <a:r>
              <a:rPr lang="en-GB" sz="2400" dirty="0"/>
              <a:t>:</a:t>
            </a:r>
          </a:p>
          <a:p>
            <a:pPr marR="0" lvl="0" algn="l" defTabSz="914400" rtl="0" eaLnBrk="1" fontAlgn="auto" latinLnBrk="0" hangingPunct="1">
              <a:lnSpc>
                <a:spcPct val="100000"/>
              </a:lnSpc>
              <a:spcBef>
                <a:spcPts val="0"/>
              </a:spcBef>
              <a:spcAft>
                <a:spcPts val="0"/>
              </a:spcAft>
              <a:buClrTx/>
              <a:buSzTx/>
              <a:tabLst/>
              <a:defRPr/>
            </a:pPr>
            <a:endParaRPr lang="en-GB" sz="2400" dirty="0"/>
          </a:p>
          <a:p>
            <a:pPr marR="0" lvl="0" algn="l" defTabSz="914400" rtl="0" eaLnBrk="1" fontAlgn="auto" latinLnBrk="0" hangingPunct="1">
              <a:lnSpc>
                <a:spcPct val="100000"/>
              </a:lnSpc>
              <a:spcBef>
                <a:spcPts val="0"/>
              </a:spcBef>
              <a:spcAft>
                <a:spcPts val="0"/>
              </a:spcAft>
              <a:buClrTx/>
              <a:buSzTx/>
              <a:tabLst/>
              <a:defRPr/>
            </a:pPr>
            <a:r>
              <a:rPr lang="en-GB" sz="2400" dirty="0"/>
              <a:t>Compared to Steepest Hill Climbing, which is deterministic and often gets stuck in local optima, Simulated Annealing has a clear mechanism to escape these traps. Its probabilistic acceptance of worse solutions enables it to continue searching globally, even at the cost of higher variance in results.</a:t>
            </a:r>
            <a:endParaRPr lang="fr-FR" sz="2400" dirty="0"/>
          </a:p>
        </p:txBody>
      </p:sp>
    </p:spTree>
    <p:extLst>
      <p:ext uri="{BB962C8B-B14F-4D97-AF65-F5344CB8AC3E}">
        <p14:creationId xmlns:p14="http://schemas.microsoft.com/office/powerpoint/2010/main" val="203636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6B7D0A-D3E1-D4A6-27B8-56E1B399749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Simulated Annealing (SA) vs Genetic Algorithm (GA)</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3441AABF-A7A5-BA7B-5349-E36EDAF273F8}"/>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 name="Graphic 2" descr="Programmer">
            <a:extLst>
              <a:ext uri="{FF2B5EF4-FFF2-40B4-BE49-F238E27FC236}">
                <a16:creationId xmlns:a16="http://schemas.microsoft.com/office/drawing/2014/main" id="{04DCC583-6ECA-6C7E-63A1-DA781E41F1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258" y="1016001"/>
            <a:ext cx="701072" cy="644564"/>
          </a:xfrm>
          <a:prstGeom prst="rect">
            <a:avLst/>
          </a:prstGeom>
        </p:spPr>
      </p:pic>
      <p:sp>
        <p:nvSpPr>
          <p:cNvPr id="21" name="TextBox 20">
            <a:extLst>
              <a:ext uri="{FF2B5EF4-FFF2-40B4-BE49-F238E27FC236}">
                <a16:creationId xmlns:a16="http://schemas.microsoft.com/office/drawing/2014/main" id="{E418D1ED-A961-4B88-304B-295AA0A34BEE}"/>
              </a:ext>
            </a:extLst>
          </p:cNvPr>
          <p:cNvSpPr txBox="1"/>
          <p:nvPr/>
        </p:nvSpPr>
        <p:spPr>
          <a:xfrm>
            <a:off x="1302572" y="1296459"/>
            <a:ext cx="6982894" cy="276999"/>
          </a:xfrm>
          <a:prstGeom prst="rect">
            <a:avLst/>
          </a:prstGeom>
          <a:noFill/>
        </p:spPr>
        <p:txBody>
          <a:bodyPr wrap="square">
            <a:spAutoFit/>
          </a:bodyPr>
          <a:lstStyle/>
          <a:p>
            <a:r>
              <a:rPr lang="en-US" sz="1200" dirty="0"/>
              <a:t>Two heuristic methods were compared:</a:t>
            </a:r>
          </a:p>
        </p:txBody>
      </p:sp>
      <p:sp>
        <p:nvSpPr>
          <p:cNvPr id="24" name="Rectangle: Rounded Corners 23">
            <a:extLst>
              <a:ext uri="{FF2B5EF4-FFF2-40B4-BE49-F238E27FC236}">
                <a16:creationId xmlns:a16="http://schemas.microsoft.com/office/drawing/2014/main" id="{F5F1B767-1B07-9353-8FB6-00598F97B8CD}"/>
              </a:ext>
            </a:extLst>
          </p:cNvPr>
          <p:cNvSpPr/>
          <p:nvPr/>
        </p:nvSpPr>
        <p:spPr>
          <a:xfrm rot="10800000">
            <a:off x="743443" y="2150123"/>
            <a:ext cx="920294" cy="846117"/>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Rectangle: Rounded Corners 24">
            <a:extLst>
              <a:ext uri="{FF2B5EF4-FFF2-40B4-BE49-F238E27FC236}">
                <a16:creationId xmlns:a16="http://schemas.microsoft.com/office/drawing/2014/main" id="{E26B5A0D-4684-CDFA-CEA0-727AEE1E4148}"/>
              </a:ext>
            </a:extLst>
          </p:cNvPr>
          <p:cNvSpPr/>
          <p:nvPr/>
        </p:nvSpPr>
        <p:spPr>
          <a:xfrm rot="10800000">
            <a:off x="4329721" y="2150122"/>
            <a:ext cx="920294" cy="846117"/>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ectangle: Rounded Corners 25">
            <a:extLst>
              <a:ext uri="{FF2B5EF4-FFF2-40B4-BE49-F238E27FC236}">
                <a16:creationId xmlns:a16="http://schemas.microsoft.com/office/drawing/2014/main" id="{B9A081FC-157D-5E28-85CC-D40A46A65644}"/>
              </a:ext>
            </a:extLst>
          </p:cNvPr>
          <p:cNvSpPr/>
          <p:nvPr/>
        </p:nvSpPr>
        <p:spPr>
          <a:xfrm rot="10800000">
            <a:off x="2564811" y="4626350"/>
            <a:ext cx="920294" cy="846117"/>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A9EFD034-51F9-6595-0046-5075DCEF6FC8}"/>
              </a:ext>
            </a:extLst>
          </p:cNvPr>
          <p:cNvSpPr txBox="1"/>
          <p:nvPr/>
        </p:nvSpPr>
        <p:spPr>
          <a:xfrm>
            <a:off x="3597771" y="4746680"/>
            <a:ext cx="1235246" cy="577081"/>
          </a:xfrm>
          <a:prstGeom prst="rect">
            <a:avLst/>
          </a:prstGeom>
          <a:noFill/>
        </p:spPr>
        <p:txBody>
          <a:bodyPr wrap="square">
            <a:spAutoFit/>
          </a:bodyPr>
          <a:lstStyle/>
          <a:p>
            <a:pPr algn="ctr"/>
            <a:r>
              <a:rPr lang="en-US" sz="1050" dirty="0"/>
              <a:t>Compare solution quality, efficiency, and robustness.</a:t>
            </a:r>
            <a:endParaRPr lang="fr-FR" sz="1050" dirty="0"/>
          </a:p>
        </p:txBody>
      </p:sp>
      <p:grpSp>
        <p:nvGrpSpPr>
          <p:cNvPr id="8" name="Group 7">
            <a:extLst>
              <a:ext uri="{FF2B5EF4-FFF2-40B4-BE49-F238E27FC236}">
                <a16:creationId xmlns:a16="http://schemas.microsoft.com/office/drawing/2014/main" id="{BDCD0D1C-BF41-5B36-1155-230CEE0A7E57}"/>
              </a:ext>
            </a:extLst>
          </p:cNvPr>
          <p:cNvGrpSpPr/>
          <p:nvPr/>
        </p:nvGrpSpPr>
        <p:grpSpPr>
          <a:xfrm>
            <a:off x="1739131" y="2255418"/>
            <a:ext cx="1749352" cy="635527"/>
            <a:chOff x="2939143" y="2954645"/>
            <a:chExt cx="2281661" cy="901579"/>
          </a:xfrm>
        </p:grpSpPr>
        <p:sp>
          <p:nvSpPr>
            <p:cNvPr id="28" name="TextBox 27">
              <a:extLst>
                <a:ext uri="{FF2B5EF4-FFF2-40B4-BE49-F238E27FC236}">
                  <a16:creationId xmlns:a16="http://schemas.microsoft.com/office/drawing/2014/main" id="{3D1D7FC6-8355-0609-17D6-F1AB2F6A2613}"/>
                </a:ext>
              </a:extLst>
            </p:cNvPr>
            <p:cNvSpPr txBox="1"/>
            <p:nvPr/>
          </p:nvSpPr>
          <p:spPr>
            <a:xfrm>
              <a:off x="2939143" y="3244954"/>
              <a:ext cx="2220685" cy="611270"/>
            </a:xfrm>
            <a:prstGeom prst="rect">
              <a:avLst/>
            </a:prstGeom>
            <a:noFill/>
          </p:spPr>
          <p:txBody>
            <a:bodyPr wrap="square">
              <a:spAutoFit/>
            </a:bodyPr>
            <a:lstStyle/>
            <a:p>
              <a:pPr algn="ctr"/>
              <a:r>
                <a:rPr lang="en-US" sz="1050" dirty="0"/>
                <a:t>A probabilistic single-solution </a:t>
              </a:r>
              <a:endParaRPr lang="fr-FR" sz="1050" dirty="0"/>
            </a:p>
          </p:txBody>
        </p:sp>
        <p:sp>
          <p:nvSpPr>
            <p:cNvPr id="7" name="TextBox 6">
              <a:extLst>
                <a:ext uri="{FF2B5EF4-FFF2-40B4-BE49-F238E27FC236}">
                  <a16:creationId xmlns:a16="http://schemas.microsoft.com/office/drawing/2014/main" id="{B0FDC889-03EB-4018-62B7-2B76ACFA5D10}"/>
                </a:ext>
              </a:extLst>
            </p:cNvPr>
            <p:cNvSpPr txBox="1"/>
            <p:nvPr/>
          </p:nvSpPr>
          <p:spPr>
            <a:xfrm>
              <a:off x="3099904" y="2954645"/>
              <a:ext cx="2120900" cy="360213"/>
            </a:xfrm>
            <a:prstGeom prst="rect">
              <a:avLst/>
            </a:prstGeom>
            <a:noFill/>
          </p:spPr>
          <p:txBody>
            <a:bodyPr wrap="square">
              <a:spAutoFit/>
            </a:bodyPr>
            <a:lstStyle/>
            <a:p>
              <a:r>
                <a:rPr lang="en-GB" sz="1050" b="1" dirty="0"/>
                <a:t>Simulated</a:t>
              </a:r>
              <a:r>
                <a:rPr lang="fr-FR" sz="1050" b="1" dirty="0"/>
                <a:t> Anne</a:t>
              </a:r>
              <a:r>
                <a:rPr lang="en-GB" sz="1050" b="1" dirty="0" err="1"/>
                <a:t>aling</a:t>
              </a:r>
              <a:r>
                <a:rPr lang="fr-FR" sz="1050" b="1" dirty="0"/>
                <a:t> (SA): </a:t>
              </a:r>
            </a:p>
          </p:txBody>
        </p:sp>
      </p:grpSp>
      <p:grpSp>
        <p:nvGrpSpPr>
          <p:cNvPr id="10" name="Group 9">
            <a:extLst>
              <a:ext uri="{FF2B5EF4-FFF2-40B4-BE49-F238E27FC236}">
                <a16:creationId xmlns:a16="http://schemas.microsoft.com/office/drawing/2014/main" id="{E30182B6-D284-A533-068F-5C5AACDF06A3}"/>
              </a:ext>
            </a:extLst>
          </p:cNvPr>
          <p:cNvGrpSpPr/>
          <p:nvPr/>
        </p:nvGrpSpPr>
        <p:grpSpPr>
          <a:xfrm>
            <a:off x="5325409" y="2255418"/>
            <a:ext cx="1749352" cy="635527"/>
            <a:chOff x="2939143" y="2954645"/>
            <a:chExt cx="2281661" cy="901579"/>
          </a:xfrm>
        </p:grpSpPr>
        <p:sp>
          <p:nvSpPr>
            <p:cNvPr id="11" name="TextBox 10">
              <a:extLst>
                <a:ext uri="{FF2B5EF4-FFF2-40B4-BE49-F238E27FC236}">
                  <a16:creationId xmlns:a16="http://schemas.microsoft.com/office/drawing/2014/main" id="{0CE904CA-55FD-04DB-A587-54C37B156619}"/>
                </a:ext>
              </a:extLst>
            </p:cNvPr>
            <p:cNvSpPr txBox="1"/>
            <p:nvPr/>
          </p:nvSpPr>
          <p:spPr>
            <a:xfrm>
              <a:off x="2939143" y="3244954"/>
              <a:ext cx="2220685" cy="611270"/>
            </a:xfrm>
            <a:prstGeom prst="rect">
              <a:avLst/>
            </a:prstGeom>
            <a:noFill/>
          </p:spPr>
          <p:txBody>
            <a:bodyPr wrap="square">
              <a:spAutoFit/>
            </a:bodyPr>
            <a:lstStyle/>
            <a:p>
              <a:pPr algn="ctr"/>
              <a:r>
                <a:rPr lang="en-US" sz="1050" dirty="0"/>
                <a:t>A population-based evolutionary algorithm.</a:t>
              </a:r>
              <a:endParaRPr lang="fr-FR" sz="1050" dirty="0"/>
            </a:p>
          </p:txBody>
        </p:sp>
        <p:sp>
          <p:nvSpPr>
            <p:cNvPr id="12" name="TextBox 11">
              <a:extLst>
                <a:ext uri="{FF2B5EF4-FFF2-40B4-BE49-F238E27FC236}">
                  <a16:creationId xmlns:a16="http://schemas.microsoft.com/office/drawing/2014/main" id="{CCAEF6A0-B541-0828-C96F-7F7DE54426EC}"/>
                </a:ext>
              </a:extLst>
            </p:cNvPr>
            <p:cNvSpPr txBox="1"/>
            <p:nvPr/>
          </p:nvSpPr>
          <p:spPr>
            <a:xfrm>
              <a:off x="3099904" y="2954645"/>
              <a:ext cx="2120900" cy="371128"/>
            </a:xfrm>
            <a:prstGeom prst="rect">
              <a:avLst/>
            </a:prstGeom>
            <a:noFill/>
          </p:spPr>
          <p:txBody>
            <a:bodyPr wrap="square">
              <a:spAutoFit/>
            </a:bodyPr>
            <a:lstStyle/>
            <a:p>
              <a:r>
                <a:rPr lang="en-GB" sz="1050" b="1" dirty="0"/>
                <a:t>Genetic</a:t>
              </a:r>
              <a:r>
                <a:rPr lang="fr-FR" sz="1050" b="1" dirty="0"/>
                <a:t> </a:t>
              </a:r>
              <a:r>
                <a:rPr lang="en-GB" sz="1050" b="1" dirty="0"/>
                <a:t>Algorithm</a:t>
              </a:r>
              <a:r>
                <a:rPr lang="fr-FR" sz="1050" b="1" dirty="0"/>
                <a:t> (GA)</a:t>
              </a:r>
            </a:p>
          </p:txBody>
        </p:sp>
      </p:grpSp>
      <p:pic>
        <p:nvPicPr>
          <p:cNvPr id="14" name="Graphic 13" descr="Bullseye">
            <a:extLst>
              <a:ext uri="{FF2B5EF4-FFF2-40B4-BE49-F238E27FC236}">
                <a16:creationId xmlns:a16="http://schemas.microsoft.com/office/drawing/2014/main" id="{11EEEC6F-101F-18DB-4D2A-989C6B9C29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1793" y="4802462"/>
            <a:ext cx="506329" cy="465519"/>
          </a:xfrm>
          <a:prstGeom prst="rect">
            <a:avLst/>
          </a:prstGeom>
        </p:spPr>
      </p:pic>
      <p:sp>
        <p:nvSpPr>
          <p:cNvPr id="16" name="TextBox 15">
            <a:extLst>
              <a:ext uri="{FF2B5EF4-FFF2-40B4-BE49-F238E27FC236}">
                <a16:creationId xmlns:a16="http://schemas.microsoft.com/office/drawing/2014/main" id="{B8A58C20-74F3-82C6-D22C-B6F4EDDD84F1}"/>
              </a:ext>
            </a:extLst>
          </p:cNvPr>
          <p:cNvSpPr txBox="1"/>
          <p:nvPr/>
        </p:nvSpPr>
        <p:spPr>
          <a:xfrm>
            <a:off x="833789" y="2373126"/>
            <a:ext cx="739601" cy="400110"/>
          </a:xfrm>
          <a:prstGeom prst="rect">
            <a:avLst/>
          </a:prstGeom>
          <a:noFill/>
        </p:spPr>
        <p:txBody>
          <a:bodyPr wrap="square" rtlCol="0">
            <a:spAutoFit/>
          </a:bodyPr>
          <a:lstStyle/>
          <a:p>
            <a:pPr algn="ctr"/>
            <a:r>
              <a:rPr lang="fr-FR" sz="2000" b="1" dirty="0">
                <a:solidFill>
                  <a:schemeClr val="tx2">
                    <a:lumMod val="75000"/>
                  </a:schemeClr>
                </a:solidFill>
              </a:rPr>
              <a:t>1</a:t>
            </a:r>
          </a:p>
        </p:txBody>
      </p:sp>
      <p:sp>
        <p:nvSpPr>
          <p:cNvPr id="18" name="TextBox 17">
            <a:extLst>
              <a:ext uri="{FF2B5EF4-FFF2-40B4-BE49-F238E27FC236}">
                <a16:creationId xmlns:a16="http://schemas.microsoft.com/office/drawing/2014/main" id="{871078AC-C0F4-9C8F-353E-5C685C1C6B5E}"/>
              </a:ext>
            </a:extLst>
          </p:cNvPr>
          <p:cNvSpPr txBox="1"/>
          <p:nvPr/>
        </p:nvSpPr>
        <p:spPr>
          <a:xfrm>
            <a:off x="4420067" y="2373126"/>
            <a:ext cx="739601" cy="400110"/>
          </a:xfrm>
          <a:prstGeom prst="rect">
            <a:avLst/>
          </a:prstGeom>
          <a:noFill/>
        </p:spPr>
        <p:txBody>
          <a:bodyPr wrap="square" rtlCol="0">
            <a:spAutoFit/>
          </a:bodyPr>
          <a:lstStyle/>
          <a:p>
            <a:pPr algn="ctr"/>
            <a:r>
              <a:rPr lang="fr-FR" sz="2000" b="1" dirty="0">
                <a:solidFill>
                  <a:schemeClr val="tx2">
                    <a:lumMod val="75000"/>
                  </a:schemeClr>
                </a:solidFill>
              </a:rPr>
              <a:t>2</a:t>
            </a:r>
          </a:p>
        </p:txBody>
      </p:sp>
      <p:sp>
        <p:nvSpPr>
          <p:cNvPr id="34" name="Left Brace 33">
            <a:extLst>
              <a:ext uri="{FF2B5EF4-FFF2-40B4-BE49-F238E27FC236}">
                <a16:creationId xmlns:a16="http://schemas.microsoft.com/office/drawing/2014/main" id="{CC5A9171-0D1B-AEEF-34B1-F7DB6AE76DBA}"/>
              </a:ext>
            </a:extLst>
          </p:cNvPr>
          <p:cNvSpPr/>
          <p:nvPr/>
        </p:nvSpPr>
        <p:spPr>
          <a:xfrm rot="16200000">
            <a:off x="2689961" y="1656841"/>
            <a:ext cx="687059" cy="3933368"/>
          </a:xfrm>
          <a:prstGeom prst="leftBrace">
            <a:avLst>
              <a:gd name="adj1" fmla="val 54164"/>
              <a:gd name="adj2" fmla="val 50000"/>
            </a:avLst>
          </a:prstGeom>
          <a:ln>
            <a:solidFill>
              <a:schemeClr val="tx2">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5" name="Arrow: Up 14">
            <a:extLst>
              <a:ext uri="{FF2B5EF4-FFF2-40B4-BE49-F238E27FC236}">
                <a16:creationId xmlns:a16="http://schemas.microsoft.com/office/drawing/2014/main" id="{467FB6FE-571A-215C-4992-0F8CC849696C}"/>
              </a:ext>
            </a:extLst>
          </p:cNvPr>
          <p:cNvSpPr/>
          <p:nvPr/>
        </p:nvSpPr>
        <p:spPr>
          <a:xfrm rot="10800000">
            <a:off x="2903317" y="3751611"/>
            <a:ext cx="260345" cy="430887"/>
          </a:xfrm>
          <a:prstGeom prst="upArrow">
            <a:avLst/>
          </a:prstGeom>
          <a:solidFill>
            <a:schemeClr val="tx2">
              <a:lumMod val="75000"/>
            </a:schemeClr>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200"/>
          </a:p>
        </p:txBody>
      </p:sp>
      <p:pic>
        <p:nvPicPr>
          <p:cNvPr id="4" name="Picture 3">
            <a:extLst>
              <a:ext uri="{FF2B5EF4-FFF2-40B4-BE49-F238E27FC236}">
                <a16:creationId xmlns:a16="http://schemas.microsoft.com/office/drawing/2014/main" id="{6B898279-5D56-C6AA-943F-65A1EBCCD2E8}"/>
              </a:ext>
            </a:extLst>
          </p:cNvPr>
          <p:cNvPicPr>
            <a:picLocks noChangeAspect="1"/>
          </p:cNvPicPr>
          <p:nvPr/>
        </p:nvPicPr>
        <p:blipFill rotWithShape="1">
          <a:blip r:embed="rId7"/>
          <a:srcRect l="5825" t="15693" r="4894" b="12749"/>
          <a:stretch/>
        </p:blipFill>
        <p:spPr>
          <a:xfrm>
            <a:off x="8197681" y="1953619"/>
            <a:ext cx="3146470" cy="2521934"/>
          </a:xfrm>
          <a:prstGeom prst="rect">
            <a:avLst/>
          </a:prstGeom>
          <a:noFill/>
        </p:spPr>
      </p:pic>
    </p:spTree>
    <p:extLst>
      <p:ext uri="{BB962C8B-B14F-4D97-AF65-F5344CB8AC3E}">
        <p14:creationId xmlns:p14="http://schemas.microsoft.com/office/powerpoint/2010/main" val="653135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6B7D0A-D3E1-D4A6-27B8-56E1B399749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Methodology: Data Preparation</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3441AABF-A7A5-BA7B-5349-E36EDAF273F8}"/>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dirty="0"/>
          </a:p>
        </p:txBody>
      </p:sp>
      <p:sp>
        <p:nvSpPr>
          <p:cNvPr id="24" name="Rectangle: Rounded Corners 23">
            <a:extLst>
              <a:ext uri="{FF2B5EF4-FFF2-40B4-BE49-F238E27FC236}">
                <a16:creationId xmlns:a16="http://schemas.microsoft.com/office/drawing/2014/main" id="{F5F1B767-1B07-9353-8FB6-00598F97B8CD}"/>
              </a:ext>
            </a:extLst>
          </p:cNvPr>
          <p:cNvSpPr/>
          <p:nvPr/>
        </p:nvSpPr>
        <p:spPr>
          <a:xfrm rot="10800000">
            <a:off x="4622605" y="2923177"/>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Rectangle: Rounded Corners 24">
            <a:extLst>
              <a:ext uri="{FF2B5EF4-FFF2-40B4-BE49-F238E27FC236}">
                <a16:creationId xmlns:a16="http://schemas.microsoft.com/office/drawing/2014/main" id="{E26B5A0D-4684-CDFA-CEA0-727AEE1E4148}"/>
              </a:ext>
            </a:extLst>
          </p:cNvPr>
          <p:cNvSpPr/>
          <p:nvPr/>
        </p:nvSpPr>
        <p:spPr>
          <a:xfrm rot="10800000">
            <a:off x="804615" y="4443737"/>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6" name="Rectangle: Rounded Corners 25">
            <a:extLst>
              <a:ext uri="{FF2B5EF4-FFF2-40B4-BE49-F238E27FC236}">
                <a16:creationId xmlns:a16="http://schemas.microsoft.com/office/drawing/2014/main" id="{B9A081FC-157D-5E28-85CC-D40A46A65644}"/>
              </a:ext>
            </a:extLst>
          </p:cNvPr>
          <p:cNvSpPr/>
          <p:nvPr/>
        </p:nvSpPr>
        <p:spPr>
          <a:xfrm rot="10800000">
            <a:off x="8519794" y="1498316"/>
            <a:ext cx="1200329" cy="1200329"/>
          </a:xfrm>
          <a:prstGeom prst="roundRect">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8" name="Group 7">
            <a:extLst>
              <a:ext uri="{FF2B5EF4-FFF2-40B4-BE49-F238E27FC236}">
                <a16:creationId xmlns:a16="http://schemas.microsoft.com/office/drawing/2014/main" id="{BDCD0D1C-BF41-5B36-1155-230CEE0A7E57}"/>
              </a:ext>
            </a:extLst>
          </p:cNvPr>
          <p:cNvGrpSpPr/>
          <p:nvPr/>
        </p:nvGrpSpPr>
        <p:grpSpPr>
          <a:xfrm>
            <a:off x="6082030" y="3008855"/>
            <a:ext cx="2120901" cy="1028973"/>
            <a:chOff x="3099903" y="2954645"/>
            <a:chExt cx="2120901" cy="1028973"/>
          </a:xfrm>
        </p:grpSpPr>
        <p:sp>
          <p:nvSpPr>
            <p:cNvPr id="28" name="TextBox 27">
              <a:extLst>
                <a:ext uri="{FF2B5EF4-FFF2-40B4-BE49-F238E27FC236}">
                  <a16:creationId xmlns:a16="http://schemas.microsoft.com/office/drawing/2014/main" id="{3D1D7FC6-8355-0609-17D6-F1AB2F6A2613}"/>
                </a:ext>
              </a:extLst>
            </p:cNvPr>
            <p:cNvSpPr txBox="1"/>
            <p:nvPr/>
          </p:nvSpPr>
          <p:spPr>
            <a:xfrm>
              <a:off x="3099903" y="3244954"/>
              <a:ext cx="2059925" cy="738664"/>
            </a:xfrm>
            <a:prstGeom prst="rect">
              <a:avLst/>
            </a:prstGeom>
            <a:noFill/>
          </p:spPr>
          <p:txBody>
            <a:bodyPr wrap="square">
              <a:spAutoFit/>
            </a:bodyPr>
            <a:lstStyle/>
            <a:p>
              <a:r>
                <a:rPr lang="en-US" sz="1400" dirty="0"/>
                <a:t>Euclidean distances calculated for all city pairs.</a:t>
              </a:r>
              <a:endParaRPr lang="fr-FR" sz="1400" dirty="0"/>
            </a:p>
          </p:txBody>
        </p:sp>
        <p:sp>
          <p:nvSpPr>
            <p:cNvPr id="7" name="TextBox 6">
              <a:extLst>
                <a:ext uri="{FF2B5EF4-FFF2-40B4-BE49-F238E27FC236}">
                  <a16:creationId xmlns:a16="http://schemas.microsoft.com/office/drawing/2014/main" id="{B0FDC889-03EB-4018-62B7-2B76ACFA5D10}"/>
                </a:ext>
              </a:extLst>
            </p:cNvPr>
            <p:cNvSpPr txBox="1"/>
            <p:nvPr/>
          </p:nvSpPr>
          <p:spPr>
            <a:xfrm>
              <a:off x="3099904" y="2954645"/>
              <a:ext cx="2120900" cy="307777"/>
            </a:xfrm>
            <a:prstGeom prst="rect">
              <a:avLst/>
            </a:prstGeom>
            <a:noFill/>
          </p:spPr>
          <p:txBody>
            <a:bodyPr wrap="square">
              <a:spAutoFit/>
            </a:bodyPr>
            <a:lstStyle/>
            <a:p>
              <a:r>
                <a:rPr lang="en-GB" sz="1400" b="1" dirty="0"/>
                <a:t>Calculate</a:t>
              </a:r>
              <a:r>
                <a:rPr lang="fr-FR" sz="1400" b="1" dirty="0"/>
                <a:t> distances</a:t>
              </a:r>
            </a:p>
          </p:txBody>
        </p:sp>
      </p:grpSp>
      <p:grpSp>
        <p:nvGrpSpPr>
          <p:cNvPr id="10" name="Group 9">
            <a:extLst>
              <a:ext uri="{FF2B5EF4-FFF2-40B4-BE49-F238E27FC236}">
                <a16:creationId xmlns:a16="http://schemas.microsoft.com/office/drawing/2014/main" id="{E30182B6-D284-A533-068F-5C5AACDF06A3}"/>
              </a:ext>
            </a:extLst>
          </p:cNvPr>
          <p:cNvGrpSpPr/>
          <p:nvPr/>
        </p:nvGrpSpPr>
        <p:grpSpPr>
          <a:xfrm>
            <a:off x="2264040" y="4637136"/>
            <a:ext cx="2120901" cy="813529"/>
            <a:chOff x="3099903" y="2954645"/>
            <a:chExt cx="2120901" cy="813529"/>
          </a:xfrm>
        </p:grpSpPr>
        <p:sp>
          <p:nvSpPr>
            <p:cNvPr id="11" name="TextBox 10">
              <a:extLst>
                <a:ext uri="{FF2B5EF4-FFF2-40B4-BE49-F238E27FC236}">
                  <a16:creationId xmlns:a16="http://schemas.microsoft.com/office/drawing/2014/main" id="{0CE904CA-55FD-04DB-A587-54C37B156619}"/>
                </a:ext>
              </a:extLst>
            </p:cNvPr>
            <p:cNvSpPr txBox="1"/>
            <p:nvPr/>
          </p:nvSpPr>
          <p:spPr>
            <a:xfrm>
              <a:off x="3099903" y="3244954"/>
              <a:ext cx="2059925" cy="523220"/>
            </a:xfrm>
            <a:prstGeom prst="rect">
              <a:avLst/>
            </a:prstGeom>
            <a:noFill/>
          </p:spPr>
          <p:txBody>
            <a:bodyPr wrap="square">
              <a:spAutoFit/>
            </a:bodyPr>
            <a:lstStyle/>
            <a:p>
              <a:r>
                <a:rPr lang="en-US" sz="1400" dirty="0"/>
                <a:t>City coordinates (50 cities).</a:t>
              </a:r>
            </a:p>
          </p:txBody>
        </p:sp>
        <p:sp>
          <p:nvSpPr>
            <p:cNvPr id="12" name="TextBox 11">
              <a:extLst>
                <a:ext uri="{FF2B5EF4-FFF2-40B4-BE49-F238E27FC236}">
                  <a16:creationId xmlns:a16="http://schemas.microsoft.com/office/drawing/2014/main" id="{CCAEF6A0-B541-0828-C96F-7F7DE54426EC}"/>
                </a:ext>
              </a:extLst>
            </p:cNvPr>
            <p:cNvSpPr txBox="1"/>
            <p:nvPr/>
          </p:nvSpPr>
          <p:spPr>
            <a:xfrm>
              <a:off x="3099904" y="2954645"/>
              <a:ext cx="2120900" cy="307777"/>
            </a:xfrm>
            <a:prstGeom prst="rect">
              <a:avLst/>
            </a:prstGeom>
            <a:noFill/>
          </p:spPr>
          <p:txBody>
            <a:bodyPr wrap="square">
              <a:spAutoFit/>
            </a:bodyPr>
            <a:lstStyle/>
            <a:p>
              <a:r>
                <a:rPr lang="en-GB" sz="1400" b="1" dirty="0"/>
                <a:t>Dataset</a:t>
              </a:r>
            </a:p>
          </p:txBody>
        </p:sp>
      </p:grpSp>
      <p:sp>
        <p:nvSpPr>
          <p:cNvPr id="16" name="TextBox 15">
            <a:extLst>
              <a:ext uri="{FF2B5EF4-FFF2-40B4-BE49-F238E27FC236}">
                <a16:creationId xmlns:a16="http://schemas.microsoft.com/office/drawing/2014/main" id="{B8A58C20-74F3-82C6-D22C-B6F4EDDD84F1}"/>
              </a:ext>
            </a:extLst>
          </p:cNvPr>
          <p:cNvSpPr txBox="1"/>
          <p:nvPr/>
        </p:nvSpPr>
        <p:spPr>
          <a:xfrm>
            <a:off x="4740442" y="3167865"/>
            <a:ext cx="964653" cy="584775"/>
          </a:xfrm>
          <a:prstGeom prst="rect">
            <a:avLst/>
          </a:prstGeom>
          <a:noFill/>
        </p:spPr>
        <p:txBody>
          <a:bodyPr wrap="square" rtlCol="0">
            <a:spAutoFit/>
          </a:bodyPr>
          <a:lstStyle/>
          <a:p>
            <a:pPr algn="ctr"/>
            <a:r>
              <a:rPr lang="fr-FR" sz="3200" b="1" dirty="0">
                <a:solidFill>
                  <a:schemeClr val="tx2">
                    <a:lumMod val="75000"/>
                  </a:schemeClr>
                </a:solidFill>
              </a:rPr>
              <a:t>2</a:t>
            </a:r>
          </a:p>
        </p:txBody>
      </p:sp>
      <p:sp>
        <p:nvSpPr>
          <p:cNvPr id="18" name="TextBox 17">
            <a:extLst>
              <a:ext uri="{FF2B5EF4-FFF2-40B4-BE49-F238E27FC236}">
                <a16:creationId xmlns:a16="http://schemas.microsoft.com/office/drawing/2014/main" id="{871078AC-C0F4-9C8F-353E-5C685C1C6B5E}"/>
              </a:ext>
            </a:extLst>
          </p:cNvPr>
          <p:cNvSpPr txBox="1"/>
          <p:nvPr/>
        </p:nvSpPr>
        <p:spPr>
          <a:xfrm>
            <a:off x="922452" y="4751513"/>
            <a:ext cx="964653" cy="584775"/>
          </a:xfrm>
          <a:prstGeom prst="rect">
            <a:avLst/>
          </a:prstGeom>
          <a:noFill/>
        </p:spPr>
        <p:txBody>
          <a:bodyPr wrap="square" rtlCol="0">
            <a:spAutoFit/>
          </a:bodyPr>
          <a:lstStyle/>
          <a:p>
            <a:pPr algn="ctr"/>
            <a:r>
              <a:rPr lang="fr-FR" sz="3200" b="1" dirty="0">
                <a:solidFill>
                  <a:schemeClr val="tx2">
                    <a:lumMod val="75000"/>
                  </a:schemeClr>
                </a:solidFill>
              </a:rPr>
              <a:t>1</a:t>
            </a:r>
          </a:p>
        </p:txBody>
      </p:sp>
      <p:sp>
        <p:nvSpPr>
          <p:cNvPr id="2" name="TextBox 1">
            <a:extLst>
              <a:ext uri="{FF2B5EF4-FFF2-40B4-BE49-F238E27FC236}">
                <a16:creationId xmlns:a16="http://schemas.microsoft.com/office/drawing/2014/main" id="{635836FC-1CA0-E87D-42A8-6DA56EF90C05}"/>
              </a:ext>
            </a:extLst>
          </p:cNvPr>
          <p:cNvSpPr txBox="1"/>
          <p:nvPr/>
        </p:nvSpPr>
        <p:spPr>
          <a:xfrm>
            <a:off x="8637631" y="1851280"/>
            <a:ext cx="964653" cy="584775"/>
          </a:xfrm>
          <a:prstGeom prst="rect">
            <a:avLst/>
          </a:prstGeom>
          <a:noFill/>
        </p:spPr>
        <p:txBody>
          <a:bodyPr wrap="square" rtlCol="0">
            <a:spAutoFit/>
          </a:bodyPr>
          <a:lstStyle/>
          <a:p>
            <a:pPr algn="ctr"/>
            <a:r>
              <a:rPr lang="fr-FR" sz="3200" b="1" dirty="0">
                <a:solidFill>
                  <a:schemeClr val="tx2">
                    <a:lumMod val="75000"/>
                  </a:schemeClr>
                </a:solidFill>
              </a:rPr>
              <a:t>3</a:t>
            </a:r>
          </a:p>
        </p:txBody>
      </p:sp>
      <p:grpSp>
        <p:nvGrpSpPr>
          <p:cNvPr id="4" name="Group 3">
            <a:extLst>
              <a:ext uri="{FF2B5EF4-FFF2-40B4-BE49-F238E27FC236}">
                <a16:creationId xmlns:a16="http://schemas.microsoft.com/office/drawing/2014/main" id="{9DBF9AB9-2AB1-763E-54D1-531E5A88BD58}"/>
              </a:ext>
            </a:extLst>
          </p:cNvPr>
          <p:cNvGrpSpPr/>
          <p:nvPr/>
        </p:nvGrpSpPr>
        <p:grpSpPr>
          <a:xfrm>
            <a:off x="9921059" y="1583993"/>
            <a:ext cx="2120901" cy="1028973"/>
            <a:chOff x="3099903" y="2954645"/>
            <a:chExt cx="2120901" cy="1028973"/>
          </a:xfrm>
        </p:grpSpPr>
        <p:sp>
          <p:nvSpPr>
            <p:cNvPr id="5" name="TextBox 4">
              <a:extLst>
                <a:ext uri="{FF2B5EF4-FFF2-40B4-BE49-F238E27FC236}">
                  <a16:creationId xmlns:a16="http://schemas.microsoft.com/office/drawing/2014/main" id="{E8C8FB4D-29A2-CB96-D417-059428504375}"/>
                </a:ext>
              </a:extLst>
            </p:cNvPr>
            <p:cNvSpPr txBox="1"/>
            <p:nvPr/>
          </p:nvSpPr>
          <p:spPr>
            <a:xfrm>
              <a:off x="3099903" y="3244954"/>
              <a:ext cx="2059925" cy="738664"/>
            </a:xfrm>
            <a:prstGeom prst="rect">
              <a:avLst/>
            </a:prstGeom>
            <a:noFill/>
          </p:spPr>
          <p:txBody>
            <a:bodyPr wrap="square">
              <a:spAutoFit/>
            </a:bodyPr>
            <a:lstStyle/>
            <a:p>
              <a:r>
                <a:rPr lang="en-US" sz="1400" dirty="0"/>
                <a:t>Generated a distance matrix as input for both algorithms.</a:t>
              </a:r>
              <a:endParaRPr lang="fr-FR" sz="1400" dirty="0"/>
            </a:p>
          </p:txBody>
        </p:sp>
        <p:sp>
          <p:nvSpPr>
            <p:cNvPr id="6" name="TextBox 5">
              <a:extLst>
                <a:ext uri="{FF2B5EF4-FFF2-40B4-BE49-F238E27FC236}">
                  <a16:creationId xmlns:a16="http://schemas.microsoft.com/office/drawing/2014/main" id="{AE5757C3-27C9-4476-2D82-5992C3C88C7C}"/>
                </a:ext>
              </a:extLst>
            </p:cNvPr>
            <p:cNvSpPr txBox="1"/>
            <p:nvPr/>
          </p:nvSpPr>
          <p:spPr>
            <a:xfrm>
              <a:off x="3099904" y="2954645"/>
              <a:ext cx="2120900" cy="307777"/>
            </a:xfrm>
            <a:prstGeom prst="rect">
              <a:avLst/>
            </a:prstGeom>
            <a:noFill/>
          </p:spPr>
          <p:txBody>
            <a:bodyPr wrap="square">
              <a:spAutoFit/>
            </a:bodyPr>
            <a:lstStyle/>
            <a:p>
              <a:r>
                <a:rPr lang="fr-FR" sz="1400" b="1" dirty="0"/>
                <a:t>Distance matrix</a:t>
              </a:r>
            </a:p>
          </p:txBody>
        </p:sp>
      </p:grpSp>
    </p:spTree>
    <p:extLst>
      <p:ext uri="{BB962C8B-B14F-4D97-AF65-F5344CB8AC3E}">
        <p14:creationId xmlns:p14="http://schemas.microsoft.com/office/powerpoint/2010/main" val="417560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36B7D0A-D3E1-D4A6-27B8-56E1B399749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Algorithm Parameters</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3441AABF-A7A5-BA7B-5349-E36EDAF273F8}"/>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4" name="Flowchart: Connector 23">
            <a:extLst>
              <a:ext uri="{FF2B5EF4-FFF2-40B4-BE49-F238E27FC236}">
                <a16:creationId xmlns:a16="http://schemas.microsoft.com/office/drawing/2014/main" id="{F5F1B767-1B07-9353-8FB6-00598F97B8CD}"/>
              </a:ext>
            </a:extLst>
          </p:cNvPr>
          <p:cNvSpPr/>
          <p:nvPr/>
        </p:nvSpPr>
        <p:spPr>
          <a:xfrm rot="10800000">
            <a:off x="6942713" y="2748125"/>
            <a:ext cx="1200329" cy="1200329"/>
          </a:xfrm>
          <a:prstGeom prst="flowChartConnector">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Flowchart: Connector 24">
            <a:extLst>
              <a:ext uri="{FF2B5EF4-FFF2-40B4-BE49-F238E27FC236}">
                <a16:creationId xmlns:a16="http://schemas.microsoft.com/office/drawing/2014/main" id="{E26B5A0D-4684-CDFA-CEA0-727AEE1E4148}"/>
              </a:ext>
            </a:extLst>
          </p:cNvPr>
          <p:cNvSpPr/>
          <p:nvPr/>
        </p:nvSpPr>
        <p:spPr>
          <a:xfrm rot="10800000">
            <a:off x="1220469" y="2748124"/>
            <a:ext cx="1200329" cy="1200329"/>
          </a:xfrm>
          <a:prstGeom prst="flowChartConnector">
            <a:avLst/>
          </a:prstGeom>
          <a:solidFill>
            <a:srgbClr val="FDEAD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grpSp>
        <p:nvGrpSpPr>
          <p:cNvPr id="8" name="Group 7">
            <a:extLst>
              <a:ext uri="{FF2B5EF4-FFF2-40B4-BE49-F238E27FC236}">
                <a16:creationId xmlns:a16="http://schemas.microsoft.com/office/drawing/2014/main" id="{BDCD0D1C-BF41-5B36-1155-230CEE0A7E57}"/>
              </a:ext>
            </a:extLst>
          </p:cNvPr>
          <p:cNvGrpSpPr/>
          <p:nvPr/>
        </p:nvGrpSpPr>
        <p:grpSpPr>
          <a:xfrm>
            <a:off x="8402138" y="2726081"/>
            <a:ext cx="2120901" cy="1244416"/>
            <a:chOff x="3099903" y="2954645"/>
            <a:chExt cx="2120901" cy="1244416"/>
          </a:xfrm>
        </p:grpSpPr>
        <p:sp>
          <p:nvSpPr>
            <p:cNvPr id="28" name="TextBox 27">
              <a:extLst>
                <a:ext uri="{FF2B5EF4-FFF2-40B4-BE49-F238E27FC236}">
                  <a16:creationId xmlns:a16="http://schemas.microsoft.com/office/drawing/2014/main" id="{3D1D7FC6-8355-0609-17D6-F1AB2F6A2613}"/>
                </a:ext>
              </a:extLst>
            </p:cNvPr>
            <p:cNvSpPr txBox="1"/>
            <p:nvPr/>
          </p:nvSpPr>
          <p:spPr>
            <a:xfrm>
              <a:off x="3099903" y="3244954"/>
              <a:ext cx="2059925" cy="954107"/>
            </a:xfrm>
            <a:prstGeom prst="rect">
              <a:avLst/>
            </a:prstGeom>
            <a:noFill/>
          </p:spPr>
          <p:txBody>
            <a:bodyPr wrap="square">
              <a:spAutoFit/>
            </a:bodyPr>
            <a:lstStyle/>
            <a:p>
              <a:pPr marL="285750" indent="-285750">
                <a:buFont typeface="Arial" panose="020B0604020202020204" pitchFamily="34" charset="0"/>
                <a:buChar char="•"/>
              </a:pPr>
              <a:r>
                <a:rPr lang="en-US" sz="1400" dirty="0"/>
                <a:t>Population size, </a:t>
              </a:r>
            </a:p>
            <a:p>
              <a:pPr marL="285750" indent="-285750">
                <a:buFont typeface="Arial" panose="020B0604020202020204" pitchFamily="34" charset="0"/>
                <a:buChar char="•"/>
              </a:pPr>
              <a:r>
                <a:rPr lang="en-US" sz="1400" dirty="0"/>
                <a:t>Mutation rate,</a:t>
              </a:r>
            </a:p>
            <a:p>
              <a:pPr marL="285750" indent="-285750">
                <a:buFont typeface="Arial" panose="020B0604020202020204" pitchFamily="34" charset="0"/>
                <a:buChar char="•"/>
              </a:pPr>
              <a:r>
                <a:rPr lang="en-US" sz="1400" dirty="0"/>
                <a:t>Crossover rate, Generations.</a:t>
              </a:r>
              <a:endParaRPr lang="fr-FR" sz="1400" dirty="0"/>
            </a:p>
          </p:txBody>
        </p:sp>
        <p:sp>
          <p:nvSpPr>
            <p:cNvPr id="7" name="TextBox 6">
              <a:extLst>
                <a:ext uri="{FF2B5EF4-FFF2-40B4-BE49-F238E27FC236}">
                  <a16:creationId xmlns:a16="http://schemas.microsoft.com/office/drawing/2014/main" id="{B0FDC889-03EB-4018-62B7-2B76ACFA5D10}"/>
                </a:ext>
              </a:extLst>
            </p:cNvPr>
            <p:cNvSpPr txBox="1"/>
            <p:nvPr/>
          </p:nvSpPr>
          <p:spPr>
            <a:xfrm>
              <a:off x="3099904" y="2954645"/>
              <a:ext cx="2120900" cy="307777"/>
            </a:xfrm>
            <a:prstGeom prst="rect">
              <a:avLst/>
            </a:prstGeom>
            <a:noFill/>
          </p:spPr>
          <p:txBody>
            <a:bodyPr wrap="square">
              <a:spAutoFit/>
            </a:bodyPr>
            <a:lstStyle/>
            <a:p>
              <a:r>
                <a:rPr lang="en-GB" sz="1400" b="1" dirty="0"/>
                <a:t>Genetic</a:t>
              </a:r>
              <a:r>
                <a:rPr lang="fr-FR" sz="1400" b="1" dirty="0"/>
                <a:t> </a:t>
              </a:r>
              <a:r>
                <a:rPr lang="en-GB" sz="1400" b="1" dirty="0"/>
                <a:t>Algorithm</a:t>
              </a:r>
            </a:p>
          </p:txBody>
        </p:sp>
      </p:grpSp>
      <p:grpSp>
        <p:nvGrpSpPr>
          <p:cNvPr id="10" name="Group 9">
            <a:extLst>
              <a:ext uri="{FF2B5EF4-FFF2-40B4-BE49-F238E27FC236}">
                <a16:creationId xmlns:a16="http://schemas.microsoft.com/office/drawing/2014/main" id="{E30182B6-D284-A533-068F-5C5AACDF06A3}"/>
              </a:ext>
            </a:extLst>
          </p:cNvPr>
          <p:cNvGrpSpPr/>
          <p:nvPr/>
        </p:nvGrpSpPr>
        <p:grpSpPr>
          <a:xfrm>
            <a:off x="2679894" y="2833803"/>
            <a:ext cx="2120901" cy="1028973"/>
            <a:chOff x="3099903" y="2954645"/>
            <a:chExt cx="2120901" cy="1028973"/>
          </a:xfrm>
        </p:grpSpPr>
        <p:sp>
          <p:nvSpPr>
            <p:cNvPr id="11" name="TextBox 10">
              <a:extLst>
                <a:ext uri="{FF2B5EF4-FFF2-40B4-BE49-F238E27FC236}">
                  <a16:creationId xmlns:a16="http://schemas.microsoft.com/office/drawing/2014/main" id="{0CE904CA-55FD-04DB-A587-54C37B156619}"/>
                </a:ext>
              </a:extLst>
            </p:cNvPr>
            <p:cNvSpPr txBox="1"/>
            <p:nvPr/>
          </p:nvSpPr>
          <p:spPr>
            <a:xfrm>
              <a:off x="3099903" y="3244954"/>
              <a:ext cx="2059925" cy="738664"/>
            </a:xfrm>
            <a:prstGeom prst="rect">
              <a:avLst/>
            </a:prstGeom>
            <a:noFill/>
          </p:spPr>
          <p:txBody>
            <a:bodyPr wrap="square">
              <a:spAutoFit/>
            </a:bodyPr>
            <a:lstStyle/>
            <a:p>
              <a:pPr marL="285750" indent="-285750">
                <a:buFont typeface="Arial" panose="020B0604020202020204" pitchFamily="34" charset="0"/>
                <a:buChar char="•"/>
              </a:pPr>
              <a:r>
                <a:rPr lang="en-US" sz="1400" dirty="0"/>
                <a:t>Initial temperature,</a:t>
              </a:r>
            </a:p>
            <a:p>
              <a:pPr marL="285750" indent="-285750">
                <a:buFont typeface="Arial" panose="020B0604020202020204" pitchFamily="34" charset="0"/>
                <a:buChar char="•"/>
              </a:pPr>
              <a:r>
                <a:rPr lang="en-US" sz="1400" dirty="0"/>
                <a:t>Cooling rate, </a:t>
              </a:r>
            </a:p>
            <a:p>
              <a:pPr marL="285750" indent="-285750">
                <a:buFont typeface="Arial" panose="020B0604020202020204" pitchFamily="34" charset="0"/>
                <a:buChar char="•"/>
              </a:pPr>
              <a:r>
                <a:rPr lang="en-US" sz="1400" dirty="0"/>
                <a:t>Stopping condition.</a:t>
              </a:r>
            </a:p>
          </p:txBody>
        </p:sp>
        <p:sp>
          <p:nvSpPr>
            <p:cNvPr id="12" name="TextBox 11">
              <a:extLst>
                <a:ext uri="{FF2B5EF4-FFF2-40B4-BE49-F238E27FC236}">
                  <a16:creationId xmlns:a16="http://schemas.microsoft.com/office/drawing/2014/main" id="{CCAEF6A0-B541-0828-C96F-7F7DE54426EC}"/>
                </a:ext>
              </a:extLst>
            </p:cNvPr>
            <p:cNvSpPr txBox="1"/>
            <p:nvPr/>
          </p:nvSpPr>
          <p:spPr>
            <a:xfrm>
              <a:off x="3099904" y="2954645"/>
              <a:ext cx="2120900" cy="307777"/>
            </a:xfrm>
            <a:prstGeom prst="rect">
              <a:avLst/>
            </a:prstGeom>
            <a:noFill/>
          </p:spPr>
          <p:txBody>
            <a:bodyPr wrap="square">
              <a:spAutoFit/>
            </a:bodyPr>
            <a:lstStyle/>
            <a:p>
              <a:r>
                <a:rPr lang="en-GB" sz="1400" b="1" dirty="0"/>
                <a:t>Simulated</a:t>
              </a:r>
              <a:r>
                <a:rPr lang="fr-FR" sz="1400" b="1" dirty="0"/>
                <a:t> </a:t>
              </a:r>
              <a:r>
                <a:rPr lang="en-GB" sz="1400" b="1" dirty="0"/>
                <a:t>Annealing</a:t>
              </a:r>
              <a:r>
                <a:rPr lang="fr-FR" sz="1400" b="1" dirty="0"/>
                <a:t>:</a:t>
              </a:r>
            </a:p>
          </p:txBody>
        </p:sp>
      </p:grpSp>
      <p:sp>
        <p:nvSpPr>
          <p:cNvPr id="16" name="TextBox 15">
            <a:extLst>
              <a:ext uri="{FF2B5EF4-FFF2-40B4-BE49-F238E27FC236}">
                <a16:creationId xmlns:a16="http://schemas.microsoft.com/office/drawing/2014/main" id="{B8A58C20-74F3-82C6-D22C-B6F4EDDD84F1}"/>
              </a:ext>
            </a:extLst>
          </p:cNvPr>
          <p:cNvSpPr txBox="1"/>
          <p:nvPr/>
        </p:nvSpPr>
        <p:spPr>
          <a:xfrm>
            <a:off x="7060550" y="3055902"/>
            <a:ext cx="964653" cy="584775"/>
          </a:xfrm>
          <a:prstGeom prst="rect">
            <a:avLst/>
          </a:prstGeom>
          <a:noFill/>
        </p:spPr>
        <p:txBody>
          <a:bodyPr wrap="square" rtlCol="0">
            <a:spAutoFit/>
          </a:bodyPr>
          <a:lstStyle/>
          <a:p>
            <a:pPr algn="ctr"/>
            <a:r>
              <a:rPr lang="fr-FR" sz="3200" b="1" dirty="0">
                <a:solidFill>
                  <a:schemeClr val="tx2">
                    <a:lumMod val="75000"/>
                  </a:schemeClr>
                </a:solidFill>
              </a:rPr>
              <a:t>2</a:t>
            </a:r>
          </a:p>
        </p:txBody>
      </p:sp>
      <p:sp>
        <p:nvSpPr>
          <p:cNvPr id="18" name="TextBox 17">
            <a:extLst>
              <a:ext uri="{FF2B5EF4-FFF2-40B4-BE49-F238E27FC236}">
                <a16:creationId xmlns:a16="http://schemas.microsoft.com/office/drawing/2014/main" id="{871078AC-C0F4-9C8F-353E-5C685C1C6B5E}"/>
              </a:ext>
            </a:extLst>
          </p:cNvPr>
          <p:cNvSpPr txBox="1"/>
          <p:nvPr/>
        </p:nvSpPr>
        <p:spPr>
          <a:xfrm>
            <a:off x="1338306" y="3055902"/>
            <a:ext cx="964653" cy="584775"/>
          </a:xfrm>
          <a:prstGeom prst="rect">
            <a:avLst/>
          </a:prstGeom>
          <a:noFill/>
        </p:spPr>
        <p:txBody>
          <a:bodyPr wrap="square" rtlCol="0">
            <a:spAutoFit/>
          </a:bodyPr>
          <a:lstStyle/>
          <a:p>
            <a:pPr algn="ctr"/>
            <a:r>
              <a:rPr lang="fr-FR" sz="3200" b="1" dirty="0">
                <a:solidFill>
                  <a:schemeClr val="tx2">
                    <a:lumMod val="75000"/>
                  </a:schemeClr>
                </a:solidFill>
              </a:rPr>
              <a:t>1</a:t>
            </a:r>
          </a:p>
        </p:txBody>
      </p:sp>
    </p:spTree>
    <p:extLst>
      <p:ext uri="{BB962C8B-B14F-4D97-AF65-F5344CB8AC3E}">
        <p14:creationId xmlns:p14="http://schemas.microsoft.com/office/powerpoint/2010/main" val="190856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716EE1C-32B7-2D5C-B18C-BF9279805B8A}"/>
              </a:ext>
            </a:extLst>
          </p:cNvPr>
          <p:cNvCxnSpPr>
            <a:cxnSpLocks/>
          </p:cNvCxnSpPr>
          <p:nvPr/>
        </p:nvCxnSpPr>
        <p:spPr>
          <a:xfrm flipH="1">
            <a:off x="2567358" y="2461621"/>
            <a:ext cx="1" cy="2246975"/>
          </a:xfrm>
          <a:prstGeom prst="line">
            <a:avLst/>
          </a:prstGeom>
          <a:ln w="9525">
            <a:solidFill>
              <a:schemeClr val="tx2">
                <a:lumMod val="75000"/>
              </a:schemeClr>
            </a:solidFill>
          </a:ln>
        </p:spPr>
        <p:style>
          <a:lnRef idx="2">
            <a:schemeClr val="accent1"/>
          </a:lnRef>
          <a:fillRef idx="0">
            <a:schemeClr val="accent1"/>
          </a:fillRef>
          <a:effectRef idx="1">
            <a:schemeClr val="accent1"/>
          </a:effectRef>
          <a:fontRef idx="minor">
            <a:schemeClr val="tx1"/>
          </a:fontRef>
        </p:style>
      </p:cxnSp>
      <p:sp>
        <p:nvSpPr>
          <p:cNvPr id="17" name="Freeform: Shape 16">
            <a:extLst>
              <a:ext uri="{FF2B5EF4-FFF2-40B4-BE49-F238E27FC236}">
                <a16:creationId xmlns:a16="http://schemas.microsoft.com/office/drawing/2014/main" id="{236B7D0A-D3E1-D4A6-27B8-56E1B3997496}"/>
              </a:ext>
            </a:extLst>
          </p:cNvPr>
          <p:cNvSpPr/>
          <p:nvPr/>
        </p:nvSpPr>
        <p:spPr>
          <a:xfrm rot="10800000" flipV="1">
            <a:off x="391099" y="246742"/>
            <a:ext cx="6778957" cy="638631"/>
          </a:xfrm>
          <a:custGeom>
            <a:avLst/>
            <a:gdLst>
              <a:gd name="connsiteX0" fmla="*/ 6778957 w 6778957"/>
              <a:gd name="connsiteY0" fmla="*/ 638629 h 638629"/>
              <a:gd name="connsiteX1" fmla="*/ 244327 w 6778957"/>
              <a:gd name="connsiteY1" fmla="*/ 638629 h 638629"/>
              <a:gd name="connsiteX2" fmla="*/ 0 w 6778957"/>
              <a:gd name="connsiteY2" fmla="*/ 394302 h 638629"/>
              <a:gd name="connsiteX3" fmla="*/ 0 w 6778957"/>
              <a:gd name="connsiteY3" fmla="*/ 244327 h 638629"/>
              <a:gd name="connsiteX4" fmla="*/ 244327 w 6778957"/>
              <a:gd name="connsiteY4" fmla="*/ 0 h 638629"/>
              <a:gd name="connsiteX5" fmla="*/ 6778412 w 6778957"/>
              <a:gd name="connsiteY5" fmla="*/ 0 h 638629"/>
              <a:gd name="connsiteX6" fmla="*/ 6708184 w 6778957"/>
              <a:gd name="connsiteY6" fmla="*/ 91778 h 638629"/>
              <a:gd name="connsiteX7" fmla="*/ 6710029 w 6778957"/>
              <a:gd name="connsiteY7" fmla="*/ 550036 h 638629"/>
              <a:gd name="connsiteX8" fmla="*/ 6778957 w 6778957"/>
              <a:gd name="connsiteY8" fmla="*/ 638629 h 638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78957" h="638629">
                <a:moveTo>
                  <a:pt x="6778957" y="638629"/>
                </a:moveTo>
                <a:lnTo>
                  <a:pt x="244327" y="638629"/>
                </a:lnTo>
                <a:cubicBezTo>
                  <a:pt x="109389" y="638629"/>
                  <a:pt x="0" y="529240"/>
                  <a:pt x="0" y="394302"/>
                </a:cubicBezTo>
                <a:lnTo>
                  <a:pt x="0" y="244327"/>
                </a:lnTo>
                <a:cubicBezTo>
                  <a:pt x="0" y="109389"/>
                  <a:pt x="109389" y="0"/>
                  <a:pt x="244327" y="0"/>
                </a:cubicBezTo>
                <a:lnTo>
                  <a:pt x="6778412" y="0"/>
                </a:lnTo>
                <a:lnTo>
                  <a:pt x="6708184" y="91778"/>
                </a:lnTo>
                <a:cubicBezTo>
                  <a:pt x="6626675" y="233835"/>
                  <a:pt x="6627379" y="408640"/>
                  <a:pt x="6710029" y="550036"/>
                </a:cubicBezTo>
                <a:lnTo>
                  <a:pt x="6778957" y="638629"/>
                </a:lnTo>
                <a:close/>
              </a:path>
            </a:pathLst>
          </a:custGeom>
          <a:solidFill>
            <a:srgbClr val="FDEADA"/>
          </a:solid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r>
              <a:rPr lang="en-US" b="1" dirty="0">
                <a:solidFill>
                  <a:srgbClr val="000000"/>
                </a:solidFill>
                <a:latin typeface="Calibri" panose="020F0502020204030204" pitchFamily="34" charset="0"/>
                <a:ea typeface="+mj-ea"/>
                <a:cs typeface="+mj-cs"/>
              </a:rPr>
              <a:t>Performance Metrics</a:t>
            </a:r>
            <a:endParaRPr lang="fr-FR" b="1" dirty="0">
              <a:solidFill>
                <a:srgbClr val="000000"/>
              </a:solidFill>
              <a:latin typeface="Calibri" panose="020F0502020204030204" pitchFamily="34" charset="0"/>
              <a:ea typeface="+mj-ea"/>
              <a:cs typeface="+mj-cs"/>
            </a:endParaRPr>
          </a:p>
        </p:txBody>
      </p:sp>
      <p:sp>
        <p:nvSpPr>
          <p:cNvPr id="9" name="Chord 8">
            <a:extLst>
              <a:ext uri="{FF2B5EF4-FFF2-40B4-BE49-F238E27FC236}">
                <a16:creationId xmlns:a16="http://schemas.microsoft.com/office/drawing/2014/main" id="{3441AABF-A7A5-BA7B-5349-E36EDAF273F8}"/>
              </a:ext>
            </a:extLst>
          </p:cNvPr>
          <p:cNvSpPr/>
          <p:nvPr/>
        </p:nvSpPr>
        <p:spPr>
          <a:xfrm rot="10800000">
            <a:off x="-457200" y="116114"/>
            <a:ext cx="914400" cy="914400"/>
          </a:xfrm>
          <a:prstGeom prst="chord">
            <a:avLst>
              <a:gd name="adj1" fmla="val 5372323"/>
              <a:gd name="adj2" fmla="val 16200000"/>
            </a:avLst>
          </a:prstGeom>
          <a:solidFill>
            <a:srgbClr val="F2881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5" name="Flowchart: Connector 24">
            <a:extLst>
              <a:ext uri="{FF2B5EF4-FFF2-40B4-BE49-F238E27FC236}">
                <a16:creationId xmlns:a16="http://schemas.microsoft.com/office/drawing/2014/main" id="{E26B5A0D-4684-CDFA-CEA0-727AEE1E4148}"/>
              </a:ext>
            </a:extLst>
          </p:cNvPr>
          <p:cNvSpPr/>
          <p:nvPr/>
        </p:nvSpPr>
        <p:spPr>
          <a:xfrm rot="10800000">
            <a:off x="2437365" y="2193355"/>
            <a:ext cx="259988" cy="268266"/>
          </a:xfrm>
          <a:prstGeom prst="flowChartConnector">
            <a:avLst/>
          </a:prstGeom>
          <a:solidFill>
            <a:srgbClr val="FDEADA"/>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CCAEF6A0-B541-0828-C96F-7F7DE54426EC}"/>
              </a:ext>
            </a:extLst>
          </p:cNvPr>
          <p:cNvSpPr txBox="1"/>
          <p:nvPr/>
        </p:nvSpPr>
        <p:spPr>
          <a:xfrm>
            <a:off x="2819158" y="2193355"/>
            <a:ext cx="3053248" cy="307777"/>
          </a:xfrm>
          <a:prstGeom prst="rect">
            <a:avLst/>
          </a:prstGeom>
          <a:noFill/>
        </p:spPr>
        <p:txBody>
          <a:bodyPr wrap="square">
            <a:spAutoFit/>
          </a:bodyPr>
          <a:lstStyle/>
          <a:p>
            <a:r>
              <a:rPr lang="fr-FR" sz="1400" b="1" dirty="0"/>
              <a:t>Best Distance: </a:t>
            </a:r>
            <a:r>
              <a:rPr lang="en-GB" sz="1400" dirty="0"/>
              <a:t>Shortest</a:t>
            </a:r>
            <a:r>
              <a:rPr lang="fr-FR" sz="1400" dirty="0"/>
              <a:t> route.</a:t>
            </a:r>
          </a:p>
        </p:txBody>
      </p:sp>
      <p:sp>
        <p:nvSpPr>
          <p:cNvPr id="2" name="Flowchart: Connector 1">
            <a:extLst>
              <a:ext uri="{FF2B5EF4-FFF2-40B4-BE49-F238E27FC236}">
                <a16:creationId xmlns:a16="http://schemas.microsoft.com/office/drawing/2014/main" id="{26FB62A2-7981-6BFC-A9EC-397E92B3C1E0}"/>
              </a:ext>
            </a:extLst>
          </p:cNvPr>
          <p:cNvSpPr/>
          <p:nvPr/>
        </p:nvSpPr>
        <p:spPr>
          <a:xfrm rot="10800000">
            <a:off x="2437364" y="3053326"/>
            <a:ext cx="259988" cy="268266"/>
          </a:xfrm>
          <a:prstGeom prst="flowChartConnector">
            <a:avLst/>
          </a:prstGeom>
          <a:solidFill>
            <a:srgbClr val="FDEADA"/>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A9A9E1D9-14E3-5D72-51B8-FED988129904}"/>
              </a:ext>
            </a:extLst>
          </p:cNvPr>
          <p:cNvSpPr txBox="1"/>
          <p:nvPr/>
        </p:nvSpPr>
        <p:spPr>
          <a:xfrm>
            <a:off x="2819156" y="3053326"/>
            <a:ext cx="4439363" cy="307777"/>
          </a:xfrm>
          <a:prstGeom prst="rect">
            <a:avLst/>
          </a:prstGeom>
          <a:noFill/>
        </p:spPr>
        <p:txBody>
          <a:bodyPr wrap="square">
            <a:spAutoFit/>
          </a:bodyPr>
          <a:lstStyle/>
          <a:p>
            <a:r>
              <a:rPr lang="en-GB" sz="1400" b="1"/>
              <a:t>Average Distance: </a:t>
            </a:r>
            <a:r>
              <a:rPr lang="en-GB" sz="1400"/>
              <a:t>Reflects typical solution quality.</a:t>
            </a:r>
          </a:p>
        </p:txBody>
      </p:sp>
      <p:sp>
        <p:nvSpPr>
          <p:cNvPr id="4" name="Flowchart: Connector 3">
            <a:extLst>
              <a:ext uri="{FF2B5EF4-FFF2-40B4-BE49-F238E27FC236}">
                <a16:creationId xmlns:a16="http://schemas.microsoft.com/office/drawing/2014/main" id="{8408C0FE-303A-1B1B-BD44-958FBCCA1383}"/>
              </a:ext>
            </a:extLst>
          </p:cNvPr>
          <p:cNvSpPr/>
          <p:nvPr/>
        </p:nvSpPr>
        <p:spPr>
          <a:xfrm rot="10800000">
            <a:off x="2437364" y="3873786"/>
            <a:ext cx="259988" cy="268266"/>
          </a:xfrm>
          <a:prstGeom prst="flowChartConnector">
            <a:avLst/>
          </a:prstGeom>
          <a:solidFill>
            <a:srgbClr val="FDEADA"/>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 name="TextBox 4">
            <a:extLst>
              <a:ext uri="{FF2B5EF4-FFF2-40B4-BE49-F238E27FC236}">
                <a16:creationId xmlns:a16="http://schemas.microsoft.com/office/drawing/2014/main" id="{62716C0E-3836-B8E6-96B2-5AD0C21913EE}"/>
              </a:ext>
            </a:extLst>
          </p:cNvPr>
          <p:cNvSpPr txBox="1"/>
          <p:nvPr/>
        </p:nvSpPr>
        <p:spPr>
          <a:xfrm>
            <a:off x="2839553" y="3873786"/>
            <a:ext cx="4439363" cy="307777"/>
          </a:xfrm>
          <a:prstGeom prst="rect">
            <a:avLst/>
          </a:prstGeom>
          <a:noFill/>
        </p:spPr>
        <p:txBody>
          <a:bodyPr wrap="square">
            <a:spAutoFit/>
          </a:bodyPr>
          <a:lstStyle/>
          <a:p>
            <a:r>
              <a:rPr lang="en-GB" sz="1400" b="1"/>
              <a:t>Computation Time: </a:t>
            </a:r>
            <a:r>
              <a:rPr lang="en-GB" sz="1400"/>
              <a:t>Efficiency of execution.</a:t>
            </a:r>
          </a:p>
        </p:txBody>
      </p:sp>
      <p:sp>
        <p:nvSpPr>
          <p:cNvPr id="6" name="Flowchart: Connector 5">
            <a:extLst>
              <a:ext uri="{FF2B5EF4-FFF2-40B4-BE49-F238E27FC236}">
                <a16:creationId xmlns:a16="http://schemas.microsoft.com/office/drawing/2014/main" id="{A6A20EFB-D26C-763C-5E21-3177A970A156}"/>
              </a:ext>
            </a:extLst>
          </p:cNvPr>
          <p:cNvSpPr/>
          <p:nvPr/>
        </p:nvSpPr>
        <p:spPr>
          <a:xfrm rot="10800000">
            <a:off x="2437364" y="4708596"/>
            <a:ext cx="259988" cy="268266"/>
          </a:xfrm>
          <a:prstGeom prst="flowChartConnector">
            <a:avLst/>
          </a:prstGeom>
          <a:solidFill>
            <a:srgbClr val="FDEADA"/>
          </a:solidFill>
          <a:ln>
            <a:solidFill>
              <a:schemeClr val="tx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3" name="TextBox 12">
            <a:extLst>
              <a:ext uri="{FF2B5EF4-FFF2-40B4-BE49-F238E27FC236}">
                <a16:creationId xmlns:a16="http://schemas.microsoft.com/office/drawing/2014/main" id="{FC13AD5B-2DDD-8E55-1CD6-85DBC8FC4D26}"/>
              </a:ext>
            </a:extLst>
          </p:cNvPr>
          <p:cNvSpPr txBox="1"/>
          <p:nvPr/>
        </p:nvSpPr>
        <p:spPr>
          <a:xfrm>
            <a:off x="2839553" y="4708596"/>
            <a:ext cx="4439363" cy="307777"/>
          </a:xfrm>
          <a:prstGeom prst="rect">
            <a:avLst/>
          </a:prstGeom>
          <a:noFill/>
        </p:spPr>
        <p:txBody>
          <a:bodyPr wrap="square">
            <a:spAutoFit/>
          </a:bodyPr>
          <a:lstStyle/>
          <a:p>
            <a:r>
              <a:rPr lang="en-GB" sz="1400" b="1" dirty="0"/>
              <a:t>Robustness</a:t>
            </a:r>
            <a:r>
              <a:rPr lang="fr-FR" sz="1400" b="1" dirty="0"/>
              <a:t>: </a:t>
            </a:r>
            <a:r>
              <a:rPr lang="en-US" sz="1400" dirty="0"/>
              <a:t>Consistency of results across runs.</a:t>
            </a:r>
            <a:endParaRPr lang="fr-FR" sz="1400" dirty="0"/>
          </a:p>
        </p:txBody>
      </p:sp>
    </p:spTree>
    <p:extLst>
      <p:ext uri="{BB962C8B-B14F-4D97-AF65-F5344CB8AC3E}">
        <p14:creationId xmlns:p14="http://schemas.microsoft.com/office/powerpoint/2010/main" val="14126236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1556</Words>
  <Application>Microsoft Office PowerPoint</Application>
  <PresentationFormat>Widescreen</PresentationFormat>
  <Paragraphs>163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system-ui</vt:lpstr>
      <vt:lpstr>Office Theme</vt:lpstr>
      <vt:lpstr>A Comparative Analysis of Simulated Annealing Algorithm and Genetic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Search and Optimization</dc:title>
  <dc:subject/>
  <dc:creator>May Sanejo</dc:creator>
  <cp:keywords/>
  <dc:description>generated using python-pptx</dc:description>
  <cp:lastModifiedBy>May Sanejo (Student)</cp:lastModifiedBy>
  <cp:revision>22</cp:revision>
  <dcterms:created xsi:type="dcterms:W3CDTF">2013-01-27T09:14:16Z</dcterms:created>
  <dcterms:modified xsi:type="dcterms:W3CDTF">2024-12-23T14:42:52Z</dcterms:modified>
  <cp:category/>
</cp:coreProperties>
</file>