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  <p:sldMasterId id="2147483852" r:id="rId2"/>
  </p:sldMasterIdLst>
  <p:notesMasterIdLst>
    <p:notesMasterId r:id="rId26"/>
  </p:notesMasterIdLst>
  <p:sldIdLst>
    <p:sldId id="256" r:id="rId3"/>
    <p:sldId id="283" r:id="rId4"/>
    <p:sldId id="257" r:id="rId5"/>
    <p:sldId id="260" r:id="rId6"/>
    <p:sldId id="261" r:id="rId7"/>
    <p:sldId id="258" r:id="rId8"/>
    <p:sldId id="259" r:id="rId9"/>
    <p:sldId id="262" r:id="rId10"/>
    <p:sldId id="263" r:id="rId11"/>
    <p:sldId id="268" r:id="rId12"/>
    <p:sldId id="264" r:id="rId13"/>
    <p:sldId id="265" r:id="rId14"/>
    <p:sldId id="266" r:id="rId15"/>
    <p:sldId id="269" r:id="rId16"/>
    <p:sldId id="270" r:id="rId17"/>
    <p:sldId id="272" r:id="rId18"/>
    <p:sldId id="273" r:id="rId19"/>
    <p:sldId id="279" r:id="rId20"/>
    <p:sldId id="276" r:id="rId21"/>
    <p:sldId id="282" r:id="rId22"/>
    <p:sldId id="281" r:id="rId23"/>
    <p:sldId id="28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E845-EB88-F341-A593-6816AD1FFF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B23EE-BA8F-A74A-B2FD-9970663B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442-BD51-2642-93BE-7AC31FA39B73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DB8C18-22C0-C84A-9BE7-014954B6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0F26-B77F-8E4C-AEA9-3A25C11DE65D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5B709E8-5226-0944-B94B-09BD8A589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2F0-1CF5-C242-85FA-AD2C98F4BA01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1E9358-D146-0545-BEE7-3D3C54325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70B2-9F3B-6B44-9781-6D8AEF817491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98DD66-6819-4E4A-87FF-1ACE1F55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B0E5-7DCD-8E44-AB01-B50FD1F96D08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732F2C-B925-0B4B-9264-D32D06B4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FA60B7-579B-B643-B037-9D1FA1D71F7C}"/>
              </a:ext>
            </a:extLst>
          </p:cNvPr>
          <p:cNvSpPr/>
          <p:nvPr userDrawn="1"/>
        </p:nvSpPr>
        <p:spPr>
          <a:xfrm>
            <a:off x="3533781" y="758953"/>
            <a:ext cx="8188827" cy="37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434D5-EC0A-EC4E-9963-F3956F700C97}"/>
              </a:ext>
            </a:extLst>
          </p:cNvPr>
          <p:cNvSpPr/>
          <p:nvPr userDrawn="1"/>
        </p:nvSpPr>
        <p:spPr>
          <a:xfrm>
            <a:off x="3533781" y="4672585"/>
            <a:ext cx="8188827" cy="1417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9"/>
            <a:ext cx="7315200" cy="3017520"/>
          </a:xfrm>
        </p:spPr>
        <p:txBody>
          <a:bodyPr anchor="b">
            <a:normAutofit/>
          </a:bodyPr>
          <a:lstStyle>
            <a:lvl1pPr>
              <a:defRPr sz="6600" b="0" spc="-1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820158"/>
            <a:ext cx="7315200" cy="1132586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2069-C084-E340-A3D8-9504650E6943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2DCD9B-640F-5946-A0A3-918B19288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1787-E0AA-2648-9770-CA1B08591262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64AA49-8A3C-2A4C-9864-FE9DB0FE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16D-D766-DC44-9381-A293F3DA9735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0ECA2A-4AD5-CC44-83A4-99A08C3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7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8BEF-D2E1-C842-8A4D-B08917E099A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6F0497-97DB-2B45-9341-AE58BB9CE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9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5BA-D381-8A48-B734-D4832BD6A0E2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B5F4D8-3B07-A44E-B9DC-AA96FBBCE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58A9-2A1C-DE4C-A85F-FCCC70C7F596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5ABD40-D3B9-D445-9A76-D5A2CFEA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5F68-0550-784E-872D-FB0E9D34F0C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47EE535-B608-FE4F-8FB7-8715474B8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FBC-7578-9E40-9DA7-1414044FBA0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FBA7C5-06FE-9E4E-9563-F8BCF72B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7FE-7AA4-7C4C-BAE1-1E9817E7A70B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2A80E6-0B42-BE41-9119-EAE64CE0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94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302B-9324-1D4C-8F20-DF207D65F45C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D85276A-07F2-C34D-A07E-68DE57D8E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1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44CF-5E59-5A48-8D89-8D7CBE17619A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8FD9FE-BC86-1D44-9E10-B6B307ACE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EF43-4AB1-F846-BCB4-D43F93090B7E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8D1F8CC-72C9-D948-89C2-85D25003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765-AF64-B44F-A731-5D7FFE63FD35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8E3CDF5-5E49-D44A-AFDE-997185D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4EB8-A0A1-004E-A61D-CD4309FA994C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7F108B-2F04-524A-AC6C-A0D3F1B7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CD1D-B6CB-A64B-929E-52E30620C6CE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030EAB-3F12-E947-8E31-CDF0CA1A7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4F89-E1B9-744C-8D35-5F834A0C3D96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76BF95-2DBF-7840-BA90-10F7D9E1D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271D-3EDA-A148-9DE8-F02DA0CD0DD1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99FD6A-25CC-B94F-AEEF-D9F9209E0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270000" rIns="91440" bIns="27000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4C5DC3-3405-C642-ACAF-4585819F140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270000" rIns="91440" bIns="27000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57F318-623E-FC4C-A950-0B5D53EB2E66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B9F800-7944-204F-B1F6-036CDA627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ideast/ansible-sandbo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learning.oreilly.com/library/view/ansible-up-and/9781491979792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ocs.ansible.com/ansible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rtrandszoghy/vagrant_ansible_private_network_example/blob/master/" TargetMode="External"/><Relationship Id="rId5" Type="http://schemas.openxmlformats.org/officeDocument/2006/relationships/hyperlink" Target="https://github.com/geerlingguy/ansible-role-apache" TargetMode="External"/><Relationship Id="rId4" Type="http://schemas.openxmlformats.org/officeDocument/2006/relationships/hyperlink" Target="https://github.com/reideast/ansible-sandbox" TargetMode="External"/><Relationship Id="rId9" Type="http://schemas.microsoft.com/office/2007/relationships/hdphoto" Target="../media/hdphoto1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85" y="4702634"/>
            <a:ext cx="7315200" cy="209250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   Sean O’Gorman &amp;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Andrew Reid East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9FBF11E-A1DA-4A49-8959-A2D8C15EE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4" t="21709" r="12699" b="43801"/>
          <a:stretch/>
        </p:blipFill>
        <p:spPr bwMode="auto">
          <a:xfrm>
            <a:off x="0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200" dirty="0"/>
              <a:t>Low requirements</a:t>
            </a:r>
          </a:p>
          <a:p>
            <a:r>
              <a:rPr lang="en-US" dirty="0"/>
              <a:t>Each server only needs:</a:t>
            </a:r>
          </a:p>
          <a:p>
            <a:pPr lvl="1"/>
            <a:r>
              <a:rPr lang="en-US" dirty="0" err="1"/>
              <a:t>sshd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Push model</a:t>
            </a:r>
          </a:p>
          <a:p>
            <a:pPr lvl="1"/>
            <a:r>
              <a:rPr lang="en-US" dirty="0"/>
              <a:t>You push configurations when you run a playbook</a:t>
            </a:r>
          </a:p>
          <a:p>
            <a:pPr lvl="1"/>
            <a:r>
              <a:rPr lang="en-US" dirty="0"/>
              <a:t>No polling, and nothing installed on servers</a:t>
            </a:r>
          </a:p>
          <a:p>
            <a:r>
              <a:rPr lang="en-US" dirty="0"/>
              <a:t>Clean servers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3E40-8FEB-EA49-A613-8A62515AC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FD0B40-5F0C-C14C-AF16-982019698BB4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1DFD8FB0-F898-E34E-95F1-804D454A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8431EB-B382-1242-A0AE-8CF6633AE552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0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Quick to learn</a:t>
            </a:r>
          </a:p>
          <a:p>
            <a:r>
              <a:rPr lang="en-US" dirty="0"/>
              <a:t>You probably already know the concept behind: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Scripting</a:t>
            </a:r>
          </a:p>
          <a:p>
            <a:r>
              <a:rPr lang="en-US" dirty="0"/>
              <a:t>Tasks designed to be familiar</a:t>
            </a:r>
          </a:p>
          <a:p>
            <a:pPr lvl="1"/>
            <a:r>
              <a:rPr lang="en-US" dirty="0"/>
              <a:t>Usually 1:1 connection to familiar sysadmin shell commands</a:t>
            </a:r>
          </a:p>
          <a:p>
            <a:pPr lvl="2"/>
            <a:r>
              <a:rPr lang="en-US" dirty="0"/>
              <a:t>cp ⇔</a:t>
            </a:r>
            <a:r>
              <a:rPr lang="en-US" dirty="0">
                <a:sym typeface="Wingdings" pitchFamily="2" charset="2"/>
              </a:rPr>
              <a:t> copy</a:t>
            </a:r>
            <a:endParaRPr lang="en-US" dirty="0"/>
          </a:p>
          <a:p>
            <a:pPr lvl="1"/>
            <a:r>
              <a:rPr lang="en-US" dirty="0"/>
              <a:t>No special Ansible commands to learn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0A8D8C-7B4B-7C49-9908-A4B82DC7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364502-532C-8D47-BA0A-01566E6EC1A2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E3D10EE7-771F-7949-A7CF-6CC8DFF2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D5C423-4B4A-5F43-98A2-012A5A09A671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06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Declarative</a:t>
            </a:r>
          </a:p>
          <a:p>
            <a:r>
              <a:rPr lang="en-US" dirty="0"/>
              <a:t>Playbooks are readable YAML</a:t>
            </a:r>
          </a:p>
          <a:p>
            <a:r>
              <a:rPr lang="en-US" dirty="0"/>
              <a:t>Tasks are small and focused</a:t>
            </a:r>
          </a:p>
          <a:p>
            <a:r>
              <a:rPr lang="en-US" dirty="0"/>
              <a:t>Self-documenting syntax choices</a:t>
            </a:r>
          </a:p>
          <a:p>
            <a:pPr lvl="1"/>
            <a:r>
              <a:rPr lang="en-US" dirty="0"/>
              <a:t>”Name:” field encourages describing the intent of each task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1842-9C55-254D-914D-FB8386CE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B868E0-5AF4-EA4E-8B19-CF51BE989C87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E0169CA0-53D7-E448-8189-BAFC2200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8E0B5-8B58-AE4F-9BD4-37D886C766EA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86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200" dirty="0"/>
              <a:t>Idempotent</a:t>
            </a:r>
          </a:p>
          <a:p>
            <a:r>
              <a:rPr lang="en-US" dirty="0"/>
              <a:t>Ansible designed each task to be re-runnable</a:t>
            </a:r>
          </a:p>
          <a:p>
            <a:r>
              <a:rPr lang="en-US" dirty="0"/>
              <a:t>Result: Repeatable playbooks</a:t>
            </a:r>
          </a:p>
          <a:p>
            <a:r>
              <a:rPr lang="en-US" dirty="0"/>
              <a:t>Useful when connection broken, need to re-run!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CF1-EB73-F548-9C12-E4940270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00BB20-1661-3F4D-8102-60D291682CC5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8935FB1F-1A83-204F-9AD6-8B9F8993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E613A5-38D1-E44A-B21F-5C807A316B64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39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Easy to get started</a:t>
            </a:r>
          </a:p>
          <a:p>
            <a:r>
              <a:rPr lang="en-US" dirty="0"/>
              <a:t>Example A:</a:t>
            </a:r>
          </a:p>
          <a:p>
            <a:pPr lvl="1"/>
            <a:r>
              <a:rPr lang="en-US" i="1" dirty="0"/>
              <a:t>I’ve already developed a script to set up my newly provisioned servers</a:t>
            </a:r>
          </a:p>
          <a:p>
            <a:pPr lvl="1"/>
            <a:r>
              <a:rPr lang="en-US" dirty="0"/>
              <a:t>My first playbook will be: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Connect to servers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Run my script</a:t>
            </a:r>
          </a:p>
          <a:p>
            <a:pPr lvl="1"/>
            <a:r>
              <a:rPr lang="en-US" dirty="0"/>
              <a:t>Next steps: Re-develop script as Ansible tasks</a:t>
            </a:r>
          </a:p>
          <a:p>
            <a:r>
              <a:rPr lang="en-US" dirty="0"/>
              <a:t>Example B:</a:t>
            </a:r>
          </a:p>
          <a:p>
            <a:pPr lvl="1"/>
            <a:r>
              <a:rPr lang="en-US" i="1" dirty="0"/>
              <a:t>I’m tired of doing ‘Repetitive Command X’ on every server</a:t>
            </a:r>
          </a:p>
          <a:p>
            <a:pPr lvl="1"/>
            <a:r>
              <a:rPr lang="en-US" dirty="0"/>
              <a:t>My first playbook will be: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Connect to servers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Do X as an Ansible Task</a:t>
            </a:r>
          </a:p>
          <a:p>
            <a:pPr lvl="1"/>
            <a:r>
              <a:rPr lang="en-US" dirty="0"/>
              <a:t>Next steps: Do task  Repetitive Command Y, then Z…</a:t>
            </a:r>
          </a:p>
          <a:p>
            <a:r>
              <a:rPr lang="en-US" i="1" dirty="0"/>
              <a:t>Don’t have to automate everything right away!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8916-5313-5645-A1F5-86BAA2E3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9411B-6B34-4842-8E1E-17D3CEDE4287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D133E41D-1E81-BA4A-88A3-82C2EF59C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17DA55-DCBD-6246-9B73-6CE6E9F24F4E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60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220E-68FD-F44A-951E-44B8AB84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br>
              <a:rPr lang="en-US" dirty="0"/>
            </a:br>
            <a:r>
              <a:rPr lang="en-US" i="1" dirty="0"/>
              <a:t>not</a:t>
            </a:r>
            <a:br>
              <a:rPr lang="en-US" i="1" dirty="0"/>
            </a:br>
            <a:r>
              <a:rPr lang="en-US" dirty="0"/>
              <a:t>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56A4-AF4E-5C45-8368-72B15CE1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do server/VM creation</a:t>
            </a:r>
          </a:p>
          <a:p>
            <a:pPr lvl="1"/>
            <a:r>
              <a:rPr lang="en-US" dirty="0"/>
              <a:t>Servers must be provisioned, have an IP/hostname, SSH user added</a:t>
            </a:r>
          </a:p>
          <a:p>
            <a:pPr lvl="1"/>
            <a:r>
              <a:rPr lang="en-US" dirty="0"/>
              <a:t>Fill the gap: other tool, like Terraform, Vagrant, etc.</a:t>
            </a:r>
          </a:p>
          <a:p>
            <a:r>
              <a:rPr lang="en-US" dirty="0"/>
              <a:t>Requires a host PC to run Ansible</a:t>
            </a:r>
          </a:p>
          <a:p>
            <a:pPr lvl="1"/>
            <a:r>
              <a:rPr lang="en-US" dirty="0"/>
              <a:t>Your laptop pushes configs</a:t>
            </a:r>
          </a:p>
          <a:p>
            <a:pPr lvl="1"/>
            <a:r>
              <a:rPr lang="en-US" dirty="0"/>
              <a:t>Fill the gap: an Ansible-running server, like RedHat Ansible Tower</a:t>
            </a:r>
          </a:p>
          <a:p>
            <a:pPr lvl="2"/>
            <a:r>
              <a:rPr lang="en-US" dirty="0"/>
              <a:t>Write a Playbook, fire off Ansible playbooks within tasks!</a:t>
            </a:r>
          </a:p>
          <a:p>
            <a:r>
              <a:rPr lang="en-US" dirty="0"/>
              <a:t>Scalability questions</a:t>
            </a:r>
          </a:p>
          <a:p>
            <a:pPr lvl="1"/>
            <a:r>
              <a:rPr lang="en-US" dirty="0"/>
              <a:t>Competing tools (Chef) has a config server, each server polls</a:t>
            </a:r>
          </a:p>
          <a:p>
            <a:pPr lvl="2"/>
            <a:r>
              <a:rPr lang="en-US" dirty="0"/>
              <a:t>When you make a config change, all servers get it eventually</a:t>
            </a:r>
          </a:p>
          <a:p>
            <a:pPr lvl="2"/>
            <a:r>
              <a:rPr lang="en-US" dirty="0"/>
              <a:t>Allows load balancing</a:t>
            </a:r>
          </a:p>
          <a:p>
            <a:pPr lvl="1"/>
            <a:r>
              <a:rPr lang="en-US" dirty="0"/>
              <a:t>Ansible has been used to manage thousands of hosts at once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A118-B6B4-934C-9FD4-882CF655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9E4A0D-8E04-4446-9CF0-E0E620267A06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7" name="Picture 6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C85DEF71-186A-8448-9C03-D567E6B3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05C41-9AA2-C44B-923B-E03868173AD2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72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DA579-A203-C341-B6B9-723D12E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96FB-4422-3F46-BD6D-37366FC7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Ansible syntax via an example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DC03-CE0E-6747-B88D-92C415E6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5C26A-BF1F-2D4E-9417-5999CA261498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7" name="Picture 6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21A8967C-2885-414B-A2F3-D1524A22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89B4D4-BABD-AB48-8FB5-9F9FB1C3AF35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25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6B4-2DE5-3F49-9300-43C5E19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Goal: Running Apache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AF3E-281A-0B4F-AB9D-06006986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6656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CentOS machine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Accessible via SSH</a:t>
            </a:r>
          </a:p>
          <a:p>
            <a:r>
              <a:rPr lang="en-US" dirty="0"/>
              <a:t>Demo Agenda</a:t>
            </a:r>
          </a:p>
          <a:p>
            <a:pPr lvl="1"/>
            <a:r>
              <a:rPr lang="en-US" dirty="0"/>
              <a:t>Test SSH to appliance</a:t>
            </a:r>
          </a:p>
          <a:p>
            <a:pPr lvl="1"/>
            <a:r>
              <a:rPr lang="en-US" dirty="0"/>
              <a:t>Make an Ansible inventory file</a:t>
            </a:r>
          </a:p>
          <a:p>
            <a:pPr lvl="1"/>
            <a:r>
              <a:rPr lang="en-US" dirty="0"/>
              <a:t>Write a ”Hello, World!” playbook</a:t>
            </a:r>
          </a:p>
          <a:p>
            <a:pPr lvl="1"/>
            <a:r>
              <a:rPr lang="en-US" dirty="0"/>
              <a:t>Setup web server (pre-written playbook):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Copy .</a:t>
            </a:r>
            <a:r>
              <a:rPr lang="en-US" dirty="0" err="1"/>
              <a:t>bashrc</a:t>
            </a:r>
            <a:endParaRPr lang="en-US" dirty="0"/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Install Apache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Enable </a:t>
            </a:r>
            <a:r>
              <a:rPr lang="en-US" dirty="0" err="1"/>
              <a:t>systemd</a:t>
            </a:r>
            <a:r>
              <a:rPr lang="en-US" dirty="0"/>
              <a:t> service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Move HTML template to Apache’s WWW root</a:t>
            </a:r>
          </a:p>
          <a:p>
            <a:r>
              <a:rPr lang="en-US" dirty="0"/>
              <a:t>Result: Open web page in my browser!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1A4AF-9722-044D-B83E-EA405ADF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8E5C2-75C6-1B42-A31C-48CEA409D2B3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6" name="Picture 5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81A77FD2-A849-0945-AB6D-518B3419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A47BE-8A66-6549-B597-AB96B275CB53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9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3520440"/>
            <a:ext cx="3331786" cy="1772367"/>
          </a:xfrm>
        </p:spPr>
        <p:txBody>
          <a:bodyPr anchor="b">
            <a:normAutofit/>
          </a:bodyPr>
          <a:lstStyle/>
          <a:p>
            <a:r>
              <a:rPr lang="en-US" dirty="0"/>
              <a:t>Tower Tips</a:t>
            </a:r>
          </a:p>
          <a:p>
            <a:r>
              <a:rPr lang="en-US" dirty="0"/>
              <a:t>Sean O’Gorman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F49A83-C573-F348-B93C-BCBB848D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7"/>
          <a:stretch/>
        </p:blipFill>
        <p:spPr bwMode="auto">
          <a:xfrm>
            <a:off x="5157779" y="441590"/>
            <a:ext cx="5961394" cy="59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nsible tower icon">
            <a:extLst>
              <a:ext uri="{FF2B5EF4-FFF2-40B4-BE49-F238E27FC236}">
                <a16:creationId xmlns:a16="http://schemas.microsoft.com/office/drawing/2014/main" id="{0A70CC90-E948-0E45-A854-6D883FDF5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73" r="8039"/>
          <a:stretch/>
        </p:blipFill>
        <p:spPr bwMode="auto">
          <a:xfrm>
            <a:off x="-85967" y="848328"/>
            <a:ext cx="4170920" cy="3123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06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DA579-A203-C341-B6B9-723D12E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Tower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96FB-4422-3F46-BD6D-37366FC7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Ansible Tower: Scale your playbooks via a UI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DC03-CE0E-6747-B88D-92C415E6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5432B-BFAC-964A-A815-48585D512DD0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249737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3520440"/>
            <a:ext cx="3331786" cy="1772367"/>
          </a:xfrm>
        </p:spPr>
        <p:txBody>
          <a:bodyPr anchor="b">
            <a:normAutofit/>
          </a:bodyPr>
          <a:lstStyle/>
          <a:p>
            <a:r>
              <a:rPr lang="en-US" dirty="0"/>
              <a:t>An Introduction</a:t>
            </a:r>
          </a:p>
          <a:p>
            <a:r>
              <a:rPr lang="en-US" dirty="0"/>
              <a:t>Andrew Reid East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F49A83-C573-F348-B93C-BCBB848D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7"/>
          <a:stretch/>
        </p:blipFill>
        <p:spPr bwMode="auto">
          <a:xfrm>
            <a:off x="5157779" y="441590"/>
            <a:ext cx="5961394" cy="59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B9FA2C7-286B-6B46-BB81-01F8E7E4C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342" b="-1156"/>
          <a:stretch/>
        </p:blipFill>
        <p:spPr bwMode="auto">
          <a:xfrm>
            <a:off x="364725" y="1565193"/>
            <a:ext cx="2890540" cy="4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4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br>
              <a:rPr lang="en-US" dirty="0"/>
            </a:br>
            <a:r>
              <a:rPr lang="en-US" dirty="0"/>
              <a:t>Ansible Tower?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Relatively easy to get started</a:t>
            </a:r>
          </a:p>
          <a:p>
            <a:r>
              <a:rPr lang="en-US" dirty="0"/>
              <a:t>Security by design, by role and organization access</a:t>
            </a:r>
          </a:p>
          <a:p>
            <a:r>
              <a:rPr lang="en-US" dirty="0"/>
              <a:t>Lots of additional role-based functionality</a:t>
            </a:r>
          </a:p>
          <a:p>
            <a:r>
              <a:rPr lang="en-US" dirty="0"/>
              <a:t>Extensive documentation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i="1" dirty="0"/>
              <a:t>I’m tired of doing ‘Repetitive Command X’ on every individual server</a:t>
            </a:r>
          </a:p>
          <a:p>
            <a:pPr lvl="1"/>
            <a:r>
              <a:rPr lang="en-US" i="1" dirty="0"/>
              <a:t>Let’s sync a project from our git repo and run playbooks on all our hosts from central server</a:t>
            </a:r>
          </a:p>
          <a:p>
            <a:pPr lvl="1"/>
            <a:r>
              <a:rPr lang="en-US" dirty="0"/>
              <a:t>Next steps: Do task  Repetitive Command Y,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8916-5313-5645-A1F5-86BAA2E3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CDEBB-6BF8-0748-A30E-922B7804A060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299483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220E-68FD-F44A-951E-44B8AB84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</a:t>
            </a:r>
            <a:br>
              <a:rPr lang="en-US" i="1" dirty="0"/>
            </a:br>
            <a:r>
              <a:rPr lang="en-US" dirty="0"/>
              <a:t>Ansible Tower?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56A4-AF4E-5C45-8368-72B15CE1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Paid service, really target at controlling permission and role towards </a:t>
            </a:r>
            <a:r>
              <a:rPr lang="en-US" dirty="0" err="1"/>
              <a:t>SecDevOps</a:t>
            </a:r>
            <a:endParaRPr lang="en-US" dirty="0"/>
          </a:p>
          <a:p>
            <a:r>
              <a:rPr lang="en-US" dirty="0"/>
              <a:t>Requires a host PC or cloud resource to run Ansible Tower</a:t>
            </a:r>
          </a:p>
          <a:p>
            <a:pPr lvl="1"/>
            <a:r>
              <a:rPr lang="en-US" dirty="0"/>
              <a:t>Your laptop pushes configs</a:t>
            </a:r>
          </a:p>
          <a:p>
            <a:pPr lvl="2"/>
            <a:r>
              <a:rPr lang="en-US" dirty="0"/>
              <a:t>Write a Playbook, fire off Ansible playbooks within tasks!</a:t>
            </a:r>
          </a:p>
          <a:p>
            <a:r>
              <a:rPr lang="en-US" dirty="0"/>
              <a:t>Scalability questions still apply as mentioned, but tower goes some way to addressing them</a:t>
            </a:r>
          </a:p>
          <a:p>
            <a:pPr lvl="1"/>
            <a:r>
              <a:rPr lang="en-US" dirty="0"/>
              <a:t>Ansible has been used to manage thousands of hosts at once as mentioned before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A118-B6B4-934C-9FD4-882CF655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CD120-FCD0-F34C-B3F0-FFCF8DACBEC1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418146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6B4-2DE5-3F49-9300-43C5E19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Goal: Replicate and repeat with tower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AF3E-281A-0B4F-AB9D-06006986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6656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Login to </a:t>
            </a:r>
            <a:r>
              <a:rPr lang="en-US" dirty="0" err="1"/>
              <a:t>github</a:t>
            </a:r>
            <a:r>
              <a:rPr lang="en-US" dirty="0"/>
              <a:t> account and fork: </a:t>
            </a:r>
            <a:r>
              <a:rPr lang="en-US" dirty="0">
                <a:hlinkClick r:id="rId2"/>
              </a:rPr>
              <a:t>https://github.com/reideast/ansible-sandbox</a:t>
            </a:r>
            <a:endParaRPr lang="en-IE" dirty="0"/>
          </a:p>
          <a:p>
            <a:pPr lvl="1"/>
            <a:r>
              <a:rPr lang="en-IE" dirty="0"/>
              <a:t>Vagrant, ansible and VirtualBox installed locally</a:t>
            </a:r>
          </a:p>
          <a:p>
            <a:pPr lvl="1"/>
            <a:r>
              <a:rPr lang="en-IE" dirty="0"/>
              <a:t>Tower license ready to go </a:t>
            </a:r>
            <a:endParaRPr lang="en-US" dirty="0"/>
          </a:p>
          <a:p>
            <a:r>
              <a:rPr lang="en-US" dirty="0"/>
              <a:t>Demo Agenda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Bring up tower instance using docker or vagrant, will run through both methods 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Generate an SSH key machine credential, add as deploy to forked repo  and sync to project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”Hello world” playbook (make a file on local, copy to remote, cat it)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Set up 3 web servers in a virtual private network using vagrant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Experiment with running playbooks on new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1A4AF-9722-044D-B83E-EA405ADF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24CAA-B11C-4145-9180-30B921A18D56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423017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F0D57D-4D7F-FA4F-A246-352DC27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856A7-B1B4-F849-836C-DE00FB50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Docs</a:t>
            </a:r>
          </a:p>
          <a:p>
            <a:r>
              <a:rPr lang="en-US" dirty="0"/>
              <a:t>  </a:t>
            </a:r>
            <a:r>
              <a:rPr lang="en-US" dirty="0">
                <a:hlinkClick r:id="rId2"/>
              </a:rPr>
              <a:t>Ansible docs – User guide, Quickstart</a:t>
            </a:r>
            <a:endParaRPr lang="en-US" dirty="0"/>
          </a:p>
          <a:p>
            <a:r>
              <a:rPr lang="en-US" dirty="0">
                <a:hlinkClick r:id="rId3"/>
              </a:rPr>
              <a:t>Ansible: Up and Running (Safari books)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Demo source</a:t>
            </a:r>
          </a:p>
          <a:p>
            <a:r>
              <a:rPr lang="en-US" dirty="0"/>
              <a:t>YAML playbooks, Vagrant private network setup, and slide deck</a:t>
            </a:r>
          </a:p>
          <a:p>
            <a:r>
              <a:rPr lang="en-US" dirty="0"/>
              <a:t>Demo source:        </a:t>
            </a:r>
            <a:r>
              <a:rPr lang="en-IE" u="sng" dirty="0">
                <a:hlinkClick r:id="rId4"/>
              </a:rPr>
              <a:t>https://github.com/reideast/ansible-sandbox</a:t>
            </a:r>
            <a:endParaRPr lang="en-US" dirty="0"/>
          </a:p>
          <a:p>
            <a:pPr marL="0" indent="0">
              <a:buNone/>
            </a:pPr>
            <a:r>
              <a:rPr lang="en-IE" dirty="0"/>
              <a:t>Other Resources</a:t>
            </a:r>
          </a:p>
          <a:p>
            <a:r>
              <a:rPr lang="en-IE" dirty="0"/>
              <a:t>Apache web server </a:t>
            </a:r>
            <a:r>
              <a:rPr lang="en-IE" dirty="0">
                <a:hlinkClick r:id="rId5"/>
              </a:rPr>
              <a:t>geerlingguy/ansible-role-apache</a:t>
            </a:r>
            <a:endParaRPr lang="en-IE" dirty="0"/>
          </a:p>
          <a:p>
            <a:r>
              <a:rPr lang="en-IE" dirty="0"/>
              <a:t>Vagrant </a:t>
            </a:r>
            <a:r>
              <a:rPr lang="en-IE" dirty="0">
                <a:hlinkClick r:id="rId6"/>
              </a:rPr>
              <a:t>bertrandszoghy/vagrant_ansible_private_network_example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E715-1676-3241-AEAA-AD7ED6CB7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 descr="github logo">
            <a:extLst>
              <a:ext uri="{FF2B5EF4-FFF2-40B4-BE49-F238E27FC236}">
                <a16:creationId xmlns:a16="http://schemas.microsoft.com/office/drawing/2014/main" id="{CD52B8CD-6C12-5345-9217-9CF4D6AAE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4648" y="3297065"/>
            <a:ext cx="254726" cy="2547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E1B1389-18D0-B444-B73F-745057F5CEB0}"/>
              </a:ext>
            </a:extLst>
          </p:cNvPr>
          <p:cNvGrpSpPr/>
          <p:nvPr/>
        </p:nvGrpSpPr>
        <p:grpSpPr>
          <a:xfrm>
            <a:off x="26938" y="6180318"/>
            <a:ext cx="4240002" cy="592183"/>
            <a:chOff x="0" y="6237331"/>
            <a:chExt cx="4240002" cy="592183"/>
          </a:xfrm>
        </p:grpSpPr>
        <p:pic>
          <p:nvPicPr>
            <p:cNvPr id="8" name="Picture 7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16491C8F-C428-774A-8BD2-6CA2426D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C59F2-3A34-A240-BEF9-D4F443DAFDB1}"/>
                </a:ext>
              </a:extLst>
            </p:cNvPr>
            <p:cNvSpPr txBox="1"/>
            <p:nvPr/>
          </p:nvSpPr>
          <p:spPr>
            <a:xfrm>
              <a:off x="478972" y="6348756"/>
              <a:ext cx="3761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 &amp; Sean O’Gorman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93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9C98-DF1D-ED47-B1CF-8A03C8F8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A45B-AA10-5C45-8FD4-9223328D9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Ansible isn’t magic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0C2B-490A-C849-992A-863A8425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4BC4AE-BEAF-894A-9A77-C6030B532D7E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5" name="Picture 4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88B0A78A-720A-B045-B3EC-21C69F07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3D9A1B-08B8-C34A-8C1F-4CD19EBD55CC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1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8741-DA39-8E46-8509-800481A0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1BD6-6297-BF46-9D79-3F6C6006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beginning, there were terminals</a:t>
            </a:r>
          </a:p>
          <a:p>
            <a:r>
              <a:rPr lang="en-US" dirty="0"/>
              <a:t>PCs came along</a:t>
            </a:r>
          </a:p>
          <a:p>
            <a:r>
              <a:rPr lang="en-US" dirty="0"/>
              <a:t>Needed Telnet to keep talking to servers</a:t>
            </a:r>
          </a:p>
          <a:p>
            <a:r>
              <a:rPr lang="en-US" dirty="0"/>
              <a:t>SSH for security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Considered secure</a:t>
            </a:r>
          </a:p>
          <a:p>
            <a:pPr lvl="1"/>
            <a:r>
              <a:rPr lang="en-US" dirty="0"/>
              <a:t>Universally adopted</a:t>
            </a:r>
          </a:p>
          <a:p>
            <a:r>
              <a:rPr lang="en-US" dirty="0"/>
              <a:t>Why do sysadmins keep using terminals?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EB34-98C6-2D45-B78C-47BF33559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202F7C-B238-CA4A-9259-1A3DDC65DCB6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0" name="Picture 9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ACD72417-43B8-9244-B004-14EC830E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C17B5-152E-D849-967F-A88FB7BAF073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72B3A-C005-1441-A57D-ACE9D8E3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454357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spc="-100" dirty="0">
                <a:solidFill>
                  <a:schemeClr val="accent1"/>
                </a:solidFill>
              </a:rPr>
              <a:t>The cloud runs on servers that were configured via a terminal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E5596-01AF-6F46-854B-8FACDE143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88DCA1-EF7A-6346-989E-B93A615230AE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8" name="Picture 17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51A12CDC-32A0-3242-AD75-EDECE9F1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75EEDD-E696-8E42-9429-057D6823F80A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01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1B3-A95E-C04D-938B-E3659F9D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What is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FEAE-67C3-8643-B10E-726AFFCEC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2377440"/>
            <a:ext cx="3474720" cy="2103120"/>
          </a:xfrm>
          <a:prstGeom prst="snip2Diag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Remote</a:t>
            </a:r>
            <a:br>
              <a:rPr lang="en-US" sz="2800" dirty="0"/>
            </a:br>
            <a:r>
              <a:rPr lang="en-US" sz="2800" dirty="0"/>
              <a:t>Configuration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1086-66EA-1B4A-9746-EA425D1F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2377440"/>
            <a:ext cx="3474720" cy="2103120"/>
          </a:xfrm>
          <a:prstGeom prst="snip2Diag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lt1"/>
                </a:solidFill>
              </a:rPr>
              <a:t>Deployment Tool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B1ABDF-A3A9-1840-8C40-A9277ECFC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6EDBC1-235B-7149-8358-DCC151FCFB1D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75E8527E-B1EA-C64F-AF71-CE716FA7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AFB14-C6D5-9944-80DF-A9D4EFC360A2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27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01EBFAAF-2B7F-CC48-848D-598901A0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35696" y="28352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B3224FB0-F1F1-6846-AA59-1DB3690C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02224" y="283526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A57F0-4D40-684C-BF05-2332183D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How? Playbooks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4A03A2-A9AD-A24F-BAE8-899003DAFF13}"/>
              </a:ext>
            </a:extLst>
          </p:cNvPr>
          <p:cNvSpPr txBox="1">
            <a:spLocks/>
          </p:cNvSpPr>
          <p:nvPr/>
        </p:nvSpPr>
        <p:spPr>
          <a:xfrm>
            <a:off x="3867912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1800" dirty="0"/>
              <a:t>Ordered list of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84895D-EF67-E44A-966E-7E16D17EDD6C}"/>
              </a:ext>
            </a:extLst>
          </p:cNvPr>
          <p:cNvSpPr txBox="1">
            <a:spLocks/>
          </p:cNvSpPr>
          <p:nvPr/>
        </p:nvSpPr>
        <p:spPr>
          <a:xfrm>
            <a:off x="6501384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Idempotent actions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FDFC82-73DA-BD4D-9BF2-D7CB082BC82F}"/>
              </a:ext>
            </a:extLst>
          </p:cNvPr>
          <p:cNvSpPr txBox="1">
            <a:spLocks/>
          </p:cNvSpPr>
          <p:nvPr/>
        </p:nvSpPr>
        <p:spPr>
          <a:xfrm>
            <a:off x="9134856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Performed on hosts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538E91-E948-8540-B6D1-9A74D84B1EBC}"/>
              </a:ext>
            </a:extLst>
          </p:cNvPr>
          <p:cNvSpPr txBox="1">
            <a:spLocks/>
          </p:cNvSpPr>
          <p:nvPr/>
        </p:nvSpPr>
        <p:spPr>
          <a:xfrm>
            <a:off x="3869268" y="2294639"/>
            <a:ext cx="7315200" cy="443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Playbooks are: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5098ADB-1B6F-EB4C-9E4B-D941D7759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14B3F4-B3E5-1C44-8876-249720E4B31C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9" name="Picture 18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0A9853AC-20F7-5B48-9F0C-B18B3F843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17A8A-D9A3-F943-AA51-879D13A0A44E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D8FB-5C36-C348-9B34-2ED155C9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magic!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C0F4-9D8B-614B-9739-603718FE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23644"/>
          </a:xfrm>
        </p:spPr>
        <p:txBody>
          <a:bodyPr/>
          <a:lstStyle/>
          <a:p>
            <a:r>
              <a:rPr lang="en-US" dirty="0"/>
              <a:t>Ansible’s elegance is that it is simply: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054F44-5A8A-BE4D-9FE6-05F8CAEC63CE}"/>
              </a:ext>
            </a:extLst>
          </p:cNvPr>
          <p:cNvSpPr txBox="1">
            <a:spLocks/>
          </p:cNvSpPr>
          <p:nvPr/>
        </p:nvSpPr>
        <p:spPr>
          <a:xfrm>
            <a:off x="3869268" y="2706624"/>
            <a:ext cx="7315200" cy="3278124"/>
          </a:xfrm>
          <a:prstGeom prst="snip2Diag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270000" rIns="91440" bIns="27000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Ansible’s core: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Transform your playbook of Ansible Tasks into a Python script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SSH into your servers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the Python on those scripts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Gather the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67910-8A08-3549-8926-00B0689F0113}"/>
              </a:ext>
            </a:extLst>
          </p:cNvPr>
          <p:cNvSpPr txBox="1">
            <a:spLocks/>
          </p:cNvSpPr>
          <p:nvPr/>
        </p:nvSpPr>
        <p:spPr>
          <a:xfrm>
            <a:off x="3869268" y="1234440"/>
            <a:ext cx="7315200" cy="1426464"/>
          </a:xfrm>
          <a:prstGeom prst="rect">
            <a:avLst/>
          </a:prstGeom>
        </p:spPr>
        <p:txBody>
          <a:bodyPr vert="horz" lIns="91440" tIns="270000" rIns="91440" bIns="27000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3200" dirty="0"/>
              <a:t>SSH +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E179FD-0D40-1041-96CA-79AD7D59C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56D1DB-11F5-A546-B8F7-4E9034D5A56D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2" name="Picture 11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39B2AB98-9987-FD4A-9701-07DFC5F59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1F6D7D-7FFD-2744-85B1-79A1FFC4E31B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2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4714-9B23-F04D-A4EF-1247EF0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Ansible?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161AB-F865-064D-9A36-73E9B0BC8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Why has it gotten so popular?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BAEB-9B6C-554F-A559-746B84B7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CB78B3-EB26-284A-99C8-0A6A06C1883C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0" name="Picture 9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F877714F-8BA9-164E-B3FD-72BDE05D2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E1DDAA-B8B9-8A4E-8FE5-AB123E7A68AA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3971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4E8280"/>
      </a:accent6>
      <a:hlink>
        <a:srgbClr val="4E817F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Frame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4E8280"/>
      </a:accent6>
      <a:hlink>
        <a:srgbClr val="4E817F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931</Words>
  <Application>Microsoft Macintosh PowerPoint</Application>
  <PresentationFormat>Widescreen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Consolas</vt:lpstr>
      <vt:lpstr>Corbel</vt:lpstr>
      <vt:lpstr>Wingdings 2</vt:lpstr>
      <vt:lpstr>Frame</vt:lpstr>
      <vt:lpstr>1_Frame</vt:lpstr>
      <vt:lpstr>PowerPoint Presentation</vt:lpstr>
      <vt:lpstr>PowerPoint Presentation</vt:lpstr>
      <vt:lpstr>What is Ansible?</vt:lpstr>
      <vt:lpstr>History</vt:lpstr>
      <vt:lpstr>The cloud runs on servers that were configured via a terminal</vt:lpstr>
      <vt:lpstr>What is Ansible?</vt:lpstr>
      <vt:lpstr>How? Playbooks</vt:lpstr>
      <vt:lpstr>No magic!</vt:lpstr>
      <vt:lpstr>So, why Ansible?</vt:lpstr>
      <vt:lpstr>Why Ansible?</vt:lpstr>
      <vt:lpstr>Why Ansible?</vt:lpstr>
      <vt:lpstr>Why Ansible?</vt:lpstr>
      <vt:lpstr>Why Ansible?</vt:lpstr>
      <vt:lpstr>Why Ansible?</vt:lpstr>
      <vt:lpstr>Why not Ansible?</vt:lpstr>
      <vt:lpstr>Demo</vt:lpstr>
      <vt:lpstr>Goal: Running Apache Server</vt:lpstr>
      <vt:lpstr>PowerPoint Presentation</vt:lpstr>
      <vt:lpstr>Tower Tips</vt:lpstr>
      <vt:lpstr>Why Ansible Tower?</vt:lpstr>
      <vt:lpstr>Why not Ansible Tower?</vt:lpstr>
      <vt:lpstr>Goal: Replicate and repeat with tower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East</dc:creator>
  <cp:lastModifiedBy>Andrew East</cp:lastModifiedBy>
  <cp:revision>6</cp:revision>
  <dcterms:created xsi:type="dcterms:W3CDTF">2020-03-03T14:17:15Z</dcterms:created>
  <dcterms:modified xsi:type="dcterms:W3CDTF">2020-03-03T14:52:27Z</dcterms:modified>
</cp:coreProperties>
</file>