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3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33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92" autoAdjust="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5F388-14C1-40AE-A370-8D86882164F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0D0B-0B29-4238-AF53-1E12D106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https://www.nature.org/content/dam/tnc/nature/en/documents/Public_Health_Benefits_Urban_Trees_FINAL.pdf</a:t>
            </a:r>
          </a:p>
          <a:p>
            <a:r>
              <a:rPr lang="en-US" dirty="0"/>
              <a:t>2 - Nowak, D.J., et al., Modeled PM 2.5 removal by trees in 10 U.S. cities and associated health effects. Environmental Pollution, 2013. 178: p. 395-402.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0D0B-0B29-4238-AF53-1E12D1067A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0D0B-0B29-4238-AF53-1E12D1067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6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0D0B-0B29-4238-AF53-1E12D1067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0D0B-0B29-4238-AF53-1E12D1067A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3CAF-EACB-2E3B-7C91-DF95E1A68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BBDD-BF45-F9FC-0657-19B70544D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849F-16CA-3EEC-A28E-F88A4215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95FBE-F1E7-A043-87DF-F0AB6F70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0F8A-E595-FD1C-B0E9-AE5B9CC3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47DC-7691-7734-2C60-721DDCF6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8423C-2216-3593-23B4-43B5A45B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E9B0-93D3-6ED0-8A02-4BDEF529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7B2D-3882-F344-CCE1-63177074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DEBB-9069-B7A6-EEC9-DCA3BAE9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DC3CF-38DC-CF3B-941D-40262B45C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DA6D-A31E-58AC-B314-612D52E9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E8A5-7663-5AF4-9C42-04F24D58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9406-C810-8A12-960F-15C52687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75EA-3B2A-3D85-4A3D-D0057297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FD5B-F6FD-1CEB-9639-D382B965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3B22-B72F-C038-CA8C-3D6FDDDE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9B65-E476-17C4-F327-BE39FA15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97A6-24F2-7AC1-8E1D-D29AF141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A722-9DDC-2592-E870-2F543A97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42C2-CB07-3617-75A3-C652D387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D641-BCFC-0A87-52A2-35A1FF76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277F-5009-569D-7F09-BFB67EC7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046C-F294-6EBA-1043-70C2AF7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00FD-3D2D-ED36-7DB0-4B20D8FD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F7D-EF52-65C1-7BB0-A368DA0E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85C8-DE00-0CA5-C945-5E6E27FAE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02270-0E2C-B007-42B4-23A2D2A1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97D7-3139-F546-2FE9-FBC11601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EE0F6-B5FD-55EA-F9F4-755C7E19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E8C7-FE2F-082B-6434-730333F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7876-8505-2086-8271-22C7C54E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6657-F59D-8F43-8530-000A4239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A92BD-D579-8021-ED35-EBEFA29D1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07879-0A72-73AD-16FC-6470A5E53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70145-312C-5800-451F-517045205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BCCE7-2138-709F-8B29-2372058B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963A-331E-38C0-5013-9CC1AE1A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825B1-0356-84AD-188A-7A25DAEB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DC03-10C0-4DE7-779D-9C309220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71E8B-FCCB-6A5B-3AFC-905D8E46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87435-44A3-9ECD-3319-C314042B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A0A91-2C53-6DB8-FA62-4B8C03FC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6777B-A12E-178A-DF12-D74C50F2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DFB8-9013-1A51-A3EA-1A992234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8616F-6677-8B05-808C-26FC7E93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4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88AF-4D13-EDDE-0E22-B5B1C175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1430-7D53-BEC2-7E89-BA1290F3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1CE21-4AB5-E46A-5DBF-BA65B5CF1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E30E-0696-0C2E-0CD5-805162DC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A13D-D3C4-5525-CC98-C8AA7B41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A3F9B-EA9E-0C94-40AE-30614E8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1DAC-DE09-564B-A530-3BEE1992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DE670-DED7-A455-32F6-7EAB9A128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45E9D-7444-3935-2EDD-64E81600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45DED-C2D7-51C4-0575-17A2D7D9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56CF8-1A74-D298-3341-181AECAC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3EE55-9B68-32F9-ECF5-DE2B4055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46928-5026-B99D-EED2-F10879BD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63C5-6B4C-C386-8979-AC32B202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7919-D963-F8FE-6F20-9E892D9D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7E17-C92C-414A-9055-23992CE3ABF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334F-E8E6-532B-DEDC-82DC2DE03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7765-FC99-226D-B842-052F6EE9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8DEF-819B-49B8-AEA9-4189892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reidmajka" TargetMode="External"/><Relationship Id="rId7" Type="http://schemas.openxmlformats.org/officeDocument/2006/relationships/hyperlink" Target="https://www.linkedin.com/in/reid-majka/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twitter.com/ReidMajkaDS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BE794-6C89-E1B8-A68D-7D1D7BD2A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1000"/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CF4BB-D396-BCE3-BBCF-BA048AACE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903" y="12780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b="1" dirty="0">
                <a:ln>
                  <a:solidFill>
                    <a:schemeClr val="tx1">
                      <a:alpha val="97000"/>
                    </a:schemeClr>
                  </a:solidFill>
                </a:ln>
                <a:solidFill>
                  <a:srgbClr val="FFFFFF"/>
                </a:solidFill>
                <a:latin typeface="+mn-lt"/>
              </a:rPr>
              <a:t>Re-foresting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62EEA-FAB1-47A2-2F58-EE553F8F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551" y="4968290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b="1" dirty="0">
                <a:ln>
                  <a:solidFill>
                    <a:schemeClr val="tx1">
                      <a:alpha val="97000"/>
                    </a:schemeClr>
                  </a:solidFill>
                </a:ln>
                <a:solidFill>
                  <a:srgbClr val="FFFFFF"/>
                </a:solidFill>
                <a:ea typeface="+mj-ea"/>
                <a:cs typeface="+mj-cs"/>
              </a:rPr>
              <a:t>Reid Majka</a:t>
            </a:r>
          </a:p>
          <a:p>
            <a:r>
              <a:rPr lang="en-US" sz="2800" b="1" dirty="0">
                <a:ln>
                  <a:solidFill>
                    <a:schemeClr val="tx1">
                      <a:alpha val="97000"/>
                    </a:schemeClr>
                  </a:solidFill>
                </a:ln>
                <a:solidFill>
                  <a:srgbClr val="FFFFFF"/>
                </a:solidFill>
                <a:ea typeface="+mj-ea"/>
                <a:cs typeface="+mj-cs"/>
              </a:rPr>
              <a:t>Flatiron School Fall 2023</a:t>
            </a:r>
          </a:p>
        </p:txBody>
      </p:sp>
    </p:spTree>
    <p:extLst>
      <p:ext uri="{BB962C8B-B14F-4D97-AF65-F5344CB8AC3E}">
        <p14:creationId xmlns:p14="http://schemas.microsoft.com/office/powerpoint/2010/main" val="177119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88FC-7D93-1D0C-A2A4-255EE70F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5A4D-338A-584C-6897-E85DD900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825624"/>
            <a:ext cx="11667281" cy="4771945"/>
          </a:xfrm>
        </p:spPr>
        <p:txBody>
          <a:bodyPr>
            <a:normAutofit/>
          </a:bodyPr>
          <a:lstStyle/>
          <a:p>
            <a:r>
              <a:rPr lang="en-US" dirty="0"/>
              <a:t>Urban tree coverage is crucial to the success of urban environments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$60.1M in health impact reduction in NYC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Stormwater mitigation</a:t>
            </a:r>
          </a:p>
          <a:p>
            <a:pPr lvl="1"/>
            <a:r>
              <a:rPr lang="en-US" dirty="0"/>
              <a:t>Urban heat effect</a:t>
            </a:r>
          </a:p>
          <a:p>
            <a:pPr lvl="1"/>
            <a:r>
              <a:rPr lang="en-US" dirty="0"/>
              <a:t>Increase property values</a:t>
            </a:r>
          </a:p>
          <a:p>
            <a:pPr lvl="1"/>
            <a:r>
              <a:rPr lang="en-US" dirty="0"/>
              <a:t>Community integration</a:t>
            </a:r>
          </a:p>
          <a:p>
            <a:endParaRPr lang="en-US" dirty="0"/>
          </a:p>
          <a:p>
            <a:r>
              <a:rPr lang="en-US" dirty="0"/>
              <a:t>Using data from NYC </a:t>
            </a:r>
            <a:r>
              <a:rPr lang="en-US" dirty="0" err="1"/>
              <a:t>Opendata</a:t>
            </a:r>
            <a:r>
              <a:rPr lang="en-US" dirty="0"/>
              <a:t>, create a machine-learning model to predict whether a tree is in need of care and/or replacement</a:t>
            </a:r>
          </a:p>
          <a:p>
            <a:pPr lvl="1"/>
            <a:r>
              <a:rPr lang="en-US" dirty="0"/>
              <a:t>Provide NYC Parks department with an optimized model to prioritize trees needing care, minimizing resources to fix and increase the canopy across the 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4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88FC-7D93-1D0C-A2A4-255EE70F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5A4D-338A-584C-6897-E85DD900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825624"/>
            <a:ext cx="7014258" cy="4771945"/>
          </a:xfrm>
        </p:spPr>
        <p:txBody>
          <a:bodyPr>
            <a:normAutofit/>
          </a:bodyPr>
          <a:lstStyle/>
          <a:p>
            <a:r>
              <a:rPr lang="en-US" dirty="0"/>
              <a:t>Majority of trees are alive – this is good!</a:t>
            </a:r>
          </a:p>
          <a:p>
            <a:pPr lvl="1"/>
            <a:r>
              <a:rPr lang="en-US" dirty="0"/>
              <a:t>May cause some issues when creating a prediction model – to be discussed</a:t>
            </a:r>
          </a:p>
          <a:p>
            <a:r>
              <a:rPr lang="en-US" dirty="0"/>
              <a:t>More % of all trees have “Problems” that could lead to future decay/death</a:t>
            </a:r>
          </a:p>
          <a:p>
            <a:pPr lvl="1"/>
            <a:r>
              <a:rPr lang="en-US" dirty="0"/>
              <a:t>Dataset range of health: No Problems, Problems (with a wide range of values, assuming all “problems” carry equal importance) </a:t>
            </a:r>
          </a:p>
          <a:p>
            <a:pPr lvl="1"/>
            <a:r>
              <a:rPr lang="en-US" dirty="0"/>
              <a:t>Determine trees with problems as a first-response to care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BD2B8-0E05-0CF3-7735-80A7A2B6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20" y="46301"/>
            <a:ext cx="4602930" cy="3425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2A8D4-0DED-7FBD-0A9E-90F6BE0FC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466" y="3449435"/>
            <a:ext cx="4602384" cy="34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D67E-1EEE-59CD-3205-151A6DAB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Predicting if a Tree is Dead / Stump in plot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BD4C53-25C4-A9E2-DCBF-A07744A0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6" y="1625722"/>
            <a:ext cx="637463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Dataset binary classification: Alive or Dead/Stump</a:t>
            </a:r>
          </a:p>
          <a:p>
            <a:r>
              <a:rPr lang="en-US" sz="2400" dirty="0"/>
              <a:t>Predictions on Life status resulted in 100% Accuracy</a:t>
            </a:r>
          </a:p>
          <a:p>
            <a:pPr lvl="1"/>
            <a:r>
              <a:rPr lang="en-US" sz="2000" dirty="0"/>
              <a:t>Dataset not diverse enough to use this target variable</a:t>
            </a:r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CB15C-9F27-47B0-DDC2-BBDF5057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37" y="1690688"/>
            <a:ext cx="5343404" cy="4584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FB56C-F3B9-381A-657D-D2D19287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1391"/>
            <a:ext cx="4707881" cy="30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3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D67E-1EEE-59CD-3205-151A6DAB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Predicting Problems – 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6AF2-1DE9-949F-9FB1-4DFBCA12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1481558"/>
            <a:ext cx="6713315" cy="5127585"/>
          </a:xfrm>
        </p:spPr>
        <p:txBody>
          <a:bodyPr>
            <a:normAutofit/>
          </a:bodyPr>
          <a:lstStyle/>
          <a:p>
            <a:r>
              <a:rPr lang="en-US" dirty="0"/>
              <a:t>Factors included:</a:t>
            </a:r>
          </a:p>
          <a:p>
            <a:pPr lvl="1"/>
            <a:r>
              <a:rPr lang="en-US" dirty="0"/>
              <a:t>Community support (community board, steward(s), assessor)</a:t>
            </a:r>
          </a:p>
          <a:p>
            <a:pPr lvl="1"/>
            <a:r>
              <a:rPr lang="en-US" dirty="0"/>
              <a:t>Tree details (species, guards, trunk diameter, alive/dead status)</a:t>
            </a:r>
          </a:p>
          <a:p>
            <a:pPr lvl="1"/>
            <a:r>
              <a:rPr lang="en-US" dirty="0"/>
              <a:t>Geography (block location, district, borough, geo-coordinates)</a:t>
            </a:r>
          </a:p>
          <a:p>
            <a:r>
              <a:rPr lang="en-US" dirty="0"/>
              <a:t>Predictions on Problems resulted in 98% precision, 88% Accuracy, and 70% recall</a:t>
            </a:r>
          </a:p>
          <a:p>
            <a:pPr lvl="1"/>
            <a:r>
              <a:rPr lang="en-US" dirty="0"/>
              <a:t>Aiming for higher recall, to minimize chance a tree with problems is classified as “normal”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BF879-ED19-C9D2-0B5F-21DF1335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56" y="1780935"/>
            <a:ext cx="5000022" cy="42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D67E-1EEE-59CD-3205-151A6DAB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365125"/>
            <a:ext cx="11759879" cy="1325563"/>
          </a:xfrm>
        </p:spPr>
        <p:txBody>
          <a:bodyPr/>
          <a:lstStyle/>
          <a:p>
            <a:r>
              <a:rPr lang="en-US" b="1" dirty="0"/>
              <a:t>Optimized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6AF2-1DE9-949F-9FB1-4DFBCA12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1481558"/>
            <a:ext cx="6713315" cy="5127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Predictions on Problems resulted in 90% precision, 87% Accuracy, and 75% recall</a:t>
            </a:r>
          </a:p>
          <a:p>
            <a:r>
              <a:rPr lang="en-US" dirty="0"/>
              <a:t>Fine-tuned model includes:</a:t>
            </a:r>
          </a:p>
          <a:p>
            <a:pPr lvl="1"/>
            <a:r>
              <a:rPr lang="en-US" dirty="0"/>
              <a:t>Increased iterations</a:t>
            </a:r>
          </a:p>
          <a:p>
            <a:pPr lvl="1"/>
            <a:r>
              <a:rPr lang="en-US" dirty="0"/>
              <a:t>Threshold of 35%</a:t>
            </a:r>
          </a:p>
          <a:p>
            <a:pPr lvl="1"/>
            <a:r>
              <a:rPr lang="en-US" dirty="0"/>
              <a:t>Lower regularization strength</a:t>
            </a:r>
          </a:p>
          <a:p>
            <a:r>
              <a:rPr lang="en-US" dirty="0"/>
              <a:t>Critical factors: guards, root system, </a:t>
            </a:r>
            <a:r>
              <a:rPr lang="en-US"/>
              <a:t>steward availability</a:t>
            </a:r>
            <a:endParaRPr lang="en-US" dirty="0"/>
          </a:p>
          <a:p>
            <a:r>
              <a:rPr lang="en-US" dirty="0"/>
              <a:t>Decision tree modeling was assessed in process, and deemed unfit for success</a:t>
            </a:r>
          </a:p>
          <a:p>
            <a:r>
              <a:rPr lang="en-US" dirty="0"/>
              <a:t>Balancing data set did not result in improvements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4E2CB-B470-5EFF-87D1-BD220B00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51" y="1607312"/>
            <a:ext cx="4594908" cy="39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2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FD20-2546-F251-36EA-B6750E9B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5BFC-1964-C7AF-F3EF-E925E11D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1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Predictions on Life status (Alive vs. dead/stump) is too accurate based off data – prioritize re-planting at these sites with dead trees (or stumps)</a:t>
            </a:r>
          </a:p>
          <a:p>
            <a:r>
              <a:rPr lang="en-US" dirty="0"/>
              <a:t>Predictions on Health status vary – the model is good at predicting if the tree is alive, but more information is needed to predict if it is in sub-optimal health</a:t>
            </a:r>
          </a:p>
          <a:p>
            <a:r>
              <a:rPr lang="en-US" dirty="0"/>
              <a:t>Most importantly: just go outside and check! Call 311 if you see a tree in need.</a:t>
            </a:r>
          </a:p>
          <a:p>
            <a:pPr lvl="1"/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Partner with parks department to revisit trees in suboptimal health, and gather better data parameters in order to better tune the mode</a:t>
            </a:r>
          </a:p>
          <a:p>
            <a:pPr lvl="1"/>
            <a:r>
              <a:rPr lang="en-US" dirty="0"/>
              <a:t>Gather incremental data to increase performance: </a:t>
            </a:r>
          </a:p>
          <a:p>
            <a:pPr lvl="2"/>
            <a:r>
              <a:rPr lang="en-US" dirty="0"/>
              <a:t>Zoning district, air quality, demographics of surrounding population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3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31C0-D7FC-9650-76A3-F0AF0EFE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84" y="2948319"/>
            <a:ext cx="3060032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95EF69A-C6E6-D914-C11E-82DF3013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8067" y="4070682"/>
            <a:ext cx="843065" cy="84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BF374-88CD-A33E-1026-413874C7E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7764" y="296430"/>
            <a:ext cx="2113915" cy="2113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6F4DD3-03C6-FD90-F4C9-BDE7E0409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9914" y="2856432"/>
            <a:ext cx="662844" cy="650097"/>
          </a:xfrm>
          <a:prstGeom prst="rect">
            <a:avLst/>
          </a:prstGeom>
        </p:spPr>
      </p:pic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31335812-3BB3-94EB-44C6-F96E60DCDE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6916" y="2856432"/>
            <a:ext cx="650097" cy="650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F97D1-EC63-F7F2-5711-CD4FC303C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3134" y="4173485"/>
            <a:ext cx="650097" cy="6415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7F25EB-CEEF-FCDF-1259-E354949EBD5F}"/>
              </a:ext>
            </a:extLst>
          </p:cNvPr>
          <p:cNvSpPr/>
          <p:nvPr/>
        </p:nvSpPr>
        <p:spPr>
          <a:xfrm>
            <a:off x="9998067" y="3759636"/>
            <a:ext cx="1525164" cy="119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7AAE2-7B50-2D84-5BEB-8EFFDCBAF51C}"/>
              </a:ext>
            </a:extLst>
          </p:cNvPr>
          <p:cNvSpPr/>
          <p:nvPr/>
        </p:nvSpPr>
        <p:spPr>
          <a:xfrm>
            <a:off x="10007594" y="5064797"/>
            <a:ext cx="1525164" cy="119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1210C-F7DC-C541-E81E-FC9FEF4FCA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60678" y="5441574"/>
            <a:ext cx="662844" cy="662844"/>
          </a:xfrm>
          <a:prstGeom prst="rect">
            <a:avLst/>
          </a:prstGeom>
        </p:spPr>
      </p:pic>
      <p:pic>
        <p:nvPicPr>
          <p:cNvPr id="12" name="Picture 2">
            <a:hlinkClick r:id="rId11"/>
            <a:extLst>
              <a:ext uri="{FF2B5EF4-FFF2-40B4-BE49-F238E27FC236}">
                <a16:creationId xmlns:a16="http://schemas.microsoft.com/office/drawing/2014/main" id="{D0C40C13-F2F6-CF5A-360E-58F54214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680" y="5492498"/>
            <a:ext cx="698757" cy="57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10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877</TotalTime>
  <Words>556</Words>
  <Application>Microsoft Office PowerPoint</Application>
  <PresentationFormat>Widescreen</PresentationFormat>
  <Paragraphs>57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Re-foresting NYC</vt:lpstr>
      <vt:lpstr>Introduction &amp; Objective</vt:lpstr>
      <vt:lpstr>Data Background</vt:lpstr>
      <vt:lpstr>Predicting if a Tree is Dead / Stump in plot</vt:lpstr>
      <vt:lpstr>Predicting Problems – Baseline model</vt:lpstr>
      <vt:lpstr>Optimized Logistic Regression Model</vt:lpstr>
      <vt:lpstr>Conclusion and 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 m</dc:creator>
  <cp:lastModifiedBy>reid m</cp:lastModifiedBy>
  <cp:revision>11</cp:revision>
  <dcterms:created xsi:type="dcterms:W3CDTF">2023-10-04T15:32:05Z</dcterms:created>
  <dcterms:modified xsi:type="dcterms:W3CDTF">2023-10-06T14:24:16Z</dcterms:modified>
</cp:coreProperties>
</file>