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rial Narrow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alNarrow-bold.fntdata"/><Relationship Id="rId25" Type="http://schemas.openxmlformats.org/officeDocument/2006/relationships/font" Target="fonts/ArialNarrow-regular.fntdata"/><Relationship Id="rId28" Type="http://schemas.openxmlformats.org/officeDocument/2006/relationships/font" Target="fonts/ArialNarrow-boldItalic.fntdata"/><Relationship Id="rId27" Type="http://schemas.openxmlformats.org/officeDocument/2006/relationships/font" Target="fonts/ArialNarrow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555a3eb3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555a3eb3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eabc7e1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eabc7e1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586e2e614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586e2e614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5df252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5df252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f9c9e8f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f9c9e8f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0f42327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0f42327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555a3eb3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555a3eb3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4b1be0c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4b1be0c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eabaca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eabaca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4b1be0c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4b1be0c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4b1be0c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4b1be0c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74af965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74af965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74af965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74af965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4b1be0c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4b1be0c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77335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i="0" sz="1800" u="none" cap="none" strike="noStrike">
                <a:solidFill>
                  <a:schemeClr val="dk2"/>
                </a:solidFill>
              </a:defRPr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400"/>
              <a:buChar char="•"/>
              <a:defRPr i="0" sz="1400" u="none" cap="none" strike="noStrike">
                <a:solidFill>
                  <a:srgbClr val="0070C0"/>
                </a:solidFill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i="0" sz="12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 i="0" sz="1600" u="none" cap="none" strike="noStrike">
                <a:solidFill>
                  <a:schemeClr val="dk1"/>
                </a:solidFill>
              </a:defRPr>
            </a:lvl4pPr>
            <a:lvl5pPr indent="-3175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5pPr>
            <a:lvl6pPr indent="-3175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6pPr>
            <a:lvl7pPr indent="-3175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7pPr>
            <a:lvl8pPr indent="-3175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8pPr>
            <a:lvl9pPr indent="-3175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accent4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>
                <a:solidFill>
                  <a:schemeClr val="dk2"/>
                </a:solidFill>
              </a:defRPr>
            </a:lvl1pPr>
            <a:lvl2pPr lvl="1" rtl="0">
              <a:buNone/>
              <a:defRPr sz="1300">
                <a:solidFill>
                  <a:schemeClr val="dk2"/>
                </a:solidFill>
              </a:defRPr>
            </a:lvl2pPr>
            <a:lvl3pPr lvl="2" rtl="0">
              <a:buNone/>
              <a:defRPr sz="1300">
                <a:solidFill>
                  <a:schemeClr val="dk2"/>
                </a:solidFill>
              </a:defRPr>
            </a:lvl3pPr>
            <a:lvl4pPr lvl="3" rtl="0">
              <a:buNone/>
              <a:defRPr sz="1300">
                <a:solidFill>
                  <a:schemeClr val="dk2"/>
                </a:solidFill>
              </a:defRPr>
            </a:lvl4pPr>
            <a:lvl5pPr lvl="4" rtl="0">
              <a:buNone/>
              <a:defRPr sz="1300">
                <a:solidFill>
                  <a:schemeClr val="dk2"/>
                </a:solidFill>
              </a:defRPr>
            </a:lvl5pPr>
            <a:lvl6pPr lvl="5" rtl="0">
              <a:buNone/>
              <a:defRPr sz="1300">
                <a:solidFill>
                  <a:schemeClr val="dk2"/>
                </a:solidFill>
              </a:defRPr>
            </a:lvl6pPr>
            <a:lvl7pPr lvl="6" rtl="0">
              <a:buNone/>
              <a:defRPr sz="1300">
                <a:solidFill>
                  <a:schemeClr val="dk2"/>
                </a:solidFill>
              </a:defRPr>
            </a:lvl7pPr>
            <a:lvl8pPr lvl="7" rtl="0">
              <a:buNone/>
              <a:defRPr sz="1300">
                <a:solidFill>
                  <a:schemeClr val="dk2"/>
                </a:solidFill>
              </a:defRPr>
            </a:lvl8pPr>
            <a:lvl9pPr lvl="8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7655650" y="74800"/>
            <a:ext cx="1385400" cy="12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ctrTitle"/>
          </p:nvPr>
        </p:nvSpPr>
        <p:spPr>
          <a:xfrm>
            <a:off x="851625" y="2154892"/>
            <a:ext cx="77217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mbria"/>
              <a:buNone/>
              <a:defRPr i="0" sz="4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889025" y="3800588"/>
            <a:ext cx="7721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538CD5"/>
              </a:buClr>
              <a:buSzPts val="1400"/>
              <a:buNone/>
              <a:defRPr b="0" i="0" sz="2400" u="none" cap="none" strike="noStrike">
                <a:solidFill>
                  <a:srgbClr val="538CD5"/>
                </a:solidFill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b="0" i="0" sz="2000" u="none" cap="none" strike="noStrike">
                <a:solidFill>
                  <a:srgbClr val="888888"/>
                </a:solidFill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b="0" i="0" sz="1600" u="none" cap="none" strike="noStrike">
                <a:solidFill>
                  <a:srgbClr val="888888"/>
                </a:solidFill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b="0" i="0" sz="1600" u="none" cap="none" strike="noStrike">
                <a:solidFill>
                  <a:srgbClr val="888888"/>
                </a:solidFill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b="0" i="0" sz="2000" u="none" cap="none" strike="noStrike">
                <a:solidFill>
                  <a:srgbClr val="888888"/>
                </a:solidFill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b="0" i="0" sz="2000" u="none" cap="none" strike="noStrike">
                <a:solidFill>
                  <a:srgbClr val="888888"/>
                </a:solidFill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b="0" i="0" sz="2000" u="none" cap="none" strike="noStrike">
                <a:solidFill>
                  <a:srgbClr val="888888"/>
                </a:solidFill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b="0" i="0" sz="2000" u="none" cap="none" strike="noStrike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>
            <a:off x="481126" y="687727"/>
            <a:ext cx="7601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1325" y="222775"/>
            <a:ext cx="994051" cy="994051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10800000" dist="19050">
              <a:srgbClr val="000000">
                <a:alpha val="32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35400" y="971550"/>
            <a:ext cx="80514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2pPr>
            <a:lvl3pPr indent="-330200" lvl="2" marL="1371600" rtl="0" algn="l">
              <a:spcBef>
                <a:spcPts val="360"/>
              </a:spcBef>
              <a:spcAft>
                <a:spcPts val="0"/>
              </a:spcAft>
              <a:buClr>
                <a:srgbClr val="538CD5"/>
              </a:buClr>
              <a:buSzPts val="1600"/>
              <a:buChar char="■"/>
              <a:defRPr sz="1400">
                <a:solidFill>
                  <a:srgbClr val="538CD5"/>
                </a:solidFill>
              </a:defRPr>
            </a:lvl3pPr>
            <a:lvl4pPr indent="-3048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29845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21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53200" y="4767255"/>
            <a:ext cx="234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635400" y="213343"/>
            <a:ext cx="7168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Char char="○"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Char char="■"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Char char="●"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Char char="○"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Char char="■"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Char char="●"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Char char="○"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Char char="■"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0"/>
            <a:ext cx="3657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342900" y="979961"/>
            <a:ext cx="29718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mbria"/>
              <a:buNone/>
              <a:defRPr sz="36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883375" y="979950"/>
            <a:ext cx="49257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Clr>
                <a:srgbClr val="3D85C6"/>
              </a:buClr>
              <a:buSzPts val="2400"/>
              <a:buChar char="●"/>
              <a:defRPr>
                <a:solidFill>
                  <a:srgbClr val="3D85C6"/>
                </a:solidFill>
              </a:defRPr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Char char="○"/>
              <a:defRPr sz="2000">
                <a:solidFill>
                  <a:srgbClr val="888888"/>
                </a:solidFill>
              </a:defRPr>
            </a:lvl2pPr>
            <a:lvl3pPr indent="-330200" lvl="2" marL="1371600" rtl="0">
              <a:spcBef>
                <a:spcPts val="360"/>
              </a:spcBef>
              <a:spcAft>
                <a:spcPts val="0"/>
              </a:spcAft>
              <a:buClr>
                <a:srgbClr val="3D85C6"/>
              </a:buClr>
              <a:buSzPts val="1600"/>
              <a:buChar char="■"/>
              <a:defRPr sz="1800">
                <a:solidFill>
                  <a:srgbClr val="3D85C6"/>
                </a:solidFill>
              </a:defRPr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320"/>
              </a:spcBef>
              <a:spcAft>
                <a:spcPts val="0"/>
              </a:spcAft>
              <a:buSzPts val="1200"/>
              <a:buChar char="○"/>
              <a:defRPr sz="16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rgbClr val="3D85C6"/>
                </a:solidFill>
              </a:defRPr>
            </a:lvl1pPr>
            <a:lvl2pPr lvl="1" rtl="0">
              <a:buNone/>
              <a:defRPr sz="1300">
                <a:solidFill>
                  <a:srgbClr val="3D85C6"/>
                </a:solidFill>
              </a:defRPr>
            </a:lvl2pPr>
            <a:lvl3pPr lvl="2" rtl="0">
              <a:buNone/>
              <a:defRPr sz="1300">
                <a:solidFill>
                  <a:srgbClr val="3D85C6"/>
                </a:solidFill>
              </a:defRPr>
            </a:lvl3pPr>
            <a:lvl4pPr lvl="3" rtl="0">
              <a:buNone/>
              <a:defRPr sz="1300">
                <a:solidFill>
                  <a:srgbClr val="3D85C6"/>
                </a:solidFill>
              </a:defRPr>
            </a:lvl4pPr>
            <a:lvl5pPr lvl="4" rtl="0">
              <a:buNone/>
              <a:defRPr sz="1300">
                <a:solidFill>
                  <a:srgbClr val="3D85C6"/>
                </a:solidFill>
              </a:defRPr>
            </a:lvl5pPr>
            <a:lvl6pPr lvl="5" rtl="0">
              <a:buNone/>
              <a:defRPr sz="1300">
                <a:solidFill>
                  <a:srgbClr val="3D85C6"/>
                </a:solidFill>
              </a:defRPr>
            </a:lvl6pPr>
            <a:lvl7pPr lvl="6" rtl="0">
              <a:buNone/>
              <a:defRPr sz="1300">
                <a:solidFill>
                  <a:srgbClr val="3D85C6"/>
                </a:solidFill>
              </a:defRPr>
            </a:lvl7pPr>
            <a:lvl8pPr lvl="7" rtl="0">
              <a:buNone/>
              <a:defRPr sz="1300">
                <a:solidFill>
                  <a:srgbClr val="3D85C6"/>
                </a:solidFill>
              </a:defRPr>
            </a:lvl8pPr>
            <a:lvl9pPr lvl="8" rtl="0">
              <a:buNone/>
              <a:defRPr sz="1300">
                <a:solidFill>
                  <a:srgbClr val="3D85C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75450" y="133357"/>
            <a:ext cx="7115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4767255"/>
            <a:ext cx="234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6553200" y="4767255"/>
            <a:ext cx="234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57200" y="971550"/>
            <a:ext cx="4038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200"/>
            </a:lvl2pPr>
            <a:lvl3pPr indent="-330200" lvl="2" marL="1371600" rtl="0">
              <a:spcBef>
                <a:spcPts val="360"/>
              </a:spcBef>
              <a:spcAft>
                <a:spcPts val="0"/>
              </a:spcAft>
              <a:buSzPts val="1600"/>
              <a:buChar char="■"/>
              <a:defRPr sz="1100"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04800" lvl="4" marL="2286000" rtl="0">
              <a:spcBef>
                <a:spcPts val="320"/>
              </a:spcBef>
              <a:spcAft>
                <a:spcPts val="0"/>
              </a:spcAft>
              <a:buSzPts val="1200"/>
              <a:buChar char="○"/>
              <a:defRPr sz="1100"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○"/>
              <a:defRPr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4648200" y="971550"/>
            <a:ext cx="4038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200"/>
            </a:lvl2pPr>
            <a:lvl3pPr indent="-330200" lvl="2" marL="1371600" rtl="0">
              <a:spcBef>
                <a:spcPts val="360"/>
              </a:spcBef>
              <a:spcAft>
                <a:spcPts val="0"/>
              </a:spcAft>
              <a:buSzPts val="1600"/>
              <a:buChar char="■"/>
              <a:defRPr sz="1100"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04800" lvl="4" marL="2286000" rtl="0">
              <a:spcBef>
                <a:spcPts val="320"/>
              </a:spcBef>
              <a:spcAft>
                <a:spcPts val="0"/>
              </a:spcAft>
              <a:buSzPts val="1200"/>
              <a:buChar char="○"/>
              <a:defRPr sz="1100"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○"/>
              <a:defRPr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702150" y="205425"/>
            <a:ext cx="718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wo Content">
  <p:cSld name="4_Two Content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702150" y="205425"/>
            <a:ext cx="7181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6553200" y="4767255"/>
            <a:ext cx="234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572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200"/>
            </a:lvl2pPr>
            <a:lvl3pPr indent="-330200" lvl="2" marL="1371600" rtl="0">
              <a:spcBef>
                <a:spcPts val="360"/>
              </a:spcBef>
              <a:spcAft>
                <a:spcPts val="0"/>
              </a:spcAft>
              <a:buSzPts val="1600"/>
              <a:buChar char="■"/>
              <a:defRPr sz="1100"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04800" lvl="4" marL="2286000" rtl="0">
              <a:spcBef>
                <a:spcPts val="320"/>
              </a:spcBef>
              <a:spcAft>
                <a:spcPts val="0"/>
              </a:spcAft>
              <a:buSzPts val="1200"/>
              <a:buChar char="○"/>
              <a:defRPr sz="1100"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○"/>
              <a:defRPr sz="900"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body"/>
          </p:nvPr>
        </p:nvSpPr>
        <p:spPr>
          <a:xfrm>
            <a:off x="32385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200"/>
            </a:lvl2pPr>
            <a:lvl3pPr indent="-330200" lvl="2" marL="1371600" rtl="0">
              <a:spcBef>
                <a:spcPts val="360"/>
              </a:spcBef>
              <a:spcAft>
                <a:spcPts val="0"/>
              </a:spcAft>
              <a:buSzPts val="1600"/>
              <a:buChar char="■"/>
              <a:defRPr sz="1100"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04800" lvl="4" marL="2286000" rtl="0">
              <a:spcBef>
                <a:spcPts val="320"/>
              </a:spcBef>
              <a:spcAft>
                <a:spcPts val="0"/>
              </a:spcAft>
              <a:buSzPts val="1200"/>
              <a:buChar char="○"/>
              <a:defRPr sz="1100"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○"/>
              <a:defRPr sz="900"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3" type="body"/>
          </p:nvPr>
        </p:nvSpPr>
        <p:spPr>
          <a:xfrm>
            <a:off x="6019800" y="971550"/>
            <a:ext cx="2667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200"/>
            </a:lvl2pPr>
            <a:lvl3pPr indent="-330200" lvl="2" marL="1371600" rtl="0">
              <a:spcBef>
                <a:spcPts val="360"/>
              </a:spcBef>
              <a:spcAft>
                <a:spcPts val="0"/>
              </a:spcAft>
              <a:buSzPts val="1600"/>
              <a:buChar char="■"/>
              <a:defRPr sz="1100"/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04800" lvl="4" marL="2286000" rtl="0">
              <a:spcBef>
                <a:spcPts val="320"/>
              </a:spcBef>
              <a:spcAft>
                <a:spcPts val="0"/>
              </a:spcAft>
              <a:buSzPts val="1200"/>
              <a:buChar char="○"/>
              <a:defRPr sz="1100"/>
            </a:lvl5pPr>
            <a:lvl6pPr indent="-285750" lvl="5" marL="27432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 sz="900">
                <a:solidFill>
                  <a:schemeClr val="dk1"/>
                </a:solidFill>
              </a:defRPr>
            </a:lvl6pPr>
            <a:lvl7pPr indent="-285750" lvl="6" marL="3200400" rtl="0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>
                <a:solidFill>
                  <a:schemeClr val="dk1"/>
                </a:solidFill>
              </a:defRPr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SzPts val="900"/>
              <a:buChar char="○"/>
              <a:defRPr sz="900">
                <a:solidFill>
                  <a:schemeClr val="dk1"/>
                </a:solidFill>
              </a:defRPr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SzPts val="900"/>
              <a:buChar char="■"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39200" y="3201000"/>
            <a:ext cx="8704800" cy="194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629625" y="3201007"/>
            <a:ext cx="7971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538CD5"/>
              </a:buClr>
              <a:buSzPts val="3600"/>
              <a:buFont typeface="Cambria"/>
              <a:buNone/>
              <a:defRPr i="1" sz="3600" u="none" cap="none" strike="noStrike">
                <a:solidFill>
                  <a:srgbClr val="538CD5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629625" y="2449800"/>
            <a:ext cx="72192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rgbClr val="3D85C6"/>
                </a:solidFill>
              </a:defRPr>
            </a:lvl1pPr>
            <a:lvl2pPr lvl="1" rtl="0">
              <a:buNone/>
              <a:defRPr sz="1300">
                <a:solidFill>
                  <a:srgbClr val="3D85C6"/>
                </a:solidFill>
              </a:defRPr>
            </a:lvl2pPr>
            <a:lvl3pPr lvl="2" rtl="0">
              <a:buNone/>
              <a:defRPr sz="1300">
                <a:solidFill>
                  <a:srgbClr val="3D85C6"/>
                </a:solidFill>
              </a:defRPr>
            </a:lvl3pPr>
            <a:lvl4pPr lvl="3" rtl="0">
              <a:buNone/>
              <a:defRPr sz="1300">
                <a:solidFill>
                  <a:srgbClr val="3D85C6"/>
                </a:solidFill>
              </a:defRPr>
            </a:lvl4pPr>
            <a:lvl5pPr lvl="4" rtl="0">
              <a:buNone/>
              <a:defRPr sz="1300">
                <a:solidFill>
                  <a:srgbClr val="3D85C6"/>
                </a:solidFill>
              </a:defRPr>
            </a:lvl5pPr>
            <a:lvl6pPr lvl="5" rtl="0">
              <a:buNone/>
              <a:defRPr sz="1300">
                <a:solidFill>
                  <a:srgbClr val="3D85C6"/>
                </a:solidFill>
              </a:defRPr>
            </a:lvl6pPr>
            <a:lvl7pPr lvl="6" rtl="0">
              <a:buNone/>
              <a:defRPr sz="1300">
                <a:solidFill>
                  <a:srgbClr val="3D85C6"/>
                </a:solidFill>
              </a:defRPr>
            </a:lvl7pPr>
            <a:lvl8pPr lvl="7" rtl="0">
              <a:buNone/>
              <a:defRPr sz="1300">
                <a:solidFill>
                  <a:srgbClr val="3D85C6"/>
                </a:solidFill>
              </a:defRPr>
            </a:lvl8pPr>
            <a:lvl9pPr lvl="8" rtl="0">
              <a:buNone/>
              <a:defRPr sz="1300">
                <a:solidFill>
                  <a:srgbClr val="3D85C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model2">
  <p:cSld name="1_slidemodel2"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2414004" y="2152975"/>
            <a:ext cx="4449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rgbClr val="3D85C6"/>
                </a:solidFill>
              </a:defRPr>
            </a:lvl1pPr>
            <a:lvl2pPr lvl="1" rtl="0">
              <a:buNone/>
              <a:defRPr sz="1300">
                <a:solidFill>
                  <a:srgbClr val="3D85C6"/>
                </a:solidFill>
              </a:defRPr>
            </a:lvl2pPr>
            <a:lvl3pPr lvl="2" rtl="0">
              <a:buNone/>
              <a:defRPr sz="1300">
                <a:solidFill>
                  <a:srgbClr val="3D85C6"/>
                </a:solidFill>
              </a:defRPr>
            </a:lvl3pPr>
            <a:lvl4pPr lvl="3" rtl="0">
              <a:buNone/>
              <a:defRPr sz="1300">
                <a:solidFill>
                  <a:srgbClr val="3D85C6"/>
                </a:solidFill>
              </a:defRPr>
            </a:lvl4pPr>
            <a:lvl5pPr lvl="4" rtl="0">
              <a:buNone/>
              <a:defRPr sz="1300">
                <a:solidFill>
                  <a:srgbClr val="3D85C6"/>
                </a:solidFill>
              </a:defRPr>
            </a:lvl5pPr>
            <a:lvl6pPr lvl="5" rtl="0">
              <a:buNone/>
              <a:defRPr sz="1300">
                <a:solidFill>
                  <a:srgbClr val="3D85C6"/>
                </a:solidFill>
              </a:defRPr>
            </a:lvl6pPr>
            <a:lvl7pPr lvl="6" rtl="0">
              <a:buNone/>
              <a:defRPr sz="1300">
                <a:solidFill>
                  <a:srgbClr val="3D85C6"/>
                </a:solidFill>
              </a:defRPr>
            </a:lvl7pPr>
            <a:lvl8pPr lvl="7" rtl="0">
              <a:buNone/>
              <a:defRPr sz="1300">
                <a:solidFill>
                  <a:srgbClr val="3D85C6"/>
                </a:solidFill>
              </a:defRPr>
            </a:lvl8pPr>
            <a:lvl9pPr lvl="8" rtl="0">
              <a:buNone/>
              <a:defRPr sz="1300">
                <a:solidFill>
                  <a:srgbClr val="3D85C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685800" y="2914650"/>
            <a:ext cx="7086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ambria"/>
              <a:buNone/>
              <a:defRPr i="0" sz="28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mbria"/>
              <a:buNone/>
              <a:defRPr i="0" sz="24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mbria"/>
              <a:buNone/>
              <a:defRPr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mbria"/>
              <a:buNone/>
              <a:defRPr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mbria"/>
              <a:buNone/>
              <a:defRPr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mbria"/>
              <a:buNone/>
              <a:defRPr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mbria"/>
              <a:buNone/>
              <a:defRPr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mbria"/>
              <a:buNone/>
              <a:defRPr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Cambria"/>
              <a:buNone/>
              <a:defRPr i="0" sz="2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70866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457200" y="1077335"/>
            <a:ext cx="7620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i="0" sz="1800" u="none" cap="none" strike="noStrike">
                <a:solidFill>
                  <a:schemeClr val="dk2"/>
                </a:solidFill>
              </a:defRPr>
            </a:lvl1pPr>
            <a:lvl2pPr indent="-3429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 i="0" sz="1400" u="none" cap="none" strike="noStrike">
                <a:solidFill>
                  <a:srgbClr val="0070C0"/>
                </a:solidFill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i="0" sz="1200" u="none" cap="none" strike="noStrike">
                <a:solidFill>
                  <a:schemeClr val="dk2"/>
                </a:solidFill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•"/>
              <a:defRPr i="0" sz="1600" u="none" cap="none" strike="noStrike">
                <a:solidFill>
                  <a:schemeClr val="dk1"/>
                </a:solidFill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•"/>
              <a:defRPr i="0" sz="1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</a:defRPr>
            </a:lvl1pPr>
            <a:lvl2pPr lvl="1" rtl="0">
              <a:buNone/>
              <a:defRPr sz="1300">
                <a:solidFill>
                  <a:schemeClr val="dk2"/>
                </a:solidFill>
              </a:defRPr>
            </a:lvl2pPr>
            <a:lvl3pPr lvl="2" rtl="0">
              <a:buNone/>
              <a:defRPr sz="1300">
                <a:solidFill>
                  <a:schemeClr val="dk2"/>
                </a:solidFill>
              </a:defRPr>
            </a:lvl3pPr>
            <a:lvl4pPr lvl="3" rtl="0">
              <a:buNone/>
              <a:defRPr sz="1300">
                <a:solidFill>
                  <a:schemeClr val="dk2"/>
                </a:solidFill>
              </a:defRPr>
            </a:lvl4pPr>
            <a:lvl5pPr lvl="4" rtl="0">
              <a:buNone/>
              <a:defRPr sz="1300">
                <a:solidFill>
                  <a:schemeClr val="dk2"/>
                </a:solidFill>
              </a:defRPr>
            </a:lvl5pPr>
            <a:lvl6pPr lvl="5" rtl="0">
              <a:buNone/>
              <a:defRPr sz="1300">
                <a:solidFill>
                  <a:schemeClr val="dk2"/>
                </a:solidFill>
              </a:defRPr>
            </a:lvl6pPr>
            <a:lvl7pPr lvl="6" rtl="0">
              <a:buNone/>
              <a:defRPr sz="1300">
                <a:solidFill>
                  <a:schemeClr val="dk2"/>
                </a:solidFill>
              </a:defRPr>
            </a:lvl7pPr>
            <a:lvl8pPr lvl="7" rtl="0">
              <a:buNone/>
              <a:defRPr sz="1300">
                <a:solidFill>
                  <a:schemeClr val="dk2"/>
                </a:solidFill>
              </a:defRPr>
            </a:lvl8pPr>
            <a:lvl9pPr lvl="8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5"/>
          <p:cNvSpPr txBox="1"/>
          <p:nvPr>
            <p:ph type="title"/>
          </p:nvPr>
        </p:nvSpPr>
        <p:spPr>
          <a:xfrm>
            <a:off x="508000" y="1375600"/>
            <a:ext cx="39888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08000" y="2995450"/>
            <a:ext cx="39888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solidFill>
          <a:srgbClr val="FFE59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439125" y="3201125"/>
            <a:ext cx="8704800" cy="194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 txBox="1"/>
          <p:nvPr>
            <p:ph type="title"/>
          </p:nvPr>
        </p:nvSpPr>
        <p:spPr>
          <a:xfrm>
            <a:off x="803800" y="2480550"/>
            <a:ext cx="7622400" cy="24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4800"/>
              <a:buNone/>
              <a:defRPr sz="4800">
                <a:solidFill>
                  <a:srgbClr val="0A459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○"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■"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●"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○"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■"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●"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○"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■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>
                <a:solidFill>
                  <a:srgbClr val="0A4595"/>
                </a:solidFill>
              </a:defRPr>
            </a:lvl1pPr>
            <a:lvl2pPr lvl="1" rtl="0">
              <a:buNone/>
              <a:defRPr>
                <a:solidFill>
                  <a:srgbClr val="0A4595"/>
                </a:solidFill>
              </a:defRPr>
            </a:lvl2pPr>
            <a:lvl3pPr lvl="2" rtl="0">
              <a:buNone/>
              <a:defRPr>
                <a:solidFill>
                  <a:srgbClr val="0A4595"/>
                </a:solidFill>
              </a:defRPr>
            </a:lvl3pPr>
            <a:lvl4pPr lvl="3" rtl="0">
              <a:buNone/>
              <a:defRPr>
                <a:solidFill>
                  <a:srgbClr val="0A4595"/>
                </a:solidFill>
              </a:defRPr>
            </a:lvl4pPr>
            <a:lvl5pPr lvl="4" rtl="0">
              <a:buNone/>
              <a:defRPr>
                <a:solidFill>
                  <a:srgbClr val="0A4595"/>
                </a:solidFill>
              </a:defRPr>
            </a:lvl5pPr>
            <a:lvl6pPr lvl="5" rtl="0">
              <a:buNone/>
              <a:defRPr>
                <a:solidFill>
                  <a:srgbClr val="0A4595"/>
                </a:solidFill>
              </a:defRPr>
            </a:lvl6pPr>
            <a:lvl7pPr lvl="6" rtl="0">
              <a:buNone/>
              <a:defRPr>
                <a:solidFill>
                  <a:srgbClr val="0A4595"/>
                </a:solidFill>
              </a:defRPr>
            </a:lvl7pPr>
            <a:lvl8pPr lvl="7" rtl="0">
              <a:buNone/>
              <a:defRPr>
                <a:solidFill>
                  <a:srgbClr val="0A4595"/>
                </a:solidFill>
              </a:defRPr>
            </a:lvl8pPr>
            <a:lvl9pPr lvl="8" rtl="0">
              <a:buNone/>
              <a:defRPr>
                <a:solidFill>
                  <a:srgbClr val="0A459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solidFill>
          <a:schemeClr val="accent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/>
          <p:nvPr/>
        </p:nvSpPr>
        <p:spPr>
          <a:xfrm>
            <a:off x="439125" y="3201125"/>
            <a:ext cx="8704800" cy="194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>
            <p:ph type="title"/>
          </p:nvPr>
        </p:nvSpPr>
        <p:spPr>
          <a:xfrm>
            <a:off x="803800" y="1803800"/>
            <a:ext cx="7622400" cy="31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4800"/>
              <a:buNone/>
              <a:defRPr sz="4800">
                <a:solidFill>
                  <a:srgbClr val="0A459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○"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■"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●"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○"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■"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●"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○"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Char char="■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>
                <a:solidFill>
                  <a:srgbClr val="0A4595"/>
                </a:solidFill>
              </a:defRPr>
            </a:lvl1pPr>
            <a:lvl2pPr lvl="1" rtl="0">
              <a:buNone/>
              <a:defRPr>
                <a:solidFill>
                  <a:srgbClr val="0A4595"/>
                </a:solidFill>
              </a:defRPr>
            </a:lvl2pPr>
            <a:lvl3pPr lvl="2" rtl="0">
              <a:buNone/>
              <a:defRPr>
                <a:solidFill>
                  <a:srgbClr val="0A4595"/>
                </a:solidFill>
              </a:defRPr>
            </a:lvl3pPr>
            <a:lvl4pPr lvl="3" rtl="0">
              <a:buNone/>
              <a:defRPr>
                <a:solidFill>
                  <a:srgbClr val="0A4595"/>
                </a:solidFill>
              </a:defRPr>
            </a:lvl4pPr>
            <a:lvl5pPr lvl="4" rtl="0">
              <a:buNone/>
              <a:defRPr>
                <a:solidFill>
                  <a:srgbClr val="0A4595"/>
                </a:solidFill>
              </a:defRPr>
            </a:lvl5pPr>
            <a:lvl6pPr lvl="5" rtl="0">
              <a:buNone/>
              <a:defRPr>
                <a:solidFill>
                  <a:srgbClr val="0A4595"/>
                </a:solidFill>
              </a:defRPr>
            </a:lvl6pPr>
            <a:lvl7pPr lvl="6" rtl="0">
              <a:buNone/>
              <a:defRPr>
                <a:solidFill>
                  <a:srgbClr val="0A4595"/>
                </a:solidFill>
              </a:defRPr>
            </a:lvl7pPr>
            <a:lvl8pPr lvl="7" rtl="0">
              <a:buNone/>
              <a:defRPr>
                <a:solidFill>
                  <a:srgbClr val="0A4595"/>
                </a:solidFill>
              </a:defRPr>
            </a:lvl8pPr>
            <a:lvl9pPr lvl="8" rtl="0">
              <a:buNone/>
              <a:defRPr>
                <a:solidFill>
                  <a:srgbClr val="0A459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rgbClr val="E06666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439125" y="3201125"/>
            <a:ext cx="8704800" cy="194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803800" y="1803800"/>
            <a:ext cx="7622400" cy="31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4800"/>
              <a:buNone/>
              <a:defRPr sz="4800">
                <a:solidFill>
                  <a:srgbClr val="0A459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6800"/>
              <a:buChar char="○"/>
              <a:defRPr sz="6800">
                <a:solidFill>
                  <a:srgbClr val="0A459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6800"/>
              <a:buChar char="■"/>
              <a:defRPr sz="6800">
                <a:solidFill>
                  <a:srgbClr val="0A459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6800"/>
              <a:buChar char="●"/>
              <a:defRPr sz="6800">
                <a:solidFill>
                  <a:srgbClr val="0A459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6800"/>
              <a:buChar char="○"/>
              <a:defRPr sz="6800">
                <a:solidFill>
                  <a:srgbClr val="0A459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6800"/>
              <a:buChar char="■"/>
              <a:defRPr sz="6800">
                <a:solidFill>
                  <a:srgbClr val="0A459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6800"/>
              <a:buChar char="●"/>
              <a:defRPr sz="6800">
                <a:solidFill>
                  <a:srgbClr val="0A459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6800"/>
              <a:buChar char="○"/>
              <a:defRPr sz="6800">
                <a:solidFill>
                  <a:srgbClr val="0A459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A4595"/>
              </a:buClr>
              <a:buSzPts val="6800"/>
              <a:buChar char="■"/>
              <a:defRPr sz="6800">
                <a:solidFill>
                  <a:srgbClr val="0A4595"/>
                </a:solidFill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>
                <a:solidFill>
                  <a:srgbClr val="0A4595"/>
                </a:solidFill>
              </a:defRPr>
            </a:lvl1pPr>
            <a:lvl2pPr lvl="1" rtl="0">
              <a:buNone/>
              <a:defRPr>
                <a:solidFill>
                  <a:srgbClr val="0A4595"/>
                </a:solidFill>
              </a:defRPr>
            </a:lvl2pPr>
            <a:lvl3pPr lvl="2" rtl="0">
              <a:buNone/>
              <a:defRPr>
                <a:solidFill>
                  <a:srgbClr val="0A4595"/>
                </a:solidFill>
              </a:defRPr>
            </a:lvl3pPr>
            <a:lvl4pPr lvl="3" rtl="0">
              <a:buNone/>
              <a:defRPr>
                <a:solidFill>
                  <a:srgbClr val="0A4595"/>
                </a:solidFill>
              </a:defRPr>
            </a:lvl4pPr>
            <a:lvl5pPr lvl="4" rtl="0">
              <a:buNone/>
              <a:defRPr>
                <a:solidFill>
                  <a:srgbClr val="0A4595"/>
                </a:solidFill>
              </a:defRPr>
            </a:lvl5pPr>
            <a:lvl6pPr lvl="5" rtl="0">
              <a:buNone/>
              <a:defRPr>
                <a:solidFill>
                  <a:srgbClr val="0A4595"/>
                </a:solidFill>
              </a:defRPr>
            </a:lvl6pPr>
            <a:lvl7pPr lvl="6" rtl="0">
              <a:buNone/>
              <a:defRPr>
                <a:solidFill>
                  <a:srgbClr val="0A4595"/>
                </a:solidFill>
              </a:defRPr>
            </a:lvl7pPr>
            <a:lvl8pPr lvl="7" rtl="0">
              <a:buNone/>
              <a:defRPr>
                <a:solidFill>
                  <a:srgbClr val="0A4595"/>
                </a:solidFill>
              </a:defRPr>
            </a:lvl8pPr>
            <a:lvl9pPr lvl="8" rtl="0">
              <a:buNone/>
              <a:defRPr>
                <a:solidFill>
                  <a:srgbClr val="0A459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-53575" y="-76925"/>
            <a:ext cx="9197700" cy="524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rgbClr val="3D85C6"/>
                </a:solidFill>
              </a:defRPr>
            </a:lvl1pPr>
            <a:lvl2pPr lvl="1" rtl="0">
              <a:buNone/>
              <a:defRPr sz="1300">
                <a:solidFill>
                  <a:srgbClr val="3D85C6"/>
                </a:solidFill>
              </a:defRPr>
            </a:lvl2pPr>
            <a:lvl3pPr lvl="2" rtl="0">
              <a:buNone/>
              <a:defRPr sz="1300">
                <a:solidFill>
                  <a:srgbClr val="3D85C6"/>
                </a:solidFill>
              </a:defRPr>
            </a:lvl3pPr>
            <a:lvl4pPr lvl="3" rtl="0">
              <a:buNone/>
              <a:defRPr sz="1300">
                <a:solidFill>
                  <a:srgbClr val="3D85C6"/>
                </a:solidFill>
              </a:defRPr>
            </a:lvl4pPr>
            <a:lvl5pPr lvl="4" rtl="0">
              <a:buNone/>
              <a:defRPr sz="1300">
                <a:solidFill>
                  <a:srgbClr val="3D85C6"/>
                </a:solidFill>
              </a:defRPr>
            </a:lvl5pPr>
            <a:lvl6pPr lvl="5" rtl="0">
              <a:buNone/>
              <a:defRPr sz="1300">
                <a:solidFill>
                  <a:srgbClr val="3D85C6"/>
                </a:solidFill>
              </a:defRPr>
            </a:lvl6pPr>
            <a:lvl7pPr lvl="6" rtl="0">
              <a:buNone/>
              <a:defRPr sz="1300">
                <a:solidFill>
                  <a:srgbClr val="3D85C6"/>
                </a:solidFill>
              </a:defRPr>
            </a:lvl7pPr>
            <a:lvl8pPr lvl="7" rtl="0">
              <a:buNone/>
              <a:defRPr sz="1300">
                <a:solidFill>
                  <a:srgbClr val="3D85C6"/>
                </a:solidFill>
              </a:defRPr>
            </a:lvl8pPr>
            <a:lvl9pPr lvl="8" rtl="0">
              <a:buNone/>
              <a:defRPr sz="1300">
                <a:solidFill>
                  <a:srgbClr val="3D85C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55025" y="201318"/>
            <a:ext cx="7193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1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757500" y="870806"/>
            <a:ext cx="79293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Open Sans"/>
              <a:buChar char="○"/>
              <a:defRPr b="0" i="0" sz="1800" u="none" cap="none" strike="noStrik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○"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Char char="■"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4767255"/>
            <a:ext cx="234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" y="-2408"/>
            <a:ext cx="43774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06175" y="109800"/>
            <a:ext cx="914053" cy="914053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10800000" dist="19050">
              <a:srgbClr val="000000">
                <a:alpha val="32000"/>
              </a:srgbClr>
            </a:outerShdw>
          </a:effectLst>
        </p:spPr>
      </p:pic>
      <p:sp>
        <p:nvSpPr>
          <p:cNvPr id="60" name="Google Shape;60;p14"/>
          <p:cNvSpPr/>
          <p:nvPr/>
        </p:nvSpPr>
        <p:spPr>
          <a:xfrm>
            <a:off x="0" y="4711743"/>
            <a:ext cx="9144000" cy="457200"/>
          </a:xfrm>
          <a:prstGeom prst="rect">
            <a:avLst/>
          </a:prstGeom>
          <a:solidFill>
            <a:srgbClr val="D6F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447800" y="4862654"/>
            <a:ext cx="7239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B4596"/>
                </a:solidFill>
                <a:latin typeface="Arial Narrow"/>
                <a:ea typeface="Arial Narrow"/>
                <a:cs typeface="Arial Narrow"/>
                <a:sym typeface="Arial Narrow"/>
              </a:rPr>
              <a:t>Department of Commerce  //  National Oceanic and Atmospheric Administration  //  </a:t>
            </a:r>
            <a:fld id="{00000000-1234-1234-1234-123412341234}" type="slidenum">
              <a:rPr b="0" i="0" lang="en" sz="1000" u="none" cap="none" strike="noStrike">
                <a:solidFill>
                  <a:srgbClr val="0B4596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B45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ctrTitle"/>
          </p:nvPr>
        </p:nvSpPr>
        <p:spPr>
          <a:xfrm>
            <a:off x="851625" y="1702477"/>
            <a:ext cx="7721700" cy="20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000">
                <a:latin typeface="Arial"/>
                <a:ea typeface="Arial"/>
                <a:cs typeface="Arial"/>
                <a:sym typeface="Arial"/>
              </a:rPr>
              <a:t>Applying Container Technology to the NOAA-GFDL MSD FRE Workflow</a:t>
            </a:r>
            <a:endParaRPr sz="3600"/>
          </a:p>
        </p:txBody>
      </p:sp>
      <p:sp>
        <p:nvSpPr>
          <p:cNvPr id="138" name="Google Shape;138;p31"/>
          <p:cNvSpPr txBox="1"/>
          <p:nvPr>
            <p:ph idx="1" type="subTitle"/>
          </p:nvPr>
        </p:nvSpPr>
        <p:spPr>
          <a:xfrm>
            <a:off x="889025" y="3800588"/>
            <a:ext cx="7721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Ciheim Brown, Dana Singh, Thomas Robinson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850" y="487275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Challenges</a:t>
            </a:r>
            <a:endParaRPr b="0"/>
          </a:p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457200" y="1077335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44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Hard coded behavior within workflow scripts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Updates to scripts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Large file transfer to and storage on cloud resources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Different behavior between on-prem and cloud running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Troubleshooting task failure is more difficult in container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Timeline</a:t>
            </a:r>
            <a:endParaRPr b="0"/>
          </a:p>
        </p:txBody>
      </p:sp>
      <p:sp>
        <p:nvSpPr>
          <p:cNvPr id="214" name="Google Shape;214;p41"/>
          <p:cNvSpPr/>
          <p:nvPr/>
        </p:nvSpPr>
        <p:spPr>
          <a:xfrm>
            <a:off x="1756097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41"/>
          <p:cNvGrpSpPr/>
          <p:nvPr/>
        </p:nvGrpSpPr>
        <p:grpSpPr>
          <a:xfrm>
            <a:off x="484820" y="1957150"/>
            <a:ext cx="1755000" cy="1897977"/>
            <a:chOff x="571536" y="1957150"/>
            <a:chExt cx="1755000" cy="1897977"/>
          </a:xfrm>
        </p:grpSpPr>
        <p:sp>
          <p:nvSpPr>
            <p:cNvPr id="216" name="Google Shape;216;p41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 txBox="1"/>
            <p:nvPr/>
          </p:nvSpPr>
          <p:spPr>
            <a:xfrm>
              <a:off x="1230625" y="2046100"/>
              <a:ext cx="436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June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41"/>
            <p:cNvSpPr txBox="1"/>
            <p:nvPr/>
          </p:nvSpPr>
          <p:spPr>
            <a:xfrm>
              <a:off x="594488" y="2639642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Start of Project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41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41"/>
          <p:cNvGrpSpPr/>
          <p:nvPr/>
        </p:nvGrpSpPr>
        <p:grpSpPr>
          <a:xfrm>
            <a:off x="3221954" y="1941563"/>
            <a:ext cx="1709103" cy="1897977"/>
            <a:chOff x="2699423" y="1957150"/>
            <a:chExt cx="1709103" cy="1897977"/>
          </a:xfrm>
        </p:grpSpPr>
        <p:sp>
          <p:nvSpPr>
            <p:cNvPr id="221" name="Google Shape;221;p41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 txBox="1"/>
            <p:nvPr/>
          </p:nvSpPr>
          <p:spPr>
            <a:xfrm>
              <a:off x="2699425" y="2828204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Successful Post-processing 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attempt in Container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41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Workflow ran to completion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+ PP files were generated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41"/>
            <p:cNvSpPr txBox="1"/>
            <p:nvPr/>
          </p:nvSpPr>
          <p:spPr>
            <a:xfrm>
              <a:off x="3335573" y="20421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41"/>
          <p:cNvGrpSpPr/>
          <p:nvPr/>
        </p:nvGrpSpPr>
        <p:grpSpPr>
          <a:xfrm>
            <a:off x="7473878" y="1957150"/>
            <a:ext cx="1709102" cy="1897977"/>
            <a:chOff x="6863386" y="1957150"/>
            <a:chExt cx="1709102" cy="1897977"/>
          </a:xfrm>
        </p:grpSpPr>
        <p:sp>
          <p:nvSpPr>
            <p:cNvPr id="226" name="Google Shape;226;p41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 txBox="1"/>
            <p:nvPr/>
          </p:nvSpPr>
          <p:spPr>
            <a:xfrm>
              <a:off x="6863388" y="2589980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Local v1 Release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41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Available for GFDL users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41"/>
            <p:cNvSpPr txBox="1"/>
            <p:nvPr/>
          </p:nvSpPr>
          <p:spPr>
            <a:xfrm>
              <a:off x="7490713" y="20421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Sept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0" name="Google Shape;230;p41"/>
          <p:cNvSpPr/>
          <p:nvPr/>
        </p:nvSpPr>
        <p:spPr>
          <a:xfrm>
            <a:off x="5905317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/>
          <p:nvPr/>
        </p:nvSpPr>
        <p:spPr>
          <a:xfrm>
            <a:off x="733442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/>
          <p:nvPr/>
        </p:nvSpPr>
        <p:spPr>
          <a:xfrm>
            <a:off x="4485331" y="2232527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41"/>
          <p:cNvGrpSpPr/>
          <p:nvPr/>
        </p:nvGrpSpPr>
        <p:grpSpPr>
          <a:xfrm>
            <a:off x="4645528" y="1941552"/>
            <a:ext cx="1709103" cy="1897977"/>
            <a:chOff x="2325173" y="1957138"/>
            <a:chExt cx="1709103" cy="1897977"/>
          </a:xfrm>
        </p:grpSpPr>
        <p:sp>
          <p:nvSpPr>
            <p:cNvPr id="234" name="Google Shape;234;p41"/>
            <p:cNvSpPr/>
            <p:nvPr/>
          </p:nvSpPr>
          <p:spPr>
            <a:xfrm>
              <a:off x="2882573" y="1957138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 txBox="1"/>
            <p:nvPr/>
          </p:nvSpPr>
          <p:spPr>
            <a:xfrm>
              <a:off x="2325175" y="2792377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Cloud Testing Begins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41"/>
            <p:cNvSpPr txBox="1"/>
            <p:nvPr/>
          </p:nvSpPr>
          <p:spPr>
            <a:xfrm>
              <a:off x="2325173" y="311771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AWS cloud resource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41"/>
            <p:cNvSpPr txBox="1"/>
            <p:nvPr/>
          </p:nvSpPr>
          <p:spPr>
            <a:xfrm>
              <a:off x="2961323" y="2042112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" name="Google Shape;238;p41"/>
          <p:cNvSpPr/>
          <p:nvPr/>
        </p:nvSpPr>
        <p:spPr>
          <a:xfrm>
            <a:off x="3114559" y="2230245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41"/>
          <p:cNvGrpSpPr/>
          <p:nvPr/>
        </p:nvGrpSpPr>
        <p:grpSpPr>
          <a:xfrm>
            <a:off x="1843282" y="1939282"/>
            <a:ext cx="1755000" cy="1897977"/>
            <a:chOff x="571536" y="1957150"/>
            <a:chExt cx="1755000" cy="1897977"/>
          </a:xfrm>
        </p:grpSpPr>
        <p:sp>
          <p:nvSpPr>
            <p:cNvPr id="240" name="Google Shape;240;p41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 txBox="1"/>
            <p:nvPr/>
          </p:nvSpPr>
          <p:spPr>
            <a:xfrm>
              <a:off x="1230625" y="2046100"/>
              <a:ext cx="436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July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41"/>
            <p:cNvSpPr txBox="1"/>
            <p:nvPr/>
          </p:nvSpPr>
          <p:spPr>
            <a:xfrm>
              <a:off x="594488" y="2746059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Dockerfile and Runscript development begins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41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41"/>
          <p:cNvGrpSpPr/>
          <p:nvPr/>
        </p:nvGrpSpPr>
        <p:grpSpPr>
          <a:xfrm>
            <a:off x="6084850" y="1957150"/>
            <a:ext cx="1709106" cy="1897975"/>
            <a:chOff x="5160758" y="1957150"/>
            <a:chExt cx="1709105" cy="1897975"/>
          </a:xfrm>
        </p:grpSpPr>
        <p:sp>
          <p:nvSpPr>
            <p:cNvPr id="245" name="Google Shape;245;p41"/>
            <p:cNvSpPr/>
            <p:nvPr/>
          </p:nvSpPr>
          <p:spPr>
            <a:xfrm>
              <a:off x="571815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 txBox="1"/>
            <p:nvPr/>
          </p:nvSpPr>
          <p:spPr>
            <a:xfrm>
              <a:off x="5160763" y="2613103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Early User Testing</a:t>
              </a:r>
              <a:endParaRPr b="1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41"/>
            <p:cNvSpPr txBox="1"/>
            <p:nvPr/>
          </p:nvSpPr>
          <p:spPr>
            <a:xfrm>
              <a:off x="516075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Single user test begin on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GFDL hardware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41"/>
            <p:cNvSpPr txBox="1"/>
            <p:nvPr/>
          </p:nvSpPr>
          <p:spPr>
            <a:xfrm>
              <a:off x="5792178" y="2037530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May 2024</a:t>
              </a:r>
              <a:endParaRPr b="1"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The Future</a:t>
            </a:r>
            <a:endParaRPr b="0"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457200" y="1077335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44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Continue user testing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Test and compare performance to bare metal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Be as efficient as possible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Explore more ways to use container technology in our workflow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New release available for all users</a:t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Summary</a:t>
            </a:r>
            <a:endParaRPr b="0"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457200" y="1077325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44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Demonstrated ability to post-process in container </a:t>
            </a: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Increased portability in post-processing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Early release available locally at GFDL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User testing underway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Public release soon</a:t>
            </a:r>
            <a:endParaRPr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457200" y="1077335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4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</a:t>
            </a:r>
            <a:r>
              <a:rPr lang="en"/>
              <a:t> team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Thomas Robinson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Bennett Chang (Intern; FRE-CLI)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MSD</a:t>
            </a:r>
            <a:endParaRPr/>
          </a:p>
          <a:p>
            <a:pPr indent="0" lvl="0" marL="457200" rtl="0" algn="l">
              <a:spcBef>
                <a:spcPts val="44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500"/>
              <a:t>Outline</a:t>
            </a:r>
            <a:endParaRPr b="0" sz="3500"/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57200" y="1001135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NOAA-GFDL MSD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Post-processing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problem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Container build and registry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Dockerfile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it runs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Runscript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Challenges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Timeline + The Future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NOAA-GFDL MSD</a:t>
            </a:r>
            <a:endParaRPr b="0"/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457200" y="1087960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NOAA-GFDL is NOAA’s Geophysical Fluid Dynamics Laboratory located in Princeton, New Jersey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Established in 1955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One of ten NOAA research laboratories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Modeling Systems Division (MSD) is responsible for the development and maintenance of the Flexible Modeling System (FMS) Runtime Environment (FRE)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800"/>
              <a:t>Post-processing Overview</a:t>
            </a:r>
            <a:endParaRPr b="0" sz="3800"/>
          </a:p>
        </p:txBody>
      </p:sp>
      <p:sp>
        <p:nvSpPr>
          <p:cNvPr id="159" name="Google Shape;159;p34"/>
          <p:cNvSpPr txBox="1"/>
          <p:nvPr/>
        </p:nvSpPr>
        <p:spPr>
          <a:xfrm>
            <a:off x="526950" y="943238"/>
            <a:ext cx="80901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Post-processing is necessary to convert raw model output to useful scientific data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Workflow is managed via the cylc workflow engine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Made up of (mostly) interdependent tasks but some are allowed to fail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100" y="2443625"/>
            <a:ext cx="4298201" cy="22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The problem</a:t>
            </a:r>
            <a:endParaRPr b="0"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57200" y="1077335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/>
              <a:t>The current method of post-processing is set up best for GFDL systems and requires a certain level of understanding to get started. This creates a few problems: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Lack of </a:t>
            </a:r>
            <a:r>
              <a:rPr lang="en"/>
              <a:t>portability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Limited usefulness for </a:t>
            </a:r>
            <a:r>
              <a:rPr lang="en"/>
              <a:t>the greater scientific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Reduced collaborative efforts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Difficulty for new users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500" y="2761375"/>
            <a:ext cx="2190376" cy="191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The solution</a:t>
            </a:r>
            <a:endParaRPr b="0"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457200" y="1077335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4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Increase usability of GFDL post-processing workflow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Less steps to configure experiment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Software already installed in container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Simple instruction set</a:t>
            </a:r>
            <a:endParaRPr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Increase availability of GFDL post-processing workflow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Portability</a:t>
            </a:r>
            <a:r>
              <a:rPr lang="en"/>
              <a:t> through cloud 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Public </a:t>
            </a:r>
            <a:r>
              <a:rPr lang="en"/>
              <a:t>release</a:t>
            </a:r>
            <a:endParaRPr/>
          </a:p>
        </p:txBody>
      </p:sp>
      <p:pic>
        <p:nvPicPr>
          <p:cNvPr id="176" name="Google Shape;1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Building the container</a:t>
            </a:r>
            <a:endParaRPr b="0"/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457200" y="1077335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Container image is built from 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condaforge/mambaforge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parent image (Ubuntu)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Installs needed packages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Python, csh, netcdf,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Installs GFDL post-processing workflow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Creates conda environment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GFDL GitLab container registry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Builds using on-prem gitlab self-hosted runner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Several applications are built including models and base containers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post processing container image is built and maintained each release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925" y="1742350"/>
            <a:ext cx="1437450" cy="14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457200" y="85851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Running</a:t>
            </a:r>
            <a:r>
              <a:rPr b="0" lang="en"/>
              <a:t> the container</a:t>
            </a:r>
            <a:endParaRPr b="0"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457200" y="1077335"/>
            <a:ext cx="76200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4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When a user launches the post-processing container: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 a SIF file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singularity exec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apptainer exec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</a:t>
            </a:r>
            <a:r>
              <a:rPr lang="en"/>
              <a:t>un script</a:t>
            </a:r>
            <a:r>
              <a:rPr lang="en"/>
              <a:t> executes a series of configuration and workflow commands: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Environment setup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Post processing configuration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Starts workflow via cylc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container allows for simplistic </a:t>
            </a:r>
            <a:r>
              <a:rPr lang="en"/>
              <a:t>post-processing</a:t>
            </a:r>
            <a:r>
              <a:rPr lang="en"/>
              <a:t> by automating </a:t>
            </a:r>
            <a:r>
              <a:rPr lang="en"/>
              <a:t>environment</a:t>
            </a:r>
            <a:r>
              <a:rPr lang="en"/>
              <a:t> variable setup, directory creation, and directory clean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 in different environments (GAEA, PPAN, Cloud)</a:t>
            </a:r>
            <a:endParaRPr/>
          </a:p>
        </p:txBody>
      </p:sp>
      <p:pic>
        <p:nvPicPr>
          <p:cNvPr id="191" name="Google Shape;1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96025" y="94576"/>
            <a:ext cx="76200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Dockerfile/Runscript Highlights</a:t>
            </a:r>
            <a:endParaRPr b="0"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431000" y="1293125"/>
            <a:ext cx="44061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# apt installs to /usr/bin/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RUN apt update \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  &amp;&amp; apt -y install uuid-runtime time csh python bc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RUN conda env create --file /opt/conda/cylc-flow-tools/cylc-flow-tools.yaml -p /opt/conda/cylc-flow-tools \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  &amp;&amp; git config --global --add safe.directory /mnt2 \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  &amp;&amp; conda config --add pkgs_dirs /opt/conda/cylc-flow-tools/lib/python3.11/site-packages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RUN conda install urwid==2.*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4837100" y="1843975"/>
            <a:ext cx="4406100" cy="31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conda config --add envs_dirs /opt/conda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conda init --all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source /opt/conda/etc/profile.d/conda.sh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source ~/.bashrc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conda deactivate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conda activate /opt/conda/cylc-flow-tools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cylc stop --now $expname/run*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cylc clean $expname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rose macro --validate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bin/install-exp $expname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mpact"/>
                <a:ea typeface="Impact"/>
                <a:cs typeface="Impact"/>
                <a:sym typeface="Impact"/>
              </a:rPr>
              <a:t>cylc play -v --no-detach $expname</a:t>
            </a:r>
            <a:endParaRPr sz="1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1207100" y="979575"/>
            <a:ext cx="2853900" cy="76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Docke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rfile installs the packages we need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9"/>
          <p:cNvSpPr/>
          <p:nvPr/>
        </p:nvSpPr>
        <p:spPr>
          <a:xfrm>
            <a:off x="5170884" y="979575"/>
            <a:ext cx="2853900" cy="76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Runscript sets up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 and starts workflow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50" y="360950"/>
            <a:ext cx="868650" cy="44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Business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