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notesMasterIdLst>
    <p:notesMasterId r:id="rId20"/>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5777C-7EE4-45B5-A226-E540B5B1F7CA}"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FE8D-5E26-42AB-A787-F566AAA4821A}" type="slidenum">
              <a:rPr lang="en-US" smtClean="0"/>
              <a:t>‹#›</a:t>
            </a:fld>
            <a:endParaRPr lang="en-US"/>
          </a:p>
        </p:txBody>
      </p:sp>
    </p:spTree>
    <p:extLst>
      <p:ext uri="{BB962C8B-B14F-4D97-AF65-F5344CB8AC3E}">
        <p14:creationId xmlns:p14="http://schemas.microsoft.com/office/powerpoint/2010/main" val="117100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Met to create plan of attack</a:t>
            </a:r>
          </a:p>
          <a:p>
            <a:r>
              <a:rPr lang="en-US"/>
              <a:t>Decided to use </a:t>
            </a:r>
            <a:r>
              <a:rPr lang="en-US" err="1"/>
              <a:t>onedrive</a:t>
            </a:r>
            <a:r>
              <a:rPr lang="en-US"/>
              <a:t> to store everything</a:t>
            </a:r>
          </a:p>
          <a:p>
            <a:r>
              <a:rPr lang="en-US"/>
              <a:t>Discussed the expectations in the rubric</a:t>
            </a:r>
          </a:p>
          <a:p>
            <a:r>
              <a:rPr lang="en-US"/>
              <a:t>Decided to create using html</a:t>
            </a:r>
          </a:p>
          <a:p>
            <a:r>
              <a:rPr lang="en-US"/>
              <a:t>Easy to implement a backend using PHP later on</a:t>
            </a:r>
          </a:p>
        </p:txBody>
      </p:sp>
      <p:sp>
        <p:nvSpPr>
          <p:cNvPr id="4" name="Slide Number Placeholder 3"/>
          <p:cNvSpPr>
            <a:spLocks noGrp="1"/>
          </p:cNvSpPr>
          <p:nvPr>
            <p:ph type="sldNum" sz="quarter" idx="10"/>
          </p:nvPr>
        </p:nvSpPr>
        <p:spPr/>
        <p:txBody>
          <a:bodyPr/>
          <a:lstStyle/>
          <a:p>
            <a:fld id="{F3B2FE8D-5E26-42AB-A787-F566AAA4821A}" type="slidenum">
              <a:rPr lang="en-US" smtClean="0"/>
              <a:t>4</a:t>
            </a:fld>
            <a:endParaRPr lang="en-US"/>
          </a:p>
        </p:txBody>
      </p:sp>
    </p:spTree>
    <p:extLst>
      <p:ext uri="{BB962C8B-B14F-4D97-AF65-F5344CB8AC3E}">
        <p14:creationId xmlns:p14="http://schemas.microsoft.com/office/powerpoint/2010/main" val="2246354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Whenever we had the opportunity to make the user choice a binary choice we did that. It a very effective way to reduce the rate of human error. Its specifically described by the National Cancer Institute's guidelines about Navigating interfaces.</a:t>
            </a:r>
          </a:p>
        </p:txBody>
      </p:sp>
      <p:sp>
        <p:nvSpPr>
          <p:cNvPr id="4" name="Slide Number Placeholder 3"/>
          <p:cNvSpPr>
            <a:spLocks noGrp="1"/>
          </p:cNvSpPr>
          <p:nvPr>
            <p:ph type="sldNum" sz="quarter" idx="10"/>
          </p:nvPr>
        </p:nvSpPr>
        <p:spPr/>
        <p:txBody>
          <a:bodyPr/>
          <a:lstStyle/>
          <a:p>
            <a:fld id="{F3B2FE8D-5E26-42AB-A787-F566AAA4821A}" type="slidenum">
              <a:rPr lang="en-US" smtClean="0"/>
              <a:t>16</a:t>
            </a:fld>
            <a:endParaRPr lang="en-US"/>
          </a:p>
        </p:txBody>
      </p:sp>
    </p:spTree>
    <p:extLst>
      <p:ext uri="{BB962C8B-B14F-4D97-AF65-F5344CB8AC3E}">
        <p14:creationId xmlns:p14="http://schemas.microsoft.com/office/powerpoint/2010/main" val="61075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described  by Smith and Mosier in 1986 when they offered five high-level goals for organizing a display.</a:t>
            </a:r>
          </a:p>
          <a:p>
            <a:r>
              <a:rPr lang="en-US"/>
              <a:t>Fonts sizes, styles and the color of the pages were also designed with the general interface guidelines about getting the User's attention.</a:t>
            </a:r>
          </a:p>
          <a:p>
            <a:endParaRPr lang="en-US"/>
          </a:p>
        </p:txBody>
      </p:sp>
      <p:sp>
        <p:nvSpPr>
          <p:cNvPr id="4" name="Slide Number Placeholder 3"/>
          <p:cNvSpPr>
            <a:spLocks noGrp="1"/>
          </p:cNvSpPr>
          <p:nvPr>
            <p:ph type="sldNum" sz="quarter" idx="10"/>
          </p:nvPr>
        </p:nvSpPr>
        <p:spPr/>
        <p:txBody>
          <a:bodyPr/>
          <a:lstStyle/>
          <a:p>
            <a:fld id="{F3B2FE8D-5E26-42AB-A787-F566AAA4821A}" type="slidenum">
              <a:rPr lang="en-US" smtClean="0"/>
              <a:t>17</a:t>
            </a:fld>
            <a:endParaRPr lang="en-US"/>
          </a:p>
        </p:txBody>
      </p:sp>
    </p:spTree>
    <p:extLst>
      <p:ext uri="{BB962C8B-B14F-4D97-AF65-F5344CB8AC3E}">
        <p14:creationId xmlns:p14="http://schemas.microsoft.com/office/powerpoint/2010/main" val="3723927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use of common words usually associated to card games and for general game options adhere to a few of the 8 golden rules of interface design. We tried to strive for consistency and cater to universal usability. And we believe that consistency leads directly to minimizing the memory load</a:t>
            </a:r>
          </a:p>
        </p:txBody>
      </p:sp>
      <p:sp>
        <p:nvSpPr>
          <p:cNvPr id="4" name="Slide Number Placeholder 3"/>
          <p:cNvSpPr>
            <a:spLocks noGrp="1"/>
          </p:cNvSpPr>
          <p:nvPr>
            <p:ph type="sldNum" sz="quarter" idx="10"/>
          </p:nvPr>
        </p:nvSpPr>
        <p:spPr/>
        <p:txBody>
          <a:bodyPr/>
          <a:lstStyle/>
          <a:p>
            <a:fld id="{F3B2FE8D-5E26-42AB-A787-F566AAA4821A}" type="slidenum">
              <a:rPr lang="en-US" smtClean="0"/>
              <a:t>18</a:t>
            </a:fld>
            <a:endParaRPr lang="en-US"/>
          </a:p>
        </p:txBody>
      </p:sp>
    </p:spTree>
    <p:extLst>
      <p:ext uri="{BB962C8B-B14F-4D97-AF65-F5344CB8AC3E}">
        <p14:creationId xmlns:p14="http://schemas.microsoft.com/office/powerpoint/2010/main" val="416939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paragraph for the interface requirements given to us</a:t>
            </a:r>
          </a:p>
          <a:p>
            <a:r>
              <a:rPr lang="en-US"/>
              <a:t>Our goal was to base what we implemented entirely on the requirements presented</a:t>
            </a:r>
          </a:p>
          <a:p>
            <a:r>
              <a:rPr lang="en-US"/>
              <a:t>The new few slides will show the implementation of these first few menus outlined.  </a:t>
            </a:r>
          </a:p>
          <a:p>
            <a:endParaRPr lang="en-US"/>
          </a:p>
        </p:txBody>
      </p:sp>
      <p:sp>
        <p:nvSpPr>
          <p:cNvPr id="4" name="Slide Number Placeholder 3"/>
          <p:cNvSpPr>
            <a:spLocks noGrp="1"/>
          </p:cNvSpPr>
          <p:nvPr>
            <p:ph type="sldNum" sz="quarter" idx="10"/>
          </p:nvPr>
        </p:nvSpPr>
        <p:spPr/>
        <p:txBody>
          <a:bodyPr/>
          <a:lstStyle/>
          <a:p>
            <a:fld id="{F3B2FE8D-5E26-42AB-A787-F566AAA4821A}" type="slidenum">
              <a:rPr lang="en-US" smtClean="0"/>
              <a:t>5</a:t>
            </a:fld>
            <a:endParaRPr lang="en-US"/>
          </a:p>
        </p:txBody>
      </p:sp>
    </p:spTree>
    <p:extLst>
      <p:ext uri="{BB962C8B-B14F-4D97-AF65-F5344CB8AC3E}">
        <p14:creationId xmlns:p14="http://schemas.microsoft.com/office/powerpoint/2010/main" val="199644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selecting a difficult, the system shuffles and deals cards</a:t>
            </a:r>
            <a:r>
              <a:rPr lang="en-US" baseline="0"/>
              <a:t> face down.  </a:t>
            </a:r>
          </a:p>
          <a:p>
            <a:r>
              <a:rPr lang="en-US" baseline="0"/>
              <a:t>The dealer is asked to select a point total between 10 and 50 needed to win</a:t>
            </a:r>
          </a:p>
          <a:p>
            <a:r>
              <a:rPr lang="en-US" baseline="0"/>
              <a:t>For the simulation, the game will be played to 50 points</a:t>
            </a:r>
            <a:endParaRPr lang="en-US"/>
          </a:p>
        </p:txBody>
      </p:sp>
      <p:sp>
        <p:nvSpPr>
          <p:cNvPr id="4" name="Slide Number Placeholder 3"/>
          <p:cNvSpPr>
            <a:spLocks noGrp="1"/>
          </p:cNvSpPr>
          <p:nvPr>
            <p:ph type="sldNum" sz="quarter" idx="10"/>
          </p:nvPr>
        </p:nvSpPr>
        <p:spPr/>
        <p:txBody>
          <a:bodyPr/>
          <a:lstStyle/>
          <a:p>
            <a:fld id="{F3B2FE8D-5E26-42AB-A787-F566AAA4821A}" type="slidenum">
              <a:rPr lang="en-US" smtClean="0"/>
              <a:t>9</a:t>
            </a:fld>
            <a:endParaRPr lang="en-US"/>
          </a:p>
        </p:txBody>
      </p:sp>
    </p:spTree>
    <p:extLst>
      <p:ext uri="{BB962C8B-B14F-4D97-AF65-F5344CB8AC3E}">
        <p14:creationId xmlns:p14="http://schemas.microsoft.com/office/powerpoint/2010/main" val="44181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a:t>
            </a:r>
            <a:r>
              <a:rPr lang="en-US" baseline="0"/>
              <a:t> the dealer selects the amount of points needed to win, the next player is asked to accept a randomly chosen trump suit.  </a:t>
            </a:r>
          </a:p>
          <a:p>
            <a:r>
              <a:rPr lang="en-US" baseline="0"/>
              <a:t>The user can agree or decline</a:t>
            </a:r>
          </a:p>
          <a:p>
            <a:r>
              <a:rPr lang="en-US" baseline="0"/>
              <a:t>If declined, next user would pick the trump suit which would be randomly generated</a:t>
            </a:r>
          </a:p>
          <a:p>
            <a:r>
              <a:rPr lang="en-US" baseline="0"/>
              <a:t>In this simulation, player 2 agrees with the trump suit being heats</a:t>
            </a:r>
            <a:endParaRPr lang="en-US"/>
          </a:p>
        </p:txBody>
      </p:sp>
      <p:sp>
        <p:nvSpPr>
          <p:cNvPr id="4" name="Slide Number Placeholder 3"/>
          <p:cNvSpPr>
            <a:spLocks noGrp="1"/>
          </p:cNvSpPr>
          <p:nvPr>
            <p:ph type="sldNum" sz="quarter" idx="10"/>
          </p:nvPr>
        </p:nvSpPr>
        <p:spPr/>
        <p:txBody>
          <a:bodyPr/>
          <a:lstStyle/>
          <a:p>
            <a:fld id="{F3B2FE8D-5E26-42AB-A787-F566AAA4821A}" type="slidenum">
              <a:rPr lang="en-US" smtClean="0"/>
              <a:t>10</a:t>
            </a:fld>
            <a:endParaRPr lang="en-US"/>
          </a:p>
        </p:txBody>
      </p:sp>
    </p:spTree>
    <p:extLst>
      <p:ext uri="{BB962C8B-B14F-4D97-AF65-F5344CB8AC3E}">
        <p14:creationId xmlns:p14="http://schemas.microsoft.com/office/powerpoint/2010/main" val="54397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the trump suit is chosen and the game starts, each player is shown their hand of 5 cards.</a:t>
            </a:r>
          </a:p>
          <a:p>
            <a:r>
              <a:rPr lang="en-US">
                <a:solidFill>
                  <a:srgbClr val="FFFFFF"/>
                </a:solidFill>
              </a:rPr>
              <a:t>We chose the standard Bicycle cards print as it was easily recognizable.</a:t>
            </a:r>
            <a:endParaRPr lang="en-US"/>
          </a:p>
          <a:p>
            <a:r>
              <a:rPr lang="en-US"/>
              <a:t>The hand is sorted by suit.</a:t>
            </a:r>
          </a:p>
          <a:p>
            <a:r>
              <a:rPr lang="en-US"/>
              <a:t>The trump suit is shown at the top and each player is instructed to put a card into the trick.</a:t>
            </a:r>
          </a:p>
          <a:p>
            <a:r>
              <a:rPr lang="en-US"/>
              <a:t>We are playing as player 2 and will choose the Jack of Hearts.</a:t>
            </a:r>
          </a:p>
          <a:p>
            <a:r>
              <a:rPr lang="en-US"/>
              <a:t>Team 1 (comprised of players 1 &amp; 2) are one point away from winning.</a:t>
            </a:r>
          </a:p>
        </p:txBody>
      </p:sp>
      <p:sp>
        <p:nvSpPr>
          <p:cNvPr id="4" name="Slide Number Placeholder 3"/>
          <p:cNvSpPr>
            <a:spLocks noGrp="1"/>
          </p:cNvSpPr>
          <p:nvPr>
            <p:ph type="sldNum" sz="quarter" idx="10"/>
          </p:nvPr>
        </p:nvSpPr>
        <p:spPr/>
        <p:txBody>
          <a:bodyPr/>
          <a:lstStyle/>
          <a:p>
            <a:fld id="{F3B2FE8D-5E26-42AB-A787-F566AAA4821A}" type="slidenum">
              <a:rPr lang="en-US" smtClean="0"/>
              <a:t>11</a:t>
            </a:fld>
            <a:endParaRPr lang="en-US"/>
          </a:p>
        </p:txBody>
      </p:sp>
    </p:spTree>
    <p:extLst>
      <p:ext uri="{BB962C8B-B14F-4D97-AF65-F5344CB8AC3E}">
        <p14:creationId xmlns:p14="http://schemas.microsoft.com/office/powerpoint/2010/main" val="672384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players have chosen a card from their hand, all of the selected cards are revealed to the players. </a:t>
            </a:r>
          </a:p>
          <a:p>
            <a:r>
              <a:rPr lang="en-US"/>
              <a:t>Each card is labeled by the player who chose it.</a:t>
            </a:r>
          </a:p>
          <a:p>
            <a:r>
              <a:rPr lang="en-US"/>
              <a:t>The player with the highest card wins the trick, which in this case is the Jack of Hearts played by us.</a:t>
            </a:r>
          </a:p>
          <a:p>
            <a:r>
              <a:rPr lang="en-US"/>
              <a:t>The system then says which player wins the trick and if the max amount of points is reached, which team won the entire game.</a:t>
            </a:r>
          </a:p>
        </p:txBody>
      </p:sp>
      <p:sp>
        <p:nvSpPr>
          <p:cNvPr id="4" name="Slide Number Placeholder 3"/>
          <p:cNvSpPr>
            <a:spLocks noGrp="1"/>
          </p:cNvSpPr>
          <p:nvPr>
            <p:ph type="sldNum" sz="quarter" idx="10"/>
          </p:nvPr>
        </p:nvSpPr>
        <p:spPr/>
        <p:txBody>
          <a:bodyPr/>
          <a:lstStyle/>
          <a:p>
            <a:fld id="{F3B2FE8D-5E26-42AB-A787-F566AAA4821A}" type="slidenum">
              <a:rPr lang="en-US" smtClean="0"/>
              <a:t>12</a:t>
            </a:fld>
            <a:endParaRPr lang="en-US"/>
          </a:p>
        </p:txBody>
      </p:sp>
    </p:spTree>
    <p:extLst>
      <p:ext uri="{BB962C8B-B14F-4D97-AF65-F5344CB8AC3E}">
        <p14:creationId xmlns:p14="http://schemas.microsoft.com/office/powerpoint/2010/main" val="363168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have the menu bar which is located at the top of each page. </a:t>
            </a:r>
          </a:p>
          <a:p>
            <a:r>
              <a:rPr lang="en-US"/>
              <a:t>It always contains the buttons "Game" and "Options", but they aren't clickable until a game has begun, which is when the amount of points needed to win is selected.</a:t>
            </a:r>
          </a:p>
          <a:p>
            <a:r>
              <a:rPr lang="en-US"/>
              <a:t>The renege button appears once the game has started, which is when everyone is shown their hands.</a:t>
            </a:r>
          </a:p>
        </p:txBody>
      </p:sp>
      <p:sp>
        <p:nvSpPr>
          <p:cNvPr id="4" name="Slide Number Placeholder 3"/>
          <p:cNvSpPr>
            <a:spLocks noGrp="1"/>
          </p:cNvSpPr>
          <p:nvPr>
            <p:ph type="sldNum" sz="quarter" idx="10"/>
          </p:nvPr>
        </p:nvSpPr>
        <p:spPr/>
        <p:txBody>
          <a:bodyPr/>
          <a:lstStyle/>
          <a:p>
            <a:fld id="{F3B2FE8D-5E26-42AB-A787-F566AAA4821A}" type="slidenum">
              <a:rPr lang="en-US" smtClean="0"/>
              <a:t>13</a:t>
            </a:fld>
            <a:endParaRPr lang="en-US"/>
          </a:p>
        </p:txBody>
      </p:sp>
    </p:spTree>
    <p:extLst>
      <p:ext uri="{BB962C8B-B14F-4D97-AF65-F5344CB8AC3E}">
        <p14:creationId xmlns:p14="http://schemas.microsoft.com/office/powerpoint/2010/main" val="83993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"Game" menu, which allows the user to easily switch between online and AI.</a:t>
            </a:r>
          </a:p>
          <a:p>
            <a:r>
              <a:rPr lang="en-US"/>
              <a:t>This brings up the question of how this function would work. If you were online and clicked offline, would it just kick you out of the game and replace you with an AI player? Would it cancel the game for everyone?</a:t>
            </a:r>
          </a:p>
          <a:p>
            <a:r>
              <a:rPr lang="en-US"/>
              <a:t>The name "Game" could also be a bit confusing to players because what would a menu titled game have in it?</a:t>
            </a:r>
          </a:p>
        </p:txBody>
      </p:sp>
      <p:sp>
        <p:nvSpPr>
          <p:cNvPr id="4" name="Slide Number Placeholder 3"/>
          <p:cNvSpPr>
            <a:spLocks noGrp="1"/>
          </p:cNvSpPr>
          <p:nvPr>
            <p:ph type="sldNum" sz="quarter" idx="10"/>
          </p:nvPr>
        </p:nvSpPr>
        <p:spPr/>
        <p:txBody>
          <a:bodyPr/>
          <a:lstStyle/>
          <a:p>
            <a:fld id="{F3B2FE8D-5E26-42AB-A787-F566AAA4821A}" type="slidenum">
              <a:rPr lang="en-US" smtClean="0"/>
              <a:t>14</a:t>
            </a:fld>
            <a:endParaRPr lang="en-US"/>
          </a:p>
        </p:txBody>
      </p:sp>
    </p:spTree>
    <p:extLst>
      <p:ext uri="{BB962C8B-B14F-4D97-AF65-F5344CB8AC3E}">
        <p14:creationId xmlns:p14="http://schemas.microsoft.com/office/powerpoint/2010/main" val="342136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labels were specifically requested in the FRD we received from 4. Back end would show previous game scores under the statistics button. The sound button would change the sound effects that play when cards are played. How to play may link to the wiki page for the game.</a:t>
            </a:r>
          </a:p>
        </p:txBody>
      </p:sp>
      <p:sp>
        <p:nvSpPr>
          <p:cNvPr id="4" name="Slide Number Placeholder 3"/>
          <p:cNvSpPr>
            <a:spLocks noGrp="1"/>
          </p:cNvSpPr>
          <p:nvPr>
            <p:ph type="sldNum" sz="quarter" idx="10"/>
          </p:nvPr>
        </p:nvSpPr>
        <p:spPr/>
        <p:txBody>
          <a:bodyPr/>
          <a:lstStyle/>
          <a:p>
            <a:fld id="{F3B2FE8D-5E26-42AB-A787-F566AAA4821A}" type="slidenum">
              <a:rPr lang="en-US" smtClean="0"/>
              <a:t>15</a:t>
            </a:fld>
            <a:endParaRPr lang="en-US"/>
          </a:p>
        </p:txBody>
      </p:sp>
    </p:spTree>
    <p:extLst>
      <p:ext uri="{BB962C8B-B14F-4D97-AF65-F5344CB8AC3E}">
        <p14:creationId xmlns:p14="http://schemas.microsoft.com/office/powerpoint/2010/main" val="332786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085D62D-DBAB-3A4A-A1A4-53E460BBC5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791E5-C6C4-C14C-9BFA-0F15C285AB65}"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791E5-C6C4-C14C-9BFA-0F15C285AB65}"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791E5-C6C4-C14C-9BFA-0F15C285AB65}"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7791E5-C6C4-C14C-9BFA-0F15C285AB65}" type="datetimeFigureOut">
              <a:rPr lang="en-US" smtClean="0"/>
              <a:t>11/29/2017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85D62D-DBAB-3A4A-A1A4-53E460BBC543}" type="slidenum">
              <a:rPr lang="en-US" smtClean="0"/>
              <a:t>‹#›</a:t>
            </a:fld>
            <a:endParaRPr lang="en-US"/>
          </a:p>
        </p:txBody>
      </p:sp>
    </p:spTree>
    <p:extLst>
      <p:ext uri="{BB962C8B-B14F-4D97-AF65-F5344CB8AC3E}">
        <p14:creationId xmlns:p14="http://schemas.microsoft.com/office/powerpoint/2010/main" val="284740437"/>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Group 14: Euchre</a:t>
            </a:r>
          </a:p>
        </p:txBody>
      </p:sp>
      <p:sp>
        <p:nvSpPr>
          <p:cNvPr id="3" name="Subtitle 2"/>
          <p:cNvSpPr>
            <a:spLocks noGrp="1"/>
          </p:cNvSpPr>
          <p:nvPr>
            <p:ph type="subTitle" idx="1"/>
          </p:nvPr>
        </p:nvSpPr>
        <p:spPr/>
        <p:txBody>
          <a:bodyPr>
            <a:normAutofit fontScale="85000" lnSpcReduction="20000"/>
          </a:bodyPr>
          <a:lstStyle/>
          <a:p>
            <a:r>
              <a:rPr lang="en-US"/>
              <a:t>Reid Richardson</a:t>
            </a:r>
          </a:p>
          <a:p>
            <a:r>
              <a:rPr lang="en-US"/>
              <a:t>Jordan Olivier</a:t>
            </a:r>
          </a:p>
          <a:p>
            <a:r>
              <a:rPr lang="en-US"/>
              <a:t>Daniel </a:t>
            </a:r>
            <a:r>
              <a:rPr lang="en-US" err="1"/>
              <a:t>Ariza</a:t>
            </a:r>
            <a:endParaRPr lang="en-US"/>
          </a:p>
          <a:p>
            <a:r>
              <a:rPr lang="en-US"/>
              <a:t>Emmanuel Lopez</a:t>
            </a:r>
          </a:p>
        </p:txBody>
      </p:sp>
    </p:spTree>
    <p:extLst>
      <p:ext uri="{BB962C8B-B14F-4D97-AF65-F5344CB8AC3E}">
        <p14:creationId xmlns:p14="http://schemas.microsoft.com/office/powerpoint/2010/main" val="162284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Trump Suit Selection</a:t>
            </a:r>
          </a:p>
        </p:txBody>
      </p:sp>
      <p:sp>
        <p:nvSpPr>
          <p:cNvPr id="3" name="Content Placeholder 2"/>
          <p:cNvSpPr>
            <a:spLocks noGrp="1"/>
          </p:cNvSpPr>
          <p:nvPr>
            <p:ph idx="1"/>
          </p:nvPr>
        </p:nvSpPr>
        <p:spPr>
          <a:xfrm>
            <a:off x="1381673" y="2171697"/>
            <a:ext cx="3348947" cy="3547189"/>
          </a:xfrm>
        </p:spPr>
        <p:txBody>
          <a:bodyPr/>
          <a:lstStyle/>
          <a:p>
            <a:r>
              <a:rPr lang="en-US"/>
              <a:t>The user is asked if they accept the trump suit.  For sake of simplicity, during the simulation, the trump suit will be agreed upon.</a:t>
            </a:r>
          </a:p>
        </p:txBody>
      </p:sp>
      <p:pic>
        <p:nvPicPr>
          <p:cNvPr id="5" name="Picture 4">
            <a:extLst>
              <a:ext uri="{FF2B5EF4-FFF2-40B4-BE49-F238E27FC236}">
                <a16:creationId xmlns:a16="http://schemas.microsoft.com/office/drawing/2014/main" id="{7218358F-72C9-4446-8DA8-CC3BC0CF0D27}"/>
              </a:ext>
            </a:extLst>
          </p:cNvPr>
          <p:cNvPicPr>
            <a:picLocks noChangeAspect="1"/>
          </p:cNvPicPr>
          <p:nvPr/>
        </p:nvPicPr>
        <p:blipFill>
          <a:blip r:embed="rId3"/>
          <a:stretch>
            <a:fillRect/>
          </a:stretch>
        </p:blipFill>
        <p:spPr>
          <a:xfrm>
            <a:off x="5868956" y="2623555"/>
            <a:ext cx="5254768" cy="2643475"/>
          </a:xfrm>
          <a:prstGeom prst="rect">
            <a:avLst/>
          </a:prstGeom>
        </p:spPr>
      </p:pic>
    </p:spTree>
    <p:extLst>
      <p:ext uri="{BB962C8B-B14F-4D97-AF65-F5344CB8AC3E}">
        <p14:creationId xmlns:p14="http://schemas.microsoft.com/office/powerpoint/2010/main" val="150642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0F6E1B1-BD3A-4A45-BEDA-D45EB7CC5F3E}"/>
              </a:ext>
            </a:extLst>
          </p:cNvPr>
          <p:cNvPicPr>
            <a:picLocks noChangeAspect="1"/>
          </p:cNvPicPr>
          <p:nvPr/>
        </p:nvPicPr>
        <p:blipFill>
          <a:blip r:embed="rId4"/>
          <a:stretch>
            <a:fillRect/>
          </a:stretch>
        </p:blipFill>
        <p:spPr>
          <a:xfrm>
            <a:off x="5365781" y="685799"/>
            <a:ext cx="6033493"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1081548"/>
            <a:ext cx="3333495" cy="1504335"/>
          </a:xfrm>
        </p:spPr>
        <p:txBody>
          <a:bodyPr>
            <a:normAutofit/>
          </a:bodyPr>
          <a:lstStyle/>
          <a:p>
            <a:r>
              <a:rPr lang="en-US" sz="2400"/>
              <a:t>The User’s Trick</a:t>
            </a:r>
          </a:p>
        </p:txBody>
      </p:sp>
      <p:sp>
        <p:nvSpPr>
          <p:cNvPr id="3" name="Content Placeholder 2"/>
          <p:cNvSpPr>
            <a:spLocks noGrp="1"/>
          </p:cNvSpPr>
          <p:nvPr>
            <p:ph idx="1"/>
          </p:nvPr>
        </p:nvSpPr>
        <p:spPr>
          <a:xfrm>
            <a:off x="1484311" y="2666999"/>
            <a:ext cx="3333496" cy="3124201"/>
          </a:xfrm>
        </p:spPr>
        <p:txBody>
          <a:bodyPr anchor="t">
            <a:normAutofit/>
          </a:bodyPr>
          <a:lstStyle/>
          <a:p>
            <a:r>
              <a:rPr lang="en-US" sz="1600"/>
              <a:t>“The monitor displays the point of view of the user, showing the user holding the cards. “</a:t>
            </a:r>
          </a:p>
          <a:p>
            <a:r>
              <a:rPr lang="en-US" sz="1600"/>
              <a:t>The user’s hand is shown here</a:t>
            </a:r>
          </a:p>
        </p:txBody>
      </p:sp>
    </p:spTree>
    <p:extLst>
      <p:ext uri="{BB962C8B-B14F-4D97-AF65-F5344CB8AC3E}">
        <p14:creationId xmlns:p14="http://schemas.microsoft.com/office/powerpoint/2010/main" val="161620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F8D5C46-63E5-40C5-A208-4B2189FA103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4A42B4ED-376E-46C3-8BB2-EAFC660D112B}"/>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94E0795D-42C3-4DFD-AEB0-286A1CF143FC}"/>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2ACED1B-99D0-4C14-B63B-963889DCDBC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C5D324F-33A3-4C66-BFE5-1742CA4E5940}"/>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EC572FC8-A465-4BA3-BA4D-2EC538C042A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66CC2B15-8E3B-4CFF-99E4-5B4E4D8CF933}"/>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A60C88-7443-4827-9241-5019758CB4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FAF0E95-95DC-4341-95EA-EB51F37D7632}"/>
              </a:ext>
            </a:extLst>
          </p:cNvPr>
          <p:cNvPicPr>
            <a:picLocks noChangeAspect="1"/>
          </p:cNvPicPr>
          <p:nvPr/>
        </p:nvPicPr>
        <p:blipFill>
          <a:blip r:embed="rId4"/>
          <a:stretch>
            <a:fillRect/>
          </a:stretch>
        </p:blipFill>
        <p:spPr>
          <a:xfrm>
            <a:off x="6561547" y="1011765"/>
            <a:ext cx="4489873" cy="4546708"/>
          </a:xfrm>
          <a:prstGeom prst="rect">
            <a:avLst/>
          </a:prstGeom>
        </p:spPr>
      </p:pic>
      <p:sp>
        <p:nvSpPr>
          <p:cNvPr id="2" name="Title 1"/>
          <p:cNvSpPr>
            <a:spLocks noGrp="1"/>
          </p:cNvSpPr>
          <p:nvPr>
            <p:ph type="title"/>
          </p:nvPr>
        </p:nvSpPr>
        <p:spPr>
          <a:xfrm>
            <a:off x="1484312" y="685800"/>
            <a:ext cx="4278928" cy="1752599"/>
          </a:xfrm>
        </p:spPr>
        <p:txBody>
          <a:bodyPr>
            <a:normAutofit/>
          </a:bodyPr>
          <a:lstStyle/>
          <a:p>
            <a:pPr>
              <a:lnSpc>
                <a:spcPct val="90000"/>
              </a:lnSpc>
            </a:pPr>
            <a:r>
              <a:rPr lang="en-US"/>
              <a:t>Cards Displayed and Winner Declared</a:t>
            </a:r>
          </a:p>
        </p:txBody>
      </p:sp>
      <p:sp>
        <p:nvSpPr>
          <p:cNvPr id="3" name="Content Placeholder 2"/>
          <p:cNvSpPr>
            <a:spLocks noGrp="1"/>
          </p:cNvSpPr>
          <p:nvPr>
            <p:ph idx="1"/>
          </p:nvPr>
        </p:nvSpPr>
        <p:spPr>
          <a:xfrm>
            <a:off x="1484310" y="2666999"/>
            <a:ext cx="4278929" cy="3124201"/>
          </a:xfrm>
        </p:spPr>
        <p:txBody>
          <a:bodyPr>
            <a:normAutofit/>
          </a:bodyPr>
          <a:lstStyle/>
          <a:p>
            <a:r>
              <a:rPr lang="en-US"/>
              <a:t>There were no interface requirements given for the players revealing their cards.  As a result, this page was implemented based on what we believed it would look like.</a:t>
            </a:r>
          </a:p>
        </p:txBody>
      </p:sp>
    </p:spTree>
    <p:extLst>
      <p:ext uri="{BB962C8B-B14F-4D97-AF65-F5344CB8AC3E}">
        <p14:creationId xmlns:p14="http://schemas.microsoft.com/office/powerpoint/2010/main" val="182818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Menu Bar</a:t>
            </a:r>
          </a:p>
        </p:txBody>
      </p:sp>
      <p:sp>
        <p:nvSpPr>
          <p:cNvPr id="3" name="Content Placeholder 2"/>
          <p:cNvSpPr>
            <a:spLocks noGrp="1"/>
          </p:cNvSpPr>
          <p:nvPr>
            <p:ph idx="1"/>
          </p:nvPr>
        </p:nvSpPr>
        <p:spPr/>
        <p:txBody>
          <a:bodyPr/>
          <a:lstStyle/>
          <a:p>
            <a:r>
              <a:rPr lang="en-US"/>
              <a:t>HTI principles</a:t>
            </a:r>
          </a:p>
          <a:p>
            <a:r>
              <a:rPr lang="en-US"/>
              <a:t>“This button is displayed inside the top menu bar. The menu bar additionally contains the options “Game” and “Options.” “</a:t>
            </a:r>
          </a:p>
          <a:p>
            <a:r>
              <a:rPr lang="en-US"/>
              <a:t>Game and Options are not clickable until a game has begun.  Renege does not appear until the game is in play</a:t>
            </a:r>
          </a:p>
        </p:txBody>
      </p:sp>
      <p:pic>
        <p:nvPicPr>
          <p:cNvPr id="5" name="Picture 4">
            <a:extLst>
              <a:ext uri="{FF2B5EF4-FFF2-40B4-BE49-F238E27FC236}">
                <a16:creationId xmlns:a16="http://schemas.microsoft.com/office/drawing/2014/main" id="{823050AF-2D36-4CF6-B3FF-D87A78A230CC}"/>
              </a:ext>
            </a:extLst>
          </p:cNvPr>
          <p:cNvPicPr>
            <a:picLocks noChangeAspect="1"/>
          </p:cNvPicPr>
          <p:nvPr/>
        </p:nvPicPr>
        <p:blipFill>
          <a:blip r:embed="rId3"/>
          <a:stretch>
            <a:fillRect/>
          </a:stretch>
        </p:blipFill>
        <p:spPr>
          <a:xfrm>
            <a:off x="4897137" y="1927815"/>
            <a:ext cx="3193057" cy="510584"/>
          </a:xfrm>
          <a:prstGeom prst="rect">
            <a:avLst/>
          </a:prstGeom>
        </p:spPr>
      </p:pic>
    </p:spTree>
    <p:extLst>
      <p:ext uri="{BB962C8B-B14F-4D97-AF65-F5344CB8AC3E}">
        <p14:creationId xmlns:p14="http://schemas.microsoft.com/office/powerpoint/2010/main" val="152885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E20954E-1040-47BF-A70C-1D6BE93ACEA1}"/>
              </a:ext>
            </a:extLst>
          </p:cNvPr>
          <p:cNvPicPr>
            <a:picLocks noChangeAspect="1"/>
          </p:cNvPicPr>
          <p:nvPr/>
        </p:nvPicPr>
        <p:blipFill>
          <a:blip r:embed="rId4"/>
          <a:stretch>
            <a:fillRect/>
          </a:stretch>
        </p:blipFill>
        <p:spPr>
          <a:xfrm>
            <a:off x="8785907" y="2113355"/>
            <a:ext cx="2717116" cy="35610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r>
              <a:rPr lang="en-US"/>
              <a:t>Game Page</a:t>
            </a:r>
          </a:p>
        </p:txBody>
      </p:sp>
      <p:sp>
        <p:nvSpPr>
          <p:cNvPr id="3" name="Content Placeholder 2"/>
          <p:cNvSpPr>
            <a:spLocks noGrp="1"/>
          </p:cNvSpPr>
          <p:nvPr>
            <p:ph idx="1"/>
          </p:nvPr>
        </p:nvSpPr>
        <p:spPr>
          <a:xfrm>
            <a:off x="1484311" y="1998133"/>
            <a:ext cx="6855356" cy="3793067"/>
          </a:xfrm>
        </p:spPr>
        <p:txBody>
          <a:bodyPr>
            <a:normAutofit/>
          </a:bodyPr>
          <a:lstStyle/>
          <a:p>
            <a:r>
              <a:rPr lang="en-US"/>
              <a:t>“The Game menu allows the user to easily change from competing against players online and competing against the AI. “</a:t>
            </a:r>
          </a:p>
          <a:p>
            <a:endParaRPr lang="en-US"/>
          </a:p>
        </p:txBody>
      </p:sp>
    </p:spTree>
    <p:extLst>
      <p:ext uri="{BB962C8B-B14F-4D97-AF65-F5344CB8AC3E}">
        <p14:creationId xmlns:p14="http://schemas.microsoft.com/office/powerpoint/2010/main" val="144782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a:t>
            </a:r>
          </a:p>
        </p:txBody>
      </p:sp>
      <p:sp>
        <p:nvSpPr>
          <p:cNvPr id="3" name="Content Placeholder 2"/>
          <p:cNvSpPr>
            <a:spLocks noGrp="1"/>
          </p:cNvSpPr>
          <p:nvPr>
            <p:ph idx="1"/>
          </p:nvPr>
        </p:nvSpPr>
        <p:spPr>
          <a:xfrm>
            <a:off x="1619250" y="1371600"/>
            <a:ext cx="10018713" cy="3124201"/>
          </a:xfrm>
        </p:spPr>
        <p:txBody>
          <a:bodyPr/>
          <a:lstStyle/>
          <a:p>
            <a:pPr marL="0" indent="0">
              <a:buNone/>
            </a:pPr>
            <a:endParaRPr lang="en-US"/>
          </a:p>
          <a:p>
            <a:r>
              <a:rPr lang="en-US"/>
              <a:t>The Options menu includes “game difficulty” settings (when competing against AI), “start new game,” “how to play,” “sound,” and a “my statistics” menu.  </a:t>
            </a:r>
          </a:p>
          <a:p>
            <a:endParaRPr lang="en-US"/>
          </a:p>
        </p:txBody>
      </p:sp>
      <p:pic>
        <p:nvPicPr>
          <p:cNvPr id="6" name="Picture 6">
            <a:extLst>
              <a:ext uri="{FF2B5EF4-FFF2-40B4-BE49-F238E27FC236}">
                <a16:creationId xmlns:a16="http://schemas.microsoft.com/office/drawing/2014/main" id="{9892DC13-D62D-4624-8D5B-09A15612A4FC}"/>
              </a:ext>
            </a:extLst>
          </p:cNvPr>
          <p:cNvPicPr>
            <a:picLocks noChangeAspect="1"/>
          </p:cNvPicPr>
          <p:nvPr/>
        </p:nvPicPr>
        <p:blipFill>
          <a:blip r:embed="rId3"/>
          <a:stretch>
            <a:fillRect/>
          </a:stretch>
        </p:blipFill>
        <p:spPr>
          <a:xfrm>
            <a:off x="2152650" y="3762375"/>
            <a:ext cx="9058391" cy="2447925"/>
          </a:xfrm>
          <a:prstGeom prst="rect">
            <a:avLst/>
          </a:prstGeom>
        </p:spPr>
      </p:pic>
    </p:spTree>
    <p:extLst>
      <p:ext uri="{BB962C8B-B14F-4D97-AF65-F5344CB8AC3E}">
        <p14:creationId xmlns:p14="http://schemas.microsoft.com/office/powerpoint/2010/main" val="150353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4BA3DE7-89BD-4337-8480-8C0253ECD03C}"/>
              </a:ext>
            </a:extLst>
          </p:cNvPr>
          <p:cNvPicPr>
            <a:picLocks noChangeAspect="1"/>
          </p:cNvPicPr>
          <p:nvPr/>
        </p:nvPicPr>
        <p:blipFill>
          <a:blip r:embed="rId4"/>
          <a:stretch>
            <a:fillRect/>
          </a:stretch>
        </p:blipFill>
        <p:spPr>
          <a:xfrm>
            <a:off x="8091958" y="645285"/>
            <a:ext cx="2872049"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6">
            <a:extLst>
              <a:ext uri="{FF2B5EF4-FFF2-40B4-BE49-F238E27FC236}">
                <a16:creationId xmlns:a16="http://schemas.microsoft.com/office/drawing/2014/main" id="{6750D97B-6A58-41F3-9093-77A5F650F281}"/>
              </a:ext>
            </a:extLst>
          </p:cNvPr>
          <p:cNvPicPr>
            <a:picLocks noChangeAspect="1"/>
          </p:cNvPicPr>
          <p:nvPr/>
        </p:nvPicPr>
        <p:blipFill>
          <a:blip r:embed="rId5"/>
          <a:stretch>
            <a:fillRect/>
          </a:stretch>
        </p:blipFill>
        <p:spPr>
          <a:xfrm>
            <a:off x="7945382" y="3423522"/>
            <a:ext cx="3165201" cy="245737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5A95CE8D-C3ED-471D-95AE-CFD5EB1FFD96}"/>
              </a:ext>
            </a:extLst>
          </p:cNvPr>
          <p:cNvSpPr>
            <a:spLocks noGrp="1"/>
          </p:cNvSpPr>
          <p:nvPr>
            <p:ph type="title"/>
          </p:nvPr>
        </p:nvSpPr>
        <p:spPr>
          <a:xfrm>
            <a:off x="1484312" y="685800"/>
            <a:ext cx="5747778" cy="1752599"/>
          </a:xfrm>
        </p:spPr>
        <p:txBody>
          <a:bodyPr>
            <a:normAutofit/>
          </a:bodyPr>
          <a:lstStyle/>
          <a:p>
            <a:r>
              <a:rPr lang="en-US"/>
              <a:t>HTI Guidelines/Principles Implemented</a:t>
            </a:r>
          </a:p>
        </p:txBody>
      </p:sp>
      <p:sp>
        <p:nvSpPr>
          <p:cNvPr id="3" name="Content Placeholder 2">
            <a:extLst>
              <a:ext uri="{FF2B5EF4-FFF2-40B4-BE49-F238E27FC236}">
                <a16:creationId xmlns:a16="http://schemas.microsoft.com/office/drawing/2014/main" id="{F7F72E36-3228-4560-9D29-EA0EC34F87B3}"/>
              </a:ext>
            </a:extLst>
          </p:cNvPr>
          <p:cNvSpPr>
            <a:spLocks noGrp="1"/>
          </p:cNvSpPr>
          <p:nvPr>
            <p:ph idx="1"/>
          </p:nvPr>
        </p:nvSpPr>
        <p:spPr>
          <a:xfrm>
            <a:off x="1484311" y="2666999"/>
            <a:ext cx="5747778" cy="3124201"/>
          </a:xfrm>
        </p:spPr>
        <p:txBody>
          <a:bodyPr>
            <a:normAutofit/>
          </a:bodyPr>
          <a:lstStyle/>
          <a:p>
            <a:r>
              <a:rPr lang="en-US"/>
              <a:t>Ensured pages printed properly with correct images and hyperlinks</a:t>
            </a:r>
          </a:p>
          <a:p>
            <a:r>
              <a:rPr lang="en-US"/>
              <a:t>Use of radio buttons for binary choices</a:t>
            </a:r>
          </a:p>
          <a:p>
            <a:pPr marL="0" indent="0">
              <a:buNone/>
            </a:pPr>
            <a:endParaRPr lang="en-US"/>
          </a:p>
        </p:txBody>
      </p:sp>
    </p:spTree>
    <p:extLst>
      <p:ext uri="{BB962C8B-B14F-4D97-AF65-F5344CB8AC3E}">
        <p14:creationId xmlns:p14="http://schemas.microsoft.com/office/powerpoint/2010/main" val="273025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7781-A39C-4859-865E-74F746F18F31}"/>
              </a:ext>
            </a:extLst>
          </p:cNvPr>
          <p:cNvSpPr>
            <a:spLocks noGrp="1"/>
          </p:cNvSpPr>
          <p:nvPr>
            <p:ph type="title"/>
          </p:nvPr>
        </p:nvSpPr>
        <p:spPr/>
        <p:txBody>
          <a:bodyPr/>
          <a:lstStyle/>
          <a:p>
            <a:r>
              <a:rPr lang="en-US"/>
              <a:t>HTI Guidelines (cont.) - Display</a:t>
            </a:r>
          </a:p>
        </p:txBody>
      </p:sp>
      <p:sp>
        <p:nvSpPr>
          <p:cNvPr id="3" name="Content Placeholder 2">
            <a:extLst>
              <a:ext uri="{FF2B5EF4-FFF2-40B4-BE49-F238E27FC236}">
                <a16:creationId xmlns:a16="http://schemas.microsoft.com/office/drawing/2014/main" id="{2E4E8062-865D-4EE9-BA42-BE2CF3C4F76C}"/>
              </a:ext>
            </a:extLst>
          </p:cNvPr>
          <p:cNvSpPr>
            <a:spLocks noGrp="1"/>
          </p:cNvSpPr>
          <p:nvPr>
            <p:ph sz="half" idx="1"/>
          </p:nvPr>
        </p:nvSpPr>
        <p:spPr/>
        <p:txBody>
          <a:bodyPr/>
          <a:lstStyle/>
          <a:p>
            <a:r>
              <a:rPr lang="en-US"/>
              <a:t>Display remains consistent throughout</a:t>
            </a:r>
          </a:p>
          <a:p>
            <a:pPr marL="1371600" lvl="2" indent="-457200">
              <a:buAutoNum type="romanUcPeriod"/>
            </a:pPr>
            <a:r>
              <a:rPr lang="en-US"/>
              <a:t>Pages go from Left to Right and from Top to Bottom</a:t>
            </a:r>
          </a:p>
          <a:p>
            <a:r>
              <a:rPr lang="en-US"/>
              <a:t>Used no more than 4 font sizes and no more than 3 font styles</a:t>
            </a:r>
          </a:p>
          <a:p>
            <a:r>
              <a:rPr lang="en-US"/>
              <a:t>No more than four colors used in the display</a:t>
            </a:r>
          </a:p>
        </p:txBody>
      </p:sp>
    </p:spTree>
    <p:extLst>
      <p:ext uri="{BB962C8B-B14F-4D97-AF65-F5344CB8AC3E}">
        <p14:creationId xmlns:p14="http://schemas.microsoft.com/office/powerpoint/2010/main" val="165007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01D6-D6C5-43C2-8370-19619B54EA79}"/>
              </a:ext>
            </a:extLst>
          </p:cNvPr>
          <p:cNvSpPr>
            <a:spLocks noGrp="1"/>
          </p:cNvSpPr>
          <p:nvPr>
            <p:ph type="title"/>
          </p:nvPr>
        </p:nvSpPr>
        <p:spPr/>
        <p:txBody>
          <a:bodyPr/>
          <a:lstStyle/>
          <a:p>
            <a:r>
              <a:rPr lang="en-US"/>
              <a:t>HTI Principle- Consistency through Grammar</a:t>
            </a:r>
            <a:endParaRPr lang="en-US" err="1"/>
          </a:p>
        </p:txBody>
      </p:sp>
      <p:sp>
        <p:nvSpPr>
          <p:cNvPr id="3" name="Content Placeholder 2">
            <a:extLst>
              <a:ext uri="{FF2B5EF4-FFF2-40B4-BE49-F238E27FC236}">
                <a16:creationId xmlns:a16="http://schemas.microsoft.com/office/drawing/2014/main" id="{B688DC08-B82B-4D49-8F1D-A9D0DECB067E}"/>
              </a:ext>
            </a:extLst>
          </p:cNvPr>
          <p:cNvSpPr>
            <a:spLocks noGrp="1"/>
          </p:cNvSpPr>
          <p:nvPr>
            <p:ph idx="1"/>
          </p:nvPr>
        </p:nvSpPr>
        <p:spPr/>
        <p:txBody>
          <a:bodyPr/>
          <a:lstStyle/>
          <a:p>
            <a:r>
              <a:rPr lang="en-US"/>
              <a:t>Use of common words that are generally associated with card games</a:t>
            </a:r>
          </a:p>
          <a:p>
            <a:pPr marL="1371600" lvl="2" indent="-457200">
              <a:buAutoNum type="romanUcPeriod"/>
            </a:pPr>
            <a:r>
              <a:rPr lang="en-US"/>
              <a:t>"Trick", "Kitty", "Trump", "Suit"</a:t>
            </a:r>
          </a:p>
          <a:p>
            <a:r>
              <a:rPr lang="en-US"/>
              <a:t>Common words used for game difficulty selection - ("Easy, Medium, or Hard")</a:t>
            </a:r>
          </a:p>
          <a:p>
            <a:pPr marL="1371600" lvl="2" indent="-457200">
              <a:buAutoNum type="romanUcPeriod"/>
            </a:pPr>
            <a:r>
              <a:rPr lang="en-US"/>
              <a:t>Catering to Universal usability/ Minimal Memory Load</a:t>
            </a:r>
          </a:p>
          <a:p>
            <a:pPr marL="1371600" lvl="2" indent="-457200">
              <a:buAutoNum type="romanUcPeriod"/>
            </a:pPr>
            <a:r>
              <a:rPr lang="en-US"/>
              <a:t>Inconsistent wording leads to confusion and user errors</a:t>
            </a:r>
          </a:p>
        </p:txBody>
      </p:sp>
    </p:spTree>
    <p:extLst>
      <p:ext uri="{BB962C8B-B14F-4D97-AF65-F5344CB8AC3E}">
        <p14:creationId xmlns:p14="http://schemas.microsoft.com/office/powerpoint/2010/main" val="182416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Introduction to Euchre</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Euchre was originally created by German settlers in Pennsylvania. It is believed the game was derived from an 18th century game known as “</a:t>
            </a:r>
            <a:r>
              <a:rPr lang="en-US" err="1"/>
              <a:t>Juckerspiel</a:t>
            </a:r>
            <a:r>
              <a:rPr lang="en-US"/>
              <a:t>”.  The game is played by four people divided into two teams.  A trump suit is selected and players play cards to match the trump suit.</a:t>
            </a:r>
          </a:p>
        </p:txBody>
      </p:sp>
    </p:spTree>
    <p:extLst>
      <p:ext uri="{BB962C8B-B14F-4D97-AF65-F5344CB8AC3E}">
        <p14:creationId xmlns:p14="http://schemas.microsoft.com/office/powerpoint/2010/main" val="214289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Basis for Implementation</a:t>
            </a:r>
          </a:p>
        </p:txBody>
      </p:sp>
      <p:sp>
        <p:nvSpPr>
          <p:cNvPr id="3" name="Content Placeholder 2"/>
          <p:cNvSpPr>
            <a:spLocks noGrp="1"/>
          </p:cNvSpPr>
          <p:nvPr>
            <p:ph idx="1"/>
          </p:nvPr>
        </p:nvSpPr>
        <p:spPr/>
        <p:txBody>
          <a:bodyPr/>
          <a:lstStyle/>
          <a:p>
            <a:r>
              <a:rPr lang="en-US"/>
              <a:t>The game we designed was based on the Functional Requirements given to us by Group 4.  All decisions made on software implementation were determined by the requirements outlined in the document, and nothing else.  </a:t>
            </a:r>
          </a:p>
        </p:txBody>
      </p:sp>
    </p:spTree>
    <p:extLst>
      <p:ext uri="{BB962C8B-B14F-4D97-AF65-F5344CB8AC3E}">
        <p14:creationId xmlns:p14="http://schemas.microsoft.com/office/powerpoint/2010/main" val="40817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972" y="1"/>
            <a:ext cx="10018713" cy="858416"/>
          </a:xfrm>
        </p:spPr>
        <p:txBody>
          <a:bodyPr/>
          <a:lstStyle/>
          <a:p>
            <a:r>
              <a:rPr lang="en-US"/>
              <a:t>Initial Prototype</a:t>
            </a:r>
          </a:p>
        </p:txBody>
      </p:sp>
      <p:pic>
        <p:nvPicPr>
          <p:cNvPr id="7" name="Picture 6">
            <a:extLst>
              <a:ext uri="{FF2B5EF4-FFF2-40B4-BE49-F238E27FC236}">
                <a16:creationId xmlns:a16="http://schemas.microsoft.com/office/drawing/2014/main" id="{4BC6C50F-E996-4239-A48E-26CCC2978391}"/>
              </a:ext>
            </a:extLst>
          </p:cNvPr>
          <p:cNvPicPr>
            <a:picLocks noChangeAspect="1"/>
          </p:cNvPicPr>
          <p:nvPr/>
        </p:nvPicPr>
        <p:blipFill>
          <a:blip r:embed="rId3"/>
          <a:stretch>
            <a:fillRect/>
          </a:stretch>
        </p:blipFill>
        <p:spPr>
          <a:xfrm rot="5400000">
            <a:off x="3416328" y="1442994"/>
            <a:ext cx="5999583" cy="4499687"/>
          </a:xfrm>
          <a:prstGeom prst="rect">
            <a:avLst/>
          </a:prstGeom>
        </p:spPr>
      </p:pic>
    </p:spTree>
    <p:extLst>
      <p:ext uri="{BB962C8B-B14F-4D97-AF65-F5344CB8AC3E}">
        <p14:creationId xmlns:p14="http://schemas.microsoft.com/office/powerpoint/2010/main" val="109162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 Requirements</a:t>
            </a:r>
          </a:p>
        </p:txBody>
      </p:sp>
      <p:sp>
        <p:nvSpPr>
          <p:cNvPr id="3" name="Content Placeholder 2"/>
          <p:cNvSpPr>
            <a:spLocks noGrp="1"/>
          </p:cNvSpPr>
          <p:nvPr>
            <p:ph idx="1"/>
          </p:nvPr>
        </p:nvSpPr>
        <p:spPr/>
        <p:txBody>
          <a:bodyPr/>
          <a:lstStyle/>
          <a:p>
            <a:r>
              <a:rPr lang="en-US"/>
              <a:t>As the user opens the software, a menu displays on the screen. Multiple menu options are available for the user, such as “new player”, “log in”, or “guest.” The user then selects whether to play online or play against the computer. If the user selects online gameplay, the system stores this information and selects the other three players from the web at random. If the user wishes to compete against the AI, the application proceeds to ask the user the level of difficulty he or she wishes to battle and sets the user to play against three computer generated players. </a:t>
            </a:r>
          </a:p>
          <a:p>
            <a:endParaRPr lang="en-US"/>
          </a:p>
        </p:txBody>
      </p:sp>
    </p:spTree>
    <p:extLst>
      <p:ext uri="{BB962C8B-B14F-4D97-AF65-F5344CB8AC3E}">
        <p14:creationId xmlns:p14="http://schemas.microsoft.com/office/powerpoint/2010/main" val="18459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A4A409-9242-444A-AC1F-809866828B5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ABF65108-5AB6-40BD-BCAF-526D8E309105}"/>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C77C904B-BC3A-472F-BB70-8750D41E41DE}"/>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910D569-2CFD-4010-B886-2F31BB8EC9C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A816932-FBAD-46C0-AA92-336589A5A91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3D914BDD-E5E0-4DFB-8072-5B498F94A69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D9E392E-46C2-4B84-A121-9B2BC452F0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21ECAAB0-702B-4C08-B30F-0AFAC3479A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BA0B955D-4433-4716-9AC5-6EADFA20BE31}"/>
              </a:ext>
            </a:extLst>
          </p:cNvPr>
          <p:cNvPicPr>
            <a:picLocks noChangeAspect="1"/>
          </p:cNvPicPr>
          <p:nvPr/>
        </p:nvPicPr>
        <p:blipFill>
          <a:blip r:embed="rId3"/>
          <a:stretch>
            <a:fillRect/>
          </a:stretch>
        </p:blipFill>
        <p:spPr>
          <a:xfrm>
            <a:off x="4941202" y="2068834"/>
            <a:ext cx="6237359" cy="2432569"/>
          </a:xfrm>
          <a:prstGeom prst="rect">
            <a:avLst/>
          </a:prstGeom>
        </p:spPr>
      </p:pic>
      <p:sp>
        <p:nvSpPr>
          <p:cNvPr id="2" name="Title 1"/>
          <p:cNvSpPr>
            <a:spLocks noGrp="1"/>
          </p:cNvSpPr>
          <p:nvPr>
            <p:ph type="title"/>
          </p:nvPr>
        </p:nvSpPr>
        <p:spPr>
          <a:xfrm>
            <a:off x="1484312" y="685800"/>
            <a:ext cx="2812385" cy="1752599"/>
          </a:xfrm>
        </p:spPr>
        <p:txBody>
          <a:bodyPr>
            <a:normAutofit/>
          </a:bodyPr>
          <a:lstStyle/>
          <a:p>
            <a:r>
              <a:rPr lang="en-US" sz="3200"/>
              <a:t>Opening the app</a:t>
            </a:r>
          </a:p>
        </p:txBody>
      </p:sp>
      <p:sp>
        <p:nvSpPr>
          <p:cNvPr id="3" name="Content Placeholder 2"/>
          <p:cNvSpPr>
            <a:spLocks noGrp="1"/>
          </p:cNvSpPr>
          <p:nvPr>
            <p:ph idx="1"/>
          </p:nvPr>
        </p:nvSpPr>
        <p:spPr>
          <a:xfrm>
            <a:off x="1484310" y="2666999"/>
            <a:ext cx="2812387" cy="3124201"/>
          </a:xfrm>
        </p:spPr>
        <p:txBody>
          <a:bodyPr>
            <a:normAutofit/>
          </a:bodyPr>
          <a:lstStyle/>
          <a:p>
            <a:pPr marL="0" indent="0">
              <a:lnSpc>
                <a:spcPct val="90000"/>
              </a:lnSpc>
              <a:buNone/>
            </a:pPr>
            <a:endParaRPr lang="en-US" sz="1800"/>
          </a:p>
          <a:p>
            <a:pPr>
              <a:lnSpc>
                <a:spcPct val="90000"/>
              </a:lnSpc>
            </a:pPr>
            <a:r>
              <a:rPr lang="en-US" sz="1800"/>
              <a:t>No information was given about what occurs if the user selects new player or login.  </a:t>
            </a:r>
          </a:p>
          <a:p>
            <a:pPr>
              <a:lnSpc>
                <a:spcPct val="90000"/>
              </a:lnSpc>
            </a:pPr>
            <a:r>
              <a:rPr lang="en-US" sz="1800"/>
              <a:t>As a result, we focused on the guest feature, as no actual back end online play or player tracking was implemented.</a:t>
            </a:r>
          </a:p>
        </p:txBody>
      </p:sp>
    </p:spTree>
    <p:extLst>
      <p:ext uri="{BB962C8B-B14F-4D97-AF65-F5344CB8AC3E}">
        <p14:creationId xmlns:p14="http://schemas.microsoft.com/office/powerpoint/2010/main" val="61879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Playing as a Guest</a:t>
            </a:r>
          </a:p>
        </p:txBody>
      </p:sp>
      <p:pic>
        <p:nvPicPr>
          <p:cNvPr id="4" name="Picture 4">
            <a:extLst>
              <a:ext uri="{FF2B5EF4-FFF2-40B4-BE49-F238E27FC236}">
                <a16:creationId xmlns:a16="http://schemas.microsoft.com/office/drawing/2014/main" id="{8235D8E2-1988-4E9A-B149-0B502B74ABBF}"/>
              </a:ext>
            </a:extLst>
          </p:cNvPr>
          <p:cNvPicPr>
            <a:picLocks noGrp="1" noChangeAspect="1"/>
          </p:cNvPicPr>
          <p:nvPr>
            <p:ph idx="1"/>
          </p:nvPr>
        </p:nvPicPr>
        <p:blipFill>
          <a:blip r:embed="rId2"/>
          <a:stretch>
            <a:fillRect/>
          </a:stretch>
        </p:blipFill>
        <p:spPr>
          <a:xfrm>
            <a:off x="4822031" y="3286125"/>
            <a:ext cx="3343275" cy="1885950"/>
          </a:xfrm>
          <a:prstGeom prst="rect">
            <a:avLst/>
          </a:prstGeom>
        </p:spPr>
      </p:pic>
    </p:spTree>
    <p:extLst>
      <p:ext uri="{BB962C8B-B14F-4D97-AF65-F5344CB8AC3E}">
        <p14:creationId xmlns:p14="http://schemas.microsoft.com/office/powerpoint/2010/main" val="158130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F29F31C-7E55-4127-AD1C-DAD69780AE2F}"/>
              </a:ext>
            </a:extLst>
          </p:cNvPr>
          <p:cNvPicPr>
            <a:picLocks noChangeAspect="1"/>
          </p:cNvPicPr>
          <p:nvPr/>
        </p:nvPicPr>
        <p:blipFill>
          <a:blip r:embed="rId3"/>
          <a:stretch>
            <a:fillRect/>
          </a:stretch>
        </p:blipFill>
        <p:spPr>
          <a:xfrm>
            <a:off x="1652155" y="2757750"/>
            <a:ext cx="3959211" cy="301889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752599"/>
          </a:xfrm>
        </p:spPr>
        <p:txBody>
          <a:bodyPr>
            <a:normAutofit/>
          </a:bodyPr>
          <a:lstStyle/>
          <a:p>
            <a:r>
              <a:rPr lang="en-US"/>
              <a:t>Selecting a Difficulty</a:t>
            </a:r>
          </a:p>
        </p:txBody>
      </p:sp>
      <p:sp>
        <p:nvSpPr>
          <p:cNvPr id="3" name="Content Placeholder 2"/>
          <p:cNvSpPr>
            <a:spLocks noGrp="1"/>
          </p:cNvSpPr>
          <p:nvPr>
            <p:ph idx="1"/>
          </p:nvPr>
        </p:nvSpPr>
        <p:spPr>
          <a:xfrm>
            <a:off x="6016336" y="2666999"/>
            <a:ext cx="5486687" cy="3124201"/>
          </a:xfrm>
        </p:spPr>
        <p:txBody>
          <a:bodyPr anchor="t">
            <a:normAutofit/>
          </a:bodyPr>
          <a:lstStyle/>
          <a:p>
            <a:pPr>
              <a:lnSpc>
                <a:spcPct val="90000"/>
              </a:lnSpc>
            </a:pPr>
            <a:endParaRPr lang="en-US"/>
          </a:p>
          <a:p>
            <a:pPr>
              <a:lnSpc>
                <a:spcPct val="90000"/>
              </a:lnSpc>
            </a:pPr>
            <a:r>
              <a:rPr lang="en-US"/>
              <a:t>We used standard difficulty features of Easy, Medium and Hard.  No specifics were given in the requirements about how many difficulty options to choose from.  We decided to use radio buttons as the user would only be allowed to select one difficulty.</a:t>
            </a:r>
          </a:p>
        </p:txBody>
      </p:sp>
    </p:spTree>
    <p:extLst>
      <p:ext uri="{BB962C8B-B14F-4D97-AF65-F5344CB8AC3E}">
        <p14:creationId xmlns:p14="http://schemas.microsoft.com/office/powerpoint/2010/main" val="99340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1" name="Rounded Rectangle 6">
            <a:extLst>
              <a:ext uri="{FF2B5EF4-FFF2-40B4-BE49-F238E27FC236}">
                <a16:creationId xmlns:a16="http://schemas.microsoft.com/office/drawing/2014/main" id="{E9300062-3750-4DBC-AFC8-E9DC8EFA9B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7552" y="648931"/>
            <a:ext cx="691747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7282609-DAA8-4F93-8086-76019E9415FF}"/>
              </a:ext>
            </a:extLst>
          </p:cNvPr>
          <p:cNvPicPr>
            <a:picLocks noChangeAspect="1"/>
          </p:cNvPicPr>
          <p:nvPr/>
        </p:nvPicPr>
        <p:blipFill>
          <a:blip r:embed="rId4"/>
          <a:stretch>
            <a:fillRect/>
          </a:stretch>
        </p:blipFill>
        <p:spPr>
          <a:xfrm>
            <a:off x="4938000" y="2066368"/>
            <a:ext cx="3056428" cy="2437501"/>
          </a:xfrm>
          <a:prstGeom prst="rect">
            <a:avLst/>
          </a:prstGeom>
        </p:spPr>
      </p:pic>
      <p:pic>
        <p:nvPicPr>
          <p:cNvPr id="6" name="Picture 6">
            <a:extLst>
              <a:ext uri="{FF2B5EF4-FFF2-40B4-BE49-F238E27FC236}">
                <a16:creationId xmlns:a16="http://schemas.microsoft.com/office/drawing/2014/main" id="{FE83CC46-77F8-4BA6-9DEB-8EBDACB836E2}"/>
              </a:ext>
            </a:extLst>
          </p:cNvPr>
          <p:cNvPicPr>
            <a:picLocks noChangeAspect="1"/>
          </p:cNvPicPr>
          <p:nvPr/>
        </p:nvPicPr>
        <p:blipFill>
          <a:blip r:embed="rId5"/>
          <a:stretch>
            <a:fillRect/>
          </a:stretch>
        </p:blipFill>
        <p:spPr>
          <a:xfrm>
            <a:off x="8158154" y="2186320"/>
            <a:ext cx="3056838" cy="2197597"/>
          </a:xfrm>
          <a:prstGeom prst="rect">
            <a:avLst/>
          </a:prstGeom>
        </p:spPr>
      </p:pic>
      <p:sp>
        <p:nvSpPr>
          <p:cNvPr id="2" name="Title 1"/>
          <p:cNvSpPr>
            <a:spLocks noGrp="1"/>
          </p:cNvSpPr>
          <p:nvPr>
            <p:ph type="title"/>
          </p:nvPr>
        </p:nvSpPr>
        <p:spPr>
          <a:xfrm>
            <a:off x="1484312" y="685800"/>
            <a:ext cx="2812386" cy="1752599"/>
          </a:xfrm>
        </p:spPr>
        <p:txBody>
          <a:bodyPr>
            <a:normAutofit/>
          </a:bodyPr>
          <a:lstStyle/>
          <a:p>
            <a:r>
              <a:rPr lang="en-US" sz="3200"/>
              <a:t>The Ready to Play Queue</a:t>
            </a:r>
          </a:p>
        </p:txBody>
      </p:sp>
      <p:sp>
        <p:nvSpPr>
          <p:cNvPr id="3" name="Content Placeholder 2"/>
          <p:cNvSpPr>
            <a:spLocks noGrp="1"/>
          </p:cNvSpPr>
          <p:nvPr>
            <p:ph idx="1"/>
          </p:nvPr>
        </p:nvSpPr>
        <p:spPr>
          <a:xfrm>
            <a:off x="1484311" y="2666999"/>
            <a:ext cx="2812386" cy="3124201"/>
          </a:xfrm>
        </p:spPr>
        <p:txBody>
          <a:bodyPr>
            <a:normAutofit/>
          </a:bodyPr>
          <a:lstStyle/>
          <a:p>
            <a:pPr marL="0" indent="0">
              <a:buNone/>
            </a:pPr>
            <a:r>
              <a:rPr lang="en-US" sz="1800"/>
              <a:t>Everyone’s cards have been dealt and the dealer is asked how many points are needed to win the game.</a:t>
            </a:r>
          </a:p>
        </p:txBody>
      </p:sp>
    </p:spTree>
    <p:extLst>
      <p:ext uri="{BB962C8B-B14F-4D97-AF65-F5344CB8AC3E}">
        <p14:creationId xmlns:p14="http://schemas.microsoft.com/office/powerpoint/2010/main" val="364273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12</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Group 14: Euchre</vt:lpstr>
      <vt:lpstr>An Introduction to Euchre</vt:lpstr>
      <vt:lpstr>Basis for Implementation</vt:lpstr>
      <vt:lpstr>Initial Prototype</vt:lpstr>
      <vt:lpstr>Interface Requirements</vt:lpstr>
      <vt:lpstr>Opening the app</vt:lpstr>
      <vt:lpstr>Playing as a Guest</vt:lpstr>
      <vt:lpstr>Selecting a Difficulty</vt:lpstr>
      <vt:lpstr>The Ready to Play Queue</vt:lpstr>
      <vt:lpstr>Trump Suit Selection</vt:lpstr>
      <vt:lpstr>The User’s Trick</vt:lpstr>
      <vt:lpstr>Cards Displayed and Winner Declared</vt:lpstr>
      <vt:lpstr>Menu Bar</vt:lpstr>
      <vt:lpstr>Game Page</vt:lpstr>
      <vt:lpstr>Options</vt:lpstr>
      <vt:lpstr>HTI Guidelines/Principles Implemented</vt:lpstr>
      <vt:lpstr>HTI Guidelines (cont.) - Display</vt:lpstr>
      <vt:lpstr>HTI Principle- Consistency through Grammar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Euchre</dc:title>
  <cp:revision>1</cp:revision>
  <dcterms:modified xsi:type="dcterms:W3CDTF">2017-11-29T22:40:05Z</dcterms:modified>
</cp:coreProperties>
</file>