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handoutMasterIdLst>
    <p:handoutMasterId r:id="rId31"/>
  </p:handoutMasterIdLst>
  <p:sldIdLst>
    <p:sldId id="256" r:id="rId2"/>
    <p:sldId id="280" r:id="rId3"/>
    <p:sldId id="522" r:id="rId4"/>
    <p:sldId id="257" r:id="rId5"/>
    <p:sldId id="259" r:id="rId6"/>
    <p:sldId id="260" r:id="rId7"/>
    <p:sldId id="258" r:id="rId8"/>
    <p:sldId id="525"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524" r:id="rId26"/>
    <p:sldId id="277" r:id="rId27"/>
    <p:sldId id="278" r:id="rId28"/>
    <p:sldId id="523" r:id="rId29"/>
  </p:sldIdLst>
  <p:sldSz cx="12192000" cy="6858000"/>
  <p:notesSz cx="6662738" cy="9866313"/>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CC00"/>
    <a:srgbClr val="CC0099"/>
    <a:srgbClr val="CCFFFF"/>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27827-2881-4789-8E4E-8EE98495EC13}" v="1" dt="2025-02-26T13:51:0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2" autoAdjust="0"/>
    <p:restoredTop sz="82415" autoAdjust="0"/>
  </p:normalViewPr>
  <p:slideViewPr>
    <p:cSldViewPr>
      <p:cViewPr varScale="1">
        <p:scale>
          <a:sx n="75" d="100"/>
          <a:sy n="75" d="100"/>
        </p:scale>
        <p:origin x="97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DBE6E16-6842-6C46-7A35-BBD0C59B80C3}"/>
              </a:ext>
            </a:extLst>
          </p:cNvPr>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815" tIns="45907" rIns="91815" bIns="45907" numCol="1" anchor="t" anchorCtr="0" compatLnSpc="1">
            <a:prstTxWarp prst="textNoShape">
              <a:avLst/>
            </a:prstTxWarp>
          </a:bodyPr>
          <a:lstStyle>
            <a:lvl1pPr defTabSz="917575">
              <a:defRPr kumimoji="0" sz="1200" smtClean="0">
                <a:latin typeface="Tahoma" pitchFamily="34" charset="0"/>
                <a:ea typeface="新細明體" pitchFamily="18" charset="-120"/>
              </a:defRPr>
            </a:lvl1pPr>
          </a:lstStyle>
          <a:p>
            <a:pPr>
              <a:defRPr/>
            </a:pPr>
            <a:endParaRPr lang="zh-TW" altLang="en-US"/>
          </a:p>
        </p:txBody>
      </p:sp>
      <p:sp>
        <p:nvSpPr>
          <p:cNvPr id="159747" name="Rectangle 3">
            <a:extLst>
              <a:ext uri="{FF2B5EF4-FFF2-40B4-BE49-F238E27FC236}">
                <a16:creationId xmlns:a16="http://schemas.microsoft.com/office/drawing/2014/main" id="{E3E8AF05-04A6-D2FE-AD32-9B54F8EFB785}"/>
              </a:ext>
            </a:extLst>
          </p:cNvPr>
          <p:cNvSpPr>
            <a:spLocks noGrp="1" noChangeArrowheads="1"/>
          </p:cNvSpPr>
          <p:nvPr>
            <p:ph type="dt" sz="quarter" idx="1"/>
          </p:nvPr>
        </p:nvSpPr>
        <p:spPr bwMode="auto">
          <a:xfrm>
            <a:off x="3775075" y="0"/>
            <a:ext cx="2887663" cy="492125"/>
          </a:xfrm>
          <a:prstGeom prst="rect">
            <a:avLst/>
          </a:prstGeom>
          <a:noFill/>
          <a:ln w="9525">
            <a:noFill/>
            <a:miter lim="800000"/>
            <a:headEnd/>
            <a:tailEnd/>
          </a:ln>
          <a:effectLst/>
        </p:spPr>
        <p:txBody>
          <a:bodyPr vert="horz" wrap="square" lIns="91815" tIns="45907" rIns="91815" bIns="45907" numCol="1" anchor="t" anchorCtr="0" compatLnSpc="1">
            <a:prstTxWarp prst="textNoShape">
              <a:avLst/>
            </a:prstTxWarp>
          </a:bodyPr>
          <a:lstStyle>
            <a:lvl1pPr algn="r" defTabSz="917575">
              <a:defRPr kumimoji="0" sz="1200" smtClean="0">
                <a:latin typeface="Tahoma" pitchFamily="34" charset="0"/>
                <a:ea typeface="新細明體" pitchFamily="18" charset="-120"/>
              </a:defRPr>
            </a:lvl1pPr>
          </a:lstStyle>
          <a:p>
            <a:pPr>
              <a:defRPr/>
            </a:pPr>
            <a:endParaRPr lang="zh-TW" altLang="en-US"/>
          </a:p>
        </p:txBody>
      </p:sp>
      <p:sp>
        <p:nvSpPr>
          <p:cNvPr id="159748" name="Rectangle 4">
            <a:extLst>
              <a:ext uri="{FF2B5EF4-FFF2-40B4-BE49-F238E27FC236}">
                <a16:creationId xmlns:a16="http://schemas.microsoft.com/office/drawing/2014/main" id="{CE6F5552-F12B-E58A-8ABC-908994E9CC8A}"/>
              </a:ext>
            </a:extLst>
          </p:cNvPr>
          <p:cNvSpPr>
            <a:spLocks noGrp="1" noChangeArrowheads="1"/>
          </p:cNvSpPr>
          <p:nvPr>
            <p:ph type="ftr" sz="quarter" idx="2"/>
          </p:nvPr>
        </p:nvSpPr>
        <p:spPr bwMode="auto">
          <a:xfrm>
            <a:off x="0" y="9374188"/>
            <a:ext cx="2887663" cy="492125"/>
          </a:xfrm>
          <a:prstGeom prst="rect">
            <a:avLst/>
          </a:prstGeom>
          <a:noFill/>
          <a:ln w="9525">
            <a:noFill/>
            <a:miter lim="800000"/>
            <a:headEnd/>
            <a:tailEnd/>
          </a:ln>
          <a:effectLst/>
        </p:spPr>
        <p:txBody>
          <a:bodyPr vert="horz" wrap="square" lIns="91815" tIns="45907" rIns="91815" bIns="45907" numCol="1" anchor="b" anchorCtr="0" compatLnSpc="1">
            <a:prstTxWarp prst="textNoShape">
              <a:avLst/>
            </a:prstTxWarp>
          </a:bodyPr>
          <a:lstStyle>
            <a:lvl1pPr defTabSz="917575">
              <a:defRPr kumimoji="0" sz="1200" smtClean="0">
                <a:latin typeface="Tahoma" pitchFamily="34" charset="0"/>
                <a:ea typeface="新細明體" pitchFamily="18" charset="-120"/>
              </a:defRPr>
            </a:lvl1pPr>
          </a:lstStyle>
          <a:p>
            <a:pPr>
              <a:defRPr/>
            </a:pPr>
            <a:endParaRPr lang="zh-TW" altLang="en-US"/>
          </a:p>
        </p:txBody>
      </p:sp>
      <p:sp>
        <p:nvSpPr>
          <p:cNvPr id="159749" name="Rectangle 5">
            <a:extLst>
              <a:ext uri="{FF2B5EF4-FFF2-40B4-BE49-F238E27FC236}">
                <a16:creationId xmlns:a16="http://schemas.microsoft.com/office/drawing/2014/main" id="{A47374A4-8338-BCC8-869C-FCA072FA3724}"/>
              </a:ext>
            </a:extLst>
          </p:cNvPr>
          <p:cNvSpPr>
            <a:spLocks noGrp="1" noChangeArrowheads="1"/>
          </p:cNvSpPr>
          <p:nvPr>
            <p:ph type="sldNum" sz="quarter" idx="3"/>
          </p:nvPr>
        </p:nvSpPr>
        <p:spPr bwMode="auto">
          <a:xfrm>
            <a:off x="3775075" y="9374188"/>
            <a:ext cx="2887663" cy="492125"/>
          </a:xfrm>
          <a:prstGeom prst="rect">
            <a:avLst/>
          </a:prstGeom>
          <a:noFill/>
          <a:ln w="9525">
            <a:noFill/>
            <a:miter lim="800000"/>
            <a:headEnd/>
            <a:tailEnd/>
          </a:ln>
          <a:effectLst/>
        </p:spPr>
        <p:txBody>
          <a:bodyPr vert="horz" wrap="square" lIns="91815" tIns="45907" rIns="91815" bIns="45907" numCol="1" anchor="b" anchorCtr="0" compatLnSpc="1">
            <a:prstTxWarp prst="textNoShape">
              <a:avLst/>
            </a:prstTxWarp>
          </a:bodyPr>
          <a:lstStyle>
            <a:lvl1pPr algn="r" defTabSz="917575">
              <a:defRPr kumimoji="0" sz="1200">
                <a:latin typeface="Tahoma" panose="020B0604030504040204" pitchFamily="34" charset="0"/>
                <a:ea typeface="新細明體" panose="02020500000000000000" pitchFamily="18" charset="-120"/>
              </a:defRPr>
            </a:lvl1pPr>
          </a:lstStyle>
          <a:p>
            <a:fld id="{115643B7-F7B8-4F75-8B15-41E9916CBD92}"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B9CBF3FB-523D-B655-BF77-6F313BAED683}"/>
              </a:ext>
            </a:extLst>
          </p:cNvPr>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815" tIns="45907" rIns="91815" bIns="45907" numCol="1" anchor="t" anchorCtr="0" compatLnSpc="1">
            <a:prstTxWarp prst="textNoShape">
              <a:avLst/>
            </a:prstTxWarp>
          </a:bodyPr>
          <a:lstStyle>
            <a:lvl1pPr defTabSz="917575">
              <a:defRPr sz="1200" smtClean="0">
                <a:latin typeface="Arial" charset="0"/>
                <a:ea typeface="標楷體" pitchFamily="65" charset="-120"/>
              </a:defRPr>
            </a:lvl1pPr>
          </a:lstStyle>
          <a:p>
            <a:pPr>
              <a:defRPr/>
            </a:pPr>
            <a:endParaRPr lang="zh-TW" altLang="en-US"/>
          </a:p>
        </p:txBody>
      </p:sp>
      <p:sp>
        <p:nvSpPr>
          <p:cNvPr id="235523" name="Rectangle 3">
            <a:extLst>
              <a:ext uri="{FF2B5EF4-FFF2-40B4-BE49-F238E27FC236}">
                <a16:creationId xmlns:a16="http://schemas.microsoft.com/office/drawing/2014/main" id="{BB951102-894B-27E0-6711-FE31C4FE7F6A}"/>
              </a:ext>
            </a:extLst>
          </p:cNvPr>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1815" tIns="45907" rIns="91815" bIns="45907" numCol="1" anchor="t" anchorCtr="0" compatLnSpc="1">
            <a:prstTxWarp prst="textNoShape">
              <a:avLst/>
            </a:prstTxWarp>
          </a:bodyPr>
          <a:lstStyle>
            <a:lvl1pPr algn="r" defTabSz="917575">
              <a:defRPr sz="1200" smtClean="0">
                <a:latin typeface="Arial" charset="0"/>
                <a:ea typeface="標楷體" pitchFamily="65" charset="-120"/>
              </a:defRPr>
            </a:lvl1pPr>
          </a:lstStyle>
          <a:p>
            <a:pPr>
              <a:defRPr/>
            </a:pPr>
            <a:endParaRPr lang="zh-TW" altLang="en-US"/>
          </a:p>
        </p:txBody>
      </p:sp>
      <p:sp>
        <p:nvSpPr>
          <p:cNvPr id="27652" name="Rectangle 4">
            <a:extLst>
              <a:ext uri="{FF2B5EF4-FFF2-40B4-BE49-F238E27FC236}">
                <a16:creationId xmlns:a16="http://schemas.microsoft.com/office/drawing/2014/main" id="{4C800FC3-13BD-5AF8-0B89-65057178FA41}"/>
              </a:ext>
            </a:extLst>
          </p:cNvPr>
          <p:cNvSpPr>
            <a:spLocks noGrp="1" noRot="1" noChangeAspect="1" noChangeArrowheads="1" noTextEdit="1"/>
          </p:cNvSpPr>
          <p:nvPr>
            <p:ph type="sldImg" idx="2"/>
          </p:nvPr>
        </p:nvSpPr>
        <p:spPr bwMode="auto">
          <a:xfrm>
            <a:off x="42863" y="739775"/>
            <a:ext cx="657860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5" name="Rectangle 5">
            <a:extLst>
              <a:ext uri="{FF2B5EF4-FFF2-40B4-BE49-F238E27FC236}">
                <a16:creationId xmlns:a16="http://schemas.microsoft.com/office/drawing/2014/main" id="{7574DD9C-D77C-59C2-DE25-C55C053D8627}"/>
              </a:ext>
            </a:extLst>
          </p:cNvPr>
          <p:cNvSpPr>
            <a:spLocks noGrp="1" noChangeArrowheads="1"/>
          </p:cNvSpPr>
          <p:nvPr>
            <p:ph type="body" sz="quarter" idx="3"/>
          </p:nvPr>
        </p:nvSpPr>
        <p:spPr bwMode="auto">
          <a:xfrm>
            <a:off x="889000" y="4686300"/>
            <a:ext cx="4884738" cy="4440238"/>
          </a:xfrm>
          <a:prstGeom prst="rect">
            <a:avLst/>
          </a:prstGeom>
          <a:noFill/>
          <a:ln w="9525">
            <a:noFill/>
            <a:miter lim="800000"/>
            <a:headEnd/>
            <a:tailEnd/>
          </a:ln>
          <a:effectLst/>
        </p:spPr>
        <p:txBody>
          <a:bodyPr vert="horz" wrap="square" lIns="91815" tIns="45907" rIns="91815" bIns="45907"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235526" name="Rectangle 6">
            <a:extLst>
              <a:ext uri="{FF2B5EF4-FFF2-40B4-BE49-F238E27FC236}">
                <a16:creationId xmlns:a16="http://schemas.microsoft.com/office/drawing/2014/main" id="{5127B670-FFB5-36BD-FC90-82BA7C1232E9}"/>
              </a:ext>
            </a:extLst>
          </p:cNvPr>
          <p:cNvSpPr>
            <a:spLocks noGrp="1" noChangeArrowheads="1"/>
          </p:cNvSpPr>
          <p:nvPr>
            <p:ph type="ftr" sz="quarter" idx="4"/>
          </p:nvPr>
        </p:nvSpPr>
        <p:spPr bwMode="auto">
          <a:xfrm>
            <a:off x="0" y="9374188"/>
            <a:ext cx="2887663" cy="492125"/>
          </a:xfrm>
          <a:prstGeom prst="rect">
            <a:avLst/>
          </a:prstGeom>
          <a:noFill/>
          <a:ln w="9525">
            <a:noFill/>
            <a:miter lim="800000"/>
            <a:headEnd/>
            <a:tailEnd/>
          </a:ln>
          <a:effectLst/>
        </p:spPr>
        <p:txBody>
          <a:bodyPr vert="horz" wrap="square" lIns="91815" tIns="45907" rIns="91815" bIns="45907" numCol="1" anchor="b" anchorCtr="0" compatLnSpc="1">
            <a:prstTxWarp prst="textNoShape">
              <a:avLst/>
            </a:prstTxWarp>
          </a:bodyPr>
          <a:lstStyle>
            <a:lvl1pPr defTabSz="917575">
              <a:defRPr sz="1200" smtClean="0">
                <a:latin typeface="Arial" charset="0"/>
                <a:ea typeface="標楷體" pitchFamily="65" charset="-120"/>
              </a:defRPr>
            </a:lvl1pPr>
          </a:lstStyle>
          <a:p>
            <a:pPr>
              <a:defRPr/>
            </a:pPr>
            <a:endParaRPr lang="zh-TW" altLang="en-US"/>
          </a:p>
        </p:txBody>
      </p:sp>
      <p:sp>
        <p:nvSpPr>
          <p:cNvPr id="235527" name="Rectangle 7">
            <a:extLst>
              <a:ext uri="{FF2B5EF4-FFF2-40B4-BE49-F238E27FC236}">
                <a16:creationId xmlns:a16="http://schemas.microsoft.com/office/drawing/2014/main" id="{DC441B55-5D76-0664-5194-97CB5026751A}"/>
              </a:ext>
            </a:extLst>
          </p:cNvPr>
          <p:cNvSpPr>
            <a:spLocks noGrp="1" noChangeArrowheads="1"/>
          </p:cNvSpPr>
          <p:nvPr>
            <p:ph type="sldNum" sz="quarter" idx="5"/>
          </p:nvPr>
        </p:nvSpPr>
        <p:spPr bwMode="auto">
          <a:xfrm>
            <a:off x="3775075" y="9374188"/>
            <a:ext cx="2887663" cy="492125"/>
          </a:xfrm>
          <a:prstGeom prst="rect">
            <a:avLst/>
          </a:prstGeom>
          <a:noFill/>
          <a:ln w="9525">
            <a:noFill/>
            <a:miter lim="800000"/>
            <a:headEnd/>
            <a:tailEnd/>
          </a:ln>
          <a:effectLst/>
        </p:spPr>
        <p:txBody>
          <a:bodyPr vert="horz" wrap="square" lIns="91815" tIns="45907" rIns="91815" bIns="45907" numCol="1" anchor="b" anchorCtr="0" compatLnSpc="1">
            <a:prstTxWarp prst="textNoShape">
              <a:avLst/>
            </a:prstTxWarp>
          </a:bodyPr>
          <a:lstStyle>
            <a:lvl1pPr algn="r" defTabSz="917575">
              <a:defRPr sz="1200"/>
            </a:lvl1pPr>
          </a:lstStyle>
          <a:p>
            <a:fld id="{8178B0FA-5812-4312-A6C0-E74E6AE31143}"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8B0FA-5812-4312-A6C0-E74E6AE31143}" type="slidenum">
              <a:rPr lang="zh-TW" altLang="en-US" smtClean="0"/>
              <a:pPr/>
              <a:t>15</a:t>
            </a:fld>
            <a:endParaRPr lang="zh-TW" altLang="en-US"/>
          </a:p>
        </p:txBody>
      </p:sp>
    </p:spTree>
    <p:extLst>
      <p:ext uri="{BB962C8B-B14F-4D97-AF65-F5344CB8AC3E}">
        <p14:creationId xmlns:p14="http://schemas.microsoft.com/office/powerpoint/2010/main" val="208662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B4BB-97D6-D114-05C3-7CE3A848C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645EA-7701-7430-A107-947CE8162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5535B-A539-7274-067F-AF7E43108423}"/>
              </a:ext>
            </a:extLst>
          </p:cNvPr>
          <p:cNvSpPr>
            <a:spLocks noGrp="1"/>
          </p:cNvSpPr>
          <p:nvPr>
            <p:ph type="dt" sz="half" idx="10"/>
          </p:nvPr>
        </p:nvSpPr>
        <p:spPr/>
        <p:txBody>
          <a:bodyPr/>
          <a:lstStyle/>
          <a:p>
            <a:pPr>
              <a:defRPr/>
            </a:pPr>
            <a:endParaRPr lang="zh-TW" altLang="en-US"/>
          </a:p>
        </p:txBody>
      </p:sp>
      <p:sp>
        <p:nvSpPr>
          <p:cNvPr id="5" name="Footer Placeholder 4">
            <a:extLst>
              <a:ext uri="{FF2B5EF4-FFF2-40B4-BE49-F238E27FC236}">
                <a16:creationId xmlns:a16="http://schemas.microsoft.com/office/drawing/2014/main" id="{3BF71054-93A3-B647-A475-183A2A853E4B}"/>
              </a:ext>
            </a:extLst>
          </p:cNvPr>
          <p:cNvSpPr>
            <a:spLocks noGrp="1"/>
          </p:cNvSpPr>
          <p:nvPr>
            <p:ph type="ftr" sz="quarter" idx="11"/>
          </p:nvPr>
        </p:nvSpPr>
        <p:spPr/>
        <p:txBody>
          <a:bodyPr/>
          <a:lstStyle/>
          <a:p>
            <a:pPr>
              <a:defRPr/>
            </a:pPr>
            <a:endParaRPr lang="zh-TW" altLang="en-US"/>
          </a:p>
        </p:txBody>
      </p:sp>
      <p:sp>
        <p:nvSpPr>
          <p:cNvPr id="6" name="Slide Number Placeholder 5">
            <a:extLst>
              <a:ext uri="{FF2B5EF4-FFF2-40B4-BE49-F238E27FC236}">
                <a16:creationId xmlns:a16="http://schemas.microsoft.com/office/drawing/2014/main" id="{07BFFC41-B8DE-E567-8044-FA236EBE0A42}"/>
              </a:ext>
            </a:extLst>
          </p:cNvPr>
          <p:cNvSpPr>
            <a:spLocks noGrp="1"/>
          </p:cNvSpPr>
          <p:nvPr>
            <p:ph type="sldNum" sz="quarter" idx="12"/>
          </p:nvPr>
        </p:nvSpPr>
        <p:spPr/>
        <p:txBody>
          <a:bodyPr/>
          <a:lstStyle/>
          <a:p>
            <a:fld id="{8E3FC636-083D-4345-BF54-EE6007702391}" type="slidenum">
              <a:rPr lang="zh-TW" altLang="en-US" smtClean="0"/>
              <a:pPr/>
              <a:t>‹#›</a:t>
            </a:fld>
            <a:endParaRPr lang="zh-TW" altLang="en-US"/>
          </a:p>
        </p:txBody>
      </p:sp>
    </p:spTree>
    <p:extLst>
      <p:ext uri="{BB962C8B-B14F-4D97-AF65-F5344CB8AC3E}">
        <p14:creationId xmlns:p14="http://schemas.microsoft.com/office/powerpoint/2010/main" val="9606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3DF2-0CAC-4427-D8B4-7865D6166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CD193-7211-6E13-25F2-BF03B9655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1D00A-FA60-64B3-C545-05F465FCDBD9}"/>
              </a:ext>
            </a:extLst>
          </p:cNvPr>
          <p:cNvSpPr>
            <a:spLocks noGrp="1"/>
          </p:cNvSpPr>
          <p:nvPr>
            <p:ph type="dt" sz="half" idx="10"/>
          </p:nvPr>
        </p:nvSpPr>
        <p:spPr/>
        <p:txBody>
          <a:bodyPr/>
          <a:lstStyle/>
          <a:p>
            <a:pPr>
              <a:defRPr/>
            </a:pPr>
            <a:endParaRPr lang="zh-TW" altLang="en-US"/>
          </a:p>
        </p:txBody>
      </p:sp>
      <p:sp>
        <p:nvSpPr>
          <p:cNvPr id="5" name="Footer Placeholder 4">
            <a:extLst>
              <a:ext uri="{FF2B5EF4-FFF2-40B4-BE49-F238E27FC236}">
                <a16:creationId xmlns:a16="http://schemas.microsoft.com/office/drawing/2014/main" id="{8244DDC9-8B37-FB96-39B7-CE22168A4A87}"/>
              </a:ext>
            </a:extLst>
          </p:cNvPr>
          <p:cNvSpPr>
            <a:spLocks noGrp="1"/>
          </p:cNvSpPr>
          <p:nvPr>
            <p:ph type="ftr" sz="quarter" idx="11"/>
          </p:nvPr>
        </p:nvSpPr>
        <p:spPr/>
        <p:txBody>
          <a:bodyPr/>
          <a:lstStyle/>
          <a:p>
            <a:pPr>
              <a:defRPr/>
            </a:pPr>
            <a:endParaRPr lang="zh-TW" altLang="en-US"/>
          </a:p>
        </p:txBody>
      </p:sp>
      <p:sp>
        <p:nvSpPr>
          <p:cNvPr id="6" name="Slide Number Placeholder 5">
            <a:extLst>
              <a:ext uri="{FF2B5EF4-FFF2-40B4-BE49-F238E27FC236}">
                <a16:creationId xmlns:a16="http://schemas.microsoft.com/office/drawing/2014/main" id="{6CB44E4E-B67F-1CE2-76F5-D52A065D58E1}"/>
              </a:ext>
            </a:extLst>
          </p:cNvPr>
          <p:cNvSpPr>
            <a:spLocks noGrp="1"/>
          </p:cNvSpPr>
          <p:nvPr>
            <p:ph type="sldNum" sz="quarter" idx="12"/>
          </p:nvPr>
        </p:nvSpPr>
        <p:spPr/>
        <p:txBody>
          <a:bodyPr/>
          <a:lstStyle/>
          <a:p>
            <a:fld id="{A76CB49B-E9FB-4D7B-9444-5C10F0D86EB3}" type="slidenum">
              <a:rPr lang="zh-TW" altLang="en-US" smtClean="0"/>
              <a:pPr/>
              <a:t>‹#›</a:t>
            </a:fld>
            <a:endParaRPr lang="zh-TW" altLang="en-US"/>
          </a:p>
        </p:txBody>
      </p:sp>
    </p:spTree>
    <p:extLst>
      <p:ext uri="{BB962C8B-B14F-4D97-AF65-F5344CB8AC3E}">
        <p14:creationId xmlns:p14="http://schemas.microsoft.com/office/powerpoint/2010/main" val="3415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BB498-B44F-A86C-298B-EBAB9B0C0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4EA8F-2B1D-46C5-1B9C-9E7B3A85E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58F4B-F62A-A4A3-AA3B-AAA2251B0FC7}"/>
              </a:ext>
            </a:extLst>
          </p:cNvPr>
          <p:cNvSpPr>
            <a:spLocks noGrp="1"/>
          </p:cNvSpPr>
          <p:nvPr>
            <p:ph type="dt" sz="half" idx="10"/>
          </p:nvPr>
        </p:nvSpPr>
        <p:spPr/>
        <p:txBody>
          <a:bodyPr/>
          <a:lstStyle/>
          <a:p>
            <a:pPr>
              <a:defRPr/>
            </a:pPr>
            <a:endParaRPr lang="zh-TW" altLang="en-US"/>
          </a:p>
        </p:txBody>
      </p:sp>
      <p:sp>
        <p:nvSpPr>
          <p:cNvPr id="5" name="Footer Placeholder 4">
            <a:extLst>
              <a:ext uri="{FF2B5EF4-FFF2-40B4-BE49-F238E27FC236}">
                <a16:creationId xmlns:a16="http://schemas.microsoft.com/office/drawing/2014/main" id="{DDD005EA-FB57-D20F-C6F8-26268B471A73}"/>
              </a:ext>
            </a:extLst>
          </p:cNvPr>
          <p:cNvSpPr>
            <a:spLocks noGrp="1"/>
          </p:cNvSpPr>
          <p:nvPr>
            <p:ph type="ftr" sz="quarter" idx="11"/>
          </p:nvPr>
        </p:nvSpPr>
        <p:spPr/>
        <p:txBody>
          <a:bodyPr/>
          <a:lstStyle/>
          <a:p>
            <a:pPr>
              <a:defRPr/>
            </a:pPr>
            <a:endParaRPr lang="zh-TW" altLang="en-US"/>
          </a:p>
        </p:txBody>
      </p:sp>
      <p:sp>
        <p:nvSpPr>
          <p:cNvPr id="6" name="Slide Number Placeholder 5">
            <a:extLst>
              <a:ext uri="{FF2B5EF4-FFF2-40B4-BE49-F238E27FC236}">
                <a16:creationId xmlns:a16="http://schemas.microsoft.com/office/drawing/2014/main" id="{AC43A223-357A-FE68-F195-A9A2DEA3AE68}"/>
              </a:ext>
            </a:extLst>
          </p:cNvPr>
          <p:cNvSpPr>
            <a:spLocks noGrp="1"/>
          </p:cNvSpPr>
          <p:nvPr>
            <p:ph type="sldNum" sz="quarter" idx="12"/>
          </p:nvPr>
        </p:nvSpPr>
        <p:spPr/>
        <p:txBody>
          <a:bodyPr/>
          <a:lstStyle/>
          <a:p>
            <a:fld id="{D5F9B4B2-3B7D-4AFC-B61A-46A7C13CBCA3}" type="slidenum">
              <a:rPr lang="zh-TW" altLang="en-US" smtClean="0"/>
              <a:pPr/>
              <a:t>‹#›</a:t>
            </a:fld>
            <a:endParaRPr lang="zh-TW" altLang="en-US"/>
          </a:p>
        </p:txBody>
      </p:sp>
    </p:spTree>
    <p:extLst>
      <p:ext uri="{BB962C8B-B14F-4D97-AF65-F5344CB8AC3E}">
        <p14:creationId xmlns:p14="http://schemas.microsoft.com/office/powerpoint/2010/main" val="286367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9689-BE29-CA03-720B-4F24750EA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F87DD-16BA-9A59-9B77-5C8A4D217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41DEC-B72F-0769-799B-6F3A71EFC8E4}"/>
              </a:ext>
            </a:extLst>
          </p:cNvPr>
          <p:cNvSpPr>
            <a:spLocks noGrp="1"/>
          </p:cNvSpPr>
          <p:nvPr>
            <p:ph type="dt" sz="half" idx="10"/>
          </p:nvPr>
        </p:nvSpPr>
        <p:spPr/>
        <p:txBody>
          <a:bodyPr/>
          <a:lstStyle/>
          <a:p>
            <a:pPr>
              <a:defRPr/>
            </a:pPr>
            <a:endParaRPr lang="zh-TW" altLang="en-US"/>
          </a:p>
        </p:txBody>
      </p:sp>
      <p:sp>
        <p:nvSpPr>
          <p:cNvPr id="5" name="Footer Placeholder 4">
            <a:extLst>
              <a:ext uri="{FF2B5EF4-FFF2-40B4-BE49-F238E27FC236}">
                <a16:creationId xmlns:a16="http://schemas.microsoft.com/office/drawing/2014/main" id="{12F5E791-9BA3-1C3A-8D0B-38325250C0C1}"/>
              </a:ext>
            </a:extLst>
          </p:cNvPr>
          <p:cNvSpPr>
            <a:spLocks noGrp="1"/>
          </p:cNvSpPr>
          <p:nvPr>
            <p:ph type="ftr" sz="quarter" idx="11"/>
          </p:nvPr>
        </p:nvSpPr>
        <p:spPr/>
        <p:txBody>
          <a:bodyPr/>
          <a:lstStyle/>
          <a:p>
            <a:pPr>
              <a:defRPr/>
            </a:pPr>
            <a:endParaRPr lang="zh-TW" altLang="en-US"/>
          </a:p>
        </p:txBody>
      </p:sp>
      <p:sp>
        <p:nvSpPr>
          <p:cNvPr id="6" name="Slide Number Placeholder 5">
            <a:extLst>
              <a:ext uri="{FF2B5EF4-FFF2-40B4-BE49-F238E27FC236}">
                <a16:creationId xmlns:a16="http://schemas.microsoft.com/office/drawing/2014/main" id="{DEEB7A9E-30C2-61E8-6ABD-96070756FE4F}"/>
              </a:ext>
            </a:extLst>
          </p:cNvPr>
          <p:cNvSpPr>
            <a:spLocks noGrp="1"/>
          </p:cNvSpPr>
          <p:nvPr>
            <p:ph type="sldNum" sz="quarter" idx="12"/>
          </p:nvPr>
        </p:nvSpPr>
        <p:spPr/>
        <p:txBody>
          <a:bodyPr/>
          <a:lstStyle/>
          <a:p>
            <a:fld id="{A04793A7-C39C-4BA0-8557-0F3CC358BC68}" type="slidenum">
              <a:rPr lang="zh-TW" altLang="en-US" smtClean="0"/>
              <a:pPr/>
              <a:t>‹#›</a:t>
            </a:fld>
            <a:endParaRPr lang="zh-TW" altLang="en-US"/>
          </a:p>
        </p:txBody>
      </p:sp>
    </p:spTree>
    <p:extLst>
      <p:ext uri="{BB962C8B-B14F-4D97-AF65-F5344CB8AC3E}">
        <p14:creationId xmlns:p14="http://schemas.microsoft.com/office/powerpoint/2010/main" val="418216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EA2A-5CCB-EEA8-9999-A44978CA7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CBEF96-5DDF-761C-BF8F-D8D41B1269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FD769-E2DB-E22F-BF6D-43C89F23B9D2}"/>
              </a:ext>
            </a:extLst>
          </p:cNvPr>
          <p:cNvSpPr>
            <a:spLocks noGrp="1"/>
          </p:cNvSpPr>
          <p:nvPr>
            <p:ph type="dt" sz="half" idx="10"/>
          </p:nvPr>
        </p:nvSpPr>
        <p:spPr/>
        <p:txBody>
          <a:bodyPr/>
          <a:lstStyle/>
          <a:p>
            <a:pPr>
              <a:defRPr/>
            </a:pPr>
            <a:endParaRPr lang="zh-TW" altLang="en-US"/>
          </a:p>
        </p:txBody>
      </p:sp>
      <p:sp>
        <p:nvSpPr>
          <p:cNvPr id="5" name="Footer Placeholder 4">
            <a:extLst>
              <a:ext uri="{FF2B5EF4-FFF2-40B4-BE49-F238E27FC236}">
                <a16:creationId xmlns:a16="http://schemas.microsoft.com/office/drawing/2014/main" id="{976E08E4-D2DE-D778-94D3-193073155392}"/>
              </a:ext>
            </a:extLst>
          </p:cNvPr>
          <p:cNvSpPr>
            <a:spLocks noGrp="1"/>
          </p:cNvSpPr>
          <p:nvPr>
            <p:ph type="ftr" sz="quarter" idx="11"/>
          </p:nvPr>
        </p:nvSpPr>
        <p:spPr/>
        <p:txBody>
          <a:bodyPr/>
          <a:lstStyle/>
          <a:p>
            <a:pPr>
              <a:defRPr/>
            </a:pPr>
            <a:endParaRPr lang="zh-TW" altLang="en-US"/>
          </a:p>
        </p:txBody>
      </p:sp>
      <p:sp>
        <p:nvSpPr>
          <p:cNvPr id="6" name="Slide Number Placeholder 5">
            <a:extLst>
              <a:ext uri="{FF2B5EF4-FFF2-40B4-BE49-F238E27FC236}">
                <a16:creationId xmlns:a16="http://schemas.microsoft.com/office/drawing/2014/main" id="{7D0EFF68-73F3-31F0-29B5-8DCF9495B4B2}"/>
              </a:ext>
            </a:extLst>
          </p:cNvPr>
          <p:cNvSpPr>
            <a:spLocks noGrp="1"/>
          </p:cNvSpPr>
          <p:nvPr>
            <p:ph type="sldNum" sz="quarter" idx="12"/>
          </p:nvPr>
        </p:nvSpPr>
        <p:spPr/>
        <p:txBody>
          <a:bodyPr/>
          <a:lstStyle/>
          <a:p>
            <a:fld id="{CBB344AE-69D0-4DC3-9B81-55F31C258EDC}" type="slidenum">
              <a:rPr lang="zh-TW" altLang="en-US" smtClean="0"/>
              <a:pPr/>
              <a:t>‹#›</a:t>
            </a:fld>
            <a:endParaRPr lang="zh-TW" altLang="en-US"/>
          </a:p>
        </p:txBody>
      </p:sp>
    </p:spTree>
    <p:extLst>
      <p:ext uri="{BB962C8B-B14F-4D97-AF65-F5344CB8AC3E}">
        <p14:creationId xmlns:p14="http://schemas.microsoft.com/office/powerpoint/2010/main" val="19960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65E5-6729-69CA-B2C8-9D409859E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2A0842-872A-09CF-99CE-D2A6D352A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30FC57-50DD-1DE3-0EB1-7C4681310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9C9FE-B0E4-6723-A056-84CD073FA2AE}"/>
              </a:ext>
            </a:extLst>
          </p:cNvPr>
          <p:cNvSpPr>
            <a:spLocks noGrp="1"/>
          </p:cNvSpPr>
          <p:nvPr>
            <p:ph type="dt" sz="half" idx="10"/>
          </p:nvPr>
        </p:nvSpPr>
        <p:spPr/>
        <p:txBody>
          <a:bodyPr/>
          <a:lstStyle/>
          <a:p>
            <a:pPr>
              <a:defRPr/>
            </a:pPr>
            <a:endParaRPr lang="zh-TW" altLang="en-US"/>
          </a:p>
        </p:txBody>
      </p:sp>
      <p:sp>
        <p:nvSpPr>
          <p:cNvPr id="6" name="Footer Placeholder 5">
            <a:extLst>
              <a:ext uri="{FF2B5EF4-FFF2-40B4-BE49-F238E27FC236}">
                <a16:creationId xmlns:a16="http://schemas.microsoft.com/office/drawing/2014/main" id="{A697AF54-713D-D34F-8350-74F790E47B12}"/>
              </a:ext>
            </a:extLst>
          </p:cNvPr>
          <p:cNvSpPr>
            <a:spLocks noGrp="1"/>
          </p:cNvSpPr>
          <p:nvPr>
            <p:ph type="ftr" sz="quarter" idx="11"/>
          </p:nvPr>
        </p:nvSpPr>
        <p:spPr/>
        <p:txBody>
          <a:bodyPr/>
          <a:lstStyle/>
          <a:p>
            <a:pPr>
              <a:defRPr/>
            </a:pPr>
            <a:endParaRPr lang="zh-TW" altLang="en-US"/>
          </a:p>
        </p:txBody>
      </p:sp>
      <p:sp>
        <p:nvSpPr>
          <p:cNvPr id="7" name="Slide Number Placeholder 6">
            <a:extLst>
              <a:ext uri="{FF2B5EF4-FFF2-40B4-BE49-F238E27FC236}">
                <a16:creationId xmlns:a16="http://schemas.microsoft.com/office/drawing/2014/main" id="{18F69A6E-8ED1-B48A-430A-CD5436580391}"/>
              </a:ext>
            </a:extLst>
          </p:cNvPr>
          <p:cNvSpPr>
            <a:spLocks noGrp="1"/>
          </p:cNvSpPr>
          <p:nvPr>
            <p:ph type="sldNum" sz="quarter" idx="12"/>
          </p:nvPr>
        </p:nvSpPr>
        <p:spPr/>
        <p:txBody>
          <a:bodyPr/>
          <a:lstStyle/>
          <a:p>
            <a:fld id="{4F14D2B4-9E0E-470E-80B6-CF4627CBE4DE}" type="slidenum">
              <a:rPr lang="zh-TW" altLang="en-US" smtClean="0"/>
              <a:pPr/>
              <a:t>‹#›</a:t>
            </a:fld>
            <a:endParaRPr lang="zh-TW" altLang="en-US"/>
          </a:p>
        </p:txBody>
      </p:sp>
    </p:spTree>
    <p:extLst>
      <p:ext uri="{BB962C8B-B14F-4D97-AF65-F5344CB8AC3E}">
        <p14:creationId xmlns:p14="http://schemas.microsoft.com/office/powerpoint/2010/main" val="332303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FBBC-AD5A-30E9-19AE-69144C7CC7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F0DA0-FF3F-5F9D-6144-F27D05743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9C2E2-6B1E-6607-EBB4-B6C5B4B99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7BF4B-7CFD-2D6D-B0D4-3B5423199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92744-28E6-F5EC-BD04-2E212E136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5BCC5-24CA-292E-B454-5010497B123F}"/>
              </a:ext>
            </a:extLst>
          </p:cNvPr>
          <p:cNvSpPr>
            <a:spLocks noGrp="1"/>
          </p:cNvSpPr>
          <p:nvPr>
            <p:ph type="dt" sz="half" idx="10"/>
          </p:nvPr>
        </p:nvSpPr>
        <p:spPr/>
        <p:txBody>
          <a:bodyPr/>
          <a:lstStyle/>
          <a:p>
            <a:pPr>
              <a:defRPr/>
            </a:pPr>
            <a:endParaRPr lang="zh-TW" altLang="en-US"/>
          </a:p>
        </p:txBody>
      </p:sp>
      <p:sp>
        <p:nvSpPr>
          <p:cNvPr id="8" name="Footer Placeholder 7">
            <a:extLst>
              <a:ext uri="{FF2B5EF4-FFF2-40B4-BE49-F238E27FC236}">
                <a16:creationId xmlns:a16="http://schemas.microsoft.com/office/drawing/2014/main" id="{B3B1FBCE-9710-0DEB-C669-F913111EE97F}"/>
              </a:ext>
            </a:extLst>
          </p:cNvPr>
          <p:cNvSpPr>
            <a:spLocks noGrp="1"/>
          </p:cNvSpPr>
          <p:nvPr>
            <p:ph type="ftr" sz="quarter" idx="11"/>
          </p:nvPr>
        </p:nvSpPr>
        <p:spPr/>
        <p:txBody>
          <a:bodyPr/>
          <a:lstStyle/>
          <a:p>
            <a:pPr>
              <a:defRPr/>
            </a:pPr>
            <a:endParaRPr lang="zh-TW" altLang="en-US"/>
          </a:p>
        </p:txBody>
      </p:sp>
      <p:sp>
        <p:nvSpPr>
          <p:cNvPr id="9" name="Slide Number Placeholder 8">
            <a:extLst>
              <a:ext uri="{FF2B5EF4-FFF2-40B4-BE49-F238E27FC236}">
                <a16:creationId xmlns:a16="http://schemas.microsoft.com/office/drawing/2014/main" id="{9943C7BF-F91A-E860-BE61-3A416058438A}"/>
              </a:ext>
            </a:extLst>
          </p:cNvPr>
          <p:cNvSpPr>
            <a:spLocks noGrp="1"/>
          </p:cNvSpPr>
          <p:nvPr>
            <p:ph type="sldNum" sz="quarter" idx="12"/>
          </p:nvPr>
        </p:nvSpPr>
        <p:spPr/>
        <p:txBody>
          <a:bodyPr/>
          <a:lstStyle/>
          <a:p>
            <a:fld id="{C93F2BD2-AE5A-4E5B-AA5A-2B5398B7C844}" type="slidenum">
              <a:rPr lang="zh-TW" altLang="en-US" smtClean="0"/>
              <a:pPr/>
              <a:t>‹#›</a:t>
            </a:fld>
            <a:endParaRPr lang="zh-TW" altLang="en-US"/>
          </a:p>
        </p:txBody>
      </p:sp>
    </p:spTree>
    <p:extLst>
      <p:ext uri="{BB962C8B-B14F-4D97-AF65-F5344CB8AC3E}">
        <p14:creationId xmlns:p14="http://schemas.microsoft.com/office/powerpoint/2010/main" val="9178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E439-D61C-FD51-CC1B-92EEE16454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D0EE5-F183-55BD-2747-1CFEE0D752A1}"/>
              </a:ext>
            </a:extLst>
          </p:cNvPr>
          <p:cNvSpPr>
            <a:spLocks noGrp="1"/>
          </p:cNvSpPr>
          <p:nvPr>
            <p:ph type="dt" sz="half" idx="10"/>
          </p:nvPr>
        </p:nvSpPr>
        <p:spPr/>
        <p:txBody>
          <a:bodyPr/>
          <a:lstStyle/>
          <a:p>
            <a:pPr>
              <a:defRPr/>
            </a:pPr>
            <a:endParaRPr lang="zh-TW" altLang="en-US"/>
          </a:p>
        </p:txBody>
      </p:sp>
      <p:sp>
        <p:nvSpPr>
          <p:cNvPr id="4" name="Footer Placeholder 3">
            <a:extLst>
              <a:ext uri="{FF2B5EF4-FFF2-40B4-BE49-F238E27FC236}">
                <a16:creationId xmlns:a16="http://schemas.microsoft.com/office/drawing/2014/main" id="{F4EB06BB-A6BD-C7F8-3DEB-D7B9AF0ADB2D}"/>
              </a:ext>
            </a:extLst>
          </p:cNvPr>
          <p:cNvSpPr>
            <a:spLocks noGrp="1"/>
          </p:cNvSpPr>
          <p:nvPr>
            <p:ph type="ftr" sz="quarter" idx="11"/>
          </p:nvPr>
        </p:nvSpPr>
        <p:spPr/>
        <p:txBody>
          <a:bodyPr/>
          <a:lstStyle/>
          <a:p>
            <a:pPr>
              <a:defRPr/>
            </a:pPr>
            <a:endParaRPr lang="zh-TW" altLang="en-US"/>
          </a:p>
        </p:txBody>
      </p:sp>
      <p:sp>
        <p:nvSpPr>
          <p:cNvPr id="5" name="Slide Number Placeholder 4">
            <a:extLst>
              <a:ext uri="{FF2B5EF4-FFF2-40B4-BE49-F238E27FC236}">
                <a16:creationId xmlns:a16="http://schemas.microsoft.com/office/drawing/2014/main" id="{D45CB897-CF76-4C47-BB32-66794097D208}"/>
              </a:ext>
            </a:extLst>
          </p:cNvPr>
          <p:cNvSpPr>
            <a:spLocks noGrp="1"/>
          </p:cNvSpPr>
          <p:nvPr>
            <p:ph type="sldNum" sz="quarter" idx="12"/>
          </p:nvPr>
        </p:nvSpPr>
        <p:spPr/>
        <p:txBody>
          <a:bodyPr/>
          <a:lstStyle/>
          <a:p>
            <a:fld id="{A5B01D76-9646-4A27-AE9D-4166D0CF379B}" type="slidenum">
              <a:rPr lang="zh-TW" altLang="en-US" smtClean="0"/>
              <a:pPr/>
              <a:t>‹#›</a:t>
            </a:fld>
            <a:endParaRPr lang="zh-TW" altLang="en-US"/>
          </a:p>
        </p:txBody>
      </p:sp>
    </p:spTree>
    <p:extLst>
      <p:ext uri="{BB962C8B-B14F-4D97-AF65-F5344CB8AC3E}">
        <p14:creationId xmlns:p14="http://schemas.microsoft.com/office/powerpoint/2010/main" val="423095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512B5-DFAA-4E47-2A93-8D8CE79CBA91}"/>
              </a:ext>
            </a:extLst>
          </p:cNvPr>
          <p:cNvSpPr>
            <a:spLocks noGrp="1"/>
          </p:cNvSpPr>
          <p:nvPr>
            <p:ph type="dt" sz="half" idx="10"/>
          </p:nvPr>
        </p:nvSpPr>
        <p:spPr/>
        <p:txBody>
          <a:bodyPr/>
          <a:lstStyle/>
          <a:p>
            <a:pPr>
              <a:defRPr/>
            </a:pPr>
            <a:endParaRPr lang="zh-TW" altLang="en-US"/>
          </a:p>
        </p:txBody>
      </p:sp>
      <p:sp>
        <p:nvSpPr>
          <p:cNvPr id="3" name="Footer Placeholder 2">
            <a:extLst>
              <a:ext uri="{FF2B5EF4-FFF2-40B4-BE49-F238E27FC236}">
                <a16:creationId xmlns:a16="http://schemas.microsoft.com/office/drawing/2014/main" id="{692EAED8-7E02-77F6-4B17-324BE900AFB5}"/>
              </a:ext>
            </a:extLst>
          </p:cNvPr>
          <p:cNvSpPr>
            <a:spLocks noGrp="1"/>
          </p:cNvSpPr>
          <p:nvPr>
            <p:ph type="ftr" sz="quarter" idx="11"/>
          </p:nvPr>
        </p:nvSpPr>
        <p:spPr/>
        <p:txBody>
          <a:bodyPr/>
          <a:lstStyle/>
          <a:p>
            <a:pPr>
              <a:defRPr/>
            </a:pPr>
            <a:endParaRPr lang="zh-TW" altLang="en-US"/>
          </a:p>
        </p:txBody>
      </p:sp>
      <p:sp>
        <p:nvSpPr>
          <p:cNvPr id="4" name="Slide Number Placeholder 3">
            <a:extLst>
              <a:ext uri="{FF2B5EF4-FFF2-40B4-BE49-F238E27FC236}">
                <a16:creationId xmlns:a16="http://schemas.microsoft.com/office/drawing/2014/main" id="{617E6AEA-CB1F-338F-E429-0F55CB1A28CC}"/>
              </a:ext>
            </a:extLst>
          </p:cNvPr>
          <p:cNvSpPr>
            <a:spLocks noGrp="1"/>
          </p:cNvSpPr>
          <p:nvPr>
            <p:ph type="sldNum" sz="quarter" idx="12"/>
          </p:nvPr>
        </p:nvSpPr>
        <p:spPr/>
        <p:txBody>
          <a:bodyPr/>
          <a:lstStyle/>
          <a:p>
            <a:fld id="{17E8F13E-4F83-4CD5-B513-DB0B4612A75C}" type="slidenum">
              <a:rPr lang="zh-TW" altLang="en-US" smtClean="0"/>
              <a:pPr/>
              <a:t>‹#›</a:t>
            </a:fld>
            <a:endParaRPr lang="zh-TW" altLang="en-US"/>
          </a:p>
        </p:txBody>
      </p:sp>
    </p:spTree>
    <p:extLst>
      <p:ext uri="{BB962C8B-B14F-4D97-AF65-F5344CB8AC3E}">
        <p14:creationId xmlns:p14="http://schemas.microsoft.com/office/powerpoint/2010/main" val="64557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1B5A-1DDD-E956-20DF-61B7E92B9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2221E5-EA2A-17C0-C1C3-502289C40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9E3E5-0B68-6482-D974-7E7BCB184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E0D80-3B2F-0A65-179F-B7DD2E9CE5B7}"/>
              </a:ext>
            </a:extLst>
          </p:cNvPr>
          <p:cNvSpPr>
            <a:spLocks noGrp="1"/>
          </p:cNvSpPr>
          <p:nvPr>
            <p:ph type="dt" sz="half" idx="10"/>
          </p:nvPr>
        </p:nvSpPr>
        <p:spPr/>
        <p:txBody>
          <a:bodyPr/>
          <a:lstStyle/>
          <a:p>
            <a:pPr>
              <a:defRPr/>
            </a:pPr>
            <a:endParaRPr lang="zh-TW" altLang="en-US"/>
          </a:p>
        </p:txBody>
      </p:sp>
      <p:sp>
        <p:nvSpPr>
          <p:cNvPr id="6" name="Footer Placeholder 5">
            <a:extLst>
              <a:ext uri="{FF2B5EF4-FFF2-40B4-BE49-F238E27FC236}">
                <a16:creationId xmlns:a16="http://schemas.microsoft.com/office/drawing/2014/main" id="{000534ED-C71A-CDCB-1FE8-034CCDC620EE}"/>
              </a:ext>
            </a:extLst>
          </p:cNvPr>
          <p:cNvSpPr>
            <a:spLocks noGrp="1"/>
          </p:cNvSpPr>
          <p:nvPr>
            <p:ph type="ftr" sz="quarter" idx="11"/>
          </p:nvPr>
        </p:nvSpPr>
        <p:spPr/>
        <p:txBody>
          <a:bodyPr/>
          <a:lstStyle/>
          <a:p>
            <a:pPr>
              <a:defRPr/>
            </a:pPr>
            <a:endParaRPr lang="zh-TW" altLang="en-US"/>
          </a:p>
        </p:txBody>
      </p:sp>
      <p:sp>
        <p:nvSpPr>
          <p:cNvPr id="7" name="Slide Number Placeholder 6">
            <a:extLst>
              <a:ext uri="{FF2B5EF4-FFF2-40B4-BE49-F238E27FC236}">
                <a16:creationId xmlns:a16="http://schemas.microsoft.com/office/drawing/2014/main" id="{B312BF93-A46A-515A-4DFB-700492CC8891}"/>
              </a:ext>
            </a:extLst>
          </p:cNvPr>
          <p:cNvSpPr>
            <a:spLocks noGrp="1"/>
          </p:cNvSpPr>
          <p:nvPr>
            <p:ph type="sldNum" sz="quarter" idx="12"/>
          </p:nvPr>
        </p:nvSpPr>
        <p:spPr/>
        <p:txBody>
          <a:bodyPr/>
          <a:lstStyle/>
          <a:p>
            <a:fld id="{4EB08A66-982A-4B19-9F4F-26849BFDDA66}" type="slidenum">
              <a:rPr lang="zh-TW" altLang="en-US" smtClean="0"/>
              <a:pPr/>
              <a:t>‹#›</a:t>
            </a:fld>
            <a:endParaRPr lang="zh-TW" altLang="en-US"/>
          </a:p>
        </p:txBody>
      </p:sp>
    </p:spTree>
    <p:extLst>
      <p:ext uri="{BB962C8B-B14F-4D97-AF65-F5344CB8AC3E}">
        <p14:creationId xmlns:p14="http://schemas.microsoft.com/office/powerpoint/2010/main" val="169425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D2B9-0687-A1EF-29B3-EF7B46AEB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92B68D-342E-F934-B3AD-4289F5FFA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75724-4D0E-787D-6095-FD96637A2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D3A20-576D-C7E6-5DF6-37880831D12B}"/>
              </a:ext>
            </a:extLst>
          </p:cNvPr>
          <p:cNvSpPr>
            <a:spLocks noGrp="1"/>
          </p:cNvSpPr>
          <p:nvPr>
            <p:ph type="dt" sz="half" idx="10"/>
          </p:nvPr>
        </p:nvSpPr>
        <p:spPr/>
        <p:txBody>
          <a:bodyPr/>
          <a:lstStyle/>
          <a:p>
            <a:pPr>
              <a:defRPr/>
            </a:pPr>
            <a:endParaRPr lang="zh-TW" altLang="en-US"/>
          </a:p>
        </p:txBody>
      </p:sp>
      <p:sp>
        <p:nvSpPr>
          <p:cNvPr id="6" name="Footer Placeholder 5">
            <a:extLst>
              <a:ext uri="{FF2B5EF4-FFF2-40B4-BE49-F238E27FC236}">
                <a16:creationId xmlns:a16="http://schemas.microsoft.com/office/drawing/2014/main" id="{818C6DBC-7C64-6FFF-59AB-58937824EBEB}"/>
              </a:ext>
            </a:extLst>
          </p:cNvPr>
          <p:cNvSpPr>
            <a:spLocks noGrp="1"/>
          </p:cNvSpPr>
          <p:nvPr>
            <p:ph type="ftr" sz="quarter" idx="11"/>
          </p:nvPr>
        </p:nvSpPr>
        <p:spPr/>
        <p:txBody>
          <a:bodyPr/>
          <a:lstStyle/>
          <a:p>
            <a:pPr>
              <a:defRPr/>
            </a:pPr>
            <a:endParaRPr lang="zh-TW" altLang="en-US"/>
          </a:p>
        </p:txBody>
      </p:sp>
      <p:sp>
        <p:nvSpPr>
          <p:cNvPr id="7" name="Slide Number Placeholder 6">
            <a:extLst>
              <a:ext uri="{FF2B5EF4-FFF2-40B4-BE49-F238E27FC236}">
                <a16:creationId xmlns:a16="http://schemas.microsoft.com/office/drawing/2014/main" id="{0924F8BC-411F-F7E2-C3D9-CFAB7FA7A063}"/>
              </a:ext>
            </a:extLst>
          </p:cNvPr>
          <p:cNvSpPr>
            <a:spLocks noGrp="1"/>
          </p:cNvSpPr>
          <p:nvPr>
            <p:ph type="sldNum" sz="quarter" idx="12"/>
          </p:nvPr>
        </p:nvSpPr>
        <p:spPr/>
        <p:txBody>
          <a:bodyPr/>
          <a:lstStyle/>
          <a:p>
            <a:fld id="{8A22C17E-8A3C-4469-BCB8-72B7EDA6AE6C}" type="slidenum">
              <a:rPr lang="zh-TW" altLang="en-US" smtClean="0"/>
              <a:pPr/>
              <a:t>‹#›</a:t>
            </a:fld>
            <a:endParaRPr lang="zh-TW" altLang="en-US"/>
          </a:p>
        </p:txBody>
      </p:sp>
    </p:spTree>
    <p:extLst>
      <p:ext uri="{BB962C8B-B14F-4D97-AF65-F5344CB8AC3E}">
        <p14:creationId xmlns:p14="http://schemas.microsoft.com/office/powerpoint/2010/main" val="228058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3DA8D-C75B-1EF1-A464-593E39772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EFA46C-C65C-8F86-EEFD-B438BD2B1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3736B-B66E-7D89-B4EC-E50EBEDE6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endParaRPr lang="zh-TW" altLang="en-US"/>
          </a:p>
        </p:txBody>
      </p:sp>
      <p:sp>
        <p:nvSpPr>
          <p:cNvPr id="5" name="Footer Placeholder 4">
            <a:extLst>
              <a:ext uri="{FF2B5EF4-FFF2-40B4-BE49-F238E27FC236}">
                <a16:creationId xmlns:a16="http://schemas.microsoft.com/office/drawing/2014/main" id="{0DDD3AF4-58D0-3801-04B8-D5D335C6C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zh-TW" altLang="en-US"/>
          </a:p>
        </p:txBody>
      </p:sp>
      <p:sp>
        <p:nvSpPr>
          <p:cNvPr id="6" name="Slide Number Placeholder 5">
            <a:extLst>
              <a:ext uri="{FF2B5EF4-FFF2-40B4-BE49-F238E27FC236}">
                <a16:creationId xmlns:a16="http://schemas.microsoft.com/office/drawing/2014/main" id="{2CC09479-76EF-A3FE-AEB9-0F2ED0220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6F935F-37B6-411B-B923-B4A11E7636F0}" type="slidenum">
              <a:rPr lang="zh-TW" altLang="en-US" smtClean="0"/>
              <a:pPr/>
              <a:t>‹#›</a:t>
            </a:fld>
            <a:endParaRPr lang="zh-TW" altLang="en-US"/>
          </a:p>
        </p:txBody>
      </p:sp>
    </p:spTree>
    <p:extLst>
      <p:ext uri="{BB962C8B-B14F-4D97-AF65-F5344CB8AC3E}">
        <p14:creationId xmlns:p14="http://schemas.microsoft.com/office/powerpoint/2010/main" val="22976064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csc.columbusstate.edu/carroll/6109/graphs/graphsTerminology.html" TargetMode="External"/><Relationship Id="rId2" Type="http://schemas.openxmlformats.org/officeDocument/2006/relationships/hyperlink" Target="http://csc.columbusstate.edu/carroll/6109/graphs/graphsExercis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23C6AE30-EE19-15D5-FBCF-5B63C7BB50F8}"/>
              </a:ext>
            </a:extLst>
          </p:cNvPr>
          <p:cNvSpPr>
            <a:spLocks noGrp="1" noChangeArrowheads="1"/>
          </p:cNvSpPr>
          <p:nvPr>
            <p:ph type="ctrTitle"/>
          </p:nvPr>
        </p:nvSpPr>
        <p:spPr/>
        <p:txBody>
          <a:bodyPr>
            <a:normAutofit fontScale="90000"/>
          </a:bodyPr>
          <a:lstStyle/>
          <a:p>
            <a:pPr eaLnBrk="1" hangingPunct="1"/>
            <a:br>
              <a:rPr lang="en-US" altLang="zh-TW" dirty="0"/>
            </a:br>
            <a:r>
              <a:rPr lang="en-US" altLang="zh-TW" dirty="0"/>
              <a:t>Elementary Graph Algorithms</a:t>
            </a:r>
          </a:p>
        </p:txBody>
      </p:sp>
      <p:sp>
        <p:nvSpPr>
          <p:cNvPr id="4100" name="Rectangle 3">
            <a:extLst>
              <a:ext uri="{FF2B5EF4-FFF2-40B4-BE49-F238E27FC236}">
                <a16:creationId xmlns:a16="http://schemas.microsoft.com/office/drawing/2014/main" id="{36A86E8D-115E-9327-B848-DB8CA02EEE9E}"/>
              </a:ext>
            </a:extLst>
          </p:cNvPr>
          <p:cNvSpPr>
            <a:spLocks noGrp="1" noChangeArrowheads="1"/>
          </p:cNvSpPr>
          <p:nvPr>
            <p:ph type="subTitle" idx="1"/>
          </p:nvPr>
        </p:nvSpPr>
        <p:spPr/>
        <p:txBody>
          <a:bodyPr/>
          <a:lstStyle/>
          <a:p>
            <a:pPr eaLnBrk="1" hangingPunct="1"/>
            <a:r>
              <a:rPr lang="en-US" altLang="zh-TW" dirty="0"/>
              <a:t>Md Amjad Hossain</a:t>
            </a:r>
            <a:endParaRPr lang="zh-TW" altLang="en-US" dirty="0"/>
          </a:p>
        </p:txBody>
      </p:sp>
      <p:sp>
        <p:nvSpPr>
          <p:cNvPr id="4098" name="Rectangle 6">
            <a:extLst>
              <a:ext uri="{FF2B5EF4-FFF2-40B4-BE49-F238E27FC236}">
                <a16:creationId xmlns:a16="http://schemas.microsoft.com/office/drawing/2014/main" id="{E0399BAD-C09D-A2FA-FD49-FC32C5A828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E9E836B0-6624-44D4-BED2-D21A4ACDF02A}" type="slidenum">
              <a:rPr lang="zh-TW" altLang="en-US">
                <a:latin typeface="Times New Roman" panose="02020603050405020304" pitchFamily="18" charset="0"/>
                <a:ea typeface="新細明體" panose="02020500000000000000" pitchFamily="18" charset="-120"/>
              </a:rPr>
              <a:pPr eaLnBrk="1" hangingPunct="1"/>
              <a:t>1</a:t>
            </a:fld>
            <a:endParaRPr lang="zh-TW" altLang="en-US">
              <a:latin typeface="Times New Roman" panose="02020603050405020304" pitchFamily="18"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CC7FBCAB-FF22-4FD4-32FF-8022D2DCBE1E}"/>
              </a:ext>
            </a:extLst>
          </p:cNvPr>
          <p:cNvSpPr>
            <a:spLocks noGrp="1" noChangeArrowheads="1"/>
          </p:cNvSpPr>
          <p:nvPr>
            <p:ph type="title"/>
          </p:nvPr>
        </p:nvSpPr>
        <p:spPr/>
        <p:txBody>
          <a:bodyPr/>
          <a:lstStyle/>
          <a:p>
            <a:pPr eaLnBrk="1" hangingPunct="1"/>
            <a:r>
              <a:rPr lang="en-US" altLang="zh-TW" dirty="0"/>
              <a:t>Data Structures for BFS</a:t>
            </a:r>
          </a:p>
        </p:txBody>
      </p:sp>
      <p:sp>
        <p:nvSpPr>
          <p:cNvPr id="10244" name="Rectangle 3">
            <a:extLst>
              <a:ext uri="{FF2B5EF4-FFF2-40B4-BE49-F238E27FC236}">
                <a16:creationId xmlns:a16="http://schemas.microsoft.com/office/drawing/2014/main" id="{F5DEF20A-3CC2-E594-0C30-509B9D04BFC3}"/>
              </a:ext>
            </a:extLst>
          </p:cNvPr>
          <p:cNvSpPr>
            <a:spLocks noGrp="1" noChangeArrowheads="1"/>
          </p:cNvSpPr>
          <p:nvPr>
            <p:ph idx="1"/>
          </p:nvPr>
        </p:nvSpPr>
        <p:spPr>
          <a:xfrm>
            <a:off x="838200" y="1825625"/>
            <a:ext cx="8382000" cy="4351338"/>
          </a:xfrm>
        </p:spPr>
        <p:txBody>
          <a:bodyPr>
            <a:normAutofit fontScale="92500" lnSpcReduction="10000"/>
          </a:bodyPr>
          <a:lstStyle/>
          <a:p>
            <a:pPr eaLnBrk="1" hangingPunct="1"/>
            <a:r>
              <a:rPr lang="en-US" altLang="zh-TW" dirty="0"/>
              <a:t>Adjacency list</a:t>
            </a:r>
          </a:p>
          <a:p>
            <a:pPr eaLnBrk="1" hangingPunct="1"/>
            <a:r>
              <a:rPr lang="en-US" altLang="zh-TW" dirty="0"/>
              <a:t>color[u] for each vertex</a:t>
            </a:r>
            <a:endParaRPr lang="en-US" altLang="zh-TW" dirty="0">
              <a:solidFill>
                <a:schemeClr val="accent2"/>
              </a:solidFill>
            </a:endParaRPr>
          </a:p>
          <a:p>
            <a:pPr lvl="1" eaLnBrk="1" hangingPunct="1"/>
            <a:r>
              <a:rPr lang="en-US" altLang="zh-TW" dirty="0">
                <a:solidFill>
                  <a:schemeClr val="accent2"/>
                </a:solidFill>
              </a:rPr>
              <a:t>WHITE</a:t>
            </a:r>
            <a:r>
              <a:rPr lang="en-US" altLang="zh-TW" dirty="0"/>
              <a:t> if u has not been discovered</a:t>
            </a:r>
            <a:endParaRPr lang="en-US" altLang="zh-TW" dirty="0">
              <a:solidFill>
                <a:schemeClr val="accent2"/>
              </a:solidFill>
            </a:endParaRPr>
          </a:p>
          <a:p>
            <a:pPr lvl="1" eaLnBrk="1" hangingPunct="1"/>
            <a:r>
              <a:rPr lang="en-US" altLang="zh-TW" dirty="0">
                <a:solidFill>
                  <a:schemeClr val="accent2"/>
                </a:solidFill>
              </a:rPr>
              <a:t>BLACK</a:t>
            </a:r>
            <a:r>
              <a:rPr lang="en-US" altLang="zh-TW" dirty="0"/>
              <a:t> if u and all its adjacent vertices have been discovered</a:t>
            </a:r>
            <a:endParaRPr lang="en-US" altLang="zh-TW" dirty="0">
              <a:solidFill>
                <a:schemeClr val="accent2"/>
              </a:solidFill>
            </a:endParaRPr>
          </a:p>
          <a:p>
            <a:pPr lvl="1" eaLnBrk="1" hangingPunct="1"/>
            <a:r>
              <a:rPr lang="en-US" altLang="zh-TW" dirty="0">
                <a:solidFill>
                  <a:schemeClr val="accent2"/>
                </a:solidFill>
              </a:rPr>
              <a:t>GRAY</a:t>
            </a:r>
            <a:r>
              <a:rPr lang="en-US" altLang="zh-TW" dirty="0"/>
              <a:t> if u has been discovered, but has some adjacent white vertices</a:t>
            </a:r>
          </a:p>
          <a:p>
            <a:pPr lvl="2" eaLnBrk="1" hangingPunct="1"/>
            <a:r>
              <a:rPr lang="en-US" altLang="zh-TW" dirty="0"/>
              <a:t>Frontier between discovered and undiscovered vertices</a:t>
            </a:r>
          </a:p>
          <a:p>
            <a:pPr eaLnBrk="1" hangingPunct="1"/>
            <a:r>
              <a:rPr lang="en-US" altLang="zh-TW" dirty="0"/>
              <a:t>d[u] for the distance from s to u</a:t>
            </a:r>
          </a:p>
          <a:p>
            <a:pPr eaLnBrk="1" hangingPunct="1"/>
            <a:r>
              <a:rPr lang="en-US" altLang="zh-TW" dirty="0">
                <a:sym typeface="Symbol" panose="05050102010706020507" pitchFamily="18" charset="2"/>
              </a:rPr>
              <a:t>[u] for predecessor of u</a:t>
            </a:r>
          </a:p>
          <a:p>
            <a:pPr eaLnBrk="1" hangingPunct="1"/>
            <a:r>
              <a:rPr lang="en-US" altLang="zh-TW" dirty="0">
                <a:sym typeface="Symbol" panose="05050102010706020507" pitchFamily="18" charset="2"/>
              </a:rPr>
              <a:t>FIFO queue Q to manage the set of gray vertices</a:t>
            </a:r>
          </a:p>
          <a:p>
            <a:pPr lvl="1" eaLnBrk="1" hangingPunct="1"/>
            <a:r>
              <a:rPr lang="en-US" altLang="zh-TW" dirty="0"/>
              <a:t>Q stores all the gray vertices </a:t>
            </a:r>
          </a:p>
        </p:txBody>
      </p:sp>
      <p:sp>
        <p:nvSpPr>
          <p:cNvPr id="10242" name="Slide Number Placeholder 5">
            <a:extLst>
              <a:ext uri="{FF2B5EF4-FFF2-40B4-BE49-F238E27FC236}">
                <a16:creationId xmlns:a16="http://schemas.microsoft.com/office/drawing/2014/main" id="{589674B6-9CDD-1E77-5AD2-28B57DC32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EF2E2501-8B6D-4C04-8C2A-3648789EE493}" type="slidenum">
              <a:rPr lang="zh-TW" altLang="en-US">
                <a:latin typeface="Times New Roman" panose="02020603050405020304" pitchFamily="18" charset="0"/>
                <a:ea typeface="新細明體" panose="02020500000000000000" pitchFamily="18" charset="-120"/>
              </a:rPr>
              <a:pPr eaLnBrk="1" hangingPunct="1"/>
              <a:t>10</a:t>
            </a:fld>
            <a:endParaRPr lang="zh-TW" altLang="en-US">
              <a:latin typeface="Times New Roman" panose="02020603050405020304" pitchFamily="18" charset="0"/>
              <a:ea typeface="新細明體" panose="02020500000000000000" pitchFamily="18" charset="-120"/>
            </a:endParaRPr>
          </a:p>
        </p:txBody>
      </p:sp>
      <p:pic>
        <p:nvPicPr>
          <p:cNvPr id="2" name="Picture 1">
            <a:extLst>
              <a:ext uri="{FF2B5EF4-FFF2-40B4-BE49-F238E27FC236}">
                <a16:creationId xmlns:a16="http://schemas.microsoft.com/office/drawing/2014/main" id="{2C93F30B-42BC-67ED-131A-B79F19A859BD}"/>
              </a:ext>
            </a:extLst>
          </p:cNvPr>
          <p:cNvPicPr>
            <a:picLocks noChangeAspect="1"/>
          </p:cNvPicPr>
          <p:nvPr/>
        </p:nvPicPr>
        <p:blipFill>
          <a:blip r:embed="rId2"/>
          <a:stretch>
            <a:fillRect/>
          </a:stretch>
        </p:blipFill>
        <p:spPr>
          <a:xfrm>
            <a:off x="9220200" y="2286000"/>
            <a:ext cx="2868009" cy="33103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CF1B265C-ECE0-79ED-2D43-79FDA29124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8A85FAAC-1520-41CB-9EF2-DB9752401F36}" type="slidenum">
              <a:rPr lang="zh-TW" altLang="en-US">
                <a:latin typeface="Times New Roman" panose="02020603050405020304" pitchFamily="18" charset="0"/>
                <a:ea typeface="新細明體" panose="02020500000000000000" pitchFamily="18" charset="-120"/>
              </a:rPr>
              <a:pPr eaLnBrk="1" hangingPunct="1"/>
              <a:t>11</a:t>
            </a:fld>
            <a:endParaRPr lang="zh-TW" altLang="en-US">
              <a:latin typeface="Times New Roman" panose="02020603050405020304" pitchFamily="18" charset="0"/>
              <a:ea typeface="新細明體" panose="02020500000000000000" pitchFamily="18" charset="-120"/>
            </a:endParaRPr>
          </a:p>
        </p:txBody>
      </p:sp>
      <p:pic>
        <p:nvPicPr>
          <p:cNvPr id="2" name="object 31">
            <a:extLst>
              <a:ext uri="{FF2B5EF4-FFF2-40B4-BE49-F238E27FC236}">
                <a16:creationId xmlns:a16="http://schemas.microsoft.com/office/drawing/2014/main" id="{37038E1B-399F-C19A-27D5-F25C94263FC1}"/>
              </a:ext>
            </a:extLst>
          </p:cNvPr>
          <p:cNvPicPr/>
          <p:nvPr/>
        </p:nvPicPr>
        <p:blipFill>
          <a:blip r:embed="rId2" cstate="print"/>
          <a:stretch>
            <a:fillRect/>
          </a:stretch>
        </p:blipFill>
        <p:spPr>
          <a:xfrm>
            <a:off x="562181" y="1752600"/>
            <a:ext cx="5800520" cy="3169973"/>
          </a:xfrm>
          <a:prstGeom prst="rect">
            <a:avLst/>
          </a:prstGeom>
        </p:spPr>
      </p:pic>
      <p:pic>
        <p:nvPicPr>
          <p:cNvPr id="3" name="object 31">
            <a:extLst>
              <a:ext uri="{FF2B5EF4-FFF2-40B4-BE49-F238E27FC236}">
                <a16:creationId xmlns:a16="http://schemas.microsoft.com/office/drawing/2014/main" id="{5408F96F-785D-B840-FC34-833DCDF88BF4}"/>
              </a:ext>
            </a:extLst>
          </p:cNvPr>
          <p:cNvPicPr/>
          <p:nvPr/>
        </p:nvPicPr>
        <p:blipFill>
          <a:blip r:embed="rId3" cstate="print"/>
          <a:stretch>
            <a:fillRect/>
          </a:stretch>
        </p:blipFill>
        <p:spPr>
          <a:xfrm>
            <a:off x="7010400" y="2057400"/>
            <a:ext cx="4523743" cy="2259725"/>
          </a:xfrm>
          <a:prstGeom prst="rect">
            <a:avLst/>
          </a:prstGeom>
        </p:spPr>
      </p:pic>
      <p:cxnSp>
        <p:nvCxnSpPr>
          <p:cNvPr id="5" name="Straight Connector 4">
            <a:extLst>
              <a:ext uri="{FF2B5EF4-FFF2-40B4-BE49-F238E27FC236}">
                <a16:creationId xmlns:a16="http://schemas.microsoft.com/office/drawing/2014/main" id="{A48142D6-B566-9B73-A145-5EE5E02D4C51}"/>
              </a:ext>
            </a:extLst>
          </p:cNvPr>
          <p:cNvCxnSpPr/>
          <p:nvPr/>
        </p:nvCxnSpPr>
        <p:spPr>
          <a:xfrm>
            <a:off x="6553200" y="1295400"/>
            <a:ext cx="0" cy="327660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5510923-A13F-3958-34D2-FABE1265CE17}"/>
              </a:ext>
            </a:extLst>
          </p:cNvPr>
          <p:cNvSpPr txBox="1"/>
          <p:nvPr/>
        </p:nvSpPr>
        <p:spPr>
          <a:xfrm>
            <a:off x="685800" y="381000"/>
            <a:ext cx="6094770" cy="523220"/>
          </a:xfrm>
          <a:prstGeom prst="rect">
            <a:avLst/>
          </a:prstGeom>
          <a:noFill/>
        </p:spPr>
        <p:txBody>
          <a:bodyPr wrap="square">
            <a:spAutoFit/>
          </a:bodyPr>
          <a:lstStyle/>
          <a:p>
            <a:r>
              <a:rPr lang="en-US" sz="2800" b="1" spc="155" dirty="0"/>
              <a:t>BFS</a:t>
            </a:r>
            <a:r>
              <a:rPr lang="en-US" sz="2800" b="1" spc="175" dirty="0"/>
              <a:t> </a:t>
            </a:r>
            <a:r>
              <a:rPr lang="en-US" sz="2800" b="1" dirty="0"/>
              <a:t>Example ( G, s are given)</a:t>
            </a:r>
            <a:r>
              <a:rPr lang="en-US" sz="2800" b="1" spc="175" dirty="0"/>
              <a:t> </a:t>
            </a:r>
            <a:endParaRPr lang="en-US"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6215FDE3-EC30-3BA8-BDFF-4F39A96AC6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81B91031-C514-4614-94F7-D6EABBCE3D54}" type="slidenum">
              <a:rPr lang="zh-TW" altLang="en-US">
                <a:latin typeface="Times New Roman" panose="02020603050405020304" pitchFamily="18" charset="0"/>
                <a:ea typeface="新細明體" panose="02020500000000000000" pitchFamily="18" charset="-120"/>
              </a:rPr>
              <a:pPr eaLnBrk="1" hangingPunct="1"/>
              <a:t>12</a:t>
            </a:fld>
            <a:endParaRPr lang="zh-TW" altLang="en-US">
              <a:latin typeface="Times New Roman" panose="02020603050405020304" pitchFamily="18" charset="0"/>
              <a:ea typeface="新細明體" panose="02020500000000000000" pitchFamily="18" charset="-120"/>
            </a:endParaRPr>
          </a:p>
        </p:txBody>
      </p:sp>
      <p:pic>
        <p:nvPicPr>
          <p:cNvPr id="13315" name="Picture 7" descr="D:\McGraw-Hill Projects\Cormen\algorithms\BFS.gif">
            <a:extLst>
              <a:ext uri="{FF2B5EF4-FFF2-40B4-BE49-F238E27FC236}">
                <a16:creationId xmlns:a16="http://schemas.microsoft.com/office/drawing/2014/main" id="{4909FE27-D48E-39D2-DB67-29A9573AD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descr="D:\McGraw-Hill Projects\Cormen\algorithms\BFS.gif">
            <a:extLst>
              <a:ext uri="{FF2B5EF4-FFF2-40B4-BE49-F238E27FC236}">
                <a16:creationId xmlns:a16="http://schemas.microsoft.com/office/drawing/2014/main" id="{49C68774-20E2-0FF0-AAE8-81A6ED4C5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a:extLst>
              <a:ext uri="{FF2B5EF4-FFF2-40B4-BE49-F238E27FC236}">
                <a16:creationId xmlns:a16="http://schemas.microsoft.com/office/drawing/2014/main" id="{0E4CB433-E60C-79FE-0F07-E5181F0C49A6}"/>
              </a:ext>
            </a:extLst>
          </p:cNvPr>
          <p:cNvSpPr>
            <a:spLocks noChangeArrowheads="1"/>
          </p:cNvSpPr>
          <p:nvPr/>
        </p:nvSpPr>
        <p:spPr bwMode="auto">
          <a:xfrm>
            <a:off x="1752600" y="457200"/>
            <a:ext cx="8686800" cy="1371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endParaRPr lang="en-US" altLang="en-US"/>
          </a:p>
        </p:txBody>
      </p:sp>
      <p:sp>
        <p:nvSpPr>
          <p:cNvPr id="13318" name="Text Box 4">
            <a:extLst>
              <a:ext uri="{FF2B5EF4-FFF2-40B4-BE49-F238E27FC236}">
                <a16:creationId xmlns:a16="http://schemas.microsoft.com/office/drawing/2014/main" id="{B6CEDCF0-17CA-6255-AA45-5D6F55F50539}"/>
              </a:ext>
            </a:extLst>
          </p:cNvPr>
          <p:cNvSpPr txBox="1">
            <a:spLocks noChangeArrowheads="1"/>
          </p:cNvSpPr>
          <p:nvPr/>
        </p:nvSpPr>
        <p:spPr bwMode="auto">
          <a:xfrm>
            <a:off x="8153401" y="1143001"/>
            <a:ext cx="1647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2000" b="1">
                <a:solidFill>
                  <a:schemeClr val="accent2"/>
                </a:solidFill>
              </a:rPr>
              <a:t>Initialization</a:t>
            </a:r>
          </a:p>
        </p:txBody>
      </p:sp>
      <p:sp>
        <p:nvSpPr>
          <p:cNvPr id="13319" name="AutoShape 5">
            <a:extLst>
              <a:ext uri="{FF2B5EF4-FFF2-40B4-BE49-F238E27FC236}">
                <a16:creationId xmlns:a16="http://schemas.microsoft.com/office/drawing/2014/main" id="{BA99DE56-0A13-B98A-337A-0EF5071D4306}"/>
              </a:ext>
            </a:extLst>
          </p:cNvPr>
          <p:cNvSpPr>
            <a:spLocks/>
          </p:cNvSpPr>
          <p:nvPr/>
        </p:nvSpPr>
        <p:spPr bwMode="auto">
          <a:xfrm>
            <a:off x="6400800" y="1905000"/>
            <a:ext cx="152400" cy="1524000"/>
          </a:xfrm>
          <a:prstGeom prst="rightBrace">
            <a:avLst>
              <a:gd name="adj1" fmla="val 83333"/>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algn="ctr" eaLnBrk="1" hangingPunct="1"/>
            <a:endParaRPr lang="zh-TW" altLang="en-US">
              <a:solidFill>
                <a:schemeClr val="hlink"/>
              </a:solidFill>
            </a:endParaRPr>
          </a:p>
        </p:txBody>
      </p:sp>
      <p:sp>
        <p:nvSpPr>
          <p:cNvPr id="13320" name="Text Box 6">
            <a:extLst>
              <a:ext uri="{FF2B5EF4-FFF2-40B4-BE49-F238E27FC236}">
                <a16:creationId xmlns:a16="http://schemas.microsoft.com/office/drawing/2014/main" id="{D1919BB0-E4B8-59A9-8100-4A99AF7D5F19}"/>
              </a:ext>
            </a:extLst>
          </p:cNvPr>
          <p:cNvSpPr txBox="1">
            <a:spLocks noChangeArrowheads="1"/>
          </p:cNvSpPr>
          <p:nvPr/>
        </p:nvSpPr>
        <p:spPr bwMode="auto">
          <a:xfrm>
            <a:off x="6705600" y="2438401"/>
            <a:ext cx="302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2000" b="1">
                <a:solidFill>
                  <a:schemeClr val="accent2"/>
                </a:solidFill>
              </a:rPr>
              <a:t>Set up s and initialize Q</a:t>
            </a:r>
          </a:p>
        </p:txBody>
      </p:sp>
      <p:sp>
        <p:nvSpPr>
          <p:cNvPr id="13321" name="Rectangle 8">
            <a:extLst>
              <a:ext uri="{FF2B5EF4-FFF2-40B4-BE49-F238E27FC236}">
                <a16:creationId xmlns:a16="http://schemas.microsoft.com/office/drawing/2014/main" id="{95A13FA9-CD2D-5732-8B55-74F11E4F2E88}"/>
              </a:ext>
            </a:extLst>
          </p:cNvPr>
          <p:cNvSpPr>
            <a:spLocks noChangeArrowheads="1"/>
          </p:cNvSpPr>
          <p:nvPr/>
        </p:nvSpPr>
        <p:spPr bwMode="auto">
          <a:xfrm>
            <a:off x="1676400" y="3886201"/>
            <a:ext cx="8915400" cy="2301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endParaRPr lang="en-US" altLang="en-US"/>
          </a:p>
        </p:txBody>
      </p:sp>
      <p:sp>
        <p:nvSpPr>
          <p:cNvPr id="13322" name="Text Box 9">
            <a:extLst>
              <a:ext uri="{FF2B5EF4-FFF2-40B4-BE49-F238E27FC236}">
                <a16:creationId xmlns:a16="http://schemas.microsoft.com/office/drawing/2014/main" id="{0902A0FA-B885-2850-E212-D47FE75F086E}"/>
              </a:ext>
            </a:extLst>
          </p:cNvPr>
          <p:cNvSpPr txBox="1">
            <a:spLocks noChangeArrowheads="1"/>
          </p:cNvSpPr>
          <p:nvPr/>
        </p:nvSpPr>
        <p:spPr bwMode="auto">
          <a:xfrm>
            <a:off x="2362200" y="5257801"/>
            <a:ext cx="435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2000" b="1">
                <a:solidFill>
                  <a:schemeClr val="accent2"/>
                </a:solidFill>
              </a:rPr>
              <a:t>Explore all the vertices adjacent to</a:t>
            </a:r>
          </a:p>
          <a:p>
            <a:pPr eaLnBrk="1" hangingPunct="1"/>
            <a:r>
              <a:rPr lang="en-US" altLang="zh-TW" sz="2000" b="1">
                <a:solidFill>
                  <a:schemeClr val="accent2"/>
                </a:solidFill>
              </a:rPr>
              <a:t>u and update d, </a:t>
            </a:r>
            <a:r>
              <a:rPr lang="en-US" altLang="zh-TW" sz="2000" b="1">
                <a:solidFill>
                  <a:schemeClr val="accent2"/>
                </a:solidFill>
                <a:sym typeface="Symbol" panose="05050102010706020507" pitchFamily="18" charset="2"/>
              </a:rPr>
              <a:t></a:t>
            </a:r>
            <a:r>
              <a:rPr lang="en-US" altLang="zh-TW" sz="2000" b="1">
                <a:solidFill>
                  <a:schemeClr val="accent2"/>
                </a:solidFill>
              </a:rPr>
              <a:t> and Q</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EAC50322-5689-B4DD-1317-C611B283C342}"/>
              </a:ext>
            </a:extLst>
          </p:cNvPr>
          <p:cNvSpPr>
            <a:spLocks noGrp="1" noChangeArrowheads="1"/>
          </p:cNvSpPr>
          <p:nvPr>
            <p:ph type="title"/>
          </p:nvPr>
        </p:nvSpPr>
        <p:spPr/>
        <p:txBody>
          <a:bodyPr/>
          <a:lstStyle/>
          <a:p>
            <a:pPr eaLnBrk="1" hangingPunct="1"/>
            <a:r>
              <a:rPr lang="en-US" altLang="zh-TW"/>
              <a:t>Analysis of BFS</a:t>
            </a:r>
          </a:p>
        </p:txBody>
      </p:sp>
      <p:sp>
        <p:nvSpPr>
          <p:cNvPr id="14340" name="Rectangle 3">
            <a:extLst>
              <a:ext uri="{FF2B5EF4-FFF2-40B4-BE49-F238E27FC236}">
                <a16:creationId xmlns:a16="http://schemas.microsoft.com/office/drawing/2014/main" id="{865A3532-C8C2-8453-8E3D-0D5592F3088A}"/>
              </a:ext>
            </a:extLst>
          </p:cNvPr>
          <p:cNvSpPr>
            <a:spLocks noGrp="1" noChangeArrowheads="1"/>
          </p:cNvSpPr>
          <p:nvPr>
            <p:ph idx="1"/>
          </p:nvPr>
        </p:nvSpPr>
        <p:spPr>
          <a:xfrm>
            <a:off x="838200" y="1825625"/>
            <a:ext cx="10210800" cy="1831975"/>
          </a:xfrm>
        </p:spPr>
        <p:txBody>
          <a:bodyPr/>
          <a:lstStyle/>
          <a:p>
            <a:pPr eaLnBrk="1" hangingPunct="1">
              <a:lnSpc>
                <a:spcPct val="90000"/>
              </a:lnSpc>
            </a:pPr>
            <a:r>
              <a:rPr lang="en-US" altLang="zh-TW" sz="2800" dirty="0"/>
              <a:t>O(V+E)</a:t>
            </a:r>
          </a:p>
          <a:p>
            <a:pPr lvl="1" eaLnBrk="1" hangingPunct="1">
              <a:lnSpc>
                <a:spcPct val="90000"/>
              </a:lnSpc>
            </a:pPr>
            <a:r>
              <a:rPr lang="en-US" altLang="zh-TW" sz="2400" dirty="0"/>
              <a:t>Each vertex is </a:t>
            </a:r>
            <a:r>
              <a:rPr lang="en-US" altLang="zh-TW" sz="2400" dirty="0" err="1"/>
              <a:t>en</a:t>
            </a:r>
            <a:r>
              <a:rPr lang="en-US" altLang="zh-TW" sz="2400" dirty="0"/>
              <a:t>-queued (O(1)) at most once </a:t>
            </a:r>
            <a:r>
              <a:rPr lang="en-US" altLang="zh-TW" sz="2400" dirty="0">
                <a:sym typeface="Wingdings" panose="05000000000000000000" pitchFamily="2" charset="2"/>
              </a:rPr>
              <a:t> O(V)</a:t>
            </a:r>
          </a:p>
          <a:p>
            <a:pPr lvl="1" eaLnBrk="1" hangingPunct="1">
              <a:lnSpc>
                <a:spcPct val="90000"/>
              </a:lnSpc>
            </a:pPr>
            <a:r>
              <a:rPr lang="en-US" altLang="zh-TW" sz="2400" dirty="0"/>
              <a:t>Each adjacency list is scanned at most once </a:t>
            </a:r>
            <a:r>
              <a:rPr lang="en-US" altLang="zh-TW" sz="2400" dirty="0">
                <a:sym typeface="Wingdings" panose="05000000000000000000" pitchFamily="2" charset="2"/>
              </a:rPr>
              <a:t> O(E)</a:t>
            </a:r>
          </a:p>
          <a:p>
            <a:pPr eaLnBrk="1" hangingPunct="1">
              <a:lnSpc>
                <a:spcPct val="90000"/>
              </a:lnSpc>
            </a:pPr>
            <a:r>
              <a:rPr lang="en-US" altLang="zh-TW" sz="2800" dirty="0">
                <a:sym typeface="Wingdings" panose="05000000000000000000" pitchFamily="2" charset="2"/>
              </a:rPr>
              <a:t>Print out the vertices on a shortest path from s to v</a:t>
            </a:r>
            <a:endParaRPr lang="en-US" altLang="zh-TW" sz="2800" dirty="0"/>
          </a:p>
        </p:txBody>
      </p:sp>
      <p:sp>
        <p:nvSpPr>
          <p:cNvPr id="14338" name="Slide Number Placeholder 5">
            <a:extLst>
              <a:ext uri="{FF2B5EF4-FFF2-40B4-BE49-F238E27FC236}">
                <a16:creationId xmlns:a16="http://schemas.microsoft.com/office/drawing/2014/main" id="{BE3A0F4C-0168-C0FB-8A90-00AC126C2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19C7D221-3613-4FAF-BB0B-C87DA064CF88}" type="slidenum">
              <a:rPr lang="zh-TW" altLang="en-US">
                <a:latin typeface="Times New Roman" panose="02020603050405020304" pitchFamily="18" charset="0"/>
                <a:ea typeface="新細明體" panose="02020500000000000000" pitchFamily="18" charset="-120"/>
              </a:rPr>
              <a:pPr eaLnBrk="1" hangingPunct="1"/>
              <a:t>13</a:t>
            </a:fld>
            <a:endParaRPr lang="zh-TW" altLang="en-US">
              <a:latin typeface="Times New Roman" panose="02020603050405020304" pitchFamily="18" charset="0"/>
              <a:ea typeface="新細明體" panose="02020500000000000000" pitchFamily="18" charset="-120"/>
            </a:endParaRPr>
          </a:p>
        </p:txBody>
      </p:sp>
      <p:sp>
        <p:nvSpPr>
          <p:cNvPr id="3" name="TextBox 2">
            <a:extLst>
              <a:ext uri="{FF2B5EF4-FFF2-40B4-BE49-F238E27FC236}">
                <a16:creationId xmlns:a16="http://schemas.microsoft.com/office/drawing/2014/main" id="{DFD12B68-DD39-0A02-7C87-D6FB232973D7}"/>
              </a:ext>
            </a:extLst>
          </p:cNvPr>
          <p:cNvSpPr txBox="1"/>
          <p:nvPr/>
        </p:nvSpPr>
        <p:spPr>
          <a:xfrm>
            <a:off x="1524000" y="3792537"/>
            <a:ext cx="9220200" cy="1246495"/>
          </a:xfrm>
          <a:prstGeom prst="rect">
            <a:avLst/>
          </a:prstGeom>
          <a:noFill/>
        </p:spPr>
        <p:txBody>
          <a:bodyPr wrap="square">
            <a:spAutoFit/>
          </a:bodyPr>
          <a:lstStyle/>
          <a:p>
            <a:pPr marL="12700">
              <a:lnSpc>
                <a:spcPct val="100000"/>
              </a:lnSpc>
              <a:spcBef>
                <a:spcPts val="195"/>
              </a:spcBef>
            </a:pPr>
            <a:r>
              <a:rPr lang="en-US" dirty="0"/>
              <a:t>After</a:t>
            </a:r>
            <a:r>
              <a:rPr lang="en-US" spc="-65" dirty="0"/>
              <a:t> </a:t>
            </a:r>
            <a:r>
              <a:rPr lang="en-US" spc="-10" dirty="0"/>
              <a:t>the</a:t>
            </a:r>
            <a:r>
              <a:rPr lang="en-US" spc="-25" dirty="0"/>
              <a:t> </a:t>
            </a:r>
            <a:r>
              <a:rPr lang="en-US" spc="-50" dirty="0"/>
              <a:t>end</a:t>
            </a:r>
            <a:r>
              <a:rPr lang="en-US" spc="-25" dirty="0"/>
              <a:t> </a:t>
            </a:r>
            <a:r>
              <a:rPr lang="en-US" dirty="0"/>
              <a:t>of</a:t>
            </a:r>
            <a:r>
              <a:rPr lang="en-US" spc="-25" dirty="0"/>
              <a:t> </a:t>
            </a:r>
            <a:r>
              <a:rPr lang="en-US" spc="-10" dirty="0"/>
              <a:t>the</a:t>
            </a:r>
            <a:r>
              <a:rPr lang="en-US" spc="-25" dirty="0"/>
              <a:t> </a:t>
            </a:r>
            <a:r>
              <a:rPr lang="en-US" spc="-35" dirty="0"/>
              <a:t>algorithm,</a:t>
            </a:r>
            <a:r>
              <a:rPr lang="en-US" spc="-30" dirty="0"/>
              <a:t> </a:t>
            </a:r>
            <a:r>
              <a:rPr lang="en-US" b="0" i="1" spc="-110" dirty="0">
                <a:latin typeface="Bookman Old Style"/>
                <a:cs typeface="Bookman Old Style"/>
              </a:rPr>
              <a:t>d</a:t>
            </a:r>
            <a:r>
              <a:rPr lang="en-US" spc="-110" dirty="0"/>
              <a:t>[</a:t>
            </a:r>
            <a:r>
              <a:rPr lang="en-US" b="0" i="1" spc="-110" dirty="0">
                <a:latin typeface="Bookman Old Style"/>
                <a:cs typeface="Bookman Old Style"/>
              </a:rPr>
              <a:t>v</a:t>
            </a:r>
            <a:r>
              <a:rPr lang="en-US" spc="-110" dirty="0"/>
              <a:t>]</a:t>
            </a:r>
            <a:r>
              <a:rPr lang="en-US" spc="-40" dirty="0"/>
              <a:t> </a:t>
            </a:r>
            <a:r>
              <a:rPr lang="en-US" dirty="0"/>
              <a:t>=</a:t>
            </a:r>
            <a:r>
              <a:rPr lang="en-US" spc="-25" dirty="0"/>
              <a:t> </a:t>
            </a:r>
            <a:r>
              <a:rPr lang="en-US" spc="-40" dirty="0"/>
              <a:t>shortest</a:t>
            </a:r>
            <a:r>
              <a:rPr lang="en-US" spc="-25" dirty="0"/>
              <a:t> </a:t>
            </a:r>
            <a:r>
              <a:rPr lang="en-US" spc="-35" dirty="0"/>
              <a:t>distance</a:t>
            </a:r>
            <a:r>
              <a:rPr lang="en-US" spc="-25" dirty="0"/>
              <a:t> </a:t>
            </a:r>
            <a:r>
              <a:rPr lang="en-US" spc="-20" dirty="0"/>
              <a:t>from</a:t>
            </a:r>
            <a:r>
              <a:rPr lang="en-US" spc="-25" dirty="0"/>
              <a:t> </a:t>
            </a:r>
            <a:r>
              <a:rPr lang="en-US" b="0" i="1" dirty="0">
                <a:latin typeface="Bookman Old Style"/>
                <a:cs typeface="Bookman Old Style"/>
              </a:rPr>
              <a:t>s</a:t>
            </a:r>
            <a:r>
              <a:rPr lang="en-US" b="0" i="1" spc="-10" dirty="0">
                <a:latin typeface="Bookman Old Style"/>
                <a:cs typeface="Bookman Old Style"/>
              </a:rPr>
              <a:t> </a:t>
            </a:r>
            <a:r>
              <a:rPr lang="en-US" dirty="0"/>
              <a:t>to</a:t>
            </a:r>
            <a:r>
              <a:rPr lang="en-US" spc="-25" dirty="0"/>
              <a:t> </a:t>
            </a:r>
            <a:r>
              <a:rPr lang="en-US" b="0" i="1" spc="-50" dirty="0">
                <a:latin typeface="Bookman Old Style"/>
                <a:cs typeface="Bookman Old Style"/>
              </a:rPr>
              <a:t>v</a:t>
            </a:r>
          </a:p>
          <a:p>
            <a:pPr marL="93980">
              <a:lnSpc>
                <a:spcPts val="1200"/>
              </a:lnSpc>
              <a:spcBef>
                <a:spcPts val="175"/>
              </a:spcBef>
            </a:pPr>
            <a:r>
              <a:rPr lang="en-US" sz="1400" spc="55" dirty="0">
                <a:solidFill>
                  <a:srgbClr val="8C1111"/>
                </a:solidFill>
                <a:latin typeface="Lucida Sans Unicode"/>
                <a:cs typeface="Lucida Sans Unicode"/>
              </a:rPr>
              <a:t>⇒</a:t>
            </a:r>
            <a:r>
              <a:rPr lang="en-US" sz="1400" spc="180" dirty="0">
                <a:solidFill>
                  <a:srgbClr val="8C1111"/>
                </a:solidFill>
                <a:latin typeface="Lucida Sans Unicode"/>
                <a:cs typeface="Lucida Sans Unicode"/>
              </a:rPr>
              <a:t> </a:t>
            </a:r>
            <a:r>
              <a:rPr lang="en-US" sz="1400" spc="-35" dirty="0"/>
              <a:t>Solves</a:t>
            </a:r>
            <a:r>
              <a:rPr lang="en-US" sz="1400" spc="-5" dirty="0"/>
              <a:t> </a:t>
            </a:r>
            <a:r>
              <a:rPr lang="en-US" sz="1400" spc="-45" dirty="0"/>
              <a:t>unweighted</a:t>
            </a:r>
            <a:r>
              <a:rPr lang="en-US" sz="1400" spc="-5" dirty="0"/>
              <a:t> </a:t>
            </a:r>
            <a:r>
              <a:rPr lang="en-US" sz="1400" spc="-40" dirty="0"/>
              <a:t>shortest</a:t>
            </a:r>
            <a:r>
              <a:rPr lang="en-US" sz="1400" dirty="0"/>
              <a:t> </a:t>
            </a:r>
            <a:r>
              <a:rPr lang="en-US" sz="1400" spc="-10" dirty="0"/>
              <a:t>paths</a:t>
            </a:r>
            <a:endParaRPr lang="en-US" sz="1400" dirty="0">
              <a:latin typeface="Lucida Sans Unicode"/>
              <a:cs typeface="Lucida Sans Unicode"/>
            </a:endParaRPr>
          </a:p>
          <a:p>
            <a:pPr marL="289560" marR="31750">
              <a:lnSpc>
                <a:spcPts val="1200"/>
              </a:lnSpc>
              <a:spcBef>
                <a:spcPts val="40"/>
              </a:spcBef>
            </a:pPr>
            <a:r>
              <a:rPr lang="en-US" sz="1400" dirty="0"/>
              <a:t>Can</a:t>
            </a:r>
            <a:r>
              <a:rPr lang="en-US" sz="1400" spc="-35" dirty="0"/>
              <a:t> </a:t>
            </a:r>
            <a:r>
              <a:rPr lang="en-US" sz="1400" spc="-10" dirty="0"/>
              <a:t>print</a:t>
            </a:r>
            <a:r>
              <a:rPr lang="en-US" sz="1400" spc="-30" dirty="0"/>
              <a:t> </a:t>
            </a:r>
            <a:r>
              <a:rPr lang="en-US" sz="1400" spc="-20" dirty="0"/>
              <a:t>the</a:t>
            </a:r>
            <a:r>
              <a:rPr lang="en-US" sz="1400" spc="-40" dirty="0"/>
              <a:t> </a:t>
            </a:r>
            <a:r>
              <a:rPr lang="en-US" sz="1400" spc="-10" dirty="0"/>
              <a:t>path</a:t>
            </a:r>
            <a:r>
              <a:rPr lang="en-US" sz="1400" spc="-30" dirty="0"/>
              <a:t> </a:t>
            </a:r>
            <a:r>
              <a:rPr lang="en-US" sz="1400" spc="-10" dirty="0"/>
              <a:t>from</a:t>
            </a:r>
            <a:r>
              <a:rPr lang="en-US" sz="1400" spc="-30" dirty="0"/>
              <a:t> </a:t>
            </a:r>
            <a:r>
              <a:rPr lang="en-US" sz="1400" b="0" i="1" dirty="0">
                <a:latin typeface="Bookman Old Style"/>
                <a:cs typeface="Bookman Old Style"/>
              </a:rPr>
              <a:t>s</a:t>
            </a:r>
            <a:r>
              <a:rPr lang="en-US" sz="1400" b="0" i="1" spc="-25" dirty="0">
                <a:latin typeface="Bookman Old Style"/>
                <a:cs typeface="Bookman Old Style"/>
              </a:rPr>
              <a:t> </a:t>
            </a:r>
            <a:r>
              <a:rPr lang="en-US" sz="1400" dirty="0"/>
              <a:t>to</a:t>
            </a:r>
            <a:r>
              <a:rPr lang="en-US" sz="1400" spc="-35" dirty="0"/>
              <a:t> </a:t>
            </a:r>
            <a:r>
              <a:rPr lang="en-US" sz="1400" b="0" i="1" dirty="0">
                <a:latin typeface="Bookman Old Style"/>
                <a:cs typeface="Bookman Old Style"/>
              </a:rPr>
              <a:t>v</a:t>
            </a:r>
            <a:r>
              <a:rPr lang="en-US" sz="1400" b="0" i="1" spc="10" dirty="0">
                <a:latin typeface="Bookman Old Style"/>
                <a:cs typeface="Bookman Old Style"/>
              </a:rPr>
              <a:t> </a:t>
            </a:r>
            <a:r>
              <a:rPr lang="en-US" sz="1400" spc="-30" dirty="0"/>
              <a:t>by</a:t>
            </a:r>
            <a:r>
              <a:rPr lang="en-US" sz="1400" spc="-35" dirty="0"/>
              <a:t> </a:t>
            </a:r>
            <a:r>
              <a:rPr lang="en-US" sz="1400" spc="-40" dirty="0"/>
              <a:t>recursively </a:t>
            </a:r>
            <a:r>
              <a:rPr lang="en-US" sz="1400" spc="-25" dirty="0"/>
              <a:t>following </a:t>
            </a:r>
            <a:r>
              <a:rPr lang="en-US" sz="1400" b="0" i="1" spc="-45" dirty="0">
                <a:latin typeface="Bookman Old Style"/>
                <a:cs typeface="Bookman Old Style"/>
              </a:rPr>
              <a:t>π</a:t>
            </a:r>
            <a:r>
              <a:rPr lang="en-US" sz="1400" spc="-45" dirty="0"/>
              <a:t>[</a:t>
            </a:r>
            <a:r>
              <a:rPr lang="en-US" sz="1400" b="0" i="1" spc="-45" dirty="0">
                <a:latin typeface="Bookman Old Style"/>
                <a:cs typeface="Bookman Old Style"/>
              </a:rPr>
              <a:t>v</a:t>
            </a:r>
            <a:r>
              <a:rPr lang="en-US" sz="1400" spc="-45" dirty="0"/>
              <a:t>],</a:t>
            </a:r>
            <a:r>
              <a:rPr lang="en-US" sz="1400" spc="-35" dirty="0"/>
              <a:t> </a:t>
            </a:r>
            <a:r>
              <a:rPr lang="en-US" sz="1400" b="0" i="1" spc="-50" dirty="0">
                <a:latin typeface="Bookman Old Style"/>
                <a:cs typeface="Bookman Old Style"/>
              </a:rPr>
              <a:t>π</a:t>
            </a:r>
            <a:r>
              <a:rPr lang="en-US" sz="1400" spc="-50" dirty="0"/>
              <a:t>[</a:t>
            </a:r>
            <a:r>
              <a:rPr lang="en-US" sz="1400" b="0" i="1" spc="-50" dirty="0">
                <a:latin typeface="Bookman Old Style"/>
                <a:cs typeface="Bookman Old Style"/>
              </a:rPr>
              <a:t>π</a:t>
            </a:r>
            <a:r>
              <a:rPr lang="en-US" sz="1400" spc="-50" dirty="0"/>
              <a:t>[</a:t>
            </a:r>
            <a:r>
              <a:rPr lang="en-US" sz="1400" b="0" i="1" spc="-50" dirty="0">
                <a:latin typeface="Bookman Old Style"/>
                <a:cs typeface="Bookman Old Style"/>
              </a:rPr>
              <a:t>v</a:t>
            </a:r>
            <a:r>
              <a:rPr lang="en-US" sz="1400" spc="-50" dirty="0"/>
              <a:t>]], </a:t>
            </a:r>
            <a:r>
              <a:rPr lang="en-US" sz="1400" spc="-20" dirty="0"/>
              <a:t>etc.</a:t>
            </a:r>
            <a:endParaRPr lang="en-US" sz="1400" dirty="0">
              <a:latin typeface="Bookman Old Style"/>
              <a:cs typeface="Bookman Old Style"/>
            </a:endParaRPr>
          </a:p>
          <a:p>
            <a:pPr marL="12700">
              <a:lnSpc>
                <a:spcPct val="100000"/>
              </a:lnSpc>
              <a:spcBef>
                <a:spcPts val="150"/>
              </a:spcBef>
            </a:pPr>
            <a:r>
              <a:rPr lang="en-US" spc="-30" dirty="0">
                <a:solidFill>
                  <a:srgbClr val="FF0000"/>
                </a:solidFill>
              </a:rPr>
              <a:t>If</a:t>
            </a:r>
            <a:r>
              <a:rPr lang="en-US" spc="-40" dirty="0">
                <a:solidFill>
                  <a:srgbClr val="FF0000"/>
                </a:solidFill>
              </a:rPr>
              <a:t> </a:t>
            </a:r>
            <a:r>
              <a:rPr lang="en-US" b="0" i="1" spc="-110" dirty="0">
                <a:solidFill>
                  <a:srgbClr val="FF0000"/>
                </a:solidFill>
                <a:latin typeface="Bookman Old Style"/>
                <a:cs typeface="Bookman Old Style"/>
              </a:rPr>
              <a:t>d</a:t>
            </a:r>
            <a:r>
              <a:rPr lang="en-US" spc="-110" dirty="0">
                <a:solidFill>
                  <a:srgbClr val="FF0000"/>
                </a:solidFill>
              </a:rPr>
              <a:t>[</a:t>
            </a:r>
            <a:r>
              <a:rPr lang="en-US" b="0" i="1" spc="-110" dirty="0">
                <a:solidFill>
                  <a:srgbClr val="FF0000"/>
                </a:solidFill>
                <a:latin typeface="Bookman Old Style"/>
                <a:cs typeface="Bookman Old Style"/>
              </a:rPr>
              <a:t>v</a:t>
            </a:r>
            <a:r>
              <a:rPr lang="en-US" spc="-110" dirty="0">
                <a:solidFill>
                  <a:srgbClr val="FF0000"/>
                </a:solidFill>
              </a:rPr>
              <a:t>]</a:t>
            </a:r>
            <a:r>
              <a:rPr lang="en-US" spc="-40" dirty="0">
                <a:solidFill>
                  <a:srgbClr val="FF0000"/>
                </a:solidFill>
              </a:rPr>
              <a:t> </a:t>
            </a:r>
            <a:r>
              <a:rPr lang="en-US" dirty="0">
                <a:solidFill>
                  <a:srgbClr val="FF0000"/>
                </a:solidFill>
              </a:rPr>
              <a:t>==</a:t>
            </a:r>
            <a:r>
              <a:rPr lang="en-US" spc="-70" dirty="0">
                <a:solidFill>
                  <a:srgbClr val="FF0000"/>
                </a:solidFill>
              </a:rPr>
              <a:t> </a:t>
            </a:r>
            <a:r>
              <a:rPr lang="en-US" dirty="0">
                <a:solidFill>
                  <a:srgbClr val="FF0000"/>
                </a:solidFill>
                <a:latin typeface="Lucida Sans Unicode"/>
                <a:cs typeface="Lucida Sans Unicode"/>
              </a:rPr>
              <a:t>∞</a:t>
            </a:r>
            <a:r>
              <a:rPr lang="en-US" dirty="0">
                <a:solidFill>
                  <a:srgbClr val="FF0000"/>
                </a:solidFill>
              </a:rPr>
              <a:t>,</a:t>
            </a:r>
            <a:r>
              <a:rPr lang="en-US" spc="-10" dirty="0">
                <a:solidFill>
                  <a:srgbClr val="FF0000"/>
                </a:solidFill>
              </a:rPr>
              <a:t> </a:t>
            </a:r>
            <a:r>
              <a:rPr lang="en-US" spc="-25" dirty="0">
                <a:solidFill>
                  <a:srgbClr val="FF0000"/>
                </a:solidFill>
              </a:rPr>
              <a:t>then</a:t>
            </a:r>
            <a:r>
              <a:rPr lang="en-US" spc="-20" dirty="0">
                <a:solidFill>
                  <a:srgbClr val="FF0000"/>
                </a:solidFill>
              </a:rPr>
              <a:t> </a:t>
            </a:r>
            <a:r>
              <a:rPr lang="en-US" b="0" i="1" dirty="0">
                <a:solidFill>
                  <a:srgbClr val="FF0000"/>
                </a:solidFill>
                <a:latin typeface="Bookman Old Style"/>
                <a:cs typeface="Bookman Old Style"/>
              </a:rPr>
              <a:t>v</a:t>
            </a:r>
            <a:r>
              <a:rPr lang="en-US" b="0" i="1" spc="40" dirty="0">
                <a:solidFill>
                  <a:srgbClr val="FF0000"/>
                </a:solidFill>
                <a:latin typeface="Bookman Old Style"/>
                <a:cs typeface="Bookman Old Style"/>
              </a:rPr>
              <a:t> </a:t>
            </a:r>
            <a:r>
              <a:rPr lang="en-US" dirty="0">
                <a:solidFill>
                  <a:srgbClr val="FF0000"/>
                </a:solidFill>
              </a:rPr>
              <a:t>not</a:t>
            </a:r>
            <a:r>
              <a:rPr lang="en-US" spc="-20" dirty="0">
                <a:solidFill>
                  <a:srgbClr val="FF0000"/>
                </a:solidFill>
              </a:rPr>
              <a:t> </a:t>
            </a:r>
            <a:r>
              <a:rPr lang="en-US" spc="-50" dirty="0">
                <a:solidFill>
                  <a:srgbClr val="FF0000"/>
                </a:solidFill>
              </a:rPr>
              <a:t>reachable</a:t>
            </a:r>
            <a:r>
              <a:rPr lang="en-US" spc="-10" dirty="0">
                <a:solidFill>
                  <a:srgbClr val="FF0000"/>
                </a:solidFill>
              </a:rPr>
              <a:t> </a:t>
            </a:r>
            <a:r>
              <a:rPr lang="en-US" spc="-20" dirty="0">
                <a:solidFill>
                  <a:srgbClr val="FF0000"/>
                </a:solidFill>
              </a:rPr>
              <a:t>from</a:t>
            </a:r>
            <a:r>
              <a:rPr lang="en-US" spc="-10" dirty="0">
                <a:solidFill>
                  <a:srgbClr val="FF0000"/>
                </a:solidFill>
              </a:rPr>
              <a:t> </a:t>
            </a:r>
            <a:r>
              <a:rPr lang="en-US" b="0" i="1" spc="-50" dirty="0">
                <a:solidFill>
                  <a:srgbClr val="FF0000"/>
                </a:solidFill>
                <a:latin typeface="Bookman Old Style"/>
                <a:cs typeface="Bookman Old Style"/>
              </a:rPr>
              <a:t>s</a:t>
            </a:r>
          </a:p>
          <a:p>
            <a:pPr marL="93980">
              <a:lnSpc>
                <a:spcPct val="100000"/>
              </a:lnSpc>
              <a:spcBef>
                <a:spcPts val="175"/>
              </a:spcBef>
            </a:pPr>
            <a:r>
              <a:rPr lang="en-US" sz="1400" spc="55" dirty="0">
                <a:solidFill>
                  <a:srgbClr val="8C1111"/>
                </a:solidFill>
                <a:latin typeface="Lucida Sans Unicode"/>
                <a:cs typeface="Lucida Sans Unicode"/>
              </a:rPr>
              <a:t>⇒</a:t>
            </a:r>
            <a:r>
              <a:rPr lang="en-US" sz="1400" spc="190" dirty="0">
                <a:solidFill>
                  <a:srgbClr val="8C1111"/>
                </a:solidFill>
                <a:latin typeface="Lucida Sans Unicode"/>
                <a:cs typeface="Lucida Sans Unicode"/>
              </a:rPr>
              <a:t> </a:t>
            </a:r>
            <a:r>
              <a:rPr lang="en-US" sz="1400" spc="-35" dirty="0"/>
              <a:t>Solves</a:t>
            </a:r>
            <a:r>
              <a:rPr lang="en-US" sz="1400" dirty="0"/>
              <a:t> </a:t>
            </a:r>
            <a:r>
              <a:rPr lang="en-US" sz="1400" spc="-10" dirty="0"/>
              <a:t>reachability</a:t>
            </a:r>
            <a:endParaRPr lang="en-US" sz="14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1E0CBB2C-2C58-C69A-296C-5666E7A14511}"/>
              </a:ext>
            </a:extLst>
          </p:cNvPr>
          <p:cNvSpPr>
            <a:spLocks noGrp="1" noChangeArrowheads="1"/>
          </p:cNvSpPr>
          <p:nvPr>
            <p:ph type="title"/>
          </p:nvPr>
        </p:nvSpPr>
        <p:spPr/>
        <p:txBody>
          <a:bodyPr/>
          <a:lstStyle/>
          <a:p>
            <a:pPr eaLnBrk="1" hangingPunct="1"/>
            <a:r>
              <a:rPr lang="en-US" altLang="zh-TW" dirty="0"/>
              <a:t>PRINT-PATH Illustration</a:t>
            </a:r>
          </a:p>
        </p:txBody>
      </p:sp>
      <p:sp>
        <p:nvSpPr>
          <p:cNvPr id="15362" name="Slide Number Placeholder 4">
            <a:extLst>
              <a:ext uri="{FF2B5EF4-FFF2-40B4-BE49-F238E27FC236}">
                <a16:creationId xmlns:a16="http://schemas.microsoft.com/office/drawing/2014/main" id="{F469B41E-6760-B652-3E2C-FAF25AC810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5CB511C2-25B2-457F-A7D3-8B71F4EE00C4}" type="slidenum">
              <a:rPr lang="zh-TW" altLang="en-US">
                <a:latin typeface="Times New Roman" panose="02020603050405020304" pitchFamily="18" charset="0"/>
                <a:ea typeface="新細明體" panose="02020500000000000000" pitchFamily="18" charset="-120"/>
              </a:rPr>
              <a:pPr eaLnBrk="1" hangingPunct="1"/>
              <a:t>14</a:t>
            </a:fld>
            <a:endParaRPr lang="zh-TW" altLang="en-US" dirty="0">
              <a:latin typeface="Times New Roman" panose="02020603050405020304" pitchFamily="18" charset="0"/>
              <a:ea typeface="新細明體" panose="02020500000000000000" pitchFamily="18" charset="-120"/>
            </a:endParaRPr>
          </a:p>
        </p:txBody>
      </p:sp>
      <p:sp>
        <p:nvSpPr>
          <p:cNvPr id="15365" name="Text Box 4">
            <a:extLst>
              <a:ext uri="{FF2B5EF4-FFF2-40B4-BE49-F238E27FC236}">
                <a16:creationId xmlns:a16="http://schemas.microsoft.com/office/drawing/2014/main" id="{8DBC7E47-03DD-6881-8BE5-52771D323285}"/>
              </a:ext>
            </a:extLst>
          </p:cNvPr>
          <p:cNvSpPr txBox="1">
            <a:spLocks noChangeArrowheads="1"/>
          </p:cNvSpPr>
          <p:nvPr/>
        </p:nvSpPr>
        <p:spPr bwMode="auto">
          <a:xfrm>
            <a:off x="7650724" y="2133600"/>
            <a:ext cx="3276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buFontTx/>
              <a:buAutoNum type="arabicParenBoth"/>
            </a:pPr>
            <a:r>
              <a:rPr lang="en-US" altLang="zh-TW" b="1" dirty="0"/>
              <a:t>PRINT-PATH(G, s, y)</a:t>
            </a:r>
          </a:p>
          <a:p>
            <a:pPr eaLnBrk="1" hangingPunct="1">
              <a:buFontTx/>
              <a:buAutoNum type="arabicParenBoth"/>
            </a:pPr>
            <a:r>
              <a:rPr lang="en-US" altLang="zh-TW" b="1" dirty="0"/>
              <a:t>PRINT-PATH(G, s, x)</a:t>
            </a:r>
            <a:br>
              <a:rPr lang="en-US" altLang="zh-TW" b="1" dirty="0"/>
            </a:br>
            <a:r>
              <a:rPr lang="en-US" altLang="zh-TW" b="1" dirty="0"/>
              <a:t>y</a:t>
            </a:r>
          </a:p>
          <a:p>
            <a:pPr eaLnBrk="1" hangingPunct="1">
              <a:buFontTx/>
              <a:buAutoNum type="arabicParenBoth"/>
            </a:pPr>
            <a:r>
              <a:rPr lang="en-US" altLang="zh-TW" b="1" dirty="0"/>
              <a:t>PRINT-PATH(G, s, w)</a:t>
            </a:r>
            <a:br>
              <a:rPr lang="en-US" altLang="zh-TW" b="1" dirty="0"/>
            </a:br>
            <a:r>
              <a:rPr lang="en-US" altLang="zh-TW" b="1" dirty="0"/>
              <a:t>x</a:t>
            </a:r>
            <a:br>
              <a:rPr lang="en-US" altLang="zh-TW" b="1" dirty="0"/>
            </a:br>
            <a:r>
              <a:rPr lang="en-US" altLang="zh-TW" b="1" dirty="0"/>
              <a:t>y</a:t>
            </a:r>
          </a:p>
          <a:p>
            <a:pPr eaLnBrk="1" hangingPunct="1">
              <a:buFontTx/>
              <a:buAutoNum type="arabicParenBoth"/>
            </a:pPr>
            <a:r>
              <a:rPr lang="en-US" altLang="zh-TW" b="1" dirty="0"/>
              <a:t>PRINT-PATH(G, s, s)</a:t>
            </a:r>
            <a:br>
              <a:rPr lang="en-US" altLang="zh-TW" b="1" dirty="0"/>
            </a:br>
            <a:r>
              <a:rPr lang="en-US" altLang="zh-TW" b="1" dirty="0"/>
              <a:t>w</a:t>
            </a:r>
            <a:br>
              <a:rPr lang="en-US" altLang="zh-TW" b="1" dirty="0"/>
            </a:br>
            <a:r>
              <a:rPr lang="en-US" altLang="zh-TW" b="1" dirty="0"/>
              <a:t>x</a:t>
            </a:r>
            <a:br>
              <a:rPr lang="en-US" altLang="zh-TW" b="1" dirty="0"/>
            </a:br>
            <a:r>
              <a:rPr lang="en-US" altLang="zh-TW" b="1" dirty="0"/>
              <a:t>y</a:t>
            </a:r>
          </a:p>
          <a:p>
            <a:pPr eaLnBrk="1" hangingPunct="1">
              <a:buFontTx/>
              <a:buAutoNum type="arabicParenBoth"/>
            </a:pPr>
            <a:r>
              <a:rPr lang="en-US" altLang="zh-TW" b="1" dirty="0"/>
              <a:t>s</a:t>
            </a:r>
            <a:br>
              <a:rPr lang="en-US" altLang="zh-TW" b="1" dirty="0"/>
            </a:br>
            <a:r>
              <a:rPr lang="en-US" altLang="zh-TW" b="1" dirty="0"/>
              <a:t>w</a:t>
            </a:r>
            <a:br>
              <a:rPr lang="en-US" altLang="zh-TW" b="1" dirty="0"/>
            </a:br>
            <a:r>
              <a:rPr lang="en-US" altLang="zh-TW" b="1" dirty="0"/>
              <a:t>x</a:t>
            </a:r>
            <a:br>
              <a:rPr lang="en-US" altLang="zh-TW" b="1" dirty="0"/>
            </a:br>
            <a:r>
              <a:rPr lang="en-US" altLang="zh-TW" b="1" dirty="0"/>
              <a: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7C7462-C965-42A5-3935-D68F12FDF8C3}"/>
                  </a:ext>
                </a:extLst>
              </p:cNvPr>
              <p:cNvSpPr txBox="1"/>
              <p:nvPr/>
            </p:nvSpPr>
            <p:spPr>
              <a:xfrm>
                <a:off x="1197077" y="1690688"/>
                <a:ext cx="6094770" cy="2031325"/>
              </a:xfrm>
              <a:prstGeom prst="rect">
                <a:avLst/>
              </a:prstGeom>
              <a:noFill/>
            </p:spPr>
            <p:txBody>
              <a:bodyPr wrap="square">
                <a:spAutoFit/>
              </a:bodyPr>
              <a:lstStyle/>
              <a:p>
                <a:pPr algn="l"/>
                <a:r>
                  <a:rPr lang="en-US" sz="1800" b="0" i="0" u="none" strike="noStrike" baseline="0" dirty="0">
                    <a:solidFill>
                      <a:srgbClr val="231F20"/>
                    </a:solidFill>
                    <a:latin typeface="RQRPVA_Times-Roman"/>
                  </a:rPr>
                  <a:t>P</a:t>
                </a:r>
                <a:r>
                  <a:rPr lang="en-US" sz="1100" b="0" i="0" u="none" strike="noStrike" baseline="0" dirty="0">
                    <a:solidFill>
                      <a:srgbClr val="231F20"/>
                    </a:solidFill>
                    <a:latin typeface="RQRPVA_Times-Roman"/>
                  </a:rPr>
                  <a:t>RINT</a:t>
                </a:r>
                <a:r>
                  <a:rPr lang="en-US" sz="1800" b="0" i="0" u="none" strike="noStrike" baseline="0" dirty="0">
                    <a:solidFill>
                      <a:srgbClr val="231F20"/>
                    </a:solidFill>
                    <a:latin typeface="NVGAXR_Times-Roman"/>
                  </a:rPr>
                  <a:t>-P</a:t>
                </a:r>
                <a:r>
                  <a:rPr lang="en-US" sz="1100" b="0" i="0" u="none" strike="noStrike" baseline="0" dirty="0">
                    <a:solidFill>
                      <a:srgbClr val="231F20"/>
                    </a:solidFill>
                    <a:latin typeface="RQRPVA_Times-Roman"/>
                  </a:rPr>
                  <a:t>ATH(</a:t>
                </a:r>
                <a:r>
                  <a:rPr lang="en-US" sz="1800" b="0" i="0" u="none" strike="noStrike" baseline="0" dirty="0">
                    <a:solidFill>
                      <a:srgbClr val="231F20"/>
                    </a:solidFill>
                    <a:latin typeface="T3Font_67"/>
                  </a:rPr>
                  <a:t>G</a:t>
                </a:r>
                <a:r>
                  <a:rPr lang="en-US" dirty="0">
                    <a:solidFill>
                      <a:srgbClr val="231F20"/>
                    </a:solidFill>
                    <a:latin typeface="T3Font_67"/>
                  </a:rPr>
                  <a:t>,</a:t>
                </a:r>
                <a:r>
                  <a:rPr lang="en-US" sz="1800" b="0" i="0" u="none" strike="noStrike" baseline="0" dirty="0">
                    <a:solidFill>
                      <a:srgbClr val="231F20"/>
                    </a:solidFill>
                    <a:latin typeface="T3Font_67"/>
                  </a:rPr>
                  <a:t> s</a:t>
                </a:r>
                <a:r>
                  <a:rPr lang="en-US" dirty="0">
                    <a:solidFill>
                      <a:srgbClr val="231F20"/>
                    </a:solidFill>
                    <a:latin typeface="T3Font_67"/>
                  </a:rPr>
                  <a:t>,</a:t>
                </a:r>
                <a:r>
                  <a:rPr lang="en-US" sz="1800" b="0" i="0" u="none" strike="noStrike" baseline="0" dirty="0">
                    <a:solidFill>
                      <a:srgbClr val="231F20"/>
                    </a:solidFill>
                    <a:latin typeface="T3Font_67"/>
                  </a:rPr>
                  <a:t> v)</a:t>
                </a:r>
              </a:p>
              <a:p>
                <a:pPr algn="l"/>
                <a:r>
                  <a:rPr lang="en-US" sz="1200" b="0" i="0" u="none" strike="noStrike" baseline="0" dirty="0">
                    <a:solidFill>
                      <a:srgbClr val="231F20"/>
                    </a:solidFill>
                    <a:latin typeface="NVGAXR_Times-Roman"/>
                  </a:rPr>
                  <a:t>1    </a:t>
                </a:r>
                <a:r>
                  <a:rPr lang="en-US" sz="1800" b="1" i="0" u="none" strike="noStrike" baseline="0" dirty="0">
                    <a:solidFill>
                      <a:srgbClr val="231F20"/>
                    </a:solidFill>
                    <a:latin typeface="VJTKFW_Times-Bold"/>
                  </a:rPr>
                  <a:t>if </a:t>
                </a:r>
                <a:r>
                  <a:rPr lang="en-US" sz="1800" b="0" i="0" u="none" strike="noStrike" baseline="0" dirty="0">
                    <a:solidFill>
                      <a:srgbClr val="231F20"/>
                    </a:solidFill>
                    <a:latin typeface="T3Font_67"/>
                  </a:rPr>
                  <a:t>v </a:t>
                </a:r>
                <a:r>
                  <a:rPr lang="en-US" sz="1800" b="0" i="0" u="none" strike="noStrike" baseline="0" dirty="0">
                    <a:solidFill>
                      <a:srgbClr val="231F20"/>
                    </a:solidFill>
                    <a:latin typeface="RQRPVA_Times-Roman"/>
                  </a:rPr>
                  <a:t>== </a:t>
                </a:r>
                <a:r>
                  <a:rPr lang="en-US" sz="1800" b="0" i="0" u="none" strike="noStrike" baseline="0" dirty="0">
                    <a:solidFill>
                      <a:srgbClr val="231F20"/>
                    </a:solidFill>
                    <a:latin typeface="T3Font_67"/>
                  </a:rPr>
                  <a:t>s</a:t>
                </a:r>
              </a:p>
              <a:p>
                <a:pPr algn="l"/>
                <a:r>
                  <a:rPr lang="en-US" sz="1200" b="0" i="0" u="none" strike="noStrike" baseline="0" dirty="0">
                    <a:solidFill>
                      <a:srgbClr val="231F20"/>
                    </a:solidFill>
                    <a:latin typeface="RQRPVA_Times-Roman"/>
                  </a:rPr>
                  <a:t>2 </a:t>
                </a:r>
                <a:r>
                  <a:rPr lang="en-US" sz="1200" dirty="0">
                    <a:solidFill>
                      <a:srgbClr val="231F20"/>
                    </a:solidFill>
                    <a:latin typeface="RQRPVA_Times-Roman"/>
                  </a:rPr>
                  <a:t>            </a:t>
                </a:r>
                <a:r>
                  <a:rPr lang="en-US" sz="1800" b="0" i="0" u="none" strike="noStrike" baseline="0" dirty="0">
                    <a:solidFill>
                      <a:srgbClr val="231F20"/>
                    </a:solidFill>
                    <a:latin typeface="RQRPVA_Times-Roman"/>
                  </a:rPr>
                  <a:t>print </a:t>
                </a:r>
                <a:r>
                  <a:rPr lang="en-US" sz="1800" b="0" i="0" u="none" strike="noStrike" baseline="0" dirty="0">
                    <a:solidFill>
                      <a:srgbClr val="231F20"/>
                    </a:solidFill>
                    <a:latin typeface="T3Font_67"/>
                  </a:rPr>
                  <a:t>s</a:t>
                </a:r>
              </a:p>
              <a:p>
                <a:pPr algn="l"/>
                <a:r>
                  <a:rPr lang="en-US" sz="1200" b="0" i="0" u="none" strike="noStrike" baseline="0" dirty="0">
                    <a:solidFill>
                      <a:srgbClr val="231F20"/>
                    </a:solidFill>
                    <a:latin typeface="NVGAXR_Times-Roman"/>
                  </a:rPr>
                  <a:t>3    </a:t>
                </a:r>
                <a:r>
                  <a:rPr lang="en-US" sz="1800" b="1" i="0" u="none" strike="noStrike" baseline="0" dirty="0">
                    <a:solidFill>
                      <a:srgbClr val="231F20"/>
                    </a:solidFill>
                    <a:latin typeface="VJTKFW_Times-Bold"/>
                  </a:rPr>
                  <a:t>elseif </a:t>
                </a:r>
                <a14:m>
                  <m:oMath xmlns:m="http://schemas.openxmlformats.org/officeDocument/2006/math">
                    <m:r>
                      <a:rPr lang="en-US" sz="1800" b="1" i="1" u="none" strike="noStrike" baseline="0" smtClean="0">
                        <a:solidFill>
                          <a:srgbClr val="231F20"/>
                        </a:solidFill>
                        <a:latin typeface="Cambria Math" panose="02040503050406030204" pitchFamily="18" charset="0"/>
                      </a:rPr>
                      <m:t>𝝅</m:t>
                    </m:r>
                    <m:d>
                      <m:dPr>
                        <m:begChr m:val="["/>
                        <m:endChr m:val="]"/>
                        <m:ctrlPr>
                          <a:rPr lang="en-US" sz="1800" b="1" i="1" u="none" strike="noStrike" baseline="0" smtClean="0">
                            <a:solidFill>
                              <a:srgbClr val="231F20"/>
                            </a:solidFill>
                            <a:latin typeface="Cambria Math" panose="02040503050406030204" pitchFamily="18" charset="0"/>
                          </a:rPr>
                        </m:ctrlPr>
                      </m:dPr>
                      <m:e>
                        <m:r>
                          <a:rPr lang="en-US" sz="1800" b="1" i="1" u="none" strike="noStrike" baseline="0" smtClean="0">
                            <a:solidFill>
                              <a:srgbClr val="231F20"/>
                            </a:solidFill>
                            <a:latin typeface="Cambria Math" panose="02040503050406030204" pitchFamily="18" charset="0"/>
                          </a:rPr>
                          <m:t>𝒗</m:t>
                        </m:r>
                      </m:e>
                    </m:d>
                    <m:r>
                      <a:rPr lang="en-US" sz="1800" b="1" i="1" u="none" strike="noStrike" baseline="0" smtClean="0">
                        <a:solidFill>
                          <a:srgbClr val="231F20"/>
                        </a:solidFill>
                        <a:latin typeface="Cambria Math" panose="02040503050406030204" pitchFamily="18" charset="0"/>
                      </a:rPr>
                      <m:t>==</m:t>
                    </m:r>
                    <m:r>
                      <a:rPr lang="en-US" sz="1800" b="1" i="1" u="none" strike="noStrike" baseline="0" smtClean="0">
                        <a:solidFill>
                          <a:srgbClr val="231F20"/>
                        </a:solidFill>
                        <a:latin typeface="Cambria Math" panose="02040503050406030204" pitchFamily="18" charset="0"/>
                      </a:rPr>
                      <m:t>𝑵𝒊𝒍𝒍</m:t>
                    </m:r>
                  </m:oMath>
                </a14:m>
                <a:endParaRPr lang="en-US" sz="1100" b="0" i="0" u="none" strike="noStrike" baseline="0" dirty="0">
                  <a:solidFill>
                    <a:srgbClr val="231F20"/>
                  </a:solidFill>
                  <a:latin typeface="RQRPVA_Times-Roman"/>
                </a:endParaRPr>
              </a:p>
              <a:p>
                <a:pPr algn="l"/>
                <a:r>
                  <a:rPr lang="en-US" sz="1200" b="0" i="0" u="none" strike="noStrike" baseline="0" dirty="0">
                    <a:solidFill>
                      <a:srgbClr val="231F20"/>
                    </a:solidFill>
                    <a:latin typeface="NVGAXR_Times-Roman"/>
                  </a:rPr>
                  <a:t>4                   </a:t>
                </a:r>
                <a:r>
                  <a:rPr lang="en-US" sz="1800" b="0" i="0" u="none" strike="noStrike" baseline="0" dirty="0">
                    <a:solidFill>
                      <a:srgbClr val="231F20"/>
                    </a:solidFill>
                    <a:latin typeface="RQRPVA_Times-Roman"/>
                  </a:rPr>
                  <a:t>print </a:t>
                </a:r>
                <a:r>
                  <a:rPr lang="en-US" dirty="0">
                    <a:solidFill>
                      <a:srgbClr val="231F20"/>
                    </a:solidFill>
                    <a:latin typeface="RQRPVA_Times-Roman"/>
                  </a:rPr>
                  <a:t>“</a:t>
                </a:r>
                <a:r>
                  <a:rPr lang="en-US" sz="1800" b="0" i="0" u="none" strike="noStrike" baseline="0" dirty="0">
                    <a:solidFill>
                      <a:srgbClr val="231F20"/>
                    </a:solidFill>
                    <a:latin typeface="RQRPVA_Times-Roman"/>
                  </a:rPr>
                  <a:t>no path from” </a:t>
                </a:r>
                <a:r>
                  <a:rPr lang="en-US" sz="1800" b="0" i="0" u="none" strike="noStrike" baseline="0" dirty="0">
                    <a:solidFill>
                      <a:srgbClr val="231F20"/>
                    </a:solidFill>
                    <a:latin typeface="T3Font_67"/>
                  </a:rPr>
                  <a:t>s “</a:t>
                </a:r>
                <a:r>
                  <a:rPr lang="en-US" sz="1800" b="0" i="0" u="none" strike="noStrike" baseline="0" dirty="0">
                    <a:solidFill>
                      <a:srgbClr val="231F20"/>
                    </a:solidFill>
                    <a:latin typeface="RQRPVA_Times-Roman"/>
                  </a:rPr>
                  <a:t>to”  </a:t>
                </a:r>
                <a:r>
                  <a:rPr lang="en-US" sz="1800" b="0" i="0" u="none" strike="noStrike" baseline="0" dirty="0">
                    <a:solidFill>
                      <a:srgbClr val="231F20"/>
                    </a:solidFill>
                    <a:latin typeface="T3Font_67"/>
                  </a:rPr>
                  <a:t>v “</a:t>
                </a:r>
                <a:r>
                  <a:rPr lang="en-US" sz="1800" b="0" i="0" u="none" strike="noStrike" baseline="0" dirty="0">
                    <a:solidFill>
                      <a:srgbClr val="231F20"/>
                    </a:solidFill>
                    <a:latin typeface="RQRPVA_Times-Roman"/>
                  </a:rPr>
                  <a:t>exists”</a:t>
                </a:r>
              </a:p>
              <a:p>
                <a:pPr algn="l"/>
                <a:r>
                  <a:rPr lang="en-US" sz="1200" b="0" i="0" u="none" strike="noStrike" baseline="0" dirty="0">
                    <a:solidFill>
                      <a:srgbClr val="231F20"/>
                    </a:solidFill>
                    <a:latin typeface="NVGAXR_Times-Roman"/>
                  </a:rPr>
                  <a:t>5 </a:t>
                </a:r>
                <a:r>
                  <a:rPr lang="en-US" sz="1800" b="1" i="0" u="none" strike="noStrike" baseline="0" dirty="0">
                    <a:solidFill>
                      <a:srgbClr val="231F20"/>
                    </a:solidFill>
                    <a:latin typeface="VJTKFW_Times-Bold"/>
                  </a:rPr>
                  <a:t>else  </a:t>
                </a:r>
                <a:r>
                  <a:rPr lang="en-US" sz="1800" b="0" i="0" u="none" strike="noStrike" baseline="0" dirty="0">
                    <a:solidFill>
                      <a:srgbClr val="231F20"/>
                    </a:solidFill>
                    <a:latin typeface="RQRPVA_Times-Roman"/>
                  </a:rPr>
                  <a:t>P</a:t>
                </a:r>
                <a:r>
                  <a:rPr lang="en-US" sz="1100" b="0" i="0" u="none" strike="noStrike" baseline="0" dirty="0">
                    <a:solidFill>
                      <a:srgbClr val="231F20"/>
                    </a:solidFill>
                    <a:latin typeface="RQRPVA_Times-Roman"/>
                  </a:rPr>
                  <a:t>RINT</a:t>
                </a:r>
                <a:r>
                  <a:rPr lang="en-US" sz="1800" b="0" i="0" u="none" strike="noStrike" baseline="0" dirty="0">
                    <a:solidFill>
                      <a:srgbClr val="231F20"/>
                    </a:solidFill>
                    <a:latin typeface="NVGAXR_Times-Roman"/>
                  </a:rPr>
                  <a:t>-P</a:t>
                </a:r>
                <a:r>
                  <a:rPr lang="en-US" sz="1100" b="0" i="0" u="none" strike="noStrike" baseline="0" dirty="0">
                    <a:solidFill>
                      <a:srgbClr val="231F20"/>
                    </a:solidFill>
                    <a:latin typeface="RQRPVA_Times-Roman"/>
                  </a:rPr>
                  <a:t>ATH </a:t>
                </a:r>
                <a:r>
                  <a:rPr lang="en-US" dirty="0">
                    <a:solidFill>
                      <a:srgbClr val="231F20"/>
                    </a:solidFill>
                    <a:latin typeface="T3Font_72"/>
                  </a:rPr>
                  <a:t>(G,</a:t>
                </a:r>
                <a:r>
                  <a:rPr lang="en-US" sz="1800" b="0" i="0" u="none" strike="noStrike" baseline="0" dirty="0">
                    <a:solidFill>
                      <a:srgbClr val="231F20"/>
                    </a:solidFill>
                    <a:latin typeface="T3Font_72"/>
                  </a:rPr>
                  <a:t> s, </a:t>
                </a:r>
                <a14:m>
                  <m:oMath xmlns:m="http://schemas.openxmlformats.org/officeDocument/2006/math">
                    <m:r>
                      <a:rPr lang="en-US" sz="1800" b="1" i="1" u="none" strike="noStrike" baseline="0" smtClean="0">
                        <a:solidFill>
                          <a:srgbClr val="231F20"/>
                        </a:solidFill>
                        <a:latin typeface="Cambria Math" panose="02040503050406030204" pitchFamily="18" charset="0"/>
                      </a:rPr>
                      <m:t>𝝅</m:t>
                    </m:r>
                    <m:d>
                      <m:dPr>
                        <m:begChr m:val="["/>
                        <m:endChr m:val="]"/>
                        <m:ctrlPr>
                          <a:rPr lang="en-US" sz="1800" b="1" i="1" u="none" strike="noStrike" baseline="0" smtClean="0">
                            <a:solidFill>
                              <a:srgbClr val="231F20"/>
                            </a:solidFill>
                            <a:latin typeface="Cambria Math" panose="02040503050406030204" pitchFamily="18" charset="0"/>
                          </a:rPr>
                        </m:ctrlPr>
                      </m:dPr>
                      <m:e>
                        <m:r>
                          <a:rPr lang="en-US" sz="1800" b="1" i="1" u="none" strike="noStrike" baseline="0" smtClean="0">
                            <a:solidFill>
                              <a:srgbClr val="231F20"/>
                            </a:solidFill>
                            <a:latin typeface="Cambria Math" panose="02040503050406030204" pitchFamily="18" charset="0"/>
                          </a:rPr>
                          <m:t>𝒗</m:t>
                        </m:r>
                      </m:e>
                    </m:d>
                  </m:oMath>
                </a14:m>
                <a:r>
                  <a:rPr lang="en-US" sz="1800" b="0" i="0" u="none" strike="noStrike" baseline="0" dirty="0">
                    <a:solidFill>
                      <a:srgbClr val="231F20"/>
                    </a:solidFill>
                    <a:latin typeface="T3Font_72"/>
                  </a:rPr>
                  <a:t>)</a:t>
                </a:r>
              </a:p>
              <a:p>
                <a:pPr algn="l"/>
                <a:r>
                  <a:rPr lang="en-US" sz="1200" b="0" i="0" u="none" strike="noStrike" baseline="0" dirty="0">
                    <a:solidFill>
                      <a:srgbClr val="231F20"/>
                    </a:solidFill>
                    <a:latin typeface="NVGAXR_Times-Roman"/>
                  </a:rPr>
                  <a:t>6               </a:t>
                </a:r>
                <a:r>
                  <a:rPr lang="en-US" sz="1800" b="0" i="0" u="none" strike="noStrike" baseline="0" dirty="0">
                    <a:solidFill>
                      <a:srgbClr val="231F20"/>
                    </a:solidFill>
                    <a:latin typeface="RQRPVA_Times-Roman"/>
                  </a:rPr>
                  <a:t>print </a:t>
                </a:r>
                <a:r>
                  <a:rPr lang="en-US" sz="1800" b="0" i="0" u="none" strike="noStrike" baseline="0" dirty="0">
                    <a:solidFill>
                      <a:srgbClr val="231F20"/>
                    </a:solidFill>
                    <a:latin typeface="T3Font_67"/>
                  </a:rPr>
                  <a:t>v</a:t>
                </a:r>
                <a:endParaRPr lang="en-US" dirty="0"/>
              </a:p>
            </p:txBody>
          </p:sp>
        </mc:Choice>
        <mc:Fallback xmlns="">
          <p:sp>
            <p:nvSpPr>
              <p:cNvPr id="3" name="TextBox 2">
                <a:extLst>
                  <a:ext uri="{FF2B5EF4-FFF2-40B4-BE49-F238E27FC236}">
                    <a16:creationId xmlns:a16="http://schemas.microsoft.com/office/drawing/2014/main" id="{BC7C7462-C965-42A5-3935-D68F12FDF8C3}"/>
                  </a:ext>
                </a:extLst>
              </p:cNvPr>
              <p:cNvSpPr txBox="1">
                <a:spLocks noRot="1" noChangeAspect="1" noMove="1" noResize="1" noEditPoints="1" noAdjustHandles="1" noChangeArrowheads="1" noChangeShapeType="1" noTextEdit="1"/>
              </p:cNvSpPr>
              <p:nvPr/>
            </p:nvSpPr>
            <p:spPr>
              <a:xfrm>
                <a:off x="1197077" y="1690688"/>
                <a:ext cx="6094770" cy="2031325"/>
              </a:xfrm>
              <a:prstGeom prst="rect">
                <a:avLst/>
              </a:prstGeom>
              <a:blipFill>
                <a:blip r:embed="rId2"/>
                <a:stretch>
                  <a:fillRect l="-800" t="-1497" b="-3593"/>
                </a:stretch>
              </a:blipFill>
            </p:spPr>
            <p:txBody>
              <a:bodyPr/>
              <a:lstStyle/>
              <a:p>
                <a:r>
                  <a:rPr lang="en-US">
                    <a:noFill/>
                  </a:rPr>
                  <a:t> </a:t>
                </a:r>
              </a:p>
            </p:txBody>
          </p:sp>
        </mc:Fallback>
      </mc:AlternateContent>
      <p:pic>
        <p:nvPicPr>
          <p:cNvPr id="4" name="object 31">
            <a:extLst>
              <a:ext uri="{FF2B5EF4-FFF2-40B4-BE49-F238E27FC236}">
                <a16:creationId xmlns:a16="http://schemas.microsoft.com/office/drawing/2014/main" id="{759306AF-86D9-DE04-F866-3342E35F94F6}"/>
              </a:ext>
            </a:extLst>
          </p:cNvPr>
          <p:cNvPicPr/>
          <p:nvPr/>
        </p:nvPicPr>
        <p:blipFill>
          <a:blip r:embed="rId3" cstate="print"/>
          <a:srcRect l="3369" t="51487" r="66311"/>
          <a:stretch/>
        </p:blipFill>
        <p:spPr>
          <a:xfrm>
            <a:off x="783771" y="4038600"/>
            <a:ext cx="2743200" cy="1492577"/>
          </a:xfrm>
          <a:prstGeom prst="rect">
            <a:avLst/>
          </a:prstGeom>
        </p:spPr>
      </p:pic>
      <p:sp>
        <p:nvSpPr>
          <p:cNvPr id="2" name="TextBox 1">
            <a:extLst>
              <a:ext uri="{FF2B5EF4-FFF2-40B4-BE49-F238E27FC236}">
                <a16:creationId xmlns:a16="http://schemas.microsoft.com/office/drawing/2014/main" id="{3B17C4DC-DC1F-3FFE-7AF3-2D715B25021E}"/>
              </a:ext>
            </a:extLst>
          </p:cNvPr>
          <p:cNvSpPr txBox="1"/>
          <p:nvPr/>
        </p:nvSpPr>
        <p:spPr>
          <a:xfrm>
            <a:off x="1143000" y="6308209"/>
            <a:ext cx="6437981" cy="369332"/>
          </a:xfrm>
          <a:prstGeom prst="rect">
            <a:avLst/>
          </a:prstGeom>
          <a:noFill/>
        </p:spPr>
        <p:txBody>
          <a:bodyPr wrap="none" rtlCol="0">
            <a:spAutoFit/>
          </a:bodyPr>
          <a:lstStyle/>
          <a:p>
            <a:r>
              <a:rPr lang="en-US" dirty="0"/>
              <a:t>Use the parent list and follow the path backward in the BFS tree</a:t>
            </a:r>
          </a:p>
        </p:txBody>
      </p:sp>
      <p:pic>
        <p:nvPicPr>
          <p:cNvPr id="5" name="Picture 4">
            <a:extLst>
              <a:ext uri="{FF2B5EF4-FFF2-40B4-BE49-F238E27FC236}">
                <a16:creationId xmlns:a16="http://schemas.microsoft.com/office/drawing/2014/main" id="{066CB03C-73E3-50BA-FD93-21EBF83090F8}"/>
              </a:ext>
            </a:extLst>
          </p:cNvPr>
          <p:cNvPicPr>
            <a:picLocks noChangeAspect="1"/>
          </p:cNvPicPr>
          <p:nvPr/>
        </p:nvPicPr>
        <p:blipFill>
          <a:blip r:embed="rId4"/>
          <a:stretch>
            <a:fillRect/>
          </a:stretch>
        </p:blipFill>
        <p:spPr>
          <a:xfrm>
            <a:off x="4237795" y="4276884"/>
            <a:ext cx="2513498" cy="13255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8A43A471-9D3A-8046-B369-F964D5A15246}"/>
              </a:ext>
            </a:extLst>
          </p:cNvPr>
          <p:cNvSpPr>
            <a:spLocks noGrp="1" noChangeArrowheads="1"/>
          </p:cNvSpPr>
          <p:nvPr>
            <p:ph type="title"/>
          </p:nvPr>
        </p:nvSpPr>
        <p:spPr/>
        <p:txBody>
          <a:bodyPr/>
          <a:lstStyle/>
          <a:p>
            <a:pPr eaLnBrk="1" hangingPunct="1"/>
            <a:r>
              <a:rPr lang="en-US" altLang="zh-TW"/>
              <a:t>Depth-First Search (DFS)</a:t>
            </a:r>
          </a:p>
        </p:txBody>
      </p:sp>
      <p:sp>
        <p:nvSpPr>
          <p:cNvPr id="16388" name="Rectangle 3">
            <a:extLst>
              <a:ext uri="{FF2B5EF4-FFF2-40B4-BE49-F238E27FC236}">
                <a16:creationId xmlns:a16="http://schemas.microsoft.com/office/drawing/2014/main" id="{B36ABDE7-128F-06EE-F082-E5B38D97FC77}"/>
              </a:ext>
            </a:extLst>
          </p:cNvPr>
          <p:cNvSpPr>
            <a:spLocks noGrp="1" noChangeArrowheads="1"/>
          </p:cNvSpPr>
          <p:nvPr>
            <p:ph idx="1"/>
          </p:nvPr>
        </p:nvSpPr>
        <p:spPr>
          <a:xfrm>
            <a:off x="838200" y="1825625"/>
            <a:ext cx="7239000" cy="4351338"/>
          </a:xfrm>
        </p:spPr>
        <p:txBody>
          <a:bodyPr>
            <a:normAutofit lnSpcReduction="10000"/>
          </a:bodyPr>
          <a:lstStyle/>
          <a:p>
            <a:pPr eaLnBrk="1" hangingPunct="1"/>
            <a:r>
              <a:rPr lang="en-US" altLang="zh-TW" sz="2400" dirty="0"/>
              <a:t>DFS: search deeper in the graph whenever possible</a:t>
            </a:r>
          </a:p>
          <a:p>
            <a:pPr lvl="1" eaLnBrk="1" hangingPunct="1"/>
            <a:r>
              <a:rPr lang="en-US" altLang="zh-TW" sz="2000" dirty="0"/>
              <a:t>Edges are explored out of the most recently discovered vertex </a:t>
            </a:r>
            <a:r>
              <a:rPr lang="en-US" altLang="zh-TW" sz="2000" i="1" dirty="0"/>
              <a:t>v</a:t>
            </a:r>
            <a:r>
              <a:rPr lang="en-US" altLang="zh-TW" sz="2000" dirty="0"/>
              <a:t> that still has unexplored edges leaving it</a:t>
            </a:r>
          </a:p>
          <a:p>
            <a:pPr lvl="1" eaLnBrk="1" hangingPunct="1"/>
            <a:r>
              <a:rPr lang="en-US" altLang="zh-TW" sz="2000" dirty="0"/>
              <a:t>When all of </a:t>
            </a:r>
            <a:r>
              <a:rPr lang="en-US" altLang="zh-TW" sz="2000" i="1" dirty="0"/>
              <a:t>v</a:t>
            </a:r>
            <a:r>
              <a:rPr lang="en-US" altLang="zh-TW" sz="2000" dirty="0"/>
              <a:t>’s edges have been explored </a:t>
            </a:r>
            <a:r>
              <a:rPr lang="en-US" altLang="zh-TW" sz="2000" b="1" dirty="0">
                <a:solidFill>
                  <a:schemeClr val="accent2"/>
                </a:solidFill>
              </a:rPr>
              <a:t>(finished)</a:t>
            </a:r>
            <a:r>
              <a:rPr lang="en-US" altLang="zh-TW" sz="2000" dirty="0"/>
              <a:t>, the search backtracks to explore edges leaving the vertex from which </a:t>
            </a:r>
            <a:r>
              <a:rPr lang="en-US" altLang="zh-TW" sz="2000" i="1" dirty="0"/>
              <a:t>v</a:t>
            </a:r>
            <a:r>
              <a:rPr lang="en-US" altLang="zh-TW" sz="2000" dirty="0"/>
              <a:t> was discovered</a:t>
            </a:r>
          </a:p>
          <a:p>
            <a:pPr lvl="1" eaLnBrk="1" hangingPunct="1"/>
            <a:r>
              <a:rPr lang="en-US" altLang="zh-TW" sz="2000" dirty="0"/>
              <a:t>This process continues until we have discovered all the vertices that are reachable from the original source vertex</a:t>
            </a:r>
          </a:p>
          <a:p>
            <a:pPr lvl="1" eaLnBrk="1" hangingPunct="1"/>
            <a:r>
              <a:rPr lang="en-US" altLang="zh-TW" sz="2000" dirty="0">
                <a:solidFill>
                  <a:srgbClr val="0070C0"/>
                </a:solidFill>
              </a:rPr>
              <a:t>If any undiscovered vertices remain, then one of them is selected as a new source and the search is repeated from that source</a:t>
            </a:r>
          </a:p>
          <a:p>
            <a:pPr lvl="1" eaLnBrk="1" hangingPunct="1"/>
            <a:r>
              <a:rPr lang="en-US" altLang="zh-TW" sz="2000" dirty="0"/>
              <a:t>The entire process is repeated until all vertices are discovered</a:t>
            </a:r>
          </a:p>
          <a:p>
            <a:pPr eaLnBrk="1" hangingPunct="1"/>
            <a:r>
              <a:rPr lang="en-US" altLang="zh-TW" sz="2400" dirty="0"/>
              <a:t>DFS will create a forest of DFS-trees</a:t>
            </a:r>
          </a:p>
        </p:txBody>
      </p:sp>
      <p:sp>
        <p:nvSpPr>
          <p:cNvPr id="16386" name="Slide Number Placeholder 5">
            <a:extLst>
              <a:ext uri="{FF2B5EF4-FFF2-40B4-BE49-F238E27FC236}">
                <a16:creationId xmlns:a16="http://schemas.microsoft.com/office/drawing/2014/main" id="{1AE4AA2A-DEF3-B4B8-9C1A-9D4164C903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B4A33253-840F-455F-86D5-D3AEFB15BCCA}" type="slidenum">
              <a:rPr lang="zh-TW" altLang="en-US">
                <a:latin typeface="Times New Roman" panose="02020603050405020304" pitchFamily="18" charset="0"/>
                <a:ea typeface="新細明體" panose="02020500000000000000" pitchFamily="18" charset="-120"/>
              </a:rPr>
              <a:pPr eaLnBrk="1" hangingPunct="1"/>
              <a:t>15</a:t>
            </a:fld>
            <a:endParaRPr lang="zh-TW" altLang="en-US">
              <a:latin typeface="Times New Roman" panose="02020603050405020304" pitchFamily="18" charset="0"/>
              <a:ea typeface="新細明體" panose="02020500000000000000" pitchFamily="18" charset="-120"/>
            </a:endParaRPr>
          </a:p>
        </p:txBody>
      </p:sp>
      <p:pic>
        <p:nvPicPr>
          <p:cNvPr id="2" name="Picture 1">
            <a:extLst>
              <a:ext uri="{FF2B5EF4-FFF2-40B4-BE49-F238E27FC236}">
                <a16:creationId xmlns:a16="http://schemas.microsoft.com/office/drawing/2014/main" id="{070364FD-67CB-F323-559B-6FD7B74C80ED}"/>
              </a:ext>
            </a:extLst>
          </p:cNvPr>
          <p:cNvPicPr>
            <a:picLocks noChangeAspect="1"/>
          </p:cNvPicPr>
          <p:nvPr/>
        </p:nvPicPr>
        <p:blipFill>
          <a:blip r:embed="rId3"/>
          <a:stretch>
            <a:fillRect/>
          </a:stretch>
        </p:blipFill>
        <p:spPr>
          <a:xfrm>
            <a:off x="8415706" y="3276600"/>
            <a:ext cx="3756700" cy="1981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77095D9-59C4-49E6-12C5-1EDB9E238206}"/>
              </a:ext>
            </a:extLst>
          </p:cNvPr>
          <p:cNvSpPr>
            <a:spLocks noGrp="1" noChangeArrowheads="1"/>
          </p:cNvSpPr>
          <p:nvPr>
            <p:ph type="title"/>
          </p:nvPr>
        </p:nvSpPr>
        <p:spPr/>
        <p:txBody>
          <a:bodyPr/>
          <a:lstStyle/>
          <a:p>
            <a:pPr eaLnBrk="1" hangingPunct="1"/>
            <a:r>
              <a:rPr lang="en-US" altLang="zh-TW"/>
              <a:t>Data Structure for DFS</a:t>
            </a:r>
          </a:p>
        </p:txBody>
      </p:sp>
      <p:sp>
        <p:nvSpPr>
          <p:cNvPr id="17412" name="Rectangle 3">
            <a:extLst>
              <a:ext uri="{FF2B5EF4-FFF2-40B4-BE49-F238E27FC236}">
                <a16:creationId xmlns:a16="http://schemas.microsoft.com/office/drawing/2014/main" id="{E9C5C69C-DD18-BD7E-F93D-3C6CA01ABC34}"/>
              </a:ext>
            </a:extLst>
          </p:cNvPr>
          <p:cNvSpPr>
            <a:spLocks noGrp="1" noChangeArrowheads="1"/>
          </p:cNvSpPr>
          <p:nvPr>
            <p:ph idx="1"/>
          </p:nvPr>
        </p:nvSpPr>
        <p:spPr/>
        <p:txBody>
          <a:bodyPr/>
          <a:lstStyle/>
          <a:p>
            <a:pPr eaLnBrk="1" hangingPunct="1"/>
            <a:r>
              <a:rPr lang="en-US" altLang="zh-TW" dirty="0"/>
              <a:t>Adjacency list</a:t>
            </a:r>
          </a:p>
          <a:p>
            <a:pPr eaLnBrk="1" hangingPunct="1"/>
            <a:r>
              <a:rPr lang="en-US" altLang="zh-TW" dirty="0"/>
              <a:t>color[u] for each vertex</a:t>
            </a:r>
            <a:endParaRPr lang="en-US" altLang="zh-TW" dirty="0">
              <a:solidFill>
                <a:schemeClr val="accent2"/>
              </a:solidFill>
            </a:endParaRPr>
          </a:p>
          <a:p>
            <a:pPr lvl="1" eaLnBrk="1" hangingPunct="1"/>
            <a:r>
              <a:rPr lang="en-US" altLang="zh-TW" dirty="0">
                <a:solidFill>
                  <a:schemeClr val="accent2"/>
                </a:solidFill>
              </a:rPr>
              <a:t>WHITE</a:t>
            </a:r>
            <a:r>
              <a:rPr lang="en-US" altLang="zh-TW" dirty="0"/>
              <a:t> if u has not been discovered</a:t>
            </a:r>
            <a:endParaRPr lang="en-US" altLang="zh-TW" dirty="0">
              <a:solidFill>
                <a:schemeClr val="accent2"/>
              </a:solidFill>
            </a:endParaRPr>
          </a:p>
          <a:p>
            <a:pPr lvl="1" eaLnBrk="1" hangingPunct="1"/>
            <a:r>
              <a:rPr lang="en-US" altLang="zh-TW" dirty="0">
                <a:solidFill>
                  <a:schemeClr val="accent2"/>
                </a:solidFill>
              </a:rPr>
              <a:t>GRAY</a:t>
            </a:r>
            <a:r>
              <a:rPr lang="en-US" altLang="zh-TW" dirty="0"/>
              <a:t> if u is discovered but not finished</a:t>
            </a:r>
          </a:p>
          <a:p>
            <a:pPr lvl="1" eaLnBrk="1" hangingPunct="1"/>
            <a:r>
              <a:rPr lang="en-US" altLang="zh-TW" dirty="0">
                <a:solidFill>
                  <a:schemeClr val="accent2"/>
                </a:solidFill>
              </a:rPr>
              <a:t>BLACK</a:t>
            </a:r>
            <a:r>
              <a:rPr lang="en-US" altLang="zh-TW" dirty="0"/>
              <a:t> if u is finished</a:t>
            </a:r>
            <a:endParaRPr lang="en-US" altLang="zh-TW" dirty="0">
              <a:solidFill>
                <a:schemeClr val="accent2"/>
              </a:solidFill>
            </a:endParaRPr>
          </a:p>
          <a:p>
            <a:pPr eaLnBrk="1" hangingPunct="1"/>
            <a:r>
              <a:rPr lang="en-US" altLang="zh-TW" dirty="0"/>
              <a:t>Timestamps: 1 </a:t>
            </a:r>
            <a:r>
              <a:rPr lang="en-US" altLang="zh-TW" dirty="0">
                <a:sym typeface="Symbol" panose="05050102010706020507" pitchFamily="18" charset="2"/>
              </a:rPr>
              <a:t> </a:t>
            </a:r>
            <a:r>
              <a:rPr lang="en-US" altLang="zh-TW" dirty="0"/>
              <a:t>d[u] &lt; f[u] </a:t>
            </a:r>
            <a:r>
              <a:rPr lang="en-US" altLang="zh-TW" dirty="0">
                <a:sym typeface="Symbol" panose="05050102010706020507" pitchFamily="18" charset="2"/>
              </a:rPr>
              <a:t> 2|V|</a:t>
            </a:r>
            <a:endParaRPr lang="en-US" altLang="zh-TW" dirty="0"/>
          </a:p>
          <a:p>
            <a:pPr lvl="1" eaLnBrk="1" hangingPunct="1"/>
            <a:r>
              <a:rPr lang="en-US" altLang="zh-TW" dirty="0"/>
              <a:t>d[u] records when u is first discovered (and grayed)</a:t>
            </a:r>
          </a:p>
          <a:p>
            <a:pPr lvl="1" eaLnBrk="1" hangingPunct="1"/>
            <a:r>
              <a:rPr lang="en-US" altLang="zh-TW" dirty="0"/>
              <a:t>f[u] records when the search finishes examining u’s adjacency list (and blacken u)</a:t>
            </a:r>
          </a:p>
          <a:p>
            <a:pPr eaLnBrk="1" hangingPunct="1"/>
            <a:r>
              <a:rPr lang="en-US" altLang="zh-TW" dirty="0">
                <a:sym typeface="Symbol" panose="05050102010706020507" pitchFamily="18" charset="2"/>
              </a:rPr>
              <a:t>[u] for predecessor of u</a:t>
            </a:r>
          </a:p>
        </p:txBody>
      </p:sp>
      <p:sp>
        <p:nvSpPr>
          <p:cNvPr id="17410" name="Slide Number Placeholder 5">
            <a:extLst>
              <a:ext uri="{FF2B5EF4-FFF2-40B4-BE49-F238E27FC236}">
                <a16:creationId xmlns:a16="http://schemas.microsoft.com/office/drawing/2014/main" id="{3734928E-6392-F2C0-18DD-1B58A2B894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E1D2E570-AA52-4B39-9969-7286AD147885}" type="slidenum">
              <a:rPr lang="zh-TW" altLang="en-US">
                <a:latin typeface="Times New Roman" panose="02020603050405020304" pitchFamily="18" charset="0"/>
                <a:ea typeface="新細明體" panose="02020500000000000000" pitchFamily="18" charset="-120"/>
              </a:rPr>
              <a:pPr eaLnBrk="1" hangingPunct="1"/>
              <a:t>16</a:t>
            </a:fld>
            <a:endParaRPr lang="zh-TW" altLang="en-US">
              <a:latin typeface="Times New Roman" panose="02020603050405020304" pitchFamily="18" charset="0"/>
              <a:ea typeface="新細明體" panose="02020500000000000000" pitchFamily="18" charset="-120"/>
            </a:endParaRPr>
          </a:p>
        </p:txBody>
      </p:sp>
      <p:pic>
        <p:nvPicPr>
          <p:cNvPr id="2" name="Picture 1">
            <a:extLst>
              <a:ext uri="{FF2B5EF4-FFF2-40B4-BE49-F238E27FC236}">
                <a16:creationId xmlns:a16="http://schemas.microsoft.com/office/drawing/2014/main" id="{8C51C23A-8BBC-22AD-F7FA-3059E3694E27}"/>
              </a:ext>
            </a:extLst>
          </p:cNvPr>
          <p:cNvPicPr>
            <a:picLocks noChangeAspect="1"/>
          </p:cNvPicPr>
          <p:nvPr/>
        </p:nvPicPr>
        <p:blipFill>
          <a:blip r:embed="rId2"/>
          <a:stretch>
            <a:fillRect/>
          </a:stretch>
        </p:blipFill>
        <p:spPr>
          <a:xfrm>
            <a:off x="8103850" y="1675448"/>
            <a:ext cx="3756700" cy="1981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96C26592-5952-A47A-C18E-3CD336D719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24EECF69-6D2C-4EFE-93E7-1622F7896BD0}" type="slidenum">
              <a:rPr lang="zh-TW" altLang="en-US">
                <a:latin typeface="Times New Roman" panose="02020603050405020304" pitchFamily="18" charset="0"/>
                <a:ea typeface="新細明體" panose="02020500000000000000" pitchFamily="18" charset="-120"/>
              </a:rPr>
              <a:pPr eaLnBrk="1" hangingPunct="1"/>
              <a:t>17</a:t>
            </a:fld>
            <a:endParaRPr lang="zh-TW" altLang="en-US">
              <a:latin typeface="Times New Roman" panose="02020603050405020304" pitchFamily="18" charset="0"/>
              <a:ea typeface="新細明體" panose="02020500000000000000" pitchFamily="18" charset="-120"/>
            </a:endParaRPr>
          </a:p>
        </p:txBody>
      </p:sp>
      <p:pic>
        <p:nvPicPr>
          <p:cNvPr id="3" name="Picture 2">
            <a:extLst>
              <a:ext uri="{FF2B5EF4-FFF2-40B4-BE49-F238E27FC236}">
                <a16:creationId xmlns:a16="http://schemas.microsoft.com/office/drawing/2014/main" id="{418D4494-8ECE-5294-4A93-190BBD93FDBE}"/>
              </a:ext>
            </a:extLst>
          </p:cNvPr>
          <p:cNvPicPr>
            <a:picLocks noChangeAspect="1"/>
          </p:cNvPicPr>
          <p:nvPr/>
        </p:nvPicPr>
        <p:blipFill>
          <a:blip r:embed="rId2"/>
          <a:stretch>
            <a:fillRect/>
          </a:stretch>
        </p:blipFill>
        <p:spPr>
          <a:xfrm>
            <a:off x="1447800" y="914400"/>
            <a:ext cx="8374683" cy="6039259"/>
          </a:xfrm>
          <a:prstGeom prst="rect">
            <a:avLst/>
          </a:prstGeom>
        </p:spPr>
      </p:pic>
      <p:sp>
        <p:nvSpPr>
          <p:cNvPr id="4" name="TextBox 3">
            <a:extLst>
              <a:ext uri="{FF2B5EF4-FFF2-40B4-BE49-F238E27FC236}">
                <a16:creationId xmlns:a16="http://schemas.microsoft.com/office/drawing/2014/main" id="{4F3815F1-1D74-0A78-59DD-5EE1E72CDA80}"/>
              </a:ext>
            </a:extLst>
          </p:cNvPr>
          <p:cNvSpPr txBox="1"/>
          <p:nvPr/>
        </p:nvSpPr>
        <p:spPr>
          <a:xfrm>
            <a:off x="990600" y="381000"/>
            <a:ext cx="1502591" cy="369332"/>
          </a:xfrm>
          <a:prstGeom prst="rect">
            <a:avLst/>
          </a:prstGeom>
          <a:noFill/>
        </p:spPr>
        <p:txBody>
          <a:bodyPr wrap="none" rtlCol="0">
            <a:spAutoFit/>
          </a:bodyPr>
          <a:lstStyle/>
          <a:p>
            <a:r>
              <a:rPr lang="en-US" dirty="0"/>
              <a:t>DFS Example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5C0E2FF8-FF4E-C399-AB13-A68F381768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0BE33475-24CA-4EF6-8210-A2CF1EA145FB}" type="slidenum">
              <a:rPr lang="zh-TW" altLang="en-US">
                <a:latin typeface="Times New Roman" panose="02020603050405020304" pitchFamily="18" charset="0"/>
                <a:ea typeface="新細明體" panose="02020500000000000000" pitchFamily="18" charset="-120"/>
              </a:rPr>
              <a:pPr eaLnBrk="1" hangingPunct="1"/>
              <a:t>18</a:t>
            </a:fld>
            <a:endParaRPr lang="zh-TW" altLang="en-US">
              <a:latin typeface="Times New Roman" panose="02020603050405020304" pitchFamily="18" charset="0"/>
              <a:ea typeface="新細明體" panose="02020500000000000000" pitchFamily="18" charset="-120"/>
            </a:endParaRPr>
          </a:p>
        </p:txBody>
      </p:sp>
      <p:pic>
        <p:nvPicPr>
          <p:cNvPr id="19459" name="Picture 2" descr="D:\McGraw-Hill Projects\Cormen\algorithms\DFS.gif">
            <a:extLst>
              <a:ext uri="{FF2B5EF4-FFF2-40B4-BE49-F238E27FC236}">
                <a16:creationId xmlns:a16="http://schemas.microsoft.com/office/drawing/2014/main" id="{580FE660-0F2B-B306-F99B-2582C5D52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01650"/>
            <a:ext cx="735980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descr="D:\McGraw-Hill Projects\Cormen\algorithms\DFS_visit.gif">
            <a:extLst>
              <a:ext uri="{FF2B5EF4-FFF2-40B4-BE49-F238E27FC236}">
                <a16:creationId xmlns:a16="http://schemas.microsoft.com/office/drawing/2014/main" id="{296014AF-BA03-35FE-3580-D5740FF18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48000"/>
            <a:ext cx="794004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54F8A663-2927-174A-8D58-8CFC43EB70B2}"/>
              </a:ext>
            </a:extLst>
          </p:cNvPr>
          <p:cNvSpPr>
            <a:spLocks noGrp="1" noChangeArrowheads="1"/>
          </p:cNvSpPr>
          <p:nvPr>
            <p:ph type="title"/>
          </p:nvPr>
        </p:nvSpPr>
        <p:spPr/>
        <p:txBody>
          <a:bodyPr/>
          <a:lstStyle/>
          <a:p>
            <a:pPr eaLnBrk="1" hangingPunct="1"/>
            <a:r>
              <a:rPr lang="en-US" altLang="zh-TW"/>
              <a:t>Properties of DFS</a:t>
            </a:r>
          </a:p>
        </p:txBody>
      </p:sp>
      <p:sp>
        <p:nvSpPr>
          <p:cNvPr id="2053" name="Rectangle 3">
            <a:extLst>
              <a:ext uri="{FF2B5EF4-FFF2-40B4-BE49-F238E27FC236}">
                <a16:creationId xmlns:a16="http://schemas.microsoft.com/office/drawing/2014/main" id="{5AF874C1-6315-75D0-A607-1594B3A3610E}"/>
              </a:ext>
            </a:extLst>
          </p:cNvPr>
          <p:cNvSpPr>
            <a:spLocks noGrp="1" noChangeArrowheads="1"/>
          </p:cNvSpPr>
          <p:nvPr>
            <p:ph idx="1"/>
          </p:nvPr>
        </p:nvSpPr>
        <p:spPr/>
        <p:txBody>
          <a:bodyPr/>
          <a:lstStyle/>
          <a:p>
            <a:pPr eaLnBrk="1" hangingPunct="1"/>
            <a:r>
              <a:rPr lang="en-US" altLang="zh-TW" dirty="0"/>
              <a:t>Time complexity: </a:t>
            </a:r>
            <a:r>
              <a:rPr lang="en-US" altLang="zh-TW" dirty="0">
                <a:sym typeface="Symbol" panose="05050102010706020507" pitchFamily="18" charset="2"/>
              </a:rPr>
              <a:t>(V+E)</a:t>
            </a:r>
            <a:endParaRPr lang="en-US" altLang="zh-TW" dirty="0"/>
          </a:p>
          <a:p>
            <a:pPr lvl="1" eaLnBrk="1" hangingPunct="1"/>
            <a:r>
              <a:rPr lang="en-US" altLang="zh-TW" dirty="0"/>
              <a:t>Loops on lines 1-3 and 5-7 of DFS: </a:t>
            </a:r>
            <a:r>
              <a:rPr lang="en-US" altLang="zh-TW" dirty="0">
                <a:sym typeface="Symbol" panose="05050102010706020507" pitchFamily="18" charset="2"/>
              </a:rPr>
              <a:t>(V)</a:t>
            </a:r>
          </a:p>
          <a:p>
            <a:pPr lvl="1" eaLnBrk="1" hangingPunct="1"/>
            <a:r>
              <a:rPr lang="en-US" altLang="zh-TW" dirty="0">
                <a:sym typeface="Symbol" panose="05050102010706020507" pitchFamily="18" charset="2"/>
              </a:rPr>
              <a:t>DFS-VISIT</a:t>
            </a:r>
          </a:p>
          <a:p>
            <a:pPr lvl="2" eaLnBrk="1" hangingPunct="1"/>
            <a:r>
              <a:rPr lang="en-US" altLang="zh-TW" dirty="0">
                <a:sym typeface="Symbol" panose="05050102010706020507" pitchFamily="18" charset="2"/>
              </a:rPr>
              <a:t>Called exactly once for each vertex</a:t>
            </a:r>
          </a:p>
          <a:p>
            <a:pPr lvl="2" eaLnBrk="1" hangingPunct="1"/>
            <a:r>
              <a:rPr lang="en-US" altLang="zh-TW" dirty="0">
                <a:sym typeface="Symbol" panose="05050102010706020507" pitchFamily="18" charset="2"/>
              </a:rPr>
              <a:t>Loops on lines 4-7 for a vertex v: |Adj[v]|</a:t>
            </a:r>
          </a:p>
          <a:p>
            <a:pPr lvl="2" eaLnBrk="1" hangingPunct="1"/>
            <a:r>
              <a:rPr lang="en-US" altLang="zh-TW" dirty="0">
                <a:sym typeface="Symbol" panose="05050102010706020507" pitchFamily="18" charset="2"/>
              </a:rPr>
              <a:t>Total time =</a:t>
            </a:r>
          </a:p>
          <a:p>
            <a:pPr eaLnBrk="1" hangingPunct="1"/>
            <a:r>
              <a:rPr lang="en-US" altLang="zh-TW" dirty="0">
                <a:sym typeface="Symbol" panose="05050102010706020507" pitchFamily="18" charset="2"/>
              </a:rPr>
              <a:t>DFS results in a forest of trees</a:t>
            </a:r>
          </a:p>
          <a:p>
            <a:pPr eaLnBrk="1" hangingPunct="1"/>
            <a:r>
              <a:rPr lang="en-US" altLang="zh-TW" dirty="0">
                <a:sym typeface="Symbol" panose="05050102010706020507" pitchFamily="18" charset="2"/>
              </a:rPr>
              <a:t>Discovery and finishing times have </a:t>
            </a:r>
            <a:r>
              <a:rPr lang="en-US" altLang="zh-TW" dirty="0">
                <a:solidFill>
                  <a:schemeClr val="accent2"/>
                </a:solidFill>
                <a:sym typeface="Symbol" panose="05050102010706020507" pitchFamily="18" charset="2"/>
              </a:rPr>
              <a:t>parenthesis structure</a:t>
            </a:r>
          </a:p>
          <a:p>
            <a:pPr lvl="1" eaLnBrk="1" hangingPunct="1"/>
            <a:r>
              <a:rPr lang="en-US" altLang="zh-TW" dirty="0">
                <a:sym typeface="Symbol" panose="05050102010706020507" pitchFamily="18" charset="2"/>
              </a:rPr>
              <a:t>Theorem 20.7</a:t>
            </a:r>
          </a:p>
        </p:txBody>
      </p:sp>
      <p:sp>
        <p:nvSpPr>
          <p:cNvPr id="2051" name="Slide Number Placeholder 5">
            <a:extLst>
              <a:ext uri="{FF2B5EF4-FFF2-40B4-BE49-F238E27FC236}">
                <a16:creationId xmlns:a16="http://schemas.microsoft.com/office/drawing/2014/main" id="{8472A714-1F65-C2D2-5D4D-141F85F67D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5FAEAE78-DD36-4480-809C-22B3A6B2A6E0}" type="slidenum">
              <a:rPr lang="zh-TW" altLang="en-US">
                <a:latin typeface="Times New Roman" panose="02020603050405020304" pitchFamily="18" charset="0"/>
                <a:ea typeface="新細明體" panose="02020500000000000000" pitchFamily="18" charset="-120"/>
              </a:rPr>
              <a:pPr eaLnBrk="1" hangingPunct="1"/>
              <a:t>19</a:t>
            </a:fld>
            <a:endParaRPr lang="zh-TW" altLang="en-US" dirty="0">
              <a:latin typeface="Times New Roman" panose="02020603050405020304" pitchFamily="18" charset="0"/>
              <a:ea typeface="新細明體" panose="02020500000000000000" pitchFamily="18" charset="-120"/>
            </a:endParaRPr>
          </a:p>
        </p:txBody>
      </p:sp>
      <p:graphicFrame>
        <p:nvGraphicFramePr>
          <p:cNvPr id="2050" name="Object 4">
            <a:extLst>
              <a:ext uri="{FF2B5EF4-FFF2-40B4-BE49-F238E27FC236}">
                <a16:creationId xmlns:a16="http://schemas.microsoft.com/office/drawing/2014/main" id="{71E56A36-5C6A-53DD-BF35-05581F8431DB}"/>
              </a:ext>
            </a:extLst>
          </p:cNvPr>
          <p:cNvGraphicFramePr>
            <a:graphicFrameLocks noChangeAspect="1"/>
          </p:cNvGraphicFramePr>
          <p:nvPr>
            <p:extLst>
              <p:ext uri="{D42A27DB-BD31-4B8C-83A1-F6EECF244321}">
                <p14:modId xmlns:p14="http://schemas.microsoft.com/office/powerpoint/2010/main" val="749583573"/>
              </p:ext>
            </p:extLst>
          </p:nvPr>
        </p:nvGraphicFramePr>
        <p:xfrm>
          <a:off x="3505200" y="3748881"/>
          <a:ext cx="2057400" cy="504825"/>
        </p:xfrm>
        <a:graphic>
          <a:graphicData uri="http://schemas.openxmlformats.org/presentationml/2006/ole">
            <mc:AlternateContent xmlns:mc="http://schemas.openxmlformats.org/markup-compatibility/2006">
              <mc:Choice xmlns:v="urn:schemas-microsoft-com:vml" Requires="v">
                <p:oleObj name="Equation" r:id="rId2" imgW="1168200" imgH="342720" progId="Equation.3">
                  <p:embed/>
                </p:oleObj>
              </mc:Choice>
              <mc:Fallback>
                <p:oleObj name="Equation" r:id="rId2" imgW="1168200" imgH="342720" progId="Equation.3">
                  <p:embed/>
                  <p:pic>
                    <p:nvPicPr>
                      <p:cNvPr id="2050" name="Object 4">
                        <a:extLst>
                          <a:ext uri="{FF2B5EF4-FFF2-40B4-BE49-F238E27FC236}">
                            <a16:creationId xmlns:a16="http://schemas.microsoft.com/office/drawing/2014/main" id="{71E56A36-5C6A-53DD-BF35-05581F843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748881"/>
                        <a:ext cx="20574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5172-4A24-A88C-0FF3-6D61E62B1A5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39C4E0-E3C1-0067-EB23-66CA782CB9AC}"/>
              </a:ext>
            </a:extLst>
          </p:cNvPr>
          <p:cNvSpPr>
            <a:spLocks noGrp="1"/>
          </p:cNvSpPr>
          <p:nvPr>
            <p:ph idx="1"/>
          </p:nvPr>
        </p:nvSpPr>
        <p:spPr/>
        <p:txBody>
          <a:bodyPr/>
          <a:lstStyle/>
          <a:p>
            <a:r>
              <a:rPr lang="en-US" dirty="0"/>
              <a:t>Graphs are abstract data types that are applicable to numerous problems</a:t>
            </a:r>
          </a:p>
          <a:p>
            <a:pPr lvl="1"/>
            <a:r>
              <a:rPr lang="en-US" dirty="0"/>
              <a:t>Can capture entities, relationships between them, the degree of the relationship, etc.</a:t>
            </a:r>
          </a:p>
          <a:p>
            <a:r>
              <a:rPr lang="en-US" dirty="0"/>
              <a:t>This lesson covers basics in graph theory, including representation, and algorithms for basic graph-theoretic problems</a:t>
            </a:r>
          </a:p>
          <a:p>
            <a:endParaRPr lang="en-US" dirty="0"/>
          </a:p>
        </p:txBody>
      </p:sp>
      <p:sp>
        <p:nvSpPr>
          <p:cNvPr id="4" name="Slide Number Placeholder 3">
            <a:extLst>
              <a:ext uri="{FF2B5EF4-FFF2-40B4-BE49-F238E27FC236}">
                <a16:creationId xmlns:a16="http://schemas.microsoft.com/office/drawing/2014/main" id="{E8B68487-CA1D-5ED9-4354-9C928EE274DA}"/>
              </a:ext>
            </a:extLst>
          </p:cNvPr>
          <p:cNvSpPr>
            <a:spLocks noGrp="1"/>
          </p:cNvSpPr>
          <p:nvPr>
            <p:ph type="sldNum" sz="quarter" idx="12"/>
          </p:nvPr>
        </p:nvSpPr>
        <p:spPr/>
        <p:txBody>
          <a:bodyPr/>
          <a:lstStyle/>
          <a:p>
            <a:fld id="{A04793A7-C39C-4BA0-8557-0F3CC358BC68}" type="slidenum">
              <a:rPr lang="zh-TW" altLang="en-US" smtClean="0"/>
              <a:pPr/>
              <a:t>2</a:t>
            </a:fld>
            <a:endParaRPr lang="zh-TW" altLang="en-US"/>
          </a:p>
        </p:txBody>
      </p:sp>
    </p:spTree>
    <p:extLst>
      <p:ext uri="{BB962C8B-B14F-4D97-AF65-F5344CB8AC3E}">
        <p14:creationId xmlns:p14="http://schemas.microsoft.com/office/powerpoint/2010/main" val="358057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85801821-202F-9A20-874E-4C813EC54D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12266DCB-1235-4FC4-9F39-3FD28AF73725}" type="slidenum">
              <a:rPr lang="zh-TW" altLang="en-US">
                <a:latin typeface="Times New Roman" panose="02020603050405020304" pitchFamily="18" charset="0"/>
                <a:ea typeface="新細明體" panose="02020500000000000000" pitchFamily="18" charset="-120"/>
              </a:rPr>
              <a:pPr eaLnBrk="1" hangingPunct="1"/>
              <a:t>20</a:t>
            </a:fld>
            <a:endParaRPr lang="zh-TW" altLang="en-US">
              <a:latin typeface="Times New Roman" panose="02020603050405020304" pitchFamily="18" charset="0"/>
              <a:ea typeface="新細明體" panose="02020500000000000000" pitchFamily="18" charset="-120"/>
            </a:endParaRPr>
          </a:p>
        </p:txBody>
      </p:sp>
      <p:pic>
        <p:nvPicPr>
          <p:cNvPr id="3" name="Picture 2">
            <a:extLst>
              <a:ext uri="{FF2B5EF4-FFF2-40B4-BE49-F238E27FC236}">
                <a16:creationId xmlns:a16="http://schemas.microsoft.com/office/drawing/2014/main" id="{65BD226B-F828-62B0-CBBB-FC8A9F1AEFD4}"/>
              </a:ext>
            </a:extLst>
          </p:cNvPr>
          <p:cNvPicPr>
            <a:picLocks noChangeAspect="1"/>
          </p:cNvPicPr>
          <p:nvPr/>
        </p:nvPicPr>
        <p:blipFill>
          <a:blip r:embed="rId2"/>
          <a:stretch>
            <a:fillRect/>
          </a:stretch>
        </p:blipFill>
        <p:spPr>
          <a:xfrm>
            <a:off x="3882224" y="609600"/>
            <a:ext cx="7323151" cy="3800437"/>
          </a:xfrm>
          <a:prstGeom prst="rect">
            <a:avLst/>
          </a:prstGeom>
        </p:spPr>
      </p:pic>
      <p:sp>
        <p:nvSpPr>
          <p:cNvPr id="5" name="TextBox 4">
            <a:extLst>
              <a:ext uri="{FF2B5EF4-FFF2-40B4-BE49-F238E27FC236}">
                <a16:creationId xmlns:a16="http://schemas.microsoft.com/office/drawing/2014/main" id="{C0EFD729-4BEC-3E15-9EC4-313E8595CC92}"/>
              </a:ext>
            </a:extLst>
          </p:cNvPr>
          <p:cNvSpPr txBox="1"/>
          <p:nvPr/>
        </p:nvSpPr>
        <p:spPr>
          <a:xfrm>
            <a:off x="609600" y="419844"/>
            <a:ext cx="6096000" cy="523220"/>
          </a:xfrm>
          <a:prstGeom prst="rect">
            <a:avLst/>
          </a:prstGeom>
          <a:noFill/>
        </p:spPr>
        <p:txBody>
          <a:bodyPr wrap="square">
            <a:spAutoFit/>
          </a:bodyPr>
          <a:lstStyle/>
          <a:p>
            <a:r>
              <a:rPr lang="en-US" sz="2800" b="1" dirty="0"/>
              <a:t>DFS Example</a:t>
            </a:r>
          </a:p>
        </p:txBody>
      </p:sp>
      <p:pic>
        <p:nvPicPr>
          <p:cNvPr id="4" name="Picture 3">
            <a:extLst>
              <a:ext uri="{FF2B5EF4-FFF2-40B4-BE49-F238E27FC236}">
                <a16:creationId xmlns:a16="http://schemas.microsoft.com/office/drawing/2014/main" id="{93DF0C86-0B0B-617D-C24A-419845B6F1A3}"/>
              </a:ext>
            </a:extLst>
          </p:cNvPr>
          <p:cNvPicPr>
            <a:picLocks noChangeAspect="1"/>
          </p:cNvPicPr>
          <p:nvPr/>
        </p:nvPicPr>
        <p:blipFill>
          <a:blip r:embed="rId3"/>
          <a:stretch>
            <a:fillRect/>
          </a:stretch>
        </p:blipFill>
        <p:spPr>
          <a:xfrm>
            <a:off x="4329605" y="5054856"/>
            <a:ext cx="6428388" cy="16666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3B09D6AC-7B64-B968-CB76-11AE5C82A4FE}"/>
              </a:ext>
            </a:extLst>
          </p:cNvPr>
          <p:cNvSpPr>
            <a:spLocks noGrp="1" noChangeArrowheads="1"/>
          </p:cNvSpPr>
          <p:nvPr>
            <p:ph type="title"/>
          </p:nvPr>
        </p:nvSpPr>
        <p:spPr/>
        <p:txBody>
          <a:bodyPr/>
          <a:lstStyle/>
          <a:p>
            <a:pPr eaLnBrk="1" hangingPunct="1"/>
            <a:r>
              <a:rPr lang="en-US" altLang="zh-TW"/>
              <a:t>Classification of Edges</a:t>
            </a:r>
          </a:p>
        </p:txBody>
      </p:sp>
      <p:sp>
        <p:nvSpPr>
          <p:cNvPr id="21508" name="Rectangle 5">
            <a:extLst>
              <a:ext uri="{FF2B5EF4-FFF2-40B4-BE49-F238E27FC236}">
                <a16:creationId xmlns:a16="http://schemas.microsoft.com/office/drawing/2014/main" id="{49CECDC8-F596-8D22-F61C-27C8D4AB74F1}"/>
              </a:ext>
            </a:extLst>
          </p:cNvPr>
          <p:cNvSpPr>
            <a:spLocks noGrp="1" noChangeArrowheads="1"/>
          </p:cNvSpPr>
          <p:nvPr>
            <p:ph idx="1"/>
          </p:nvPr>
        </p:nvSpPr>
        <p:spPr>
          <a:xfrm>
            <a:off x="838200" y="1825625"/>
            <a:ext cx="6858000" cy="4351338"/>
          </a:xfrm>
        </p:spPr>
        <p:txBody>
          <a:bodyPr>
            <a:normAutofit fontScale="92500" lnSpcReduction="10000"/>
          </a:bodyPr>
          <a:lstStyle/>
          <a:p>
            <a:pPr eaLnBrk="1" hangingPunct="1">
              <a:lnSpc>
                <a:spcPct val="80000"/>
              </a:lnSpc>
            </a:pPr>
            <a:r>
              <a:rPr lang="en-US" altLang="zh-TW" sz="2000" dirty="0">
                <a:solidFill>
                  <a:srgbClr val="008000"/>
                </a:solidFill>
              </a:rPr>
              <a:t>Tree edges</a:t>
            </a:r>
            <a:r>
              <a:rPr lang="en-US" altLang="zh-TW" sz="2000" dirty="0"/>
              <a:t> are edges in the DFS forest. Edge (u, v) is a tree edge if it was first discovered by exploring edge (u, v).</a:t>
            </a:r>
          </a:p>
          <a:p>
            <a:pPr lvl="1" eaLnBrk="1" hangingPunct="1">
              <a:lnSpc>
                <a:spcPct val="80000"/>
              </a:lnSpc>
            </a:pPr>
            <a:r>
              <a:rPr lang="en-US" altLang="zh-TW" sz="1800" dirty="0"/>
              <a:t>v is WHITE</a:t>
            </a:r>
            <a:endParaRPr lang="en-US" altLang="zh-TW" sz="1800" dirty="0">
              <a:solidFill>
                <a:srgbClr val="008000"/>
              </a:solidFill>
            </a:endParaRPr>
          </a:p>
          <a:p>
            <a:pPr eaLnBrk="1" hangingPunct="1">
              <a:lnSpc>
                <a:spcPct val="80000"/>
              </a:lnSpc>
            </a:pPr>
            <a:r>
              <a:rPr lang="en-US" altLang="zh-TW" sz="2000" dirty="0">
                <a:solidFill>
                  <a:srgbClr val="008000"/>
                </a:solidFill>
              </a:rPr>
              <a:t>Back edges</a:t>
            </a:r>
            <a:r>
              <a:rPr lang="en-US" altLang="zh-TW" sz="2000" dirty="0"/>
              <a:t> are those edges (u, v) connecting a vertex u to an </a:t>
            </a:r>
            <a:r>
              <a:rPr lang="en-US" altLang="zh-TW" sz="2000" dirty="0">
                <a:solidFill>
                  <a:schemeClr val="hlink"/>
                </a:solidFill>
              </a:rPr>
              <a:t>ancestor</a:t>
            </a:r>
            <a:r>
              <a:rPr lang="en-US" altLang="zh-TW" sz="2000" dirty="0"/>
              <a:t> v in a DFS tree. Self-loops, which may occur in directed graphs, are considered to be back edges.</a:t>
            </a:r>
          </a:p>
          <a:p>
            <a:pPr lvl="1" eaLnBrk="1" hangingPunct="1">
              <a:lnSpc>
                <a:spcPct val="80000"/>
              </a:lnSpc>
            </a:pPr>
            <a:r>
              <a:rPr lang="en-US" altLang="zh-TW" sz="1800" dirty="0"/>
              <a:t>v is GRAY</a:t>
            </a:r>
            <a:endParaRPr lang="en-US" altLang="zh-TW" sz="1800" dirty="0">
              <a:solidFill>
                <a:srgbClr val="008000"/>
              </a:solidFill>
            </a:endParaRPr>
          </a:p>
          <a:p>
            <a:pPr eaLnBrk="1" hangingPunct="1">
              <a:lnSpc>
                <a:spcPct val="80000"/>
              </a:lnSpc>
            </a:pPr>
            <a:r>
              <a:rPr lang="en-US" altLang="zh-TW" sz="2000" dirty="0">
                <a:solidFill>
                  <a:srgbClr val="008000"/>
                </a:solidFill>
              </a:rPr>
              <a:t>Forward edges</a:t>
            </a:r>
            <a:r>
              <a:rPr lang="en-US" altLang="zh-TW" sz="2000" dirty="0"/>
              <a:t> are those non-tree edges (u, v) containing a vertex u to a </a:t>
            </a:r>
            <a:r>
              <a:rPr lang="en-US" altLang="zh-TW" sz="2000" dirty="0">
                <a:solidFill>
                  <a:schemeClr val="hlink"/>
                </a:solidFill>
              </a:rPr>
              <a:t>descendant</a:t>
            </a:r>
            <a:r>
              <a:rPr lang="en-US" altLang="zh-TW" sz="2000" dirty="0"/>
              <a:t> v in a DFS tree</a:t>
            </a:r>
          </a:p>
          <a:p>
            <a:pPr lvl="1" eaLnBrk="1" hangingPunct="1">
              <a:lnSpc>
                <a:spcPct val="80000"/>
              </a:lnSpc>
            </a:pPr>
            <a:r>
              <a:rPr lang="en-US" altLang="zh-TW" sz="1800" dirty="0"/>
              <a:t>v is BLACK and d[u] &lt; d[v]</a:t>
            </a:r>
            <a:endParaRPr lang="en-US" altLang="zh-TW" sz="1800" dirty="0">
              <a:solidFill>
                <a:srgbClr val="008000"/>
              </a:solidFill>
            </a:endParaRPr>
          </a:p>
          <a:p>
            <a:pPr eaLnBrk="1" hangingPunct="1">
              <a:lnSpc>
                <a:spcPct val="80000"/>
              </a:lnSpc>
            </a:pPr>
            <a:r>
              <a:rPr lang="en-US" altLang="zh-TW" sz="2000" dirty="0">
                <a:solidFill>
                  <a:srgbClr val="008000"/>
                </a:solidFill>
              </a:rPr>
              <a:t>Cross edges</a:t>
            </a:r>
            <a:r>
              <a:rPr lang="en-US" altLang="zh-TW" sz="2000" dirty="0"/>
              <a:t> are all other edges. They can go between vertices in the same tree, as long as one vertex is not an ancestor of the other, or they can go between vertices in different DFS trees.</a:t>
            </a:r>
          </a:p>
          <a:p>
            <a:pPr lvl="1" eaLnBrk="1" hangingPunct="1">
              <a:lnSpc>
                <a:spcPct val="80000"/>
              </a:lnSpc>
            </a:pPr>
            <a:r>
              <a:rPr lang="en-US" altLang="zh-TW" sz="1800" dirty="0"/>
              <a:t>v is BLACK and d[u] &gt; d[v]</a:t>
            </a:r>
          </a:p>
          <a:p>
            <a:pPr eaLnBrk="1" hangingPunct="1">
              <a:lnSpc>
                <a:spcPct val="80000"/>
              </a:lnSpc>
            </a:pPr>
            <a:r>
              <a:rPr lang="en-US" altLang="zh-TW" sz="2000" dirty="0"/>
              <a:t>In a depth-first search of an undirected graph G, every edge of G is either a tree edge or a back edge. (Theorem 22.10)</a:t>
            </a:r>
          </a:p>
        </p:txBody>
      </p:sp>
      <p:sp>
        <p:nvSpPr>
          <p:cNvPr id="21506" name="Slide Number Placeholder 5">
            <a:extLst>
              <a:ext uri="{FF2B5EF4-FFF2-40B4-BE49-F238E27FC236}">
                <a16:creationId xmlns:a16="http://schemas.microsoft.com/office/drawing/2014/main" id="{B26AEAB6-CEE3-F80F-BA83-92FC65B440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324773B5-30E8-4FD1-8883-90A8D06A1DC1}" type="slidenum">
              <a:rPr lang="zh-TW" altLang="en-US">
                <a:latin typeface="Times New Roman" panose="02020603050405020304" pitchFamily="18" charset="0"/>
                <a:ea typeface="新細明體" panose="02020500000000000000" pitchFamily="18" charset="-120"/>
              </a:rPr>
              <a:pPr eaLnBrk="1" hangingPunct="1"/>
              <a:t>21</a:t>
            </a:fld>
            <a:endParaRPr lang="zh-TW" altLang="en-US">
              <a:latin typeface="Times New Roman" panose="02020603050405020304" pitchFamily="18" charset="0"/>
              <a:ea typeface="新細明體" panose="02020500000000000000" pitchFamily="18" charset="-120"/>
            </a:endParaRPr>
          </a:p>
        </p:txBody>
      </p:sp>
      <p:pic>
        <p:nvPicPr>
          <p:cNvPr id="2" name="Picture 1">
            <a:extLst>
              <a:ext uri="{FF2B5EF4-FFF2-40B4-BE49-F238E27FC236}">
                <a16:creationId xmlns:a16="http://schemas.microsoft.com/office/drawing/2014/main" id="{897DB829-30AC-242A-D592-F330E766309D}"/>
              </a:ext>
            </a:extLst>
          </p:cNvPr>
          <p:cNvPicPr>
            <a:picLocks noChangeAspect="1"/>
          </p:cNvPicPr>
          <p:nvPr/>
        </p:nvPicPr>
        <p:blipFill>
          <a:blip r:embed="rId2"/>
          <a:srcRect r="54162"/>
          <a:stretch/>
        </p:blipFill>
        <p:spPr>
          <a:xfrm>
            <a:off x="8382000" y="1447800"/>
            <a:ext cx="3356776" cy="38004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0BE7DBF8-EDB4-7D12-6DC7-96B9E8248605}"/>
              </a:ext>
            </a:extLst>
          </p:cNvPr>
          <p:cNvSpPr>
            <a:spLocks noGrp="1" noChangeArrowheads="1"/>
          </p:cNvSpPr>
          <p:nvPr>
            <p:ph type="title"/>
          </p:nvPr>
        </p:nvSpPr>
        <p:spPr/>
        <p:txBody>
          <a:bodyPr/>
          <a:lstStyle/>
          <a:p>
            <a:pPr eaLnBrk="1" hangingPunct="1"/>
            <a:r>
              <a:rPr lang="en-US" altLang="zh-TW"/>
              <a:t>Topological Sort</a:t>
            </a:r>
            <a:endParaRPr lang="zh-TW" altLang="en-US"/>
          </a:p>
        </p:txBody>
      </p:sp>
      <p:sp>
        <p:nvSpPr>
          <p:cNvPr id="22532" name="Rectangle 3">
            <a:extLst>
              <a:ext uri="{FF2B5EF4-FFF2-40B4-BE49-F238E27FC236}">
                <a16:creationId xmlns:a16="http://schemas.microsoft.com/office/drawing/2014/main" id="{49A2E14A-597B-86C3-54CA-1C3C6A600C30}"/>
              </a:ext>
            </a:extLst>
          </p:cNvPr>
          <p:cNvSpPr>
            <a:spLocks noGrp="1" noChangeArrowheads="1"/>
          </p:cNvSpPr>
          <p:nvPr>
            <p:ph idx="1"/>
          </p:nvPr>
        </p:nvSpPr>
        <p:spPr>
          <a:xfrm>
            <a:off x="838200" y="1825625"/>
            <a:ext cx="7696200" cy="4351338"/>
          </a:xfrm>
        </p:spPr>
        <p:txBody>
          <a:bodyPr/>
          <a:lstStyle/>
          <a:p>
            <a:pPr eaLnBrk="1" hangingPunct="1"/>
            <a:r>
              <a:rPr lang="en-US" altLang="zh-TW" dirty="0"/>
              <a:t>A topological sort of a </a:t>
            </a:r>
            <a:r>
              <a:rPr lang="en-US" altLang="zh-TW" b="1" dirty="0"/>
              <a:t>directed acyclic graph </a:t>
            </a:r>
            <a:r>
              <a:rPr lang="en-US" altLang="zh-TW" dirty="0"/>
              <a:t>(DAG) is a linear order of all its vertices such that if G contains an edge (u, v), then u appears before v in the ordering.</a:t>
            </a:r>
          </a:p>
          <a:p>
            <a:pPr lvl="1" eaLnBrk="1" hangingPunct="1"/>
            <a:r>
              <a:rPr lang="en-US" altLang="zh-TW" dirty="0"/>
              <a:t>If the graph is not acyclic, then no linear ordering is possible.</a:t>
            </a:r>
          </a:p>
          <a:p>
            <a:pPr lvl="1" eaLnBrk="1" hangingPunct="1"/>
            <a:r>
              <a:rPr lang="en-US" altLang="zh-TW" dirty="0"/>
              <a:t>A topological sort can be viewed as an ordering of its vertices along a horizontal line so that all directed edges go from left to right</a:t>
            </a:r>
          </a:p>
          <a:p>
            <a:pPr eaLnBrk="1" hangingPunct="1"/>
            <a:r>
              <a:rPr lang="en-US" altLang="zh-TW" dirty="0">
                <a:solidFill>
                  <a:srgbClr val="0070C0"/>
                </a:solidFill>
              </a:rPr>
              <a:t>DAG are used in many applications to indicate precedence among events.</a:t>
            </a:r>
          </a:p>
        </p:txBody>
      </p:sp>
      <p:sp>
        <p:nvSpPr>
          <p:cNvPr id="22530" name="Slide Number Placeholder 5">
            <a:extLst>
              <a:ext uri="{FF2B5EF4-FFF2-40B4-BE49-F238E27FC236}">
                <a16:creationId xmlns:a16="http://schemas.microsoft.com/office/drawing/2014/main" id="{84268160-DD0C-1CAF-959D-8F5794D244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59CBAFFB-1B7C-41C7-8849-BD506FE82D55}" type="slidenum">
              <a:rPr lang="zh-TW" altLang="en-US">
                <a:latin typeface="Times New Roman" panose="02020603050405020304" pitchFamily="18" charset="0"/>
                <a:ea typeface="新細明體" panose="02020500000000000000" pitchFamily="18" charset="-120"/>
              </a:rPr>
              <a:pPr eaLnBrk="1" hangingPunct="1"/>
              <a:t>22</a:t>
            </a:fld>
            <a:endParaRPr lang="zh-TW" altLang="en-US">
              <a:latin typeface="Times New Roman" panose="02020603050405020304" pitchFamily="18" charset="0"/>
              <a:ea typeface="新細明體" panose="02020500000000000000" pitchFamily="18" charset="-120"/>
            </a:endParaRPr>
          </a:p>
        </p:txBody>
      </p:sp>
      <p:pic>
        <p:nvPicPr>
          <p:cNvPr id="3" name="Picture 2">
            <a:extLst>
              <a:ext uri="{FF2B5EF4-FFF2-40B4-BE49-F238E27FC236}">
                <a16:creationId xmlns:a16="http://schemas.microsoft.com/office/drawing/2014/main" id="{D1D244B6-13DF-F125-7768-C8AAFF1A338B}"/>
              </a:ext>
            </a:extLst>
          </p:cNvPr>
          <p:cNvPicPr>
            <a:picLocks noChangeAspect="1"/>
          </p:cNvPicPr>
          <p:nvPr/>
        </p:nvPicPr>
        <p:blipFill>
          <a:blip r:embed="rId2"/>
          <a:stretch>
            <a:fillRect/>
          </a:stretch>
        </p:blipFill>
        <p:spPr>
          <a:xfrm>
            <a:off x="8569234" y="1080964"/>
            <a:ext cx="3686233" cy="1981200"/>
          </a:xfrm>
          <a:prstGeom prst="rect">
            <a:avLst/>
          </a:prstGeom>
        </p:spPr>
      </p:pic>
      <p:sp>
        <p:nvSpPr>
          <p:cNvPr id="5" name="TextBox 4">
            <a:extLst>
              <a:ext uri="{FF2B5EF4-FFF2-40B4-BE49-F238E27FC236}">
                <a16:creationId xmlns:a16="http://schemas.microsoft.com/office/drawing/2014/main" id="{F1C5EF8E-156E-CE87-F455-B49A7BF1E45E}"/>
              </a:ext>
            </a:extLst>
          </p:cNvPr>
          <p:cNvSpPr txBox="1"/>
          <p:nvPr/>
        </p:nvSpPr>
        <p:spPr>
          <a:xfrm>
            <a:off x="8978867" y="3244334"/>
            <a:ext cx="3276600" cy="369332"/>
          </a:xfrm>
          <a:prstGeom prst="rect">
            <a:avLst/>
          </a:prstGeom>
          <a:noFill/>
        </p:spPr>
        <p:txBody>
          <a:bodyPr wrap="square">
            <a:spAutoFit/>
          </a:bodyPr>
          <a:lstStyle/>
          <a:p>
            <a:r>
              <a:rPr lang="en-US" dirty="0"/>
              <a:t>a directed acyclic graph (DAG)</a:t>
            </a:r>
          </a:p>
        </p:txBody>
      </p:sp>
      <p:pic>
        <p:nvPicPr>
          <p:cNvPr id="6" name="Picture 5">
            <a:extLst>
              <a:ext uri="{FF2B5EF4-FFF2-40B4-BE49-F238E27FC236}">
                <a16:creationId xmlns:a16="http://schemas.microsoft.com/office/drawing/2014/main" id="{BAC0BF58-22A0-B591-17EA-F7C45A479D2F}"/>
              </a:ext>
            </a:extLst>
          </p:cNvPr>
          <p:cNvPicPr>
            <a:picLocks noChangeAspect="1"/>
          </p:cNvPicPr>
          <p:nvPr/>
        </p:nvPicPr>
        <p:blipFill>
          <a:blip r:embed="rId3"/>
          <a:stretch>
            <a:fillRect/>
          </a:stretch>
        </p:blipFill>
        <p:spPr>
          <a:xfrm>
            <a:off x="9067800" y="3967594"/>
            <a:ext cx="2602406" cy="1976006"/>
          </a:xfrm>
          <a:prstGeom prst="rect">
            <a:avLst/>
          </a:prstGeom>
        </p:spPr>
      </p:pic>
      <p:sp>
        <p:nvSpPr>
          <p:cNvPr id="8" name="TextBox 7">
            <a:extLst>
              <a:ext uri="{FF2B5EF4-FFF2-40B4-BE49-F238E27FC236}">
                <a16:creationId xmlns:a16="http://schemas.microsoft.com/office/drawing/2014/main" id="{D028555D-25A0-EDDD-FC60-92095BE81E7B}"/>
              </a:ext>
            </a:extLst>
          </p:cNvPr>
          <p:cNvSpPr txBox="1"/>
          <p:nvPr/>
        </p:nvSpPr>
        <p:spPr>
          <a:xfrm>
            <a:off x="8610600" y="5992297"/>
            <a:ext cx="3413760" cy="369332"/>
          </a:xfrm>
          <a:prstGeom prst="rect">
            <a:avLst/>
          </a:prstGeom>
          <a:noFill/>
        </p:spPr>
        <p:txBody>
          <a:bodyPr wrap="square">
            <a:spAutoFit/>
          </a:bodyPr>
          <a:lstStyle/>
          <a:p>
            <a:r>
              <a:rPr lang="en-US" dirty="0"/>
              <a:t>Course prerequisite graph-(DAG)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B33B65EC-CD94-F6FD-ACC7-A71F766038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C9A788A1-FFE9-46C0-A964-358A38BDE477}" type="slidenum">
              <a:rPr lang="zh-TW" altLang="en-US">
                <a:latin typeface="Times New Roman" panose="02020603050405020304" pitchFamily="18" charset="0"/>
                <a:ea typeface="新細明體" panose="02020500000000000000" pitchFamily="18" charset="-120"/>
              </a:rPr>
              <a:pPr eaLnBrk="1" hangingPunct="1"/>
              <a:t>23</a:t>
            </a:fld>
            <a:endParaRPr lang="zh-TW" altLang="en-US">
              <a:latin typeface="Times New Roman" panose="02020603050405020304" pitchFamily="18" charset="0"/>
              <a:ea typeface="新細明體" panose="02020500000000000000" pitchFamily="18" charset="-120"/>
            </a:endParaRPr>
          </a:p>
        </p:txBody>
      </p:sp>
      <p:sp>
        <p:nvSpPr>
          <p:cNvPr id="2" name="TextBox 1">
            <a:extLst>
              <a:ext uri="{FF2B5EF4-FFF2-40B4-BE49-F238E27FC236}">
                <a16:creationId xmlns:a16="http://schemas.microsoft.com/office/drawing/2014/main" id="{C9FE7A2B-B884-A8DC-B35E-0B1415A3E29D}"/>
              </a:ext>
            </a:extLst>
          </p:cNvPr>
          <p:cNvSpPr txBox="1"/>
          <p:nvPr/>
        </p:nvSpPr>
        <p:spPr>
          <a:xfrm>
            <a:off x="1752600" y="381000"/>
            <a:ext cx="4463786" cy="461665"/>
          </a:xfrm>
          <a:prstGeom prst="rect">
            <a:avLst/>
          </a:prstGeom>
          <a:noFill/>
        </p:spPr>
        <p:txBody>
          <a:bodyPr wrap="none" rtlCol="0">
            <a:spAutoFit/>
          </a:bodyPr>
          <a:lstStyle/>
          <a:p>
            <a:r>
              <a:rPr lang="en-US" sz="2400" b="1" dirty="0"/>
              <a:t>Example of Topological Sorting</a:t>
            </a:r>
          </a:p>
        </p:txBody>
      </p:sp>
      <p:pic>
        <p:nvPicPr>
          <p:cNvPr id="3" name="object 32">
            <a:extLst>
              <a:ext uri="{FF2B5EF4-FFF2-40B4-BE49-F238E27FC236}">
                <a16:creationId xmlns:a16="http://schemas.microsoft.com/office/drawing/2014/main" id="{5E1BCB6F-29CB-3085-B628-037808CEF625}"/>
              </a:ext>
            </a:extLst>
          </p:cNvPr>
          <p:cNvPicPr/>
          <p:nvPr/>
        </p:nvPicPr>
        <p:blipFill>
          <a:blip r:embed="rId2" cstate="print"/>
          <a:stretch>
            <a:fillRect/>
          </a:stretch>
        </p:blipFill>
        <p:spPr>
          <a:xfrm>
            <a:off x="457200" y="3409023"/>
            <a:ext cx="4876800" cy="2667000"/>
          </a:xfrm>
          <a:prstGeom prst="rect">
            <a:avLst/>
          </a:prstGeom>
        </p:spPr>
      </p:pic>
      <p:pic>
        <p:nvPicPr>
          <p:cNvPr id="4" name="object 35">
            <a:extLst>
              <a:ext uri="{FF2B5EF4-FFF2-40B4-BE49-F238E27FC236}">
                <a16:creationId xmlns:a16="http://schemas.microsoft.com/office/drawing/2014/main" id="{DC232DDA-8D77-D005-6262-87D397FA9E85}"/>
              </a:ext>
            </a:extLst>
          </p:cNvPr>
          <p:cNvPicPr/>
          <p:nvPr/>
        </p:nvPicPr>
        <p:blipFill>
          <a:blip r:embed="rId3" cstate="print"/>
          <a:stretch>
            <a:fillRect/>
          </a:stretch>
        </p:blipFill>
        <p:spPr>
          <a:xfrm>
            <a:off x="6216386" y="4179590"/>
            <a:ext cx="5638800" cy="757535"/>
          </a:xfrm>
          <a:prstGeom prst="rect">
            <a:avLst/>
          </a:prstGeom>
        </p:spPr>
      </p:pic>
      <p:pic>
        <p:nvPicPr>
          <p:cNvPr id="5" name="Picture 4" descr="D:\McGraw-Hill Projects\Cormen\algorithms\topological_sort.gif">
            <a:extLst>
              <a:ext uri="{FF2B5EF4-FFF2-40B4-BE49-F238E27FC236}">
                <a16:creationId xmlns:a16="http://schemas.microsoft.com/office/drawing/2014/main" id="{B3FF98C3-7702-82EE-B1E4-75A70DE70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841328B-8570-D9D2-FB7F-4A360FA2947A}"/>
              </a:ext>
            </a:extLst>
          </p:cNvPr>
          <p:cNvSpPr txBox="1"/>
          <p:nvPr/>
        </p:nvSpPr>
        <p:spPr>
          <a:xfrm>
            <a:off x="1429242" y="6368335"/>
            <a:ext cx="646716" cy="369332"/>
          </a:xfrm>
          <a:prstGeom prst="rect">
            <a:avLst/>
          </a:prstGeom>
          <a:noFill/>
        </p:spPr>
        <p:txBody>
          <a:bodyPr wrap="none" rtlCol="0">
            <a:spAutoFit/>
          </a:bodyPr>
          <a:lstStyle/>
          <a:p>
            <a:r>
              <a:rPr lang="en-US" b="1" dirty="0"/>
              <a:t>DAG</a:t>
            </a:r>
          </a:p>
        </p:txBody>
      </p:sp>
      <p:sp>
        <p:nvSpPr>
          <p:cNvPr id="7" name="TextBox 6">
            <a:extLst>
              <a:ext uri="{FF2B5EF4-FFF2-40B4-BE49-F238E27FC236}">
                <a16:creationId xmlns:a16="http://schemas.microsoft.com/office/drawing/2014/main" id="{45780FA0-E804-649B-93B3-6A9F01E11D01}"/>
              </a:ext>
            </a:extLst>
          </p:cNvPr>
          <p:cNvSpPr txBox="1"/>
          <p:nvPr/>
        </p:nvSpPr>
        <p:spPr>
          <a:xfrm>
            <a:off x="7696200" y="5454134"/>
            <a:ext cx="2368084" cy="369332"/>
          </a:xfrm>
          <a:prstGeom prst="rect">
            <a:avLst/>
          </a:prstGeom>
          <a:noFill/>
        </p:spPr>
        <p:txBody>
          <a:bodyPr wrap="none" rtlCol="0">
            <a:spAutoFit/>
          </a:bodyPr>
          <a:lstStyle/>
          <a:p>
            <a:r>
              <a:rPr lang="en-US" dirty="0"/>
              <a:t>Topological Sorted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27B46750-656A-FAF8-7D5F-C59780C195C4}"/>
              </a:ext>
            </a:extLst>
          </p:cNvPr>
          <p:cNvSpPr>
            <a:spLocks noGrp="1" noChangeArrowheads="1"/>
          </p:cNvSpPr>
          <p:nvPr>
            <p:ph type="title"/>
          </p:nvPr>
        </p:nvSpPr>
        <p:spPr/>
        <p:txBody>
          <a:bodyPr/>
          <a:lstStyle/>
          <a:p>
            <a:pPr eaLnBrk="1" hangingPunct="1"/>
            <a:r>
              <a:rPr lang="en-US" altLang="zh-TW" dirty="0"/>
              <a:t>Topological Sort Algorithms</a:t>
            </a:r>
          </a:p>
        </p:txBody>
      </p:sp>
      <p:sp>
        <p:nvSpPr>
          <p:cNvPr id="24580" name="Rectangle 3">
            <a:extLst>
              <a:ext uri="{FF2B5EF4-FFF2-40B4-BE49-F238E27FC236}">
                <a16:creationId xmlns:a16="http://schemas.microsoft.com/office/drawing/2014/main" id="{37AD7D2E-54C8-4704-9990-464541A28234}"/>
              </a:ext>
            </a:extLst>
          </p:cNvPr>
          <p:cNvSpPr>
            <a:spLocks noGrp="1" noChangeArrowheads="1"/>
          </p:cNvSpPr>
          <p:nvPr>
            <p:ph idx="1"/>
          </p:nvPr>
        </p:nvSpPr>
        <p:spPr/>
        <p:txBody>
          <a:bodyPr/>
          <a:lstStyle/>
          <a:p>
            <a:pPr eaLnBrk="1" hangingPunct="1"/>
            <a:r>
              <a:rPr lang="en-US" altLang="zh-TW" dirty="0">
                <a:sym typeface="Symbol" panose="05050102010706020507" pitchFamily="18" charset="2"/>
              </a:rPr>
              <a:t>(V+E)</a:t>
            </a:r>
          </a:p>
          <a:p>
            <a:pPr eaLnBrk="1" hangingPunct="1"/>
            <a:endParaRPr lang="zh-TW" altLang="en-US" dirty="0">
              <a:sym typeface="Symbol" panose="05050102010706020507" pitchFamily="18" charset="2"/>
            </a:endParaRPr>
          </a:p>
        </p:txBody>
      </p:sp>
      <p:sp>
        <p:nvSpPr>
          <p:cNvPr id="24578" name="Slide Number Placeholder 5">
            <a:extLst>
              <a:ext uri="{FF2B5EF4-FFF2-40B4-BE49-F238E27FC236}">
                <a16:creationId xmlns:a16="http://schemas.microsoft.com/office/drawing/2014/main" id="{3E4EFEA1-B099-863B-ECE0-E3C4D169EB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49D78056-C646-49E0-AF50-F3F47BAEBDF9}" type="slidenum">
              <a:rPr lang="zh-TW" altLang="en-US">
                <a:latin typeface="Times New Roman" panose="02020603050405020304" pitchFamily="18" charset="0"/>
                <a:ea typeface="新細明體" panose="02020500000000000000" pitchFamily="18" charset="-120"/>
              </a:rPr>
              <a:pPr eaLnBrk="1" hangingPunct="1"/>
              <a:t>24</a:t>
            </a:fld>
            <a:endParaRPr lang="zh-TW" altLang="en-US">
              <a:latin typeface="Times New Roman" panose="02020603050405020304" pitchFamily="18" charset="0"/>
              <a:ea typeface="新細明體" panose="02020500000000000000" pitchFamily="18" charset="-120"/>
            </a:endParaRPr>
          </a:p>
        </p:txBody>
      </p:sp>
      <p:pic>
        <p:nvPicPr>
          <p:cNvPr id="24581" name="Picture 4" descr="D:\McGraw-Hill Projects\Cormen\algorithms\topological_sort.gif">
            <a:extLst>
              <a:ext uri="{FF2B5EF4-FFF2-40B4-BE49-F238E27FC236}">
                <a16:creationId xmlns:a16="http://schemas.microsoft.com/office/drawing/2014/main" id="{40C625B9-3AC0-3AA6-940A-43064F6D4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33" y="2227195"/>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368B8D8-B5E8-867D-C86B-981B3920D43A}"/>
              </a:ext>
            </a:extLst>
          </p:cNvPr>
          <p:cNvPicPr>
            <a:picLocks noChangeAspect="1"/>
          </p:cNvPicPr>
          <p:nvPr/>
        </p:nvPicPr>
        <p:blipFill>
          <a:blip r:embed="rId3"/>
          <a:srcRect t="76653"/>
          <a:stretch/>
        </p:blipFill>
        <p:spPr>
          <a:xfrm>
            <a:off x="4724400" y="3572705"/>
            <a:ext cx="7242676" cy="1268203"/>
          </a:xfrm>
          <a:prstGeom prst="rect">
            <a:avLst/>
          </a:prstGeom>
        </p:spPr>
      </p:pic>
      <p:sp>
        <p:nvSpPr>
          <p:cNvPr id="4" name="TextBox 3">
            <a:extLst>
              <a:ext uri="{FF2B5EF4-FFF2-40B4-BE49-F238E27FC236}">
                <a16:creationId xmlns:a16="http://schemas.microsoft.com/office/drawing/2014/main" id="{82AC0CD0-9B3A-6708-C709-D9383B024028}"/>
              </a:ext>
            </a:extLst>
          </p:cNvPr>
          <p:cNvSpPr txBox="1"/>
          <p:nvPr/>
        </p:nvSpPr>
        <p:spPr>
          <a:xfrm>
            <a:off x="844731" y="5341012"/>
            <a:ext cx="10515600" cy="1136850"/>
          </a:xfrm>
          <a:prstGeom prst="rect">
            <a:avLst/>
          </a:prstGeom>
          <a:noFill/>
        </p:spPr>
        <p:txBody>
          <a:bodyPr wrap="square">
            <a:spAutoFit/>
          </a:bodyPr>
          <a:lstStyle/>
          <a:p>
            <a:pPr marL="12700" marR="50800" algn="just">
              <a:lnSpc>
                <a:spcPct val="102600"/>
              </a:lnSpc>
              <a:spcBef>
                <a:spcPts val="55"/>
              </a:spcBef>
            </a:pPr>
            <a:r>
              <a:rPr lang="en-US" sz="1800" dirty="0">
                <a:latin typeface="Tahoma"/>
                <a:cs typeface="Tahoma"/>
              </a:rPr>
              <a:t>Thus,</a:t>
            </a:r>
            <a:r>
              <a:rPr lang="en-US" sz="1800" spc="-65" dirty="0">
                <a:latin typeface="Tahoma"/>
                <a:cs typeface="Tahoma"/>
              </a:rPr>
              <a:t> </a:t>
            </a:r>
            <a:r>
              <a:rPr lang="en-US" sz="1800" spc="-25" dirty="0">
                <a:latin typeface="Tahoma"/>
                <a:cs typeface="Tahoma"/>
              </a:rPr>
              <a:t>topological</a:t>
            </a:r>
            <a:r>
              <a:rPr lang="en-US" sz="1800" spc="-35" dirty="0">
                <a:latin typeface="Tahoma"/>
                <a:cs typeface="Tahoma"/>
              </a:rPr>
              <a:t> </a:t>
            </a:r>
            <a:r>
              <a:rPr lang="en-US" sz="1800" spc="-20" dirty="0">
                <a:latin typeface="Tahoma"/>
                <a:cs typeface="Tahoma"/>
              </a:rPr>
              <a:t>sort</a:t>
            </a:r>
            <a:r>
              <a:rPr lang="en-US" sz="1800" spc="-45" dirty="0">
                <a:latin typeface="Tahoma"/>
                <a:cs typeface="Tahoma"/>
              </a:rPr>
              <a:t> </a:t>
            </a:r>
            <a:r>
              <a:rPr lang="en-US" sz="1800" dirty="0">
                <a:latin typeface="Tahoma"/>
                <a:cs typeface="Tahoma"/>
              </a:rPr>
              <a:t>is</a:t>
            </a:r>
            <a:r>
              <a:rPr lang="en-US" sz="1800" spc="-45" dirty="0">
                <a:latin typeface="Tahoma"/>
                <a:cs typeface="Tahoma"/>
              </a:rPr>
              <a:t> </a:t>
            </a:r>
            <a:r>
              <a:rPr lang="en-US" sz="1800" dirty="0">
                <a:latin typeface="Tahoma"/>
                <a:cs typeface="Tahoma"/>
              </a:rPr>
              <a:t>a</a:t>
            </a:r>
            <a:r>
              <a:rPr lang="en-US" sz="1800" spc="-35" dirty="0">
                <a:latin typeface="Tahoma"/>
                <a:cs typeface="Tahoma"/>
              </a:rPr>
              <a:t> </a:t>
            </a:r>
            <a:r>
              <a:rPr lang="en-US" sz="1800" spc="-50" dirty="0">
                <a:latin typeface="Tahoma"/>
                <a:cs typeface="Tahoma"/>
              </a:rPr>
              <a:t>descending</a:t>
            </a:r>
            <a:r>
              <a:rPr lang="en-US" sz="1800" spc="-40" dirty="0">
                <a:latin typeface="Tahoma"/>
                <a:cs typeface="Tahoma"/>
              </a:rPr>
              <a:t> </a:t>
            </a:r>
            <a:r>
              <a:rPr lang="en-US" sz="1800" spc="-25" dirty="0">
                <a:latin typeface="Tahoma"/>
                <a:cs typeface="Tahoma"/>
              </a:rPr>
              <a:t>sort</a:t>
            </a:r>
            <a:r>
              <a:rPr lang="en-US" sz="1800" spc="-45" dirty="0">
                <a:latin typeface="Tahoma"/>
                <a:cs typeface="Tahoma"/>
              </a:rPr>
              <a:t> </a:t>
            </a:r>
            <a:r>
              <a:rPr lang="en-US" sz="1800" dirty="0">
                <a:latin typeface="Tahoma"/>
                <a:cs typeface="Tahoma"/>
              </a:rPr>
              <a:t>of</a:t>
            </a:r>
            <a:r>
              <a:rPr lang="en-US" sz="1800" spc="-35" dirty="0">
                <a:latin typeface="Tahoma"/>
                <a:cs typeface="Tahoma"/>
              </a:rPr>
              <a:t> vertices</a:t>
            </a:r>
            <a:r>
              <a:rPr lang="en-US" sz="1800" spc="-45" dirty="0">
                <a:latin typeface="Tahoma"/>
                <a:cs typeface="Tahoma"/>
              </a:rPr>
              <a:t> </a:t>
            </a:r>
            <a:r>
              <a:rPr lang="en-US" sz="1800" spc="-60" dirty="0">
                <a:latin typeface="Tahoma"/>
                <a:cs typeface="Tahoma"/>
              </a:rPr>
              <a:t>based</a:t>
            </a:r>
            <a:r>
              <a:rPr lang="en-US" sz="1800" spc="-30" dirty="0">
                <a:latin typeface="Tahoma"/>
                <a:cs typeface="Tahoma"/>
              </a:rPr>
              <a:t> </a:t>
            </a:r>
            <a:r>
              <a:rPr lang="en-US" sz="1800" spc="-10" dirty="0">
                <a:latin typeface="Tahoma"/>
                <a:cs typeface="Tahoma"/>
              </a:rPr>
              <a:t>on</a:t>
            </a:r>
            <a:r>
              <a:rPr lang="en-US" sz="1800" spc="-35" dirty="0">
                <a:latin typeface="Tahoma"/>
                <a:cs typeface="Tahoma"/>
              </a:rPr>
              <a:t> </a:t>
            </a:r>
            <a:r>
              <a:rPr lang="en-US" sz="1800" spc="-25" dirty="0">
                <a:latin typeface="Tahoma"/>
                <a:cs typeface="Tahoma"/>
              </a:rPr>
              <a:t>DFS </a:t>
            </a:r>
            <a:r>
              <a:rPr lang="en-US" sz="1800" spc="-30" dirty="0">
                <a:latin typeface="Tahoma"/>
                <a:cs typeface="Tahoma"/>
              </a:rPr>
              <a:t>finishing</a:t>
            </a:r>
            <a:r>
              <a:rPr lang="en-US" sz="1800" dirty="0">
                <a:latin typeface="Tahoma"/>
                <a:cs typeface="Tahoma"/>
              </a:rPr>
              <a:t> </a:t>
            </a:r>
            <a:r>
              <a:rPr lang="en-US" sz="1800" spc="-10" dirty="0">
                <a:latin typeface="Tahoma"/>
                <a:cs typeface="Tahoma"/>
              </a:rPr>
              <a:t>times</a:t>
            </a:r>
            <a:endParaRPr lang="en-US" sz="1800" dirty="0">
              <a:latin typeface="Tahoma"/>
              <a:cs typeface="Tahoma"/>
            </a:endParaRPr>
          </a:p>
          <a:p>
            <a:pPr marL="12700" algn="just">
              <a:lnSpc>
                <a:spcPct val="100000"/>
              </a:lnSpc>
              <a:spcBef>
                <a:spcPts val="175"/>
              </a:spcBef>
            </a:pPr>
            <a:r>
              <a:rPr lang="en-US" sz="1800" dirty="0">
                <a:latin typeface="Tahoma"/>
                <a:cs typeface="Tahoma"/>
              </a:rPr>
              <a:t>Why</a:t>
            </a:r>
            <a:r>
              <a:rPr lang="en-US" sz="1800" spc="-5" dirty="0">
                <a:latin typeface="Tahoma"/>
                <a:cs typeface="Tahoma"/>
              </a:rPr>
              <a:t> </a:t>
            </a:r>
            <a:r>
              <a:rPr lang="en-US" sz="1800" spc="-55" dirty="0">
                <a:latin typeface="Tahoma"/>
                <a:cs typeface="Tahoma"/>
              </a:rPr>
              <a:t>does</a:t>
            </a:r>
            <a:r>
              <a:rPr lang="en-US" sz="1800" dirty="0">
                <a:latin typeface="Tahoma"/>
                <a:cs typeface="Tahoma"/>
              </a:rPr>
              <a:t> it</a:t>
            </a:r>
            <a:r>
              <a:rPr lang="en-US" sz="1800" spc="-5" dirty="0">
                <a:latin typeface="Tahoma"/>
                <a:cs typeface="Tahoma"/>
              </a:rPr>
              <a:t> </a:t>
            </a:r>
            <a:r>
              <a:rPr lang="en-US" sz="1800" spc="-20" dirty="0">
                <a:latin typeface="Tahoma"/>
                <a:cs typeface="Tahoma"/>
              </a:rPr>
              <a:t>work?</a:t>
            </a:r>
            <a:endParaRPr lang="en-US" sz="1800" dirty="0">
              <a:latin typeface="Tahoma"/>
              <a:cs typeface="Tahoma"/>
            </a:endParaRPr>
          </a:p>
          <a:p>
            <a:pPr marL="289560" marR="5080" algn="just">
              <a:lnSpc>
                <a:spcPct val="100000"/>
              </a:lnSpc>
              <a:spcBef>
                <a:spcPts val="175"/>
              </a:spcBef>
            </a:pPr>
            <a:r>
              <a:rPr lang="en-US" sz="1400" spc="-20" dirty="0">
                <a:latin typeface="Tahoma"/>
                <a:cs typeface="Tahoma"/>
              </a:rPr>
              <a:t>When</a:t>
            </a:r>
            <a:r>
              <a:rPr lang="en-US" sz="1400" spc="-25" dirty="0">
                <a:latin typeface="Tahoma"/>
                <a:cs typeface="Tahoma"/>
              </a:rPr>
              <a:t> </a:t>
            </a:r>
            <a:r>
              <a:rPr lang="en-US" sz="1400" dirty="0">
                <a:latin typeface="Tahoma"/>
                <a:cs typeface="Tahoma"/>
              </a:rPr>
              <a:t>a</a:t>
            </a:r>
            <a:r>
              <a:rPr lang="en-US" sz="1400" spc="-20" dirty="0">
                <a:latin typeface="Tahoma"/>
                <a:cs typeface="Tahoma"/>
              </a:rPr>
              <a:t> </a:t>
            </a:r>
            <a:r>
              <a:rPr lang="en-US" sz="1400" spc="-40" dirty="0">
                <a:latin typeface="Tahoma"/>
                <a:cs typeface="Tahoma"/>
              </a:rPr>
              <a:t>node</a:t>
            </a:r>
            <a:r>
              <a:rPr lang="en-US" sz="1400" spc="-15" dirty="0">
                <a:latin typeface="Tahoma"/>
                <a:cs typeface="Tahoma"/>
              </a:rPr>
              <a:t> </a:t>
            </a:r>
            <a:r>
              <a:rPr lang="en-US" sz="1400" dirty="0">
                <a:latin typeface="Tahoma"/>
                <a:cs typeface="Tahoma"/>
              </a:rPr>
              <a:t>is</a:t>
            </a:r>
            <a:r>
              <a:rPr lang="en-US" sz="1400" spc="-20" dirty="0">
                <a:latin typeface="Tahoma"/>
                <a:cs typeface="Tahoma"/>
              </a:rPr>
              <a:t> </a:t>
            </a:r>
            <a:r>
              <a:rPr lang="en-US" sz="1400" spc="-35" dirty="0">
                <a:latin typeface="Tahoma"/>
                <a:cs typeface="Tahoma"/>
              </a:rPr>
              <a:t>finished,</a:t>
            </a:r>
            <a:r>
              <a:rPr lang="en-US" sz="1400" spc="-15" dirty="0">
                <a:latin typeface="Tahoma"/>
                <a:cs typeface="Tahoma"/>
              </a:rPr>
              <a:t> </a:t>
            </a:r>
            <a:r>
              <a:rPr lang="en-US" sz="1400" dirty="0">
                <a:latin typeface="Tahoma"/>
                <a:cs typeface="Tahoma"/>
              </a:rPr>
              <a:t>it</a:t>
            </a:r>
            <a:r>
              <a:rPr lang="en-US" sz="1400" spc="-15" dirty="0">
                <a:latin typeface="Tahoma"/>
                <a:cs typeface="Tahoma"/>
              </a:rPr>
              <a:t> </a:t>
            </a:r>
            <a:r>
              <a:rPr lang="en-US" sz="1400" spc="-45" dirty="0">
                <a:latin typeface="Tahoma"/>
                <a:cs typeface="Tahoma"/>
              </a:rPr>
              <a:t>has</a:t>
            </a:r>
            <a:r>
              <a:rPr lang="en-US" sz="1400" spc="-20" dirty="0">
                <a:latin typeface="Tahoma"/>
                <a:cs typeface="Tahoma"/>
              </a:rPr>
              <a:t> </a:t>
            </a:r>
            <a:r>
              <a:rPr lang="en-US" sz="1400" dirty="0">
                <a:latin typeface="Tahoma"/>
                <a:cs typeface="Tahoma"/>
              </a:rPr>
              <a:t>no</a:t>
            </a:r>
            <a:r>
              <a:rPr lang="en-US" sz="1400" spc="-25" dirty="0">
                <a:latin typeface="Tahoma"/>
                <a:cs typeface="Tahoma"/>
              </a:rPr>
              <a:t> </a:t>
            </a:r>
            <a:r>
              <a:rPr lang="en-US" sz="1400" spc="-45" dirty="0">
                <a:latin typeface="Tahoma"/>
                <a:cs typeface="Tahoma"/>
              </a:rPr>
              <a:t>unexplored</a:t>
            </a:r>
            <a:r>
              <a:rPr lang="en-US" sz="1400" spc="-15" dirty="0">
                <a:latin typeface="Tahoma"/>
                <a:cs typeface="Tahoma"/>
              </a:rPr>
              <a:t> </a:t>
            </a:r>
            <a:r>
              <a:rPr lang="en-US" sz="1400" spc="-30" dirty="0">
                <a:latin typeface="Tahoma"/>
                <a:cs typeface="Tahoma"/>
              </a:rPr>
              <a:t>outgoing</a:t>
            </a:r>
            <a:r>
              <a:rPr lang="en-US" sz="1400" spc="-20" dirty="0">
                <a:latin typeface="Tahoma"/>
                <a:cs typeface="Tahoma"/>
              </a:rPr>
              <a:t> </a:t>
            </a:r>
            <a:r>
              <a:rPr lang="en-US" sz="1400" spc="-70" dirty="0">
                <a:latin typeface="Tahoma"/>
                <a:cs typeface="Tahoma"/>
              </a:rPr>
              <a:t>edges;</a:t>
            </a:r>
            <a:r>
              <a:rPr lang="en-US" sz="1400" spc="-10" dirty="0">
                <a:latin typeface="Tahoma"/>
                <a:cs typeface="Tahoma"/>
              </a:rPr>
              <a:t> </a:t>
            </a:r>
            <a:r>
              <a:rPr lang="en-US" sz="1400" spc="-20" dirty="0">
                <a:latin typeface="Tahoma"/>
                <a:cs typeface="Tahoma"/>
              </a:rPr>
              <a:t>i.e.</a:t>
            </a:r>
            <a:r>
              <a:rPr lang="en-US" sz="1400" spc="-15" dirty="0">
                <a:latin typeface="Tahoma"/>
                <a:cs typeface="Tahoma"/>
              </a:rPr>
              <a:t> </a:t>
            </a:r>
            <a:r>
              <a:rPr lang="en-US" sz="1400" spc="-25" dirty="0">
                <a:latin typeface="Tahoma"/>
                <a:cs typeface="Tahoma"/>
              </a:rPr>
              <a:t>all </a:t>
            </a:r>
            <a:r>
              <a:rPr lang="en-US" sz="1400" dirty="0">
                <a:latin typeface="Tahoma"/>
                <a:cs typeface="Tahoma"/>
              </a:rPr>
              <a:t>its</a:t>
            </a:r>
            <a:r>
              <a:rPr lang="en-US" sz="1400" spc="-30" dirty="0">
                <a:latin typeface="Tahoma"/>
                <a:cs typeface="Tahoma"/>
              </a:rPr>
              <a:t> </a:t>
            </a:r>
            <a:r>
              <a:rPr lang="en-US" sz="1400" spc="-45" dirty="0">
                <a:latin typeface="Tahoma"/>
                <a:cs typeface="Tahoma"/>
              </a:rPr>
              <a:t>descendant</a:t>
            </a:r>
            <a:r>
              <a:rPr lang="en-US" sz="1400" spc="-20" dirty="0">
                <a:latin typeface="Tahoma"/>
                <a:cs typeface="Tahoma"/>
              </a:rPr>
              <a:t> </a:t>
            </a:r>
            <a:r>
              <a:rPr lang="en-US" sz="1400" spc="-50" dirty="0">
                <a:latin typeface="Tahoma"/>
                <a:cs typeface="Tahoma"/>
              </a:rPr>
              <a:t>nodes</a:t>
            </a:r>
            <a:r>
              <a:rPr lang="en-US" sz="1400" spc="-30" dirty="0">
                <a:latin typeface="Tahoma"/>
                <a:cs typeface="Tahoma"/>
              </a:rPr>
              <a:t> </a:t>
            </a:r>
            <a:r>
              <a:rPr lang="en-US" sz="1400" spc="-50" dirty="0">
                <a:latin typeface="Tahoma"/>
                <a:cs typeface="Tahoma"/>
              </a:rPr>
              <a:t>are</a:t>
            </a:r>
            <a:r>
              <a:rPr lang="en-US" sz="1400" spc="-25" dirty="0">
                <a:latin typeface="Tahoma"/>
                <a:cs typeface="Tahoma"/>
              </a:rPr>
              <a:t> </a:t>
            </a:r>
            <a:r>
              <a:rPr lang="en-US" sz="1400" spc="-35" dirty="0">
                <a:latin typeface="Tahoma"/>
                <a:cs typeface="Tahoma"/>
              </a:rPr>
              <a:t>already</a:t>
            </a:r>
            <a:r>
              <a:rPr lang="en-US" sz="1400" spc="-25" dirty="0">
                <a:latin typeface="Tahoma"/>
                <a:cs typeface="Tahoma"/>
              </a:rPr>
              <a:t> </a:t>
            </a:r>
            <a:r>
              <a:rPr lang="en-US" sz="1400" spc="-35" dirty="0">
                <a:latin typeface="Tahoma"/>
                <a:cs typeface="Tahoma"/>
              </a:rPr>
              <a:t>finished</a:t>
            </a:r>
            <a:r>
              <a:rPr lang="en-US" sz="1400" spc="-20" dirty="0">
                <a:latin typeface="Tahoma"/>
                <a:cs typeface="Tahoma"/>
              </a:rPr>
              <a:t> </a:t>
            </a:r>
            <a:r>
              <a:rPr lang="en-US" sz="1400" spc="-25" dirty="0">
                <a:latin typeface="Tahoma"/>
                <a:cs typeface="Tahoma"/>
              </a:rPr>
              <a:t>and </a:t>
            </a:r>
            <a:r>
              <a:rPr lang="en-US" sz="1400" spc="-35" dirty="0">
                <a:latin typeface="Tahoma"/>
                <a:cs typeface="Tahoma"/>
              </a:rPr>
              <a:t>inserted</a:t>
            </a:r>
            <a:r>
              <a:rPr lang="en-US" sz="1400" spc="-20" dirty="0">
                <a:latin typeface="Tahoma"/>
                <a:cs typeface="Tahoma"/>
              </a:rPr>
              <a:t> </a:t>
            </a:r>
            <a:r>
              <a:rPr lang="en-US" sz="1400" dirty="0">
                <a:latin typeface="Tahoma"/>
                <a:cs typeface="Tahoma"/>
              </a:rPr>
              <a:t>at</a:t>
            </a:r>
            <a:r>
              <a:rPr lang="en-US" sz="1400" spc="-30" dirty="0">
                <a:latin typeface="Tahoma"/>
                <a:cs typeface="Tahoma"/>
              </a:rPr>
              <a:t> </a:t>
            </a:r>
            <a:r>
              <a:rPr lang="en-US" sz="1400" spc="-10" dirty="0">
                <a:latin typeface="Tahoma"/>
                <a:cs typeface="Tahoma"/>
              </a:rPr>
              <a:t>later</a:t>
            </a:r>
            <a:r>
              <a:rPr lang="en-US" sz="1400" spc="-20" dirty="0">
                <a:latin typeface="Tahoma"/>
                <a:cs typeface="Tahoma"/>
              </a:rPr>
              <a:t> </a:t>
            </a:r>
            <a:r>
              <a:rPr lang="en-US" sz="1400" spc="-10" dirty="0">
                <a:latin typeface="Tahoma"/>
                <a:cs typeface="Tahoma"/>
              </a:rPr>
              <a:t>spot</a:t>
            </a:r>
            <a:r>
              <a:rPr lang="en-US" sz="1400" spc="-25" dirty="0">
                <a:latin typeface="Tahoma"/>
                <a:cs typeface="Tahoma"/>
              </a:rPr>
              <a:t> in </a:t>
            </a:r>
            <a:r>
              <a:rPr lang="en-US" sz="1400" dirty="0">
                <a:latin typeface="Tahoma"/>
                <a:cs typeface="Tahoma"/>
              </a:rPr>
              <a:t>final</a:t>
            </a:r>
            <a:r>
              <a:rPr lang="en-US" sz="1400" spc="-75" dirty="0">
                <a:latin typeface="Tahoma"/>
                <a:cs typeface="Tahoma"/>
              </a:rPr>
              <a:t> </a:t>
            </a:r>
            <a:r>
              <a:rPr lang="en-US" sz="1400" spc="-20" dirty="0">
                <a:latin typeface="Tahoma"/>
                <a:cs typeface="Tahoma"/>
              </a:rPr>
              <a:t>sort</a:t>
            </a:r>
            <a:endParaRPr lang="en-US" sz="1400" dirty="0">
              <a:latin typeface="Tahoma"/>
              <a:cs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D125-E8BA-3E93-F483-8487777A0F77}"/>
              </a:ext>
            </a:extLst>
          </p:cNvPr>
          <p:cNvSpPr>
            <a:spLocks noGrp="1"/>
          </p:cNvSpPr>
          <p:nvPr>
            <p:ph type="title"/>
          </p:nvPr>
        </p:nvSpPr>
        <p:spPr/>
        <p:txBody>
          <a:bodyPr/>
          <a:lstStyle/>
          <a:p>
            <a:r>
              <a:rPr lang="en-US" dirty="0"/>
              <a:t>An alternative algorithm: Topological sort</a:t>
            </a:r>
          </a:p>
        </p:txBody>
      </p:sp>
      <p:sp>
        <p:nvSpPr>
          <p:cNvPr id="4" name="Slide Number Placeholder 3">
            <a:extLst>
              <a:ext uri="{FF2B5EF4-FFF2-40B4-BE49-F238E27FC236}">
                <a16:creationId xmlns:a16="http://schemas.microsoft.com/office/drawing/2014/main" id="{53CC3C6F-9DB2-6775-A9EB-B037F8C6D968}"/>
              </a:ext>
            </a:extLst>
          </p:cNvPr>
          <p:cNvSpPr>
            <a:spLocks noGrp="1"/>
          </p:cNvSpPr>
          <p:nvPr>
            <p:ph type="sldNum" sz="quarter" idx="12"/>
          </p:nvPr>
        </p:nvSpPr>
        <p:spPr/>
        <p:txBody>
          <a:bodyPr/>
          <a:lstStyle/>
          <a:p>
            <a:fld id="{A04793A7-C39C-4BA0-8557-0F3CC358BC68}" type="slidenum">
              <a:rPr lang="zh-TW" altLang="en-US" smtClean="0"/>
              <a:pPr/>
              <a:t>25</a:t>
            </a:fld>
            <a:endParaRPr lang="zh-TW" altLang="en-US"/>
          </a:p>
        </p:txBody>
      </p:sp>
      <p:sp>
        <p:nvSpPr>
          <p:cNvPr id="7" name="Rectangle 2">
            <a:extLst>
              <a:ext uri="{FF2B5EF4-FFF2-40B4-BE49-F238E27FC236}">
                <a16:creationId xmlns:a16="http://schemas.microsoft.com/office/drawing/2014/main" id="{0495D0E7-8D58-F7C2-2A86-D1EEA58C1250}"/>
              </a:ext>
            </a:extLst>
          </p:cNvPr>
          <p:cNvSpPr>
            <a:spLocks noChangeArrowheads="1"/>
          </p:cNvSpPr>
          <p:nvPr/>
        </p:nvSpPr>
        <p:spPr bwMode="auto">
          <a:xfrm>
            <a:off x="914400" y="2090172"/>
            <a:ext cx="63882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topoSort1( Graph g, List </a:t>
            </a:r>
            <a:r>
              <a:rPr kumimoji="0" lang="en-US" altLang="en-US" sz="2400" b="0" i="0" u="none" strike="noStrike" cap="none" normalizeH="0" baseline="0" dirty="0" err="1">
                <a:ln>
                  <a:noFill/>
                </a:ln>
                <a:solidFill>
                  <a:srgbClr val="000000"/>
                </a:solidFill>
                <a:effectLst/>
                <a:latin typeface="Arial Unicode MS"/>
              </a:rPr>
              <a:t>topoOrderList</a:t>
            </a:r>
            <a:r>
              <a:rPr kumimoji="0" lang="en-US" altLang="en-US" sz="24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Arial Unicode MS"/>
              </a:rPr>
              <a:t>         </a:t>
            </a:r>
            <a:r>
              <a:rPr kumimoji="0" lang="en-US" altLang="en-US" sz="2400" b="0" i="0" u="none" strike="noStrike" cap="none" normalizeH="0" baseline="0" dirty="0">
                <a:ln>
                  <a:noFill/>
                </a:ln>
                <a:solidFill>
                  <a:srgbClr val="000000"/>
                </a:solidFill>
                <a:effectLst/>
                <a:latin typeface="Arial Unicode MS"/>
              </a:rPr>
              <a:t>for each vertex v that has no successor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Arial Unicode MS"/>
              </a:rPr>
              <a:t>                       </a:t>
            </a:r>
            <a:r>
              <a:rPr kumimoji="0" lang="en-US" altLang="en-US" sz="2400" b="0" i="0" u="none" strike="noStrike" cap="none" normalizeH="0" baseline="0" dirty="0" err="1">
                <a:ln>
                  <a:noFill/>
                </a:ln>
                <a:solidFill>
                  <a:srgbClr val="000000"/>
                </a:solidFill>
                <a:effectLst/>
                <a:latin typeface="Arial Unicode MS"/>
              </a:rPr>
              <a:t>topoOrderList.push_front</a:t>
            </a:r>
            <a:r>
              <a:rPr kumimoji="0" lang="en-US" altLang="en-US" sz="2400" b="0" i="0" u="none" strike="noStrike" cap="none" normalizeH="0" baseline="0" dirty="0">
                <a:ln>
                  <a:noFill/>
                </a:ln>
                <a:solidFill>
                  <a:srgbClr val="000000"/>
                </a:solidFill>
                <a:effectLst/>
                <a:latin typeface="Arial Unicode MS"/>
              </a:rPr>
              <a:t>( v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Arial Unicode MS"/>
              </a:rPr>
              <a:t>                       </a:t>
            </a:r>
            <a:r>
              <a:rPr kumimoji="0" lang="en-US" altLang="en-US" sz="2400" b="0" i="0" u="none" strike="noStrike" cap="none" normalizeH="0" baseline="0" dirty="0">
                <a:ln>
                  <a:noFill/>
                </a:ln>
                <a:solidFill>
                  <a:srgbClr val="000000"/>
                </a:solidFill>
                <a:effectLst/>
                <a:latin typeface="Arial Unicode MS"/>
              </a:rPr>
              <a:t>delete v and its edges from 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 </a:t>
            </a:r>
            <a:br>
              <a:rPr kumimoji="0" lang="en-US" altLang="en-US" b="0" i="0" u="none" strike="noStrike" cap="none" normalizeH="0" baseline="0" dirty="0">
                <a:ln>
                  <a:noFill/>
                </a:ln>
                <a:solidFill>
                  <a:schemeClr val="tx1"/>
                </a:solidFill>
                <a:effectLst/>
              </a:rPr>
            </a:b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18CEA6F-F545-7A84-2DC8-1B21D1C9758A}"/>
              </a:ext>
            </a:extLst>
          </p:cNvPr>
          <p:cNvPicPr>
            <a:picLocks noChangeAspect="1"/>
          </p:cNvPicPr>
          <p:nvPr/>
        </p:nvPicPr>
        <p:blipFill>
          <a:blip r:embed="rId2"/>
          <a:stretch>
            <a:fillRect/>
          </a:stretch>
        </p:blipFill>
        <p:spPr>
          <a:xfrm>
            <a:off x="8720914" y="2209800"/>
            <a:ext cx="2602406" cy="1976006"/>
          </a:xfrm>
          <a:prstGeom prst="rect">
            <a:avLst/>
          </a:prstGeom>
        </p:spPr>
      </p:pic>
    </p:spTree>
    <p:extLst>
      <p:ext uri="{BB962C8B-B14F-4D97-AF65-F5344CB8AC3E}">
        <p14:creationId xmlns:p14="http://schemas.microsoft.com/office/powerpoint/2010/main" val="2047724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A9504905-FE18-28AC-EFA8-25192A81DFF7}"/>
              </a:ext>
            </a:extLst>
          </p:cNvPr>
          <p:cNvSpPr>
            <a:spLocks noGrp="1" noChangeArrowheads="1"/>
          </p:cNvSpPr>
          <p:nvPr>
            <p:ph type="title"/>
          </p:nvPr>
        </p:nvSpPr>
        <p:spPr/>
        <p:txBody>
          <a:bodyPr/>
          <a:lstStyle/>
          <a:p>
            <a:pPr eaLnBrk="1" hangingPunct="1"/>
            <a:r>
              <a:rPr lang="en-US" altLang="zh-TW" dirty="0"/>
              <a:t>Lemma 20.11</a:t>
            </a:r>
          </a:p>
        </p:txBody>
      </p:sp>
      <p:sp>
        <p:nvSpPr>
          <p:cNvPr id="25604" name="Rectangle 3">
            <a:extLst>
              <a:ext uri="{FF2B5EF4-FFF2-40B4-BE49-F238E27FC236}">
                <a16:creationId xmlns:a16="http://schemas.microsoft.com/office/drawing/2014/main" id="{80768287-F2DD-8B54-585D-8CEB7018C9C7}"/>
              </a:ext>
            </a:extLst>
          </p:cNvPr>
          <p:cNvSpPr>
            <a:spLocks noGrp="1" noChangeArrowheads="1"/>
          </p:cNvSpPr>
          <p:nvPr>
            <p:ph idx="1"/>
          </p:nvPr>
        </p:nvSpPr>
        <p:spPr/>
        <p:txBody>
          <a:bodyPr/>
          <a:lstStyle/>
          <a:p>
            <a:pPr eaLnBrk="1" hangingPunct="1"/>
            <a:r>
              <a:rPr lang="en-US" altLang="zh-TW" dirty="0">
                <a:solidFill>
                  <a:schemeClr val="hlink"/>
                </a:solidFill>
              </a:rPr>
              <a:t>DAG is acyclic if and only if DFS of G yields no back edges</a:t>
            </a:r>
          </a:p>
          <a:p>
            <a:pPr lvl="1" eaLnBrk="1" hangingPunct="1"/>
            <a:r>
              <a:rPr lang="en-US" altLang="zh-TW" dirty="0">
                <a:sym typeface="Wingdings" panose="05000000000000000000" pitchFamily="2" charset="2"/>
              </a:rPr>
              <a:t>Suppose that there is a back edge (u, v). Then vertex v is an ancestor of vertex u in the depth-first forest. There is thus a path from v to u in G, and the back edge (u, v) completes a cycle</a:t>
            </a:r>
          </a:p>
          <a:p>
            <a:pPr lvl="1" eaLnBrk="1" hangingPunct="1"/>
            <a:r>
              <a:rPr lang="en-US" altLang="zh-TW" dirty="0">
                <a:sym typeface="Wingdings" panose="05000000000000000000" pitchFamily="2" charset="2"/>
              </a:rPr>
              <a:t>Suppose that G contains a cycle </a:t>
            </a:r>
            <a:r>
              <a:rPr lang="en-US" altLang="zh-TW" b="1" dirty="0">
                <a:solidFill>
                  <a:srgbClr val="0070C0"/>
                </a:solidFill>
                <a:sym typeface="Wingdings" panose="05000000000000000000" pitchFamily="2" charset="2"/>
              </a:rPr>
              <a:t>c</a:t>
            </a:r>
            <a:r>
              <a:rPr lang="en-US" altLang="zh-TW" dirty="0">
                <a:sym typeface="Wingdings" panose="05000000000000000000" pitchFamily="2" charset="2"/>
              </a:rPr>
              <a:t>. We show that a DFS of G yields a back edge. Let v be the first vertex to be discovered in c, and let (u, v) be the preceding edge in c. At time d[v], the vertices of c form a path of white vertices from v to u. By the white-path theorem (Theorem 20.9), vertex u becomes a descendant of v in the depth-first forest. Therefore, (u, v) is a back edge.</a:t>
            </a:r>
            <a:endParaRPr lang="en-US" altLang="zh-TW" dirty="0"/>
          </a:p>
        </p:txBody>
      </p:sp>
      <p:sp>
        <p:nvSpPr>
          <p:cNvPr id="25602" name="Slide Number Placeholder 5">
            <a:extLst>
              <a:ext uri="{FF2B5EF4-FFF2-40B4-BE49-F238E27FC236}">
                <a16:creationId xmlns:a16="http://schemas.microsoft.com/office/drawing/2014/main" id="{B08F1FC8-1024-AF40-1DD8-8F153BD87C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F68C8693-C449-4D4A-8ACD-75513702E462}" type="slidenum">
              <a:rPr lang="zh-TW" altLang="en-US">
                <a:latin typeface="Times New Roman" panose="02020603050405020304" pitchFamily="18" charset="0"/>
                <a:ea typeface="新細明體" panose="02020500000000000000" pitchFamily="18" charset="-120"/>
              </a:rPr>
              <a:pPr eaLnBrk="1" hangingPunct="1"/>
              <a:t>26</a:t>
            </a:fld>
            <a:endParaRPr lang="zh-TW" altLang="en-US">
              <a:latin typeface="Times New Roman" panose="02020603050405020304" pitchFamily="18" charset="0"/>
              <a:ea typeface="新細明體" panose="02020500000000000000" pitchFamily="18" charset="-120"/>
            </a:endParaRPr>
          </a:p>
        </p:txBody>
      </p:sp>
      <p:grpSp>
        <p:nvGrpSpPr>
          <p:cNvPr id="25605" name="Group 7">
            <a:extLst>
              <a:ext uri="{FF2B5EF4-FFF2-40B4-BE49-F238E27FC236}">
                <a16:creationId xmlns:a16="http://schemas.microsoft.com/office/drawing/2014/main" id="{F2C5B6A9-306F-9563-904F-B501F8DBE5C8}"/>
              </a:ext>
            </a:extLst>
          </p:cNvPr>
          <p:cNvGrpSpPr>
            <a:grpSpLocks/>
          </p:cNvGrpSpPr>
          <p:nvPr/>
        </p:nvGrpSpPr>
        <p:grpSpPr bwMode="auto">
          <a:xfrm>
            <a:off x="7696200" y="5105400"/>
            <a:ext cx="2667000" cy="1616075"/>
            <a:chOff x="3840" y="2969"/>
            <a:chExt cx="1872" cy="1207"/>
          </a:xfrm>
        </p:grpSpPr>
        <p:pic>
          <p:nvPicPr>
            <p:cNvPr id="25606" name="Picture 4" descr="D:\McGraw-Hill Projects\Cormen\images\fig22-5.gif">
              <a:extLst>
                <a:ext uri="{FF2B5EF4-FFF2-40B4-BE49-F238E27FC236}">
                  <a16:creationId xmlns:a16="http://schemas.microsoft.com/office/drawing/2014/main" id="{D5EBE483-8238-971A-6280-0F12DED8E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34" t="50230" r="62813" b="20689"/>
            <a:stretch>
              <a:fillRect/>
            </a:stretch>
          </p:blipFill>
          <p:spPr bwMode="auto">
            <a:xfrm>
              <a:off x="3840" y="2969"/>
              <a:ext cx="1728" cy="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5">
              <a:extLst>
                <a:ext uri="{FF2B5EF4-FFF2-40B4-BE49-F238E27FC236}">
                  <a16:creationId xmlns:a16="http://schemas.microsoft.com/office/drawing/2014/main" id="{B90D2B47-A32C-B817-A543-8F8A3B1E08AC}"/>
                </a:ext>
              </a:extLst>
            </p:cNvPr>
            <p:cNvSpPr>
              <a:spLocks noChangeArrowheads="1"/>
            </p:cNvSpPr>
            <p:nvPr/>
          </p:nvSpPr>
          <p:spPr bwMode="auto">
            <a:xfrm rot="1404629">
              <a:off x="4944" y="3168"/>
              <a:ext cx="672" cy="240"/>
            </a:xfrm>
            <a:prstGeom prst="rect">
              <a:avLst/>
            </a:prstGeom>
            <a:solidFill>
              <a:schemeClr val="bg1"/>
            </a:solidFill>
            <a:ln w="9525">
              <a:solidFill>
                <a:schemeClr val="bg1"/>
              </a:solidFill>
              <a:miter lim="800000"/>
              <a:headEnd/>
              <a:tailEnd/>
            </a:ln>
          </p:spPr>
          <p:txBody>
            <a:bodyPr wrap="none" anchor="ct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endParaRPr lang="en-US" altLang="en-US"/>
            </a:p>
          </p:txBody>
        </p:sp>
        <p:sp>
          <p:nvSpPr>
            <p:cNvPr id="25608" name="Rectangle 6">
              <a:extLst>
                <a:ext uri="{FF2B5EF4-FFF2-40B4-BE49-F238E27FC236}">
                  <a16:creationId xmlns:a16="http://schemas.microsoft.com/office/drawing/2014/main" id="{DA13E69A-80D5-7EF1-0796-4DDCB18858C0}"/>
                </a:ext>
              </a:extLst>
            </p:cNvPr>
            <p:cNvSpPr>
              <a:spLocks noChangeArrowheads="1"/>
            </p:cNvSpPr>
            <p:nvPr/>
          </p:nvSpPr>
          <p:spPr bwMode="auto">
            <a:xfrm>
              <a:off x="5472" y="3600"/>
              <a:ext cx="240" cy="96"/>
            </a:xfrm>
            <a:prstGeom prst="rect">
              <a:avLst/>
            </a:prstGeom>
            <a:solidFill>
              <a:schemeClr val="bg1"/>
            </a:solidFill>
            <a:ln w="9525">
              <a:solidFill>
                <a:schemeClr val="bg1"/>
              </a:solidFill>
              <a:miter lim="800000"/>
              <a:headEnd/>
              <a:tailEnd/>
            </a:ln>
          </p:spPr>
          <p:txBody>
            <a:bodyPr wrap="none" anchor="ct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endParaRPr lang="en-US"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F33E2B25-83E8-E717-D315-99FD1C9620F2}"/>
              </a:ext>
            </a:extLst>
          </p:cNvPr>
          <p:cNvSpPr>
            <a:spLocks noGrp="1" noChangeArrowheads="1"/>
          </p:cNvSpPr>
          <p:nvPr>
            <p:ph type="title"/>
          </p:nvPr>
        </p:nvSpPr>
        <p:spPr/>
        <p:txBody>
          <a:bodyPr/>
          <a:lstStyle/>
          <a:p>
            <a:pPr eaLnBrk="1" hangingPunct="1"/>
            <a:r>
              <a:rPr lang="en-US" altLang="zh-TW" dirty="0"/>
              <a:t>Theorem 20.12</a:t>
            </a:r>
          </a:p>
        </p:txBody>
      </p:sp>
      <p:sp>
        <p:nvSpPr>
          <p:cNvPr id="26628" name="Rectangle 3">
            <a:extLst>
              <a:ext uri="{FF2B5EF4-FFF2-40B4-BE49-F238E27FC236}">
                <a16:creationId xmlns:a16="http://schemas.microsoft.com/office/drawing/2014/main" id="{7A40CF0D-6AC4-4ED8-047F-CAE62207FA54}"/>
              </a:ext>
            </a:extLst>
          </p:cNvPr>
          <p:cNvSpPr>
            <a:spLocks noGrp="1" noChangeArrowheads="1"/>
          </p:cNvSpPr>
          <p:nvPr>
            <p:ph idx="1"/>
          </p:nvPr>
        </p:nvSpPr>
        <p:spPr/>
        <p:txBody>
          <a:bodyPr/>
          <a:lstStyle/>
          <a:p>
            <a:pPr eaLnBrk="1" hangingPunct="1">
              <a:lnSpc>
                <a:spcPct val="90000"/>
              </a:lnSpc>
            </a:pPr>
            <a:r>
              <a:rPr lang="en-US" altLang="zh-TW" dirty="0"/>
              <a:t>TOPOLOGICAL-SORT(G) produces a topological sort of a directed acyclic graph G.</a:t>
            </a:r>
          </a:p>
          <a:p>
            <a:pPr lvl="1" eaLnBrk="1" hangingPunct="1">
              <a:lnSpc>
                <a:spcPct val="90000"/>
              </a:lnSpc>
            </a:pPr>
            <a:r>
              <a:rPr lang="en-US" altLang="zh-TW" dirty="0"/>
              <a:t>Suppose that DFS is run on a given DAG G to determine finishing times for its vertices. It suffices to show that for any pair of distinct vertices u, v, if there is an edge in G from u to v, then f[v] &lt; f[u].</a:t>
            </a:r>
          </a:p>
          <a:p>
            <a:pPr lvl="2" eaLnBrk="1" hangingPunct="1">
              <a:lnSpc>
                <a:spcPct val="90000"/>
              </a:lnSpc>
            </a:pPr>
            <a:r>
              <a:rPr lang="en-US" altLang="zh-TW" dirty="0">
                <a:solidFill>
                  <a:schemeClr val="accent2"/>
                </a:solidFill>
              </a:rPr>
              <a:t>The linear ordering is corresponding to finishing time ordering</a:t>
            </a:r>
          </a:p>
          <a:p>
            <a:pPr lvl="1" eaLnBrk="1" hangingPunct="1">
              <a:lnSpc>
                <a:spcPct val="90000"/>
              </a:lnSpc>
            </a:pPr>
            <a:r>
              <a:rPr lang="en-US" altLang="zh-TW" dirty="0"/>
              <a:t>Consider any edge (u, v) explored by DFS(G). When this edge is explored, v cannot be gray (otherwise, (u, v) will be a back edge). Therefore v must be either white or black</a:t>
            </a:r>
          </a:p>
          <a:p>
            <a:pPr lvl="2" eaLnBrk="1" hangingPunct="1">
              <a:lnSpc>
                <a:spcPct val="90000"/>
              </a:lnSpc>
            </a:pPr>
            <a:r>
              <a:rPr lang="en-US" altLang="zh-TW" dirty="0"/>
              <a:t>If v is white, v becomes a descendant of u, f[v] &lt; [u] (ex. pants &amp; shoes)</a:t>
            </a:r>
          </a:p>
          <a:p>
            <a:pPr lvl="2" eaLnBrk="1" hangingPunct="1">
              <a:lnSpc>
                <a:spcPct val="90000"/>
              </a:lnSpc>
            </a:pPr>
            <a:r>
              <a:rPr lang="en-US" altLang="zh-TW" dirty="0"/>
              <a:t>If v is black, it has already been finished, so that f[v] has already been set </a:t>
            </a:r>
            <a:r>
              <a:rPr lang="en-US" altLang="zh-TW" dirty="0">
                <a:sym typeface="Wingdings" panose="05000000000000000000" pitchFamily="2" charset="2"/>
              </a:rPr>
              <a:t> f[v] &lt; f[u] (ex. belt &amp; jacket)</a:t>
            </a:r>
            <a:endParaRPr lang="en-US" altLang="zh-TW" dirty="0"/>
          </a:p>
        </p:txBody>
      </p:sp>
      <p:sp>
        <p:nvSpPr>
          <p:cNvPr id="26626" name="Slide Number Placeholder 5">
            <a:extLst>
              <a:ext uri="{FF2B5EF4-FFF2-40B4-BE49-F238E27FC236}">
                <a16:creationId xmlns:a16="http://schemas.microsoft.com/office/drawing/2014/main" id="{3E43A9AF-4057-E06E-4BEA-75A1628B3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2B82A671-F968-4AB4-BAF9-8892500633FF}" type="slidenum">
              <a:rPr lang="zh-TW" altLang="en-US">
                <a:latin typeface="Times New Roman" panose="02020603050405020304" pitchFamily="18" charset="0"/>
                <a:ea typeface="新細明體" panose="02020500000000000000" pitchFamily="18" charset="-120"/>
              </a:rPr>
              <a:pPr eaLnBrk="1" hangingPunct="1"/>
              <a:t>27</a:t>
            </a:fld>
            <a:endParaRPr lang="zh-TW" altLang="en-US">
              <a:latin typeface="Times New Roman" panose="02020603050405020304" pitchFamily="18" charset="0"/>
              <a:ea typeface="新細明體"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9AFA-575F-4A27-A99E-3553F6AB12A6}"/>
              </a:ext>
            </a:extLst>
          </p:cNvPr>
          <p:cNvSpPr>
            <a:spLocks noGrp="1"/>
          </p:cNvSpPr>
          <p:nvPr>
            <p:ph type="title"/>
          </p:nvPr>
        </p:nvSpPr>
        <p:spPr/>
        <p:txBody>
          <a:bodyPr/>
          <a:lstStyle/>
          <a:p>
            <a:r>
              <a:rPr lang="en-US" dirty="0"/>
              <a:t>Chapter Exercise</a:t>
            </a:r>
          </a:p>
        </p:txBody>
      </p:sp>
      <p:sp>
        <p:nvSpPr>
          <p:cNvPr id="3" name="Content Placeholder 2">
            <a:extLst>
              <a:ext uri="{FF2B5EF4-FFF2-40B4-BE49-F238E27FC236}">
                <a16:creationId xmlns:a16="http://schemas.microsoft.com/office/drawing/2014/main" id="{7AE02544-9211-99E9-A515-86560B4ACDCD}"/>
              </a:ext>
            </a:extLst>
          </p:cNvPr>
          <p:cNvSpPr>
            <a:spLocks noGrp="1"/>
          </p:cNvSpPr>
          <p:nvPr>
            <p:ph idx="1"/>
          </p:nvPr>
        </p:nvSpPr>
        <p:spPr/>
        <p:txBody>
          <a:bodyPr/>
          <a:lstStyle/>
          <a:p>
            <a:r>
              <a:rPr lang="en-US" dirty="0">
                <a:hlinkClick r:id="rId2"/>
              </a:rPr>
              <a:t>http://csc.columbusstate.edu/carroll/6109/graphs/graphsExercises.html</a:t>
            </a:r>
            <a:endParaRPr lang="en-US" dirty="0"/>
          </a:p>
          <a:p>
            <a:r>
              <a:rPr lang="en-US" b="1" dirty="0"/>
              <a:t>Important terms : </a:t>
            </a:r>
            <a:r>
              <a:rPr lang="en-US" dirty="0">
                <a:hlinkClick r:id="rId3"/>
              </a:rPr>
              <a:t>http://csc.columbusstate.edu/carroll/6109/graphs/graphsTerminology.html</a:t>
            </a:r>
            <a:endParaRPr lang="en-US" dirty="0"/>
          </a:p>
          <a:p>
            <a:endParaRPr lang="en-US" dirty="0"/>
          </a:p>
        </p:txBody>
      </p:sp>
      <p:sp>
        <p:nvSpPr>
          <p:cNvPr id="4" name="Slide Number Placeholder 3">
            <a:extLst>
              <a:ext uri="{FF2B5EF4-FFF2-40B4-BE49-F238E27FC236}">
                <a16:creationId xmlns:a16="http://schemas.microsoft.com/office/drawing/2014/main" id="{2A8BE5A5-72E8-4B2C-8499-CA157F2B141B}"/>
              </a:ext>
            </a:extLst>
          </p:cNvPr>
          <p:cNvSpPr>
            <a:spLocks noGrp="1"/>
          </p:cNvSpPr>
          <p:nvPr>
            <p:ph type="sldNum" sz="quarter" idx="12"/>
          </p:nvPr>
        </p:nvSpPr>
        <p:spPr/>
        <p:txBody>
          <a:bodyPr/>
          <a:lstStyle/>
          <a:p>
            <a:fld id="{A04793A7-C39C-4BA0-8557-0F3CC358BC68}" type="slidenum">
              <a:rPr lang="zh-TW" altLang="en-US" smtClean="0"/>
              <a:pPr/>
              <a:t>28</a:t>
            </a:fld>
            <a:endParaRPr lang="zh-TW" altLang="en-US"/>
          </a:p>
        </p:txBody>
      </p:sp>
    </p:spTree>
    <p:extLst>
      <p:ext uri="{BB962C8B-B14F-4D97-AF65-F5344CB8AC3E}">
        <p14:creationId xmlns:p14="http://schemas.microsoft.com/office/powerpoint/2010/main" val="328784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36775" y="228600"/>
            <a:ext cx="8153400" cy="990600"/>
          </a:xfrm>
        </p:spPr>
        <p:txBody>
          <a:bodyPr/>
          <a:lstStyle/>
          <a:p>
            <a:pPr eaLnBrk="1" hangingPunct="1"/>
            <a:r>
              <a:rPr lang="en-US" altLang="en-US" b="1" dirty="0"/>
              <a:t>Graph Application(s)</a:t>
            </a:r>
          </a:p>
        </p:txBody>
      </p:sp>
      <p:sp>
        <p:nvSpPr>
          <p:cNvPr id="47107" name="Content Placeholder 2"/>
          <p:cNvSpPr>
            <a:spLocks noGrp="1"/>
          </p:cNvSpPr>
          <p:nvPr>
            <p:ph sz="quarter" idx="1"/>
          </p:nvPr>
        </p:nvSpPr>
        <p:spPr>
          <a:xfrm>
            <a:off x="762000" y="1600200"/>
            <a:ext cx="10515600" cy="4495800"/>
          </a:xfrm>
        </p:spPr>
        <p:txBody>
          <a:bodyPr/>
          <a:lstStyle/>
          <a:p>
            <a:r>
              <a:rPr lang="en-US" b="1"/>
              <a:t>Google maps</a:t>
            </a:r>
            <a:r>
              <a:rPr lang="en-US"/>
              <a:t> uses graphs for building transportation systems,</a:t>
            </a:r>
          </a:p>
          <a:p>
            <a:r>
              <a:rPr lang="en-US" altLang="en-US"/>
              <a:t>Nodes- road intersections</a:t>
            </a:r>
          </a:p>
          <a:p>
            <a:r>
              <a:rPr lang="en-US" altLang="en-US"/>
              <a:t>Edges – confections between intersections</a:t>
            </a:r>
          </a:p>
          <a:p>
            <a:r>
              <a:rPr lang="en-US" altLang="en-US" b="1"/>
              <a:t>Algorithm: </a:t>
            </a:r>
            <a:r>
              <a:rPr lang="en-US" altLang="en-US"/>
              <a:t>find shortest path between two cities</a:t>
            </a:r>
          </a:p>
        </p:txBody>
      </p:sp>
      <p:pic>
        <p:nvPicPr>
          <p:cNvPr id="3076" name="Picture 4" descr="Streetwear Brand Logos with Google Maps | HYPEBEA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834569"/>
            <a:ext cx="3578225" cy="238921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7"/>
          <p:cNvGrpSpPr>
            <a:grpSpLocks/>
          </p:cNvGrpSpPr>
          <p:nvPr/>
        </p:nvGrpSpPr>
        <p:grpSpPr bwMode="auto">
          <a:xfrm>
            <a:off x="5254625" y="3848100"/>
            <a:ext cx="6187002" cy="2712106"/>
            <a:chOff x="910630" y="1817224"/>
            <a:chExt cx="7841215" cy="3583045"/>
          </a:xfrm>
        </p:grpSpPr>
        <p:sp>
          <p:nvSpPr>
            <p:cNvPr id="8" name="Oval 7"/>
            <p:cNvSpPr/>
            <p:nvPr/>
          </p:nvSpPr>
          <p:spPr>
            <a:xfrm>
              <a:off x="2598378" y="4876800"/>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9" name="Oval 8"/>
            <p:cNvSpPr/>
            <p:nvPr/>
          </p:nvSpPr>
          <p:spPr>
            <a:xfrm>
              <a:off x="4343400" y="4876800"/>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0" name="Oval 9"/>
            <p:cNvSpPr/>
            <p:nvPr/>
          </p:nvSpPr>
          <p:spPr>
            <a:xfrm>
              <a:off x="1676400" y="3442493"/>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1" name="Oval 10"/>
            <p:cNvSpPr/>
            <p:nvPr/>
          </p:nvSpPr>
          <p:spPr>
            <a:xfrm>
              <a:off x="2437661" y="3852162"/>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2" name="Oval 11"/>
            <p:cNvSpPr/>
            <p:nvPr/>
          </p:nvSpPr>
          <p:spPr>
            <a:xfrm>
              <a:off x="3203524" y="2782479"/>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3" name="Oval 12"/>
            <p:cNvSpPr/>
            <p:nvPr/>
          </p:nvSpPr>
          <p:spPr>
            <a:xfrm>
              <a:off x="3177865" y="2094223"/>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4" name="Oval 13"/>
            <p:cNvSpPr/>
            <p:nvPr/>
          </p:nvSpPr>
          <p:spPr>
            <a:xfrm>
              <a:off x="3821145" y="2420820"/>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5" name="Oval 14"/>
            <p:cNvSpPr/>
            <p:nvPr/>
          </p:nvSpPr>
          <p:spPr>
            <a:xfrm>
              <a:off x="4974057" y="2782479"/>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sp>
          <p:nvSpPr>
            <p:cNvPr id="16" name="Oval 15"/>
            <p:cNvSpPr/>
            <p:nvPr/>
          </p:nvSpPr>
          <p:spPr>
            <a:xfrm>
              <a:off x="6781800" y="2782479"/>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cxnSp>
          <p:nvCxnSpPr>
            <p:cNvPr id="17" name="Straight Connector 16"/>
            <p:cNvCxnSpPr>
              <a:stCxn id="8" idx="6"/>
              <a:endCxn id="9" idx="2"/>
            </p:cNvCxnSpPr>
            <p:nvPr/>
          </p:nvCxnSpPr>
          <p:spPr>
            <a:xfrm>
              <a:off x="2741503" y="4952678"/>
              <a:ext cx="16015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0"/>
              <a:endCxn id="11" idx="4"/>
            </p:cNvCxnSpPr>
            <p:nvPr/>
          </p:nvCxnSpPr>
          <p:spPr>
            <a:xfrm flipH="1" flipV="1">
              <a:off x="2510130" y="4004701"/>
              <a:ext cx="160956" cy="872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0"/>
              <a:endCxn id="10" idx="5"/>
            </p:cNvCxnSpPr>
            <p:nvPr/>
          </p:nvCxnSpPr>
          <p:spPr>
            <a:xfrm flipH="1" flipV="1">
              <a:off x="1799911" y="3572659"/>
              <a:ext cx="871174" cy="130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2"/>
              <a:endCxn id="10" idx="5"/>
            </p:cNvCxnSpPr>
            <p:nvPr/>
          </p:nvCxnSpPr>
          <p:spPr>
            <a:xfrm flipH="1" flipV="1">
              <a:off x="1799911" y="3572659"/>
              <a:ext cx="637788" cy="356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13" idx="4"/>
            </p:cNvCxnSpPr>
            <p:nvPr/>
          </p:nvCxnSpPr>
          <p:spPr>
            <a:xfrm flipH="1" flipV="1">
              <a:off x="3250526" y="2247169"/>
              <a:ext cx="24143" cy="534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6"/>
              <a:endCxn id="14" idx="3"/>
            </p:cNvCxnSpPr>
            <p:nvPr/>
          </p:nvCxnSpPr>
          <p:spPr>
            <a:xfrm flipV="1">
              <a:off x="3347100" y="2551277"/>
              <a:ext cx="494939" cy="30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2"/>
              <a:endCxn id="13" idx="5"/>
            </p:cNvCxnSpPr>
            <p:nvPr/>
          </p:nvCxnSpPr>
          <p:spPr>
            <a:xfrm flipH="1" flipV="1">
              <a:off x="3300825" y="2224099"/>
              <a:ext cx="521095" cy="272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3"/>
              <a:endCxn id="10" idx="7"/>
            </p:cNvCxnSpPr>
            <p:nvPr/>
          </p:nvCxnSpPr>
          <p:spPr>
            <a:xfrm flipH="1">
              <a:off x="1799911" y="2224099"/>
              <a:ext cx="1398305" cy="1241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4"/>
              <a:endCxn id="9" idx="0"/>
            </p:cNvCxnSpPr>
            <p:nvPr/>
          </p:nvCxnSpPr>
          <p:spPr>
            <a:xfrm>
              <a:off x="3274670" y="2935081"/>
              <a:ext cx="1140774" cy="1942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0"/>
              <a:endCxn id="15" idx="3"/>
            </p:cNvCxnSpPr>
            <p:nvPr/>
          </p:nvCxnSpPr>
          <p:spPr>
            <a:xfrm flipV="1">
              <a:off x="4415444" y="2912012"/>
              <a:ext cx="579441" cy="196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16" idx="2"/>
            </p:cNvCxnSpPr>
            <p:nvPr/>
          </p:nvCxnSpPr>
          <p:spPr>
            <a:xfrm>
              <a:off x="5117615" y="2859579"/>
              <a:ext cx="1663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2"/>
              <a:endCxn id="12" idx="6"/>
            </p:cNvCxnSpPr>
            <p:nvPr/>
          </p:nvCxnSpPr>
          <p:spPr>
            <a:xfrm flipH="1">
              <a:off x="3347100" y="2859579"/>
              <a:ext cx="162766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16183" y="3681171"/>
              <a:ext cx="143788" cy="152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400"/>
            </a:p>
          </p:txBody>
        </p:sp>
        <p:cxnSp>
          <p:nvCxnSpPr>
            <p:cNvPr id="30" name="Straight Connector 29"/>
            <p:cNvCxnSpPr>
              <a:stCxn id="16" idx="5"/>
              <a:endCxn id="29" idx="1"/>
            </p:cNvCxnSpPr>
            <p:nvPr/>
          </p:nvCxnSpPr>
          <p:spPr>
            <a:xfrm>
              <a:off x="6904225" y="2912012"/>
              <a:ext cx="633763" cy="790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3"/>
              <a:endCxn id="9" idx="7"/>
            </p:cNvCxnSpPr>
            <p:nvPr/>
          </p:nvCxnSpPr>
          <p:spPr>
            <a:xfrm flipH="1">
              <a:off x="4465743" y="2912012"/>
              <a:ext cx="2337884" cy="19861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55718" y="3048335"/>
              <a:ext cx="520496" cy="335456"/>
            </a:xfrm>
            <a:prstGeom prst="rect">
              <a:avLst/>
            </a:prstGeom>
            <a:noFill/>
          </p:spPr>
          <p:txBody>
            <a:bodyPr wrap="none">
              <a:spAutoFit/>
            </a:bodyPr>
            <a:lstStyle/>
            <a:p>
              <a:pPr>
                <a:defRPr/>
              </a:pPr>
              <a:r>
                <a:rPr lang="en-US" sz="1050">
                  <a:latin typeface="Arial" charset="0"/>
                  <a:cs typeface="Arial" charset="0"/>
                </a:rPr>
                <a:t>320</a:t>
              </a:r>
            </a:p>
          </p:txBody>
        </p:sp>
        <p:sp>
          <p:nvSpPr>
            <p:cNvPr id="33" name="TextBox 32"/>
            <p:cNvSpPr txBox="1"/>
            <p:nvPr/>
          </p:nvSpPr>
          <p:spPr>
            <a:xfrm>
              <a:off x="5729247" y="2580639"/>
              <a:ext cx="520496" cy="335456"/>
            </a:xfrm>
            <a:prstGeom prst="rect">
              <a:avLst/>
            </a:prstGeom>
            <a:noFill/>
          </p:spPr>
          <p:txBody>
            <a:bodyPr wrap="none">
              <a:spAutoFit/>
            </a:bodyPr>
            <a:lstStyle/>
            <a:p>
              <a:pPr>
                <a:defRPr/>
              </a:pPr>
              <a:r>
                <a:rPr lang="en-US" sz="1050">
                  <a:latin typeface="Arial" charset="0"/>
                  <a:cs typeface="Arial" charset="0"/>
                </a:rPr>
                <a:t>130</a:t>
              </a:r>
            </a:p>
          </p:txBody>
        </p:sp>
        <p:sp>
          <p:nvSpPr>
            <p:cNvPr id="34" name="TextBox 33"/>
            <p:cNvSpPr txBox="1"/>
            <p:nvPr/>
          </p:nvSpPr>
          <p:spPr>
            <a:xfrm>
              <a:off x="5588410" y="3866280"/>
              <a:ext cx="520496" cy="335456"/>
            </a:xfrm>
            <a:prstGeom prst="rect">
              <a:avLst/>
            </a:prstGeom>
            <a:noFill/>
          </p:spPr>
          <p:txBody>
            <a:bodyPr wrap="none">
              <a:spAutoFit/>
            </a:bodyPr>
            <a:lstStyle/>
            <a:p>
              <a:pPr>
                <a:defRPr/>
              </a:pPr>
              <a:r>
                <a:rPr lang="en-US" sz="1050">
                  <a:latin typeface="Arial" charset="0"/>
                  <a:cs typeface="Arial" charset="0"/>
                </a:rPr>
                <a:t>180</a:t>
              </a:r>
            </a:p>
          </p:txBody>
        </p:sp>
        <p:sp>
          <p:nvSpPr>
            <p:cNvPr id="35" name="TextBox 34"/>
            <p:cNvSpPr txBox="1"/>
            <p:nvPr/>
          </p:nvSpPr>
          <p:spPr>
            <a:xfrm>
              <a:off x="4743392" y="3518129"/>
              <a:ext cx="520496" cy="335456"/>
            </a:xfrm>
            <a:prstGeom prst="rect">
              <a:avLst/>
            </a:prstGeom>
            <a:noFill/>
          </p:spPr>
          <p:txBody>
            <a:bodyPr wrap="none">
              <a:spAutoFit/>
            </a:bodyPr>
            <a:lstStyle/>
            <a:p>
              <a:pPr>
                <a:defRPr/>
              </a:pPr>
              <a:r>
                <a:rPr lang="en-US" sz="1050">
                  <a:latin typeface="Arial" charset="0"/>
                  <a:cs typeface="Arial" charset="0"/>
                </a:rPr>
                <a:t>150</a:t>
              </a:r>
            </a:p>
          </p:txBody>
        </p:sp>
        <p:sp>
          <p:nvSpPr>
            <p:cNvPr id="36" name="TextBox 35"/>
            <p:cNvSpPr txBox="1"/>
            <p:nvPr/>
          </p:nvSpPr>
          <p:spPr>
            <a:xfrm>
              <a:off x="3240466" y="4696808"/>
              <a:ext cx="520496" cy="335456"/>
            </a:xfrm>
            <a:prstGeom prst="rect">
              <a:avLst/>
            </a:prstGeom>
            <a:noFill/>
          </p:spPr>
          <p:txBody>
            <a:bodyPr wrap="none">
              <a:spAutoFit/>
            </a:bodyPr>
            <a:lstStyle/>
            <a:p>
              <a:pPr>
                <a:defRPr/>
              </a:pPr>
              <a:r>
                <a:rPr lang="en-US" sz="1050">
                  <a:latin typeface="Arial" charset="0"/>
                  <a:cs typeface="Arial" charset="0"/>
                </a:rPr>
                <a:t>180</a:t>
              </a:r>
            </a:p>
          </p:txBody>
        </p:sp>
        <p:sp>
          <p:nvSpPr>
            <p:cNvPr id="37" name="TextBox 36"/>
            <p:cNvSpPr txBox="1"/>
            <p:nvPr/>
          </p:nvSpPr>
          <p:spPr>
            <a:xfrm>
              <a:off x="1898497" y="4235403"/>
              <a:ext cx="520496" cy="335456"/>
            </a:xfrm>
            <a:prstGeom prst="rect">
              <a:avLst/>
            </a:prstGeom>
            <a:noFill/>
          </p:spPr>
          <p:txBody>
            <a:bodyPr wrap="none">
              <a:spAutoFit/>
            </a:bodyPr>
            <a:lstStyle/>
            <a:p>
              <a:pPr>
                <a:defRPr/>
              </a:pPr>
              <a:r>
                <a:rPr lang="en-US" sz="1050">
                  <a:latin typeface="Arial" charset="0"/>
                  <a:cs typeface="Arial" charset="0"/>
                </a:rPr>
                <a:t>180</a:t>
              </a:r>
            </a:p>
          </p:txBody>
        </p:sp>
        <p:sp>
          <p:nvSpPr>
            <p:cNvPr id="38" name="TextBox 37"/>
            <p:cNvSpPr txBox="1"/>
            <p:nvPr/>
          </p:nvSpPr>
          <p:spPr>
            <a:xfrm>
              <a:off x="2530249" y="4224918"/>
              <a:ext cx="520496" cy="335456"/>
            </a:xfrm>
            <a:prstGeom prst="rect">
              <a:avLst/>
            </a:prstGeom>
            <a:noFill/>
          </p:spPr>
          <p:txBody>
            <a:bodyPr wrap="none">
              <a:spAutoFit/>
            </a:bodyPr>
            <a:lstStyle/>
            <a:p>
              <a:pPr>
                <a:defRPr/>
              </a:pPr>
              <a:r>
                <a:rPr lang="en-US" sz="1050">
                  <a:latin typeface="Arial" charset="0"/>
                  <a:cs typeface="Arial" charset="0"/>
                </a:rPr>
                <a:t>120</a:t>
              </a:r>
            </a:p>
          </p:txBody>
        </p:sp>
        <p:sp>
          <p:nvSpPr>
            <p:cNvPr id="39" name="TextBox 38"/>
            <p:cNvSpPr txBox="1"/>
            <p:nvPr/>
          </p:nvSpPr>
          <p:spPr>
            <a:xfrm>
              <a:off x="2015190" y="3518129"/>
              <a:ext cx="520496" cy="335456"/>
            </a:xfrm>
            <a:prstGeom prst="rect">
              <a:avLst/>
            </a:prstGeom>
            <a:noFill/>
          </p:spPr>
          <p:txBody>
            <a:bodyPr wrap="none">
              <a:spAutoFit/>
            </a:bodyPr>
            <a:lstStyle/>
            <a:p>
              <a:pPr>
                <a:defRPr/>
              </a:pPr>
              <a:r>
                <a:rPr lang="en-US" sz="1050">
                  <a:latin typeface="Arial" charset="0"/>
                  <a:cs typeface="Arial" charset="0"/>
                </a:rPr>
                <a:t>148</a:t>
              </a:r>
            </a:p>
          </p:txBody>
        </p:sp>
        <p:sp>
          <p:nvSpPr>
            <p:cNvPr id="40" name="TextBox 39"/>
            <p:cNvSpPr txBox="1"/>
            <p:nvPr/>
          </p:nvSpPr>
          <p:spPr>
            <a:xfrm>
              <a:off x="2049393" y="2727450"/>
              <a:ext cx="520496" cy="335456"/>
            </a:xfrm>
            <a:prstGeom prst="rect">
              <a:avLst/>
            </a:prstGeom>
            <a:noFill/>
          </p:spPr>
          <p:txBody>
            <a:bodyPr wrap="none">
              <a:spAutoFit/>
            </a:bodyPr>
            <a:lstStyle/>
            <a:p>
              <a:pPr>
                <a:defRPr/>
              </a:pPr>
              <a:r>
                <a:rPr lang="en-US" sz="1050">
                  <a:latin typeface="Arial" charset="0"/>
                  <a:cs typeface="Arial" charset="0"/>
                </a:rPr>
                <a:t>260</a:t>
              </a:r>
            </a:p>
          </p:txBody>
        </p:sp>
        <p:sp>
          <p:nvSpPr>
            <p:cNvPr id="41" name="TextBox 40"/>
            <p:cNvSpPr txBox="1"/>
            <p:nvPr/>
          </p:nvSpPr>
          <p:spPr>
            <a:xfrm>
              <a:off x="2966841" y="2427536"/>
              <a:ext cx="425010" cy="335456"/>
            </a:xfrm>
            <a:prstGeom prst="rect">
              <a:avLst/>
            </a:prstGeom>
            <a:noFill/>
          </p:spPr>
          <p:txBody>
            <a:bodyPr wrap="none">
              <a:spAutoFit/>
            </a:bodyPr>
            <a:lstStyle/>
            <a:p>
              <a:pPr>
                <a:defRPr/>
              </a:pPr>
              <a:r>
                <a:rPr lang="en-US" sz="1050">
                  <a:latin typeface="Arial" charset="0"/>
                  <a:cs typeface="Arial" charset="0"/>
                </a:rPr>
                <a:t>40</a:t>
              </a:r>
            </a:p>
          </p:txBody>
        </p:sp>
        <p:sp>
          <p:nvSpPr>
            <p:cNvPr id="42" name="TextBox 41"/>
            <p:cNvSpPr txBox="1"/>
            <p:nvPr/>
          </p:nvSpPr>
          <p:spPr>
            <a:xfrm>
              <a:off x="3417518" y="2138109"/>
              <a:ext cx="425010" cy="335456"/>
            </a:xfrm>
            <a:prstGeom prst="rect">
              <a:avLst/>
            </a:prstGeom>
            <a:noFill/>
          </p:spPr>
          <p:txBody>
            <a:bodyPr wrap="none">
              <a:spAutoFit/>
            </a:bodyPr>
            <a:lstStyle/>
            <a:p>
              <a:pPr>
                <a:defRPr/>
              </a:pPr>
              <a:r>
                <a:rPr lang="en-US" sz="1050">
                  <a:latin typeface="Arial" charset="0"/>
                  <a:cs typeface="Arial" charset="0"/>
                </a:rPr>
                <a:t>50</a:t>
              </a:r>
            </a:p>
          </p:txBody>
        </p:sp>
        <p:sp>
          <p:nvSpPr>
            <p:cNvPr id="43" name="TextBox 42"/>
            <p:cNvSpPr txBox="1"/>
            <p:nvPr/>
          </p:nvSpPr>
          <p:spPr>
            <a:xfrm>
              <a:off x="3347100" y="2513526"/>
              <a:ext cx="425010" cy="335456"/>
            </a:xfrm>
            <a:prstGeom prst="rect">
              <a:avLst/>
            </a:prstGeom>
            <a:noFill/>
          </p:spPr>
          <p:txBody>
            <a:bodyPr wrap="none">
              <a:spAutoFit/>
            </a:bodyPr>
            <a:lstStyle/>
            <a:p>
              <a:pPr>
                <a:defRPr/>
              </a:pPr>
              <a:r>
                <a:rPr lang="en-US" sz="1050">
                  <a:latin typeface="Arial" charset="0"/>
                  <a:cs typeface="Arial" charset="0"/>
                </a:rPr>
                <a:t>60</a:t>
              </a:r>
            </a:p>
          </p:txBody>
        </p:sp>
        <p:sp>
          <p:nvSpPr>
            <p:cNvPr id="44" name="TextBox 43"/>
            <p:cNvSpPr txBox="1"/>
            <p:nvPr/>
          </p:nvSpPr>
          <p:spPr>
            <a:xfrm>
              <a:off x="3669012" y="3543296"/>
              <a:ext cx="520496" cy="335456"/>
            </a:xfrm>
            <a:prstGeom prst="rect">
              <a:avLst/>
            </a:prstGeom>
            <a:noFill/>
          </p:spPr>
          <p:txBody>
            <a:bodyPr wrap="none">
              <a:spAutoFit/>
            </a:bodyPr>
            <a:lstStyle/>
            <a:p>
              <a:pPr>
                <a:defRPr/>
              </a:pPr>
              <a:r>
                <a:rPr lang="en-US" sz="1050">
                  <a:latin typeface="Arial" charset="0"/>
                  <a:cs typeface="Arial" charset="0"/>
                </a:rPr>
                <a:t>155</a:t>
              </a:r>
            </a:p>
          </p:txBody>
        </p:sp>
        <p:sp>
          <p:nvSpPr>
            <p:cNvPr id="45" name="TextBox 44"/>
            <p:cNvSpPr txBox="1"/>
            <p:nvPr/>
          </p:nvSpPr>
          <p:spPr>
            <a:xfrm>
              <a:off x="4061341" y="2584834"/>
              <a:ext cx="520496" cy="335456"/>
            </a:xfrm>
            <a:prstGeom prst="rect">
              <a:avLst/>
            </a:prstGeom>
            <a:noFill/>
          </p:spPr>
          <p:txBody>
            <a:bodyPr wrap="none">
              <a:spAutoFit/>
            </a:bodyPr>
            <a:lstStyle/>
            <a:p>
              <a:pPr>
                <a:defRPr/>
              </a:pPr>
              <a:r>
                <a:rPr lang="en-US" sz="1050">
                  <a:latin typeface="Arial" charset="0"/>
                  <a:cs typeface="Arial" charset="0"/>
                </a:rPr>
                <a:t>120</a:t>
              </a:r>
            </a:p>
          </p:txBody>
        </p:sp>
        <p:sp>
          <p:nvSpPr>
            <p:cNvPr id="46" name="TextBox 46"/>
            <p:cNvSpPr txBox="1">
              <a:spLocks noChangeArrowheads="1"/>
            </p:cNvSpPr>
            <p:nvPr/>
          </p:nvSpPr>
          <p:spPr bwMode="auto">
            <a:xfrm>
              <a:off x="910630" y="3379840"/>
              <a:ext cx="1004016"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Chicago</a:t>
              </a:r>
            </a:p>
          </p:txBody>
        </p:sp>
        <p:sp>
          <p:nvSpPr>
            <p:cNvPr id="47" name="TextBox 47"/>
            <p:cNvSpPr txBox="1">
              <a:spLocks noChangeArrowheads="1"/>
            </p:cNvSpPr>
            <p:nvPr/>
          </p:nvSpPr>
          <p:spPr bwMode="auto">
            <a:xfrm>
              <a:off x="2062079" y="5034317"/>
              <a:ext cx="1375797"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Indianapolis</a:t>
              </a:r>
            </a:p>
          </p:txBody>
        </p:sp>
        <p:sp>
          <p:nvSpPr>
            <p:cNvPr id="48" name="TextBox 48"/>
            <p:cNvSpPr txBox="1">
              <a:spLocks noChangeArrowheads="1"/>
            </p:cNvSpPr>
            <p:nvPr/>
          </p:nvSpPr>
          <p:spPr bwMode="auto">
            <a:xfrm>
              <a:off x="3988996" y="5034317"/>
              <a:ext cx="1188890"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Columbus</a:t>
              </a:r>
            </a:p>
          </p:txBody>
        </p:sp>
        <p:sp>
          <p:nvSpPr>
            <p:cNvPr id="49" name="TextBox 49"/>
            <p:cNvSpPr txBox="1">
              <a:spLocks noChangeArrowheads="1"/>
            </p:cNvSpPr>
            <p:nvPr/>
          </p:nvSpPr>
          <p:spPr bwMode="auto">
            <a:xfrm>
              <a:off x="2555107" y="3747083"/>
              <a:ext cx="854570" cy="60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Fort</a:t>
              </a:r>
              <a:br>
                <a:rPr lang="en-US" altLang="en-US" sz="1200" b="1"/>
              </a:br>
              <a:r>
                <a:rPr lang="en-US" altLang="en-US" sz="1200" b="1"/>
                <a:t>Wayne</a:t>
              </a:r>
            </a:p>
          </p:txBody>
        </p:sp>
        <p:sp>
          <p:nvSpPr>
            <p:cNvPr id="50" name="TextBox 50"/>
            <p:cNvSpPr txBox="1">
              <a:spLocks noChangeArrowheads="1"/>
            </p:cNvSpPr>
            <p:nvPr/>
          </p:nvSpPr>
          <p:spPr bwMode="auto">
            <a:xfrm>
              <a:off x="2689428" y="1817224"/>
              <a:ext cx="1191816"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Ann Arbor</a:t>
              </a:r>
            </a:p>
          </p:txBody>
        </p:sp>
        <p:sp>
          <p:nvSpPr>
            <p:cNvPr id="51" name="TextBox 51"/>
            <p:cNvSpPr txBox="1">
              <a:spLocks noChangeArrowheads="1"/>
            </p:cNvSpPr>
            <p:nvPr/>
          </p:nvSpPr>
          <p:spPr bwMode="auto">
            <a:xfrm>
              <a:off x="3842202" y="2149651"/>
              <a:ext cx="861803"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Detroit</a:t>
              </a:r>
            </a:p>
          </p:txBody>
        </p:sp>
        <p:sp>
          <p:nvSpPr>
            <p:cNvPr id="52" name="TextBox 52"/>
            <p:cNvSpPr txBox="1">
              <a:spLocks noChangeArrowheads="1"/>
            </p:cNvSpPr>
            <p:nvPr/>
          </p:nvSpPr>
          <p:spPr bwMode="auto">
            <a:xfrm>
              <a:off x="3408025" y="2896383"/>
              <a:ext cx="861559"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Toledo</a:t>
              </a:r>
            </a:p>
          </p:txBody>
        </p:sp>
        <p:sp>
          <p:nvSpPr>
            <p:cNvPr id="53" name="TextBox 53"/>
            <p:cNvSpPr txBox="1">
              <a:spLocks noChangeArrowheads="1"/>
            </p:cNvSpPr>
            <p:nvPr/>
          </p:nvSpPr>
          <p:spPr bwMode="auto">
            <a:xfrm>
              <a:off x="4575759" y="2491596"/>
              <a:ext cx="1154354"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Cleveland</a:t>
              </a:r>
            </a:p>
          </p:txBody>
        </p:sp>
        <p:sp>
          <p:nvSpPr>
            <p:cNvPr id="54" name="TextBox 54"/>
            <p:cNvSpPr txBox="1">
              <a:spLocks noChangeArrowheads="1"/>
            </p:cNvSpPr>
            <p:nvPr/>
          </p:nvSpPr>
          <p:spPr bwMode="auto">
            <a:xfrm>
              <a:off x="6326385" y="2491595"/>
              <a:ext cx="1211238"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Pittsburgh</a:t>
              </a:r>
            </a:p>
          </p:txBody>
        </p:sp>
        <p:sp>
          <p:nvSpPr>
            <p:cNvPr id="55" name="TextBox 55"/>
            <p:cNvSpPr txBox="1">
              <a:spLocks noChangeArrowheads="1"/>
            </p:cNvSpPr>
            <p:nvPr/>
          </p:nvSpPr>
          <p:spPr bwMode="auto">
            <a:xfrm>
              <a:off x="7365890" y="3894680"/>
              <a:ext cx="1385955" cy="36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Philadelphia</a:t>
              </a:r>
            </a:p>
          </p:txBody>
        </p:sp>
      </p:grpSp>
    </p:spTree>
    <p:extLst>
      <p:ext uri="{BB962C8B-B14F-4D97-AF65-F5344CB8AC3E}">
        <p14:creationId xmlns:p14="http://schemas.microsoft.com/office/powerpoint/2010/main" val="170878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0E2EDD4C-0B9C-FDC9-CC2C-F3E735C16527}"/>
              </a:ext>
            </a:extLst>
          </p:cNvPr>
          <p:cNvSpPr>
            <a:spLocks noGrp="1" noChangeArrowheads="1"/>
          </p:cNvSpPr>
          <p:nvPr>
            <p:ph type="title"/>
          </p:nvPr>
        </p:nvSpPr>
        <p:spPr/>
        <p:txBody>
          <a:bodyPr/>
          <a:lstStyle/>
          <a:p>
            <a:pPr eaLnBrk="1" hangingPunct="1"/>
            <a:r>
              <a:rPr lang="en-US" altLang="zh-TW"/>
              <a:t>Introduction</a:t>
            </a:r>
          </a:p>
        </p:txBody>
      </p:sp>
      <p:sp>
        <p:nvSpPr>
          <p:cNvPr id="5124" name="Rectangle 3">
            <a:extLst>
              <a:ext uri="{FF2B5EF4-FFF2-40B4-BE49-F238E27FC236}">
                <a16:creationId xmlns:a16="http://schemas.microsoft.com/office/drawing/2014/main" id="{86933623-54D9-6AB8-AC9A-866A2240C600}"/>
              </a:ext>
            </a:extLst>
          </p:cNvPr>
          <p:cNvSpPr>
            <a:spLocks noGrp="1" noChangeArrowheads="1"/>
          </p:cNvSpPr>
          <p:nvPr>
            <p:ph idx="1"/>
          </p:nvPr>
        </p:nvSpPr>
        <p:spPr/>
        <p:txBody>
          <a:bodyPr>
            <a:normAutofit lnSpcReduction="10000"/>
          </a:bodyPr>
          <a:lstStyle/>
          <a:p>
            <a:pPr eaLnBrk="1" hangingPunct="1"/>
            <a:r>
              <a:rPr lang="en-US" altLang="zh-TW" dirty="0"/>
              <a:t>G=(V, E)</a:t>
            </a:r>
          </a:p>
          <a:p>
            <a:pPr lvl="1" eaLnBrk="1" hangingPunct="1"/>
            <a:r>
              <a:rPr lang="en-US" altLang="zh-TW" dirty="0"/>
              <a:t>V = vertex set</a:t>
            </a:r>
          </a:p>
          <a:p>
            <a:pPr lvl="1" eaLnBrk="1" hangingPunct="1"/>
            <a:r>
              <a:rPr lang="en-US" altLang="zh-TW" dirty="0"/>
              <a:t>E = edge set</a:t>
            </a:r>
          </a:p>
          <a:p>
            <a:pPr eaLnBrk="1" hangingPunct="1"/>
            <a:r>
              <a:rPr lang="en-US" altLang="zh-TW" dirty="0"/>
              <a:t>Graph representation</a:t>
            </a:r>
          </a:p>
          <a:p>
            <a:pPr lvl="1" eaLnBrk="1" hangingPunct="1"/>
            <a:r>
              <a:rPr lang="en-US" altLang="zh-TW" dirty="0"/>
              <a:t>Adjacency list</a:t>
            </a:r>
          </a:p>
          <a:p>
            <a:pPr lvl="1" eaLnBrk="1" hangingPunct="1"/>
            <a:r>
              <a:rPr lang="en-US" altLang="zh-TW" dirty="0"/>
              <a:t>Adjacency matrix</a:t>
            </a:r>
          </a:p>
          <a:p>
            <a:pPr eaLnBrk="1" hangingPunct="1"/>
            <a:r>
              <a:rPr lang="en-US" altLang="zh-TW" dirty="0"/>
              <a:t>Graph search</a:t>
            </a:r>
          </a:p>
          <a:p>
            <a:pPr lvl="1" eaLnBrk="1" hangingPunct="1"/>
            <a:r>
              <a:rPr lang="en-US" altLang="zh-TW" dirty="0"/>
              <a:t>Breadth-first search (BFS)</a:t>
            </a:r>
          </a:p>
          <a:p>
            <a:pPr lvl="1" eaLnBrk="1" hangingPunct="1"/>
            <a:r>
              <a:rPr lang="en-US" altLang="zh-TW" dirty="0"/>
              <a:t>Depth-first search (DFS)</a:t>
            </a:r>
          </a:p>
          <a:p>
            <a:pPr lvl="2" eaLnBrk="1" hangingPunct="1"/>
            <a:r>
              <a:rPr lang="en-US" altLang="zh-TW" dirty="0"/>
              <a:t>Topological sort</a:t>
            </a:r>
          </a:p>
          <a:p>
            <a:pPr lvl="2" eaLnBrk="1" hangingPunct="1"/>
            <a:r>
              <a:rPr lang="en-US" altLang="zh-TW" dirty="0"/>
              <a:t>Strongly connected components</a:t>
            </a:r>
          </a:p>
        </p:txBody>
      </p:sp>
      <p:sp>
        <p:nvSpPr>
          <p:cNvPr id="5122" name="Slide Number Placeholder 5">
            <a:extLst>
              <a:ext uri="{FF2B5EF4-FFF2-40B4-BE49-F238E27FC236}">
                <a16:creationId xmlns:a16="http://schemas.microsoft.com/office/drawing/2014/main" id="{72109D6D-EE75-26FC-A4F5-42D1FE4C68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D8FC912B-3FDE-4B79-B1D8-8192F887F81E}" type="slidenum">
              <a:rPr lang="zh-TW" altLang="en-US">
                <a:latin typeface="Times New Roman" panose="02020603050405020304" pitchFamily="18" charset="0"/>
                <a:ea typeface="新細明體" panose="02020500000000000000" pitchFamily="18" charset="-120"/>
              </a:rPr>
              <a:pPr eaLnBrk="1" hangingPunct="1"/>
              <a:t>4</a:t>
            </a:fld>
            <a:endParaRPr lang="zh-TW" altLang="en-US">
              <a:latin typeface="Times New Roman" panose="02020603050405020304" pitchFamily="18" charset="0"/>
              <a:ea typeface="新細明體" panose="02020500000000000000" pitchFamily="18" charset="-120"/>
            </a:endParaRPr>
          </a:p>
        </p:txBody>
      </p:sp>
      <p:sp>
        <p:nvSpPr>
          <p:cNvPr id="5127" name="Text Box 6">
            <a:extLst>
              <a:ext uri="{FF2B5EF4-FFF2-40B4-BE49-F238E27FC236}">
                <a16:creationId xmlns:a16="http://schemas.microsoft.com/office/drawing/2014/main" id="{D94CFDE1-107F-C22C-BA9F-B1E68D20F05F}"/>
              </a:ext>
            </a:extLst>
          </p:cNvPr>
          <p:cNvSpPr txBox="1">
            <a:spLocks noChangeArrowheads="1"/>
          </p:cNvSpPr>
          <p:nvPr/>
        </p:nvSpPr>
        <p:spPr bwMode="auto">
          <a:xfrm>
            <a:off x="7553325" y="2177306"/>
            <a:ext cx="16962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1400" b="1" dirty="0">
                <a:solidFill>
                  <a:schemeClr val="accent2"/>
                </a:solidFill>
              </a:rPr>
              <a:t>Undirected Graph</a:t>
            </a:r>
          </a:p>
        </p:txBody>
      </p:sp>
      <p:sp>
        <p:nvSpPr>
          <p:cNvPr id="5128" name="Text Box 7">
            <a:extLst>
              <a:ext uri="{FF2B5EF4-FFF2-40B4-BE49-F238E27FC236}">
                <a16:creationId xmlns:a16="http://schemas.microsoft.com/office/drawing/2014/main" id="{99A5EF9E-1456-F943-EED4-F3A58461AB49}"/>
              </a:ext>
            </a:extLst>
          </p:cNvPr>
          <p:cNvSpPr txBox="1">
            <a:spLocks noChangeArrowheads="1"/>
          </p:cNvSpPr>
          <p:nvPr/>
        </p:nvSpPr>
        <p:spPr bwMode="auto">
          <a:xfrm>
            <a:off x="7639050" y="3968521"/>
            <a:ext cx="1478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1400" b="1" dirty="0">
                <a:solidFill>
                  <a:schemeClr val="accent2"/>
                </a:solidFill>
              </a:rPr>
              <a:t>Directed Graph</a:t>
            </a:r>
          </a:p>
        </p:txBody>
      </p:sp>
      <p:pic>
        <p:nvPicPr>
          <p:cNvPr id="3" name="Picture 2">
            <a:extLst>
              <a:ext uri="{FF2B5EF4-FFF2-40B4-BE49-F238E27FC236}">
                <a16:creationId xmlns:a16="http://schemas.microsoft.com/office/drawing/2014/main" id="{59EE6FB8-CF72-8839-9375-F90F5BF64A0C}"/>
              </a:ext>
            </a:extLst>
          </p:cNvPr>
          <p:cNvPicPr>
            <a:picLocks noChangeAspect="1"/>
          </p:cNvPicPr>
          <p:nvPr/>
        </p:nvPicPr>
        <p:blipFill>
          <a:blip r:embed="rId2"/>
          <a:stretch>
            <a:fillRect/>
          </a:stretch>
        </p:blipFill>
        <p:spPr>
          <a:xfrm>
            <a:off x="7467600" y="949994"/>
            <a:ext cx="1890252" cy="1250475"/>
          </a:xfrm>
          <a:prstGeom prst="rect">
            <a:avLst/>
          </a:prstGeom>
        </p:spPr>
      </p:pic>
      <p:pic>
        <p:nvPicPr>
          <p:cNvPr id="5" name="Picture 4">
            <a:extLst>
              <a:ext uri="{FF2B5EF4-FFF2-40B4-BE49-F238E27FC236}">
                <a16:creationId xmlns:a16="http://schemas.microsoft.com/office/drawing/2014/main" id="{952B1CEB-5938-7BF9-8094-4313499F34EE}"/>
              </a:ext>
            </a:extLst>
          </p:cNvPr>
          <p:cNvPicPr>
            <a:picLocks noChangeAspect="1"/>
          </p:cNvPicPr>
          <p:nvPr/>
        </p:nvPicPr>
        <p:blipFill>
          <a:blip r:embed="rId3"/>
          <a:stretch>
            <a:fillRect/>
          </a:stretch>
        </p:blipFill>
        <p:spPr>
          <a:xfrm>
            <a:off x="7499350" y="2900928"/>
            <a:ext cx="2114550" cy="1116013"/>
          </a:xfrm>
          <a:prstGeom prst="rect">
            <a:avLst/>
          </a:prstGeom>
        </p:spPr>
      </p:pic>
      <p:grpSp>
        <p:nvGrpSpPr>
          <p:cNvPr id="32" name="object 33">
            <a:extLst>
              <a:ext uri="{FF2B5EF4-FFF2-40B4-BE49-F238E27FC236}">
                <a16:creationId xmlns:a16="http://schemas.microsoft.com/office/drawing/2014/main" id="{BF59C38E-05A0-1536-6286-D0650E1EB8AC}"/>
              </a:ext>
            </a:extLst>
          </p:cNvPr>
          <p:cNvGrpSpPr/>
          <p:nvPr/>
        </p:nvGrpSpPr>
        <p:grpSpPr>
          <a:xfrm>
            <a:off x="7639050" y="4657532"/>
            <a:ext cx="1361185" cy="1373815"/>
            <a:chOff x="1032155" y="1363044"/>
            <a:chExt cx="1361185" cy="1373815"/>
          </a:xfrm>
        </p:grpSpPr>
        <p:pic>
          <p:nvPicPr>
            <p:cNvPr id="34" name="object 35">
              <a:extLst>
                <a:ext uri="{FF2B5EF4-FFF2-40B4-BE49-F238E27FC236}">
                  <a16:creationId xmlns:a16="http://schemas.microsoft.com/office/drawing/2014/main" id="{68C753E7-08ED-F0C0-F9E4-1BA69CA5F8A1}"/>
                </a:ext>
              </a:extLst>
            </p:cNvPr>
            <p:cNvPicPr/>
            <p:nvPr/>
          </p:nvPicPr>
          <p:blipFill>
            <a:blip r:embed="rId4" cstate="print"/>
            <a:stretch>
              <a:fillRect/>
            </a:stretch>
          </p:blipFill>
          <p:spPr>
            <a:xfrm>
              <a:off x="1190641" y="1363044"/>
              <a:ext cx="188227" cy="188227"/>
            </a:xfrm>
            <a:prstGeom prst="rect">
              <a:avLst/>
            </a:prstGeom>
          </p:spPr>
        </p:pic>
        <p:pic>
          <p:nvPicPr>
            <p:cNvPr id="35" name="object 36">
              <a:extLst>
                <a:ext uri="{FF2B5EF4-FFF2-40B4-BE49-F238E27FC236}">
                  <a16:creationId xmlns:a16="http://schemas.microsoft.com/office/drawing/2014/main" id="{BDC5C35C-C281-A564-35E3-9A9BD73AE9E8}"/>
                </a:ext>
              </a:extLst>
            </p:cNvPr>
            <p:cNvPicPr/>
            <p:nvPr/>
          </p:nvPicPr>
          <p:blipFill>
            <a:blip r:embed="rId5" cstate="print"/>
            <a:stretch>
              <a:fillRect/>
            </a:stretch>
          </p:blipFill>
          <p:spPr>
            <a:xfrm>
              <a:off x="1032155" y="2157510"/>
              <a:ext cx="188227" cy="188227"/>
            </a:xfrm>
            <a:prstGeom prst="rect">
              <a:avLst/>
            </a:prstGeom>
          </p:spPr>
        </p:pic>
        <p:pic>
          <p:nvPicPr>
            <p:cNvPr id="36" name="object 37">
              <a:extLst>
                <a:ext uri="{FF2B5EF4-FFF2-40B4-BE49-F238E27FC236}">
                  <a16:creationId xmlns:a16="http://schemas.microsoft.com/office/drawing/2014/main" id="{49595467-93E1-6637-E157-A67860CA8D95}"/>
                </a:ext>
              </a:extLst>
            </p:cNvPr>
            <p:cNvPicPr/>
            <p:nvPr/>
          </p:nvPicPr>
          <p:blipFill>
            <a:blip r:embed="rId4" cstate="print"/>
            <a:stretch>
              <a:fillRect/>
            </a:stretch>
          </p:blipFill>
          <p:spPr>
            <a:xfrm>
              <a:off x="1777324" y="2548632"/>
              <a:ext cx="188227" cy="188227"/>
            </a:xfrm>
            <a:prstGeom prst="rect">
              <a:avLst/>
            </a:prstGeom>
          </p:spPr>
        </p:pic>
        <p:pic>
          <p:nvPicPr>
            <p:cNvPr id="37" name="object 38">
              <a:extLst>
                <a:ext uri="{FF2B5EF4-FFF2-40B4-BE49-F238E27FC236}">
                  <a16:creationId xmlns:a16="http://schemas.microsoft.com/office/drawing/2014/main" id="{2B5723D7-F5AC-575F-178C-235F0D513331}"/>
                </a:ext>
              </a:extLst>
            </p:cNvPr>
            <p:cNvPicPr/>
            <p:nvPr/>
          </p:nvPicPr>
          <p:blipFill>
            <a:blip r:embed="rId6" cstate="print"/>
            <a:stretch>
              <a:fillRect/>
            </a:stretch>
          </p:blipFill>
          <p:spPr>
            <a:xfrm>
              <a:off x="2009553" y="1411934"/>
              <a:ext cx="188227" cy="188227"/>
            </a:xfrm>
            <a:prstGeom prst="rect">
              <a:avLst/>
            </a:prstGeom>
          </p:spPr>
        </p:pic>
        <p:pic>
          <p:nvPicPr>
            <p:cNvPr id="38" name="object 39">
              <a:extLst>
                <a:ext uri="{FF2B5EF4-FFF2-40B4-BE49-F238E27FC236}">
                  <a16:creationId xmlns:a16="http://schemas.microsoft.com/office/drawing/2014/main" id="{C25A65C0-6038-A4A6-1C0A-4B863212B84B}"/>
                </a:ext>
              </a:extLst>
            </p:cNvPr>
            <p:cNvPicPr/>
            <p:nvPr/>
          </p:nvPicPr>
          <p:blipFill>
            <a:blip r:embed="rId7" cstate="print"/>
            <a:stretch>
              <a:fillRect/>
            </a:stretch>
          </p:blipFill>
          <p:spPr>
            <a:xfrm>
              <a:off x="2205113" y="2035285"/>
              <a:ext cx="188227" cy="188227"/>
            </a:xfrm>
            <a:prstGeom prst="rect">
              <a:avLst/>
            </a:prstGeom>
          </p:spPr>
        </p:pic>
        <p:sp>
          <p:nvSpPr>
            <p:cNvPr id="39" name="object 40">
              <a:extLst>
                <a:ext uri="{FF2B5EF4-FFF2-40B4-BE49-F238E27FC236}">
                  <a16:creationId xmlns:a16="http://schemas.microsoft.com/office/drawing/2014/main" id="{4951CBD0-A1FA-D695-70EC-0B5C551D49EF}"/>
                </a:ext>
              </a:extLst>
            </p:cNvPr>
            <p:cNvSpPr/>
            <p:nvPr/>
          </p:nvSpPr>
          <p:spPr>
            <a:xfrm>
              <a:off x="1932958" y="2266020"/>
              <a:ext cx="264795" cy="315595"/>
            </a:xfrm>
            <a:custGeom>
              <a:avLst/>
              <a:gdLst/>
              <a:ahLst/>
              <a:cxnLst/>
              <a:rect l="l" t="t" r="r" b="b"/>
              <a:pathLst>
                <a:path w="264794" h="315594">
                  <a:moveTo>
                    <a:pt x="0" y="315341"/>
                  </a:moveTo>
                  <a:lnTo>
                    <a:pt x="264480" y="0"/>
                  </a:lnTo>
                </a:path>
              </a:pathLst>
            </a:custGeom>
            <a:ln w="12222">
              <a:solidFill>
                <a:srgbClr val="000000"/>
              </a:solidFill>
            </a:ln>
          </p:spPr>
          <p:txBody>
            <a:bodyPr wrap="square" lIns="0" tIns="0" rIns="0" bIns="0" rtlCol="0"/>
            <a:lstStyle/>
            <a:p>
              <a:endParaRPr/>
            </a:p>
          </p:txBody>
        </p:sp>
        <p:pic>
          <p:nvPicPr>
            <p:cNvPr id="40" name="object 41">
              <a:extLst>
                <a:ext uri="{FF2B5EF4-FFF2-40B4-BE49-F238E27FC236}">
                  <a16:creationId xmlns:a16="http://schemas.microsoft.com/office/drawing/2014/main" id="{06315A52-0D6F-7A4F-5A8F-81A167C70431}"/>
                </a:ext>
              </a:extLst>
            </p:cNvPr>
            <p:cNvPicPr/>
            <p:nvPr/>
          </p:nvPicPr>
          <p:blipFill>
            <a:blip r:embed="rId8" cstate="print"/>
            <a:stretch>
              <a:fillRect/>
            </a:stretch>
          </p:blipFill>
          <p:spPr>
            <a:xfrm>
              <a:off x="2167224" y="2215500"/>
              <a:ext cx="73335" cy="80261"/>
            </a:xfrm>
            <a:prstGeom prst="rect">
              <a:avLst/>
            </a:prstGeom>
          </p:spPr>
        </p:pic>
        <p:sp>
          <p:nvSpPr>
            <p:cNvPr id="41" name="object 42">
              <a:extLst>
                <a:ext uri="{FF2B5EF4-FFF2-40B4-BE49-F238E27FC236}">
                  <a16:creationId xmlns:a16="http://schemas.microsoft.com/office/drawing/2014/main" id="{15E504EC-E010-BBE3-2D48-3E0925789B6E}"/>
                </a:ext>
              </a:extLst>
            </p:cNvPr>
            <p:cNvSpPr/>
            <p:nvPr/>
          </p:nvSpPr>
          <p:spPr>
            <a:xfrm>
              <a:off x="1187382" y="1604779"/>
              <a:ext cx="784225" cy="579755"/>
            </a:xfrm>
            <a:custGeom>
              <a:avLst/>
              <a:gdLst/>
              <a:ahLst/>
              <a:cxnLst/>
              <a:rect l="l" t="t" r="r" b="b"/>
              <a:pathLst>
                <a:path w="784225" h="579755">
                  <a:moveTo>
                    <a:pt x="0" y="579349"/>
                  </a:moveTo>
                  <a:lnTo>
                    <a:pt x="783825" y="0"/>
                  </a:lnTo>
                </a:path>
              </a:pathLst>
            </a:custGeom>
            <a:ln w="12222">
              <a:solidFill>
                <a:srgbClr val="000000"/>
              </a:solidFill>
            </a:ln>
          </p:spPr>
          <p:txBody>
            <a:bodyPr wrap="square" lIns="0" tIns="0" rIns="0" bIns="0" rtlCol="0"/>
            <a:lstStyle/>
            <a:p>
              <a:endParaRPr/>
            </a:p>
          </p:txBody>
        </p:sp>
        <p:pic>
          <p:nvPicPr>
            <p:cNvPr id="42" name="object 43">
              <a:extLst>
                <a:ext uri="{FF2B5EF4-FFF2-40B4-BE49-F238E27FC236}">
                  <a16:creationId xmlns:a16="http://schemas.microsoft.com/office/drawing/2014/main" id="{483A8063-D550-AA8A-3303-82835060717F}"/>
                </a:ext>
              </a:extLst>
            </p:cNvPr>
            <p:cNvPicPr/>
            <p:nvPr/>
          </p:nvPicPr>
          <p:blipFill>
            <a:blip r:embed="rId9" cstate="print"/>
            <a:stretch>
              <a:fillRect/>
            </a:stretch>
          </p:blipFill>
          <p:spPr>
            <a:xfrm>
              <a:off x="1934588" y="1569334"/>
              <a:ext cx="81891" cy="70890"/>
            </a:xfrm>
            <a:prstGeom prst="rect">
              <a:avLst/>
            </a:prstGeom>
          </p:spPr>
        </p:pic>
        <p:sp>
          <p:nvSpPr>
            <p:cNvPr id="43" name="object 44">
              <a:extLst>
                <a:ext uri="{FF2B5EF4-FFF2-40B4-BE49-F238E27FC236}">
                  <a16:creationId xmlns:a16="http://schemas.microsoft.com/office/drawing/2014/main" id="{4A6D8C23-C3CB-FAC2-768A-AEC038517FB2}"/>
                </a:ext>
              </a:extLst>
            </p:cNvPr>
            <p:cNvSpPr/>
            <p:nvPr/>
          </p:nvSpPr>
          <p:spPr>
            <a:xfrm>
              <a:off x="1321830" y="1548556"/>
              <a:ext cx="490220" cy="991869"/>
            </a:xfrm>
            <a:custGeom>
              <a:avLst/>
              <a:gdLst/>
              <a:ahLst/>
              <a:cxnLst/>
              <a:rect l="l" t="t" r="r" b="b"/>
              <a:pathLst>
                <a:path w="490219" h="991869">
                  <a:moveTo>
                    <a:pt x="0" y="0"/>
                  </a:moveTo>
                  <a:lnTo>
                    <a:pt x="461477" y="934210"/>
                  </a:lnTo>
                </a:path>
                <a:path w="490219" h="991869">
                  <a:moveTo>
                    <a:pt x="461477" y="934210"/>
                  </a:moveTo>
                  <a:lnTo>
                    <a:pt x="489827" y="991602"/>
                  </a:lnTo>
                </a:path>
              </a:pathLst>
            </a:custGeom>
            <a:ln w="12222">
              <a:solidFill>
                <a:srgbClr val="000000"/>
              </a:solidFill>
            </a:ln>
          </p:spPr>
          <p:txBody>
            <a:bodyPr wrap="square" lIns="0" tIns="0" rIns="0" bIns="0" rtlCol="0"/>
            <a:lstStyle/>
            <a:p>
              <a:endParaRPr/>
            </a:p>
          </p:txBody>
        </p:sp>
        <p:sp>
          <p:nvSpPr>
            <p:cNvPr id="44" name="object 45">
              <a:extLst>
                <a:ext uri="{FF2B5EF4-FFF2-40B4-BE49-F238E27FC236}">
                  <a16:creationId xmlns:a16="http://schemas.microsoft.com/office/drawing/2014/main" id="{1A8E2F34-4B71-8824-36AA-F1D3CCB22F2A}"/>
                </a:ext>
              </a:extLst>
            </p:cNvPr>
            <p:cNvSpPr/>
            <p:nvPr/>
          </p:nvSpPr>
          <p:spPr>
            <a:xfrm>
              <a:off x="1763064" y="2466469"/>
              <a:ext cx="48895" cy="74295"/>
            </a:xfrm>
            <a:custGeom>
              <a:avLst/>
              <a:gdLst/>
              <a:ahLst/>
              <a:cxnLst/>
              <a:rect l="l" t="t" r="r" b="b"/>
              <a:pathLst>
                <a:path w="48894" h="74294">
                  <a:moveTo>
                    <a:pt x="32593" y="0"/>
                  </a:moveTo>
                  <a:lnTo>
                    <a:pt x="0" y="16296"/>
                  </a:lnTo>
                  <a:lnTo>
                    <a:pt x="48482" y="73742"/>
                  </a:lnTo>
                  <a:lnTo>
                    <a:pt x="32593" y="0"/>
                  </a:lnTo>
                  <a:close/>
                </a:path>
              </a:pathLst>
            </a:custGeom>
            <a:solidFill>
              <a:srgbClr val="000000"/>
            </a:solidFill>
          </p:spPr>
          <p:txBody>
            <a:bodyPr wrap="square" lIns="0" tIns="0" rIns="0" bIns="0" rtlCol="0"/>
            <a:lstStyle/>
            <a:p>
              <a:endParaRPr/>
            </a:p>
          </p:txBody>
        </p:sp>
        <p:sp>
          <p:nvSpPr>
            <p:cNvPr id="45" name="object 46">
              <a:extLst>
                <a:ext uri="{FF2B5EF4-FFF2-40B4-BE49-F238E27FC236}">
                  <a16:creationId xmlns:a16="http://schemas.microsoft.com/office/drawing/2014/main" id="{BF0CA0AC-A556-2F81-0FE9-11251C4BA294}"/>
                </a:ext>
              </a:extLst>
            </p:cNvPr>
            <p:cNvSpPr/>
            <p:nvPr/>
          </p:nvSpPr>
          <p:spPr>
            <a:xfrm>
              <a:off x="1763064" y="2466469"/>
              <a:ext cx="48895" cy="74295"/>
            </a:xfrm>
            <a:custGeom>
              <a:avLst/>
              <a:gdLst/>
              <a:ahLst/>
              <a:cxnLst/>
              <a:rect l="l" t="t" r="r" b="b"/>
              <a:pathLst>
                <a:path w="48894" h="74294">
                  <a:moveTo>
                    <a:pt x="32593" y="0"/>
                  </a:moveTo>
                  <a:lnTo>
                    <a:pt x="48482" y="73742"/>
                  </a:lnTo>
                  <a:lnTo>
                    <a:pt x="0" y="16296"/>
                  </a:lnTo>
                  <a:lnTo>
                    <a:pt x="32593" y="0"/>
                  </a:lnTo>
                  <a:close/>
                </a:path>
              </a:pathLst>
            </a:custGeom>
            <a:ln w="12222">
              <a:solidFill>
                <a:srgbClr val="000000"/>
              </a:solidFill>
            </a:ln>
          </p:spPr>
          <p:txBody>
            <a:bodyPr wrap="square" lIns="0" tIns="0" rIns="0" bIns="0" rtlCol="0"/>
            <a:lstStyle/>
            <a:p>
              <a:endParaRPr/>
            </a:p>
          </p:txBody>
        </p:sp>
        <p:sp>
          <p:nvSpPr>
            <p:cNvPr id="46" name="object 47">
              <a:extLst>
                <a:ext uri="{FF2B5EF4-FFF2-40B4-BE49-F238E27FC236}">
                  <a16:creationId xmlns:a16="http://schemas.microsoft.com/office/drawing/2014/main" id="{02F5B319-D2C7-C4DE-E3F9-6C9684F0BAA9}"/>
                </a:ext>
              </a:extLst>
            </p:cNvPr>
            <p:cNvSpPr/>
            <p:nvPr/>
          </p:nvSpPr>
          <p:spPr>
            <a:xfrm>
              <a:off x="1199604" y="2145538"/>
              <a:ext cx="989965" cy="167005"/>
            </a:xfrm>
            <a:custGeom>
              <a:avLst/>
              <a:gdLst/>
              <a:ahLst/>
              <a:cxnLst/>
              <a:rect l="l" t="t" r="r" b="b"/>
              <a:pathLst>
                <a:path w="989964" h="167005">
                  <a:moveTo>
                    <a:pt x="0" y="166927"/>
                  </a:moveTo>
                  <a:lnTo>
                    <a:pt x="989638" y="0"/>
                  </a:lnTo>
                </a:path>
              </a:pathLst>
            </a:custGeom>
            <a:ln w="12222">
              <a:solidFill>
                <a:srgbClr val="000000"/>
              </a:solidFill>
            </a:ln>
          </p:spPr>
          <p:txBody>
            <a:bodyPr wrap="square" lIns="0" tIns="0" rIns="0" bIns="0" rtlCol="0"/>
            <a:lstStyle/>
            <a:p>
              <a:endParaRPr/>
            </a:p>
          </p:txBody>
        </p:sp>
        <p:sp>
          <p:nvSpPr>
            <p:cNvPr id="47" name="object 48">
              <a:extLst>
                <a:ext uri="{FF2B5EF4-FFF2-40B4-BE49-F238E27FC236}">
                  <a16:creationId xmlns:a16="http://schemas.microsoft.com/office/drawing/2014/main" id="{7EB44A8C-77A8-F5F3-2625-1FBD19D2EFE1}"/>
                </a:ext>
              </a:extLst>
            </p:cNvPr>
            <p:cNvSpPr/>
            <p:nvPr/>
          </p:nvSpPr>
          <p:spPr>
            <a:xfrm>
              <a:off x="2113852" y="2139720"/>
              <a:ext cx="75565" cy="36830"/>
            </a:xfrm>
            <a:custGeom>
              <a:avLst/>
              <a:gdLst/>
              <a:ahLst/>
              <a:cxnLst/>
              <a:rect l="l" t="t" r="r" b="b"/>
              <a:pathLst>
                <a:path w="75564" h="36830">
                  <a:moveTo>
                    <a:pt x="0" y="0"/>
                  </a:moveTo>
                  <a:lnTo>
                    <a:pt x="3259" y="17926"/>
                  </a:lnTo>
                  <a:lnTo>
                    <a:pt x="6111" y="36260"/>
                  </a:lnTo>
                  <a:lnTo>
                    <a:pt x="75372" y="5703"/>
                  </a:lnTo>
                  <a:lnTo>
                    <a:pt x="0" y="0"/>
                  </a:lnTo>
                  <a:close/>
                </a:path>
              </a:pathLst>
            </a:custGeom>
            <a:solidFill>
              <a:srgbClr val="000000"/>
            </a:solidFill>
          </p:spPr>
          <p:txBody>
            <a:bodyPr wrap="square" lIns="0" tIns="0" rIns="0" bIns="0" rtlCol="0"/>
            <a:lstStyle/>
            <a:p>
              <a:endParaRPr/>
            </a:p>
          </p:txBody>
        </p:sp>
        <p:sp>
          <p:nvSpPr>
            <p:cNvPr id="48" name="object 49">
              <a:extLst>
                <a:ext uri="{FF2B5EF4-FFF2-40B4-BE49-F238E27FC236}">
                  <a16:creationId xmlns:a16="http://schemas.microsoft.com/office/drawing/2014/main" id="{6361A976-6C24-CED9-7738-FA52B92607FA}"/>
                </a:ext>
              </a:extLst>
            </p:cNvPr>
            <p:cNvSpPr/>
            <p:nvPr/>
          </p:nvSpPr>
          <p:spPr>
            <a:xfrm>
              <a:off x="2113852" y="2139720"/>
              <a:ext cx="75565" cy="36830"/>
            </a:xfrm>
            <a:custGeom>
              <a:avLst/>
              <a:gdLst/>
              <a:ahLst/>
              <a:cxnLst/>
              <a:rect l="l" t="t" r="r" b="b"/>
              <a:pathLst>
                <a:path w="75564" h="36830">
                  <a:moveTo>
                    <a:pt x="0" y="0"/>
                  </a:moveTo>
                  <a:lnTo>
                    <a:pt x="75372" y="5703"/>
                  </a:lnTo>
                  <a:lnTo>
                    <a:pt x="6111" y="36260"/>
                  </a:lnTo>
                  <a:lnTo>
                    <a:pt x="3259" y="17926"/>
                  </a:lnTo>
                  <a:lnTo>
                    <a:pt x="0" y="0"/>
                  </a:lnTo>
                  <a:close/>
                </a:path>
              </a:pathLst>
            </a:custGeom>
            <a:ln w="12222">
              <a:solidFill>
                <a:srgbClr val="000000"/>
              </a:solidFill>
            </a:ln>
          </p:spPr>
          <p:txBody>
            <a:bodyPr wrap="square" lIns="0" tIns="0" rIns="0" bIns="0" rtlCol="0"/>
            <a:lstStyle/>
            <a:p>
              <a:endParaRPr/>
            </a:p>
          </p:txBody>
        </p:sp>
        <p:sp>
          <p:nvSpPr>
            <p:cNvPr id="49" name="object 50">
              <a:extLst>
                <a:ext uri="{FF2B5EF4-FFF2-40B4-BE49-F238E27FC236}">
                  <a16:creationId xmlns:a16="http://schemas.microsoft.com/office/drawing/2014/main" id="{4FDB13FD-A62B-ABCE-63C3-2149A71DD61B}"/>
                </a:ext>
              </a:extLst>
            </p:cNvPr>
            <p:cNvSpPr/>
            <p:nvPr/>
          </p:nvSpPr>
          <p:spPr>
            <a:xfrm>
              <a:off x="1228478" y="2334991"/>
              <a:ext cx="558165" cy="252729"/>
            </a:xfrm>
            <a:custGeom>
              <a:avLst/>
              <a:gdLst/>
              <a:ahLst/>
              <a:cxnLst/>
              <a:rect l="l" t="t" r="r" b="b"/>
              <a:pathLst>
                <a:path w="558164" h="252730">
                  <a:moveTo>
                    <a:pt x="557809" y="252482"/>
                  </a:moveTo>
                  <a:lnTo>
                    <a:pt x="104153" y="47143"/>
                  </a:lnTo>
                </a:path>
                <a:path w="558164" h="252730">
                  <a:moveTo>
                    <a:pt x="104153" y="47143"/>
                  </a:moveTo>
                  <a:lnTo>
                    <a:pt x="0" y="0"/>
                  </a:lnTo>
                </a:path>
              </a:pathLst>
            </a:custGeom>
            <a:ln w="12222">
              <a:solidFill>
                <a:srgbClr val="000000"/>
              </a:solidFill>
            </a:ln>
          </p:spPr>
          <p:txBody>
            <a:bodyPr wrap="square" lIns="0" tIns="0" rIns="0" bIns="0" rtlCol="0"/>
            <a:lstStyle/>
            <a:p>
              <a:endParaRPr/>
            </a:p>
          </p:txBody>
        </p:sp>
        <p:sp>
          <p:nvSpPr>
            <p:cNvPr id="50" name="object 51">
              <a:extLst>
                <a:ext uri="{FF2B5EF4-FFF2-40B4-BE49-F238E27FC236}">
                  <a16:creationId xmlns:a16="http://schemas.microsoft.com/office/drawing/2014/main" id="{790AA85A-F6A0-A1AD-093B-4815AE1B9AAF}"/>
                </a:ext>
              </a:extLst>
            </p:cNvPr>
            <p:cNvSpPr/>
            <p:nvPr/>
          </p:nvSpPr>
          <p:spPr>
            <a:xfrm>
              <a:off x="1228531" y="2334873"/>
              <a:ext cx="74930" cy="47625"/>
            </a:xfrm>
            <a:custGeom>
              <a:avLst/>
              <a:gdLst/>
              <a:ahLst/>
              <a:cxnLst/>
              <a:rect l="l" t="t" r="r" b="b"/>
              <a:pathLst>
                <a:path w="74930" h="47625">
                  <a:moveTo>
                    <a:pt x="0" y="0"/>
                  </a:moveTo>
                  <a:lnTo>
                    <a:pt x="59483" y="47260"/>
                  </a:lnTo>
                  <a:lnTo>
                    <a:pt x="66816" y="30556"/>
                  </a:lnTo>
                  <a:lnTo>
                    <a:pt x="74557" y="13852"/>
                  </a:lnTo>
                  <a:lnTo>
                    <a:pt x="0" y="0"/>
                  </a:lnTo>
                  <a:close/>
                </a:path>
              </a:pathLst>
            </a:custGeom>
            <a:solidFill>
              <a:srgbClr val="000000"/>
            </a:solidFill>
          </p:spPr>
          <p:txBody>
            <a:bodyPr wrap="square" lIns="0" tIns="0" rIns="0" bIns="0" rtlCol="0"/>
            <a:lstStyle/>
            <a:p>
              <a:endParaRPr/>
            </a:p>
          </p:txBody>
        </p:sp>
        <p:sp>
          <p:nvSpPr>
            <p:cNvPr id="51" name="object 52">
              <a:extLst>
                <a:ext uri="{FF2B5EF4-FFF2-40B4-BE49-F238E27FC236}">
                  <a16:creationId xmlns:a16="http://schemas.microsoft.com/office/drawing/2014/main" id="{7F4C575B-C741-C84E-0434-6F95C0724BBB}"/>
                </a:ext>
              </a:extLst>
            </p:cNvPr>
            <p:cNvSpPr/>
            <p:nvPr/>
          </p:nvSpPr>
          <p:spPr>
            <a:xfrm>
              <a:off x="1228531" y="2334873"/>
              <a:ext cx="74930" cy="47625"/>
            </a:xfrm>
            <a:custGeom>
              <a:avLst/>
              <a:gdLst/>
              <a:ahLst/>
              <a:cxnLst/>
              <a:rect l="l" t="t" r="r" b="b"/>
              <a:pathLst>
                <a:path w="74930" h="47625">
                  <a:moveTo>
                    <a:pt x="59483" y="47260"/>
                  </a:moveTo>
                  <a:lnTo>
                    <a:pt x="0" y="0"/>
                  </a:lnTo>
                  <a:lnTo>
                    <a:pt x="74557" y="13852"/>
                  </a:lnTo>
                  <a:lnTo>
                    <a:pt x="66816" y="30556"/>
                  </a:lnTo>
                  <a:lnTo>
                    <a:pt x="59483" y="47260"/>
                  </a:lnTo>
                  <a:close/>
                </a:path>
              </a:pathLst>
            </a:custGeom>
            <a:ln w="12222">
              <a:solidFill>
                <a:srgbClr val="000000"/>
              </a:solidFill>
            </a:ln>
          </p:spPr>
          <p:txBody>
            <a:bodyPr wrap="square" lIns="0" tIns="0" rIns="0" bIns="0" rtlCol="0"/>
            <a:lstStyle/>
            <a:p>
              <a:endParaRPr/>
            </a:p>
          </p:txBody>
        </p:sp>
        <p:sp>
          <p:nvSpPr>
            <p:cNvPr id="52" name="object 53">
              <a:extLst>
                <a:ext uri="{FF2B5EF4-FFF2-40B4-BE49-F238E27FC236}">
                  <a16:creationId xmlns:a16="http://schemas.microsoft.com/office/drawing/2014/main" id="{19F3EDF4-5CA1-3EFE-37BC-4B1B0FF9D308}"/>
                </a:ext>
              </a:extLst>
            </p:cNvPr>
            <p:cNvSpPr/>
            <p:nvPr/>
          </p:nvSpPr>
          <p:spPr>
            <a:xfrm>
              <a:off x="1884068" y="1635472"/>
              <a:ext cx="202565" cy="922019"/>
            </a:xfrm>
            <a:custGeom>
              <a:avLst/>
              <a:gdLst/>
              <a:ahLst/>
              <a:cxnLst/>
              <a:rect l="l" t="t" r="r" b="b"/>
              <a:pathLst>
                <a:path w="202564" h="922019">
                  <a:moveTo>
                    <a:pt x="0" y="921444"/>
                  </a:moveTo>
                  <a:lnTo>
                    <a:pt x="187496" y="66680"/>
                  </a:lnTo>
                </a:path>
                <a:path w="202564" h="922019">
                  <a:moveTo>
                    <a:pt x="187496" y="66680"/>
                  </a:moveTo>
                  <a:lnTo>
                    <a:pt x="202123" y="0"/>
                  </a:lnTo>
                </a:path>
              </a:pathLst>
            </a:custGeom>
            <a:ln w="12222">
              <a:solidFill>
                <a:srgbClr val="000000"/>
              </a:solidFill>
            </a:ln>
          </p:spPr>
          <p:txBody>
            <a:bodyPr wrap="square" lIns="0" tIns="0" rIns="0" bIns="0" rtlCol="0"/>
            <a:lstStyle/>
            <a:p>
              <a:endParaRPr/>
            </a:p>
          </p:txBody>
        </p:sp>
        <p:sp>
          <p:nvSpPr>
            <p:cNvPr id="53" name="object 54">
              <a:extLst>
                <a:ext uri="{FF2B5EF4-FFF2-40B4-BE49-F238E27FC236}">
                  <a16:creationId xmlns:a16="http://schemas.microsoft.com/office/drawing/2014/main" id="{495EAE5B-58EA-1DA9-6188-3B956A45D640}"/>
                </a:ext>
              </a:extLst>
            </p:cNvPr>
            <p:cNvSpPr/>
            <p:nvPr/>
          </p:nvSpPr>
          <p:spPr>
            <a:xfrm>
              <a:off x="2052739" y="1634113"/>
              <a:ext cx="36195" cy="76200"/>
            </a:xfrm>
            <a:custGeom>
              <a:avLst/>
              <a:gdLst/>
              <a:ahLst/>
              <a:cxnLst/>
              <a:rect l="l" t="t" r="r" b="b"/>
              <a:pathLst>
                <a:path w="36194" h="76200">
                  <a:moveTo>
                    <a:pt x="33408" y="0"/>
                  </a:moveTo>
                  <a:lnTo>
                    <a:pt x="0" y="68038"/>
                  </a:lnTo>
                  <a:lnTo>
                    <a:pt x="17926" y="71705"/>
                  </a:lnTo>
                  <a:lnTo>
                    <a:pt x="35852" y="75779"/>
                  </a:lnTo>
                  <a:lnTo>
                    <a:pt x="33408" y="0"/>
                  </a:lnTo>
                  <a:close/>
                </a:path>
              </a:pathLst>
            </a:custGeom>
            <a:solidFill>
              <a:srgbClr val="000000"/>
            </a:solidFill>
          </p:spPr>
          <p:txBody>
            <a:bodyPr wrap="square" lIns="0" tIns="0" rIns="0" bIns="0" rtlCol="0"/>
            <a:lstStyle/>
            <a:p>
              <a:endParaRPr/>
            </a:p>
          </p:txBody>
        </p:sp>
        <p:sp>
          <p:nvSpPr>
            <p:cNvPr id="54" name="object 55">
              <a:extLst>
                <a:ext uri="{FF2B5EF4-FFF2-40B4-BE49-F238E27FC236}">
                  <a16:creationId xmlns:a16="http://schemas.microsoft.com/office/drawing/2014/main" id="{F7B17323-5E7C-BF82-8733-227B5E2A27FA}"/>
                </a:ext>
              </a:extLst>
            </p:cNvPr>
            <p:cNvSpPr/>
            <p:nvPr/>
          </p:nvSpPr>
          <p:spPr>
            <a:xfrm>
              <a:off x="2052739" y="1634113"/>
              <a:ext cx="36195" cy="76200"/>
            </a:xfrm>
            <a:custGeom>
              <a:avLst/>
              <a:gdLst/>
              <a:ahLst/>
              <a:cxnLst/>
              <a:rect l="l" t="t" r="r" b="b"/>
              <a:pathLst>
                <a:path w="36194" h="76200">
                  <a:moveTo>
                    <a:pt x="0" y="68038"/>
                  </a:moveTo>
                  <a:lnTo>
                    <a:pt x="33408" y="0"/>
                  </a:lnTo>
                  <a:lnTo>
                    <a:pt x="35852" y="75779"/>
                  </a:lnTo>
                  <a:lnTo>
                    <a:pt x="17926" y="71705"/>
                  </a:lnTo>
                  <a:lnTo>
                    <a:pt x="0" y="68038"/>
                  </a:lnTo>
                  <a:close/>
                </a:path>
              </a:pathLst>
            </a:custGeom>
            <a:ln w="12222">
              <a:solidFill>
                <a:srgbClr val="000000"/>
              </a:solidFill>
            </a:ln>
          </p:spPr>
          <p:txBody>
            <a:bodyPr wrap="square" lIns="0" tIns="0" rIns="0" bIns="0" rtlCol="0"/>
            <a:lstStyle/>
            <a:p>
              <a:endParaRPr/>
            </a:p>
          </p:txBody>
        </p:sp>
        <p:sp>
          <p:nvSpPr>
            <p:cNvPr id="55" name="object 56">
              <a:extLst>
                <a:ext uri="{FF2B5EF4-FFF2-40B4-BE49-F238E27FC236}">
                  <a16:creationId xmlns:a16="http://schemas.microsoft.com/office/drawing/2014/main" id="{DF5D297E-5C14-9DF9-7E22-F3FC547E3EC2}"/>
                </a:ext>
              </a:extLst>
            </p:cNvPr>
            <p:cNvSpPr/>
            <p:nvPr/>
          </p:nvSpPr>
          <p:spPr>
            <a:xfrm>
              <a:off x="1407792" y="1470782"/>
              <a:ext cx="610870" cy="41275"/>
            </a:xfrm>
            <a:custGeom>
              <a:avLst/>
              <a:gdLst/>
              <a:ahLst/>
              <a:cxnLst/>
              <a:rect l="l" t="t" r="r" b="b"/>
              <a:pathLst>
                <a:path w="610869" h="41275">
                  <a:moveTo>
                    <a:pt x="610723" y="41106"/>
                  </a:moveTo>
                  <a:lnTo>
                    <a:pt x="344387" y="23179"/>
                  </a:lnTo>
                </a:path>
                <a:path w="610869" h="41275">
                  <a:moveTo>
                    <a:pt x="344387" y="23179"/>
                  </a:moveTo>
                  <a:lnTo>
                    <a:pt x="0" y="0"/>
                  </a:lnTo>
                </a:path>
              </a:pathLst>
            </a:custGeom>
            <a:ln w="12222">
              <a:solidFill>
                <a:srgbClr val="000000"/>
              </a:solidFill>
            </a:ln>
          </p:spPr>
          <p:txBody>
            <a:bodyPr wrap="square" lIns="0" tIns="0" rIns="0" bIns="0" rtlCol="0"/>
            <a:lstStyle/>
            <a:p>
              <a:endParaRPr/>
            </a:p>
          </p:txBody>
        </p:sp>
        <p:sp>
          <p:nvSpPr>
            <p:cNvPr id="56" name="object 57">
              <a:extLst>
                <a:ext uri="{FF2B5EF4-FFF2-40B4-BE49-F238E27FC236}">
                  <a16:creationId xmlns:a16="http://schemas.microsoft.com/office/drawing/2014/main" id="{975553C9-5B26-2450-7F45-D3CEE960E8E3}"/>
                </a:ext>
              </a:extLst>
            </p:cNvPr>
            <p:cNvSpPr/>
            <p:nvPr/>
          </p:nvSpPr>
          <p:spPr>
            <a:xfrm>
              <a:off x="1407795" y="1457294"/>
              <a:ext cx="74930" cy="36830"/>
            </a:xfrm>
            <a:custGeom>
              <a:avLst/>
              <a:gdLst/>
              <a:ahLst/>
              <a:cxnLst/>
              <a:rect l="l" t="t" r="r" b="b"/>
              <a:pathLst>
                <a:path w="74930" h="36830">
                  <a:moveTo>
                    <a:pt x="74557" y="0"/>
                  </a:moveTo>
                  <a:lnTo>
                    <a:pt x="0" y="13444"/>
                  </a:lnTo>
                  <a:lnTo>
                    <a:pt x="72113" y="36667"/>
                  </a:lnTo>
                  <a:lnTo>
                    <a:pt x="74557" y="0"/>
                  </a:lnTo>
                  <a:close/>
                </a:path>
              </a:pathLst>
            </a:custGeom>
            <a:solidFill>
              <a:srgbClr val="000000"/>
            </a:solidFill>
          </p:spPr>
          <p:txBody>
            <a:bodyPr wrap="square" lIns="0" tIns="0" rIns="0" bIns="0" rtlCol="0"/>
            <a:lstStyle/>
            <a:p>
              <a:endParaRPr/>
            </a:p>
          </p:txBody>
        </p:sp>
        <p:sp>
          <p:nvSpPr>
            <p:cNvPr id="57" name="object 58">
              <a:extLst>
                <a:ext uri="{FF2B5EF4-FFF2-40B4-BE49-F238E27FC236}">
                  <a16:creationId xmlns:a16="http://schemas.microsoft.com/office/drawing/2014/main" id="{83727FE5-F292-B7F3-8A45-48BDA6314CB9}"/>
                </a:ext>
              </a:extLst>
            </p:cNvPr>
            <p:cNvSpPr/>
            <p:nvPr/>
          </p:nvSpPr>
          <p:spPr>
            <a:xfrm>
              <a:off x="1407795" y="1457294"/>
              <a:ext cx="74930" cy="36830"/>
            </a:xfrm>
            <a:custGeom>
              <a:avLst/>
              <a:gdLst/>
              <a:ahLst/>
              <a:cxnLst/>
              <a:rect l="l" t="t" r="r" b="b"/>
              <a:pathLst>
                <a:path w="74930" h="36830">
                  <a:moveTo>
                    <a:pt x="72113" y="36667"/>
                  </a:moveTo>
                  <a:lnTo>
                    <a:pt x="0" y="13444"/>
                  </a:lnTo>
                  <a:lnTo>
                    <a:pt x="74557" y="0"/>
                  </a:lnTo>
                  <a:lnTo>
                    <a:pt x="72113" y="36667"/>
                  </a:lnTo>
                  <a:close/>
                </a:path>
              </a:pathLst>
            </a:custGeom>
            <a:ln w="12222">
              <a:solidFill>
                <a:srgbClr val="000000"/>
              </a:solidFill>
            </a:ln>
          </p:spPr>
          <p:txBody>
            <a:bodyPr wrap="square" lIns="0" tIns="0" rIns="0" bIns="0" rtlCol="0"/>
            <a:lstStyle/>
            <a:p>
              <a:endParaRPr/>
            </a:p>
          </p:txBody>
        </p:sp>
      </p:grpSp>
      <p:sp>
        <p:nvSpPr>
          <p:cNvPr id="58" name="object 59">
            <a:extLst>
              <a:ext uri="{FF2B5EF4-FFF2-40B4-BE49-F238E27FC236}">
                <a16:creationId xmlns:a16="http://schemas.microsoft.com/office/drawing/2014/main" id="{A1EAC100-F940-D141-A08F-9537CBC493D9}"/>
              </a:ext>
            </a:extLst>
          </p:cNvPr>
          <p:cNvSpPr txBox="1"/>
          <p:nvPr/>
        </p:nvSpPr>
        <p:spPr>
          <a:xfrm>
            <a:off x="8374371" y="5331468"/>
            <a:ext cx="99060" cy="201930"/>
          </a:xfrm>
          <a:prstGeom prst="rect">
            <a:avLst/>
          </a:prstGeom>
        </p:spPr>
        <p:txBody>
          <a:bodyPr vert="horz" wrap="square" lIns="0" tIns="13335" rIns="0" bIns="0" rtlCol="0">
            <a:spAutoFit/>
          </a:bodyPr>
          <a:lstStyle/>
          <a:p>
            <a:pPr marL="12700">
              <a:lnSpc>
                <a:spcPct val="100000"/>
              </a:lnSpc>
              <a:spcBef>
                <a:spcPts val="105"/>
              </a:spcBef>
            </a:pPr>
            <a:r>
              <a:rPr sz="1150" spc="-50" dirty="0">
                <a:latin typeface="Times New Roman"/>
                <a:cs typeface="Times New Roman"/>
              </a:rPr>
              <a:t>7</a:t>
            </a:r>
            <a:endParaRPr sz="1150">
              <a:latin typeface="Times New Roman"/>
              <a:cs typeface="Times New Roman"/>
            </a:endParaRPr>
          </a:p>
        </p:txBody>
      </p:sp>
      <p:sp>
        <p:nvSpPr>
          <p:cNvPr id="59" name="object 60">
            <a:extLst>
              <a:ext uri="{FF2B5EF4-FFF2-40B4-BE49-F238E27FC236}">
                <a16:creationId xmlns:a16="http://schemas.microsoft.com/office/drawing/2014/main" id="{4F094DE3-5FE5-0C18-97DE-0C6D56807075}"/>
              </a:ext>
            </a:extLst>
          </p:cNvPr>
          <p:cNvSpPr txBox="1"/>
          <p:nvPr/>
        </p:nvSpPr>
        <p:spPr>
          <a:xfrm>
            <a:off x="8649378" y="5148130"/>
            <a:ext cx="99060" cy="201930"/>
          </a:xfrm>
          <a:prstGeom prst="rect">
            <a:avLst/>
          </a:prstGeom>
        </p:spPr>
        <p:txBody>
          <a:bodyPr vert="horz" wrap="square" lIns="0" tIns="13335" rIns="0" bIns="0" rtlCol="0">
            <a:spAutoFit/>
          </a:bodyPr>
          <a:lstStyle/>
          <a:p>
            <a:pPr marL="12700">
              <a:lnSpc>
                <a:spcPct val="100000"/>
              </a:lnSpc>
              <a:spcBef>
                <a:spcPts val="105"/>
              </a:spcBef>
            </a:pPr>
            <a:r>
              <a:rPr sz="1150" spc="-50" dirty="0">
                <a:latin typeface="Times New Roman"/>
                <a:cs typeface="Times New Roman"/>
              </a:rPr>
              <a:t>0</a:t>
            </a:r>
            <a:endParaRPr sz="1150">
              <a:latin typeface="Times New Roman"/>
              <a:cs typeface="Times New Roman"/>
            </a:endParaRPr>
          </a:p>
        </p:txBody>
      </p:sp>
      <p:sp>
        <p:nvSpPr>
          <p:cNvPr id="60" name="object 61">
            <a:extLst>
              <a:ext uri="{FF2B5EF4-FFF2-40B4-BE49-F238E27FC236}">
                <a16:creationId xmlns:a16="http://schemas.microsoft.com/office/drawing/2014/main" id="{DF2BF54B-75F4-6D58-1184-29257C29D57B}"/>
              </a:ext>
            </a:extLst>
          </p:cNvPr>
          <p:cNvSpPr txBox="1"/>
          <p:nvPr/>
        </p:nvSpPr>
        <p:spPr>
          <a:xfrm>
            <a:off x="8710496" y="5606476"/>
            <a:ext cx="99060" cy="201930"/>
          </a:xfrm>
          <a:prstGeom prst="rect">
            <a:avLst/>
          </a:prstGeom>
        </p:spPr>
        <p:txBody>
          <a:bodyPr vert="horz" wrap="square" lIns="0" tIns="13335" rIns="0" bIns="0" rtlCol="0">
            <a:spAutoFit/>
          </a:bodyPr>
          <a:lstStyle/>
          <a:p>
            <a:pPr marL="12700">
              <a:lnSpc>
                <a:spcPct val="100000"/>
              </a:lnSpc>
              <a:spcBef>
                <a:spcPts val="105"/>
              </a:spcBef>
            </a:pPr>
            <a:r>
              <a:rPr sz="1150" spc="-50" dirty="0">
                <a:latin typeface="Times New Roman"/>
                <a:cs typeface="Times New Roman"/>
              </a:rPr>
              <a:t>4</a:t>
            </a:r>
            <a:endParaRPr sz="1150">
              <a:latin typeface="Times New Roman"/>
              <a:cs typeface="Times New Roman"/>
            </a:endParaRPr>
          </a:p>
        </p:txBody>
      </p:sp>
      <p:sp>
        <p:nvSpPr>
          <p:cNvPr id="61" name="object 62">
            <a:extLst>
              <a:ext uri="{FF2B5EF4-FFF2-40B4-BE49-F238E27FC236}">
                <a16:creationId xmlns:a16="http://schemas.microsoft.com/office/drawing/2014/main" id="{90517739-8B17-F57A-1335-5D7ADF37BD51}"/>
              </a:ext>
            </a:extLst>
          </p:cNvPr>
          <p:cNvSpPr txBox="1"/>
          <p:nvPr/>
        </p:nvSpPr>
        <p:spPr>
          <a:xfrm>
            <a:off x="8038260" y="5728696"/>
            <a:ext cx="99060" cy="201930"/>
          </a:xfrm>
          <a:prstGeom prst="rect">
            <a:avLst/>
          </a:prstGeom>
        </p:spPr>
        <p:txBody>
          <a:bodyPr vert="horz" wrap="square" lIns="0" tIns="13335" rIns="0" bIns="0" rtlCol="0">
            <a:spAutoFit/>
          </a:bodyPr>
          <a:lstStyle/>
          <a:p>
            <a:pPr marL="12700">
              <a:lnSpc>
                <a:spcPct val="100000"/>
              </a:lnSpc>
              <a:spcBef>
                <a:spcPts val="105"/>
              </a:spcBef>
            </a:pPr>
            <a:r>
              <a:rPr sz="1150" spc="-50" dirty="0">
                <a:latin typeface="Times New Roman"/>
                <a:cs typeface="Times New Roman"/>
              </a:rPr>
              <a:t>3</a:t>
            </a:r>
            <a:endParaRPr sz="1150">
              <a:latin typeface="Times New Roman"/>
              <a:cs typeface="Times New Roman"/>
            </a:endParaRPr>
          </a:p>
        </p:txBody>
      </p:sp>
      <p:sp>
        <p:nvSpPr>
          <p:cNvPr id="62" name="object 63">
            <a:extLst>
              <a:ext uri="{FF2B5EF4-FFF2-40B4-BE49-F238E27FC236}">
                <a16:creationId xmlns:a16="http://schemas.microsoft.com/office/drawing/2014/main" id="{EBB01B3D-30A5-C75B-62FD-14CD95C89A76}"/>
              </a:ext>
            </a:extLst>
          </p:cNvPr>
          <p:cNvSpPr txBox="1"/>
          <p:nvPr/>
        </p:nvSpPr>
        <p:spPr>
          <a:xfrm>
            <a:off x="8007709" y="5300902"/>
            <a:ext cx="147955" cy="201930"/>
          </a:xfrm>
          <a:prstGeom prst="rect">
            <a:avLst/>
          </a:prstGeom>
        </p:spPr>
        <p:txBody>
          <a:bodyPr vert="horz" wrap="square" lIns="0" tIns="13335" rIns="0" bIns="0" rtlCol="0">
            <a:spAutoFit/>
          </a:bodyPr>
          <a:lstStyle/>
          <a:p>
            <a:pPr marL="12700">
              <a:lnSpc>
                <a:spcPct val="100000"/>
              </a:lnSpc>
              <a:spcBef>
                <a:spcPts val="105"/>
              </a:spcBef>
            </a:pPr>
            <a:r>
              <a:rPr sz="1150" spc="-10" dirty="0">
                <a:latin typeface="Times New Roman"/>
                <a:cs typeface="Times New Roman"/>
              </a:rPr>
              <a:t>-</a:t>
            </a:r>
            <a:r>
              <a:rPr sz="1150" spc="-50" dirty="0">
                <a:latin typeface="Times New Roman"/>
                <a:cs typeface="Times New Roman"/>
              </a:rPr>
              <a:t>6</a:t>
            </a:r>
            <a:endParaRPr sz="1150">
              <a:latin typeface="Times New Roman"/>
              <a:cs typeface="Times New Roman"/>
            </a:endParaRPr>
          </a:p>
        </p:txBody>
      </p:sp>
      <p:sp>
        <p:nvSpPr>
          <p:cNvPr id="5120" name="object 65">
            <a:extLst>
              <a:ext uri="{FF2B5EF4-FFF2-40B4-BE49-F238E27FC236}">
                <a16:creationId xmlns:a16="http://schemas.microsoft.com/office/drawing/2014/main" id="{080AA414-01BF-4A78-47ED-D35A0FCD51D9}"/>
              </a:ext>
            </a:extLst>
          </p:cNvPr>
          <p:cNvSpPr txBox="1"/>
          <p:nvPr/>
        </p:nvSpPr>
        <p:spPr>
          <a:xfrm>
            <a:off x="8129929" y="4934226"/>
            <a:ext cx="172085" cy="201930"/>
          </a:xfrm>
          <a:prstGeom prst="rect">
            <a:avLst/>
          </a:prstGeom>
        </p:spPr>
        <p:txBody>
          <a:bodyPr vert="horz" wrap="square" lIns="0" tIns="13335" rIns="0" bIns="0" rtlCol="0">
            <a:spAutoFit/>
          </a:bodyPr>
          <a:lstStyle/>
          <a:p>
            <a:pPr marL="12700">
              <a:lnSpc>
                <a:spcPct val="100000"/>
              </a:lnSpc>
              <a:spcBef>
                <a:spcPts val="105"/>
              </a:spcBef>
            </a:pPr>
            <a:r>
              <a:rPr sz="1150" spc="-25" dirty="0">
                <a:latin typeface="Times New Roman"/>
                <a:cs typeface="Times New Roman"/>
              </a:rPr>
              <a:t>12</a:t>
            </a:r>
            <a:endParaRPr sz="1150">
              <a:latin typeface="Times New Roman"/>
              <a:cs typeface="Times New Roman"/>
            </a:endParaRPr>
          </a:p>
        </p:txBody>
      </p:sp>
      <p:sp>
        <p:nvSpPr>
          <p:cNvPr id="5130" name="Text Box 7">
            <a:extLst>
              <a:ext uri="{FF2B5EF4-FFF2-40B4-BE49-F238E27FC236}">
                <a16:creationId xmlns:a16="http://schemas.microsoft.com/office/drawing/2014/main" id="{DD0D14A2-8EFE-B12D-B11E-FA5647D02D9D}"/>
              </a:ext>
            </a:extLst>
          </p:cNvPr>
          <p:cNvSpPr txBox="1">
            <a:spLocks noChangeArrowheads="1"/>
          </p:cNvSpPr>
          <p:nvPr/>
        </p:nvSpPr>
        <p:spPr bwMode="auto">
          <a:xfrm>
            <a:off x="7639050" y="6134773"/>
            <a:ext cx="1563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sz="1400" b="1" dirty="0">
                <a:solidFill>
                  <a:schemeClr val="accent2"/>
                </a:solidFill>
              </a:rPr>
              <a:t>Weighted Graph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B1755CE1-A691-3927-B4FE-9165B94A682A}"/>
              </a:ext>
            </a:extLst>
          </p:cNvPr>
          <p:cNvSpPr>
            <a:spLocks noGrp="1" noChangeArrowheads="1"/>
          </p:cNvSpPr>
          <p:nvPr>
            <p:ph type="title"/>
          </p:nvPr>
        </p:nvSpPr>
        <p:spPr/>
        <p:txBody>
          <a:bodyPr/>
          <a:lstStyle/>
          <a:p>
            <a:pPr eaLnBrk="1" hangingPunct="1"/>
            <a:r>
              <a:rPr lang="en-US" altLang="zh-TW"/>
              <a:t>Representation For A Undirected Graph</a:t>
            </a:r>
          </a:p>
        </p:txBody>
      </p:sp>
      <p:sp>
        <p:nvSpPr>
          <p:cNvPr id="7170" name="Slide Number Placeholder 4">
            <a:extLst>
              <a:ext uri="{FF2B5EF4-FFF2-40B4-BE49-F238E27FC236}">
                <a16:creationId xmlns:a16="http://schemas.microsoft.com/office/drawing/2014/main" id="{E84EA2D4-3846-9112-0978-696E6897A1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E1EBB258-16DD-4229-AD2C-F4035DA4658E}" type="slidenum">
              <a:rPr lang="zh-TW" altLang="en-US">
                <a:latin typeface="Times New Roman" panose="02020603050405020304" pitchFamily="18" charset="0"/>
                <a:ea typeface="新細明體" panose="02020500000000000000" pitchFamily="18" charset="-120"/>
              </a:rPr>
              <a:pPr eaLnBrk="1" hangingPunct="1"/>
              <a:t>5</a:t>
            </a:fld>
            <a:endParaRPr lang="zh-TW" altLang="en-US">
              <a:latin typeface="Times New Roman" panose="02020603050405020304" pitchFamily="18" charset="0"/>
              <a:ea typeface="新細明體" panose="02020500000000000000" pitchFamily="18" charset="-120"/>
            </a:endParaRPr>
          </a:p>
        </p:txBody>
      </p:sp>
      <p:pic>
        <p:nvPicPr>
          <p:cNvPr id="3" name="Picture 2">
            <a:extLst>
              <a:ext uri="{FF2B5EF4-FFF2-40B4-BE49-F238E27FC236}">
                <a16:creationId xmlns:a16="http://schemas.microsoft.com/office/drawing/2014/main" id="{27D9683D-A7D9-A410-7BB8-702F2D4128D7}"/>
              </a:ext>
            </a:extLst>
          </p:cNvPr>
          <p:cNvPicPr>
            <a:picLocks noChangeAspect="1"/>
          </p:cNvPicPr>
          <p:nvPr/>
        </p:nvPicPr>
        <p:blipFill>
          <a:blip r:embed="rId2"/>
          <a:stretch>
            <a:fillRect/>
          </a:stretch>
        </p:blipFill>
        <p:spPr>
          <a:xfrm>
            <a:off x="1934690" y="1600200"/>
            <a:ext cx="8322619" cy="2884268"/>
          </a:xfrm>
          <a:prstGeom prst="rect">
            <a:avLst/>
          </a:prstGeom>
        </p:spPr>
      </p:pic>
      <p:sp>
        <p:nvSpPr>
          <p:cNvPr id="4" name="TextBox 3">
            <a:extLst>
              <a:ext uri="{FF2B5EF4-FFF2-40B4-BE49-F238E27FC236}">
                <a16:creationId xmlns:a16="http://schemas.microsoft.com/office/drawing/2014/main" id="{919B60C2-233A-4CC6-D9CB-E43D370CD8C1}"/>
              </a:ext>
            </a:extLst>
          </p:cNvPr>
          <p:cNvSpPr txBox="1"/>
          <p:nvPr/>
        </p:nvSpPr>
        <p:spPr>
          <a:xfrm>
            <a:off x="2014898" y="5910060"/>
            <a:ext cx="8162203" cy="501804"/>
          </a:xfrm>
          <a:prstGeom prst="rect">
            <a:avLst/>
          </a:prstGeom>
          <a:noFill/>
        </p:spPr>
        <p:txBody>
          <a:bodyPr wrap="square">
            <a:spAutoFit/>
          </a:bodyPr>
          <a:lstStyle/>
          <a:p>
            <a:pPr marL="12700" marR="49530">
              <a:lnSpc>
                <a:spcPct val="102600"/>
              </a:lnSpc>
              <a:spcBef>
                <a:spcPts val="55"/>
              </a:spcBef>
            </a:pPr>
            <a:r>
              <a:rPr lang="en-US" sz="1200" spc="-20" dirty="0">
                <a:latin typeface="Tahoma"/>
                <a:cs typeface="Tahoma"/>
              </a:rPr>
              <a:t>Use</a:t>
            </a:r>
            <a:r>
              <a:rPr lang="en-US" sz="1200" spc="-70" dirty="0">
                <a:latin typeface="Tahoma"/>
                <a:cs typeface="Tahoma"/>
              </a:rPr>
              <a:t> </a:t>
            </a:r>
            <a:r>
              <a:rPr lang="en-US" sz="1200" dirty="0">
                <a:latin typeface="Tahoma"/>
                <a:cs typeface="Tahoma"/>
              </a:rPr>
              <a:t>an</a:t>
            </a:r>
            <a:r>
              <a:rPr lang="en-US" sz="1200" spc="-50" dirty="0">
                <a:latin typeface="Tahoma"/>
                <a:cs typeface="Tahoma"/>
              </a:rPr>
              <a:t> </a:t>
            </a:r>
            <a:r>
              <a:rPr lang="en-US" sz="1200" b="0" i="1" spc="-40" dirty="0">
                <a:latin typeface="Bookman Old Style"/>
                <a:cs typeface="Bookman Old Style"/>
              </a:rPr>
              <a:t>n</a:t>
            </a:r>
            <a:r>
              <a:rPr lang="en-US" sz="1200" b="0" i="1" spc="-90" dirty="0">
                <a:latin typeface="Bookman Old Style"/>
                <a:cs typeface="Bookman Old Style"/>
              </a:rPr>
              <a:t> </a:t>
            </a:r>
            <a:r>
              <a:rPr lang="en-US" sz="1200" spc="-35" dirty="0">
                <a:latin typeface="Lucida Sans Unicode"/>
                <a:cs typeface="Lucida Sans Unicode"/>
              </a:rPr>
              <a:t>×</a:t>
            </a:r>
            <a:r>
              <a:rPr lang="en-US" sz="1200" spc="-105" dirty="0">
                <a:latin typeface="Lucida Sans Unicode"/>
                <a:cs typeface="Lucida Sans Unicode"/>
              </a:rPr>
              <a:t> </a:t>
            </a:r>
            <a:r>
              <a:rPr lang="en-US" sz="1200" b="0" i="1" dirty="0">
                <a:latin typeface="Bookman Old Style"/>
                <a:cs typeface="Bookman Old Style"/>
              </a:rPr>
              <a:t>n </a:t>
            </a:r>
            <a:r>
              <a:rPr lang="en-US" sz="1200" spc="-10" dirty="0">
                <a:latin typeface="Tahoma"/>
                <a:cs typeface="Tahoma"/>
              </a:rPr>
              <a:t>matrix </a:t>
            </a:r>
            <a:r>
              <a:rPr lang="en-US" sz="1200" b="0" i="1" spc="100" dirty="0">
                <a:latin typeface="Bookman Old Style"/>
                <a:cs typeface="Bookman Old Style"/>
              </a:rPr>
              <a:t>M</a:t>
            </a:r>
            <a:r>
              <a:rPr lang="en-US" sz="1200" b="0" i="1" spc="-215" dirty="0">
                <a:latin typeface="Bookman Old Style"/>
                <a:cs typeface="Bookman Old Style"/>
              </a:rPr>
              <a:t> </a:t>
            </a:r>
            <a:r>
              <a:rPr lang="en-US" sz="1200" dirty="0">
                <a:latin typeface="Tahoma"/>
                <a:cs typeface="Tahoma"/>
              </a:rPr>
              <a:t>,</a:t>
            </a:r>
            <a:r>
              <a:rPr lang="en-US" sz="1200" spc="-15" dirty="0">
                <a:latin typeface="Tahoma"/>
                <a:cs typeface="Tahoma"/>
              </a:rPr>
              <a:t> </a:t>
            </a:r>
            <a:r>
              <a:rPr lang="en-US" sz="1200" spc="-60" dirty="0">
                <a:latin typeface="Tahoma"/>
                <a:cs typeface="Tahoma"/>
              </a:rPr>
              <a:t>where</a:t>
            </a:r>
            <a:r>
              <a:rPr lang="en-US" sz="1200" spc="-10" dirty="0">
                <a:latin typeface="Tahoma"/>
                <a:cs typeface="Tahoma"/>
              </a:rPr>
              <a:t> </a:t>
            </a:r>
            <a:r>
              <a:rPr lang="en-US" sz="1200" b="0" i="1" spc="100" dirty="0">
                <a:latin typeface="Bookman Old Style"/>
                <a:cs typeface="Bookman Old Style"/>
              </a:rPr>
              <a:t>M</a:t>
            </a:r>
            <a:r>
              <a:rPr lang="en-US" sz="1200" b="0" i="1" spc="-215" dirty="0">
                <a:latin typeface="Bookman Old Style"/>
                <a:cs typeface="Bookman Old Style"/>
              </a:rPr>
              <a:t> </a:t>
            </a:r>
            <a:r>
              <a:rPr lang="en-US" sz="1200" dirty="0">
                <a:latin typeface="Tahoma"/>
                <a:cs typeface="Tahoma"/>
              </a:rPr>
              <a:t>(</a:t>
            </a:r>
            <a:r>
              <a:rPr lang="en-US" sz="1200" b="0" i="1" dirty="0" err="1">
                <a:latin typeface="Bookman Old Style"/>
                <a:cs typeface="Bookman Old Style"/>
              </a:rPr>
              <a:t>i</a:t>
            </a:r>
            <a:r>
              <a:rPr lang="en-US" sz="1200" b="0" i="1" dirty="0">
                <a:latin typeface="Bookman Old Style"/>
                <a:cs typeface="Bookman Old Style"/>
              </a:rPr>
              <a:t>,</a:t>
            </a:r>
            <a:r>
              <a:rPr lang="en-US" sz="1200" b="0" i="1" spc="-150" dirty="0">
                <a:latin typeface="Bookman Old Style"/>
                <a:cs typeface="Bookman Old Style"/>
              </a:rPr>
              <a:t> </a:t>
            </a:r>
            <a:r>
              <a:rPr lang="en-US" sz="1200" b="0" i="1" spc="95" dirty="0">
                <a:latin typeface="Bookman Old Style"/>
                <a:cs typeface="Bookman Old Style"/>
              </a:rPr>
              <a:t>j</a:t>
            </a:r>
            <a:r>
              <a:rPr lang="en-US" sz="1200" spc="95" dirty="0">
                <a:latin typeface="Tahoma"/>
                <a:cs typeface="Tahoma"/>
              </a:rPr>
              <a:t>)</a:t>
            </a:r>
            <a:r>
              <a:rPr lang="en-US" sz="1200" spc="-70" dirty="0">
                <a:latin typeface="Tahoma"/>
                <a:cs typeface="Tahoma"/>
              </a:rPr>
              <a:t> </a:t>
            </a:r>
            <a:r>
              <a:rPr lang="en-US" sz="1200" dirty="0">
                <a:latin typeface="Tahoma"/>
                <a:cs typeface="Tahoma"/>
              </a:rPr>
              <a:t>=</a:t>
            </a:r>
            <a:r>
              <a:rPr lang="en-US" sz="1200" spc="-65" dirty="0">
                <a:latin typeface="Tahoma"/>
                <a:cs typeface="Tahoma"/>
              </a:rPr>
              <a:t> </a:t>
            </a:r>
            <a:r>
              <a:rPr lang="en-US" sz="1200" dirty="0">
                <a:latin typeface="Tahoma"/>
                <a:cs typeface="Tahoma"/>
              </a:rPr>
              <a:t>1</a:t>
            </a:r>
            <a:r>
              <a:rPr lang="en-US" sz="1200" spc="-20" dirty="0">
                <a:latin typeface="Tahoma"/>
                <a:cs typeface="Tahoma"/>
              </a:rPr>
              <a:t> </a:t>
            </a:r>
            <a:r>
              <a:rPr lang="en-US" sz="1200" dirty="0">
                <a:latin typeface="Tahoma"/>
                <a:cs typeface="Tahoma"/>
              </a:rPr>
              <a:t>if</a:t>
            </a:r>
            <a:r>
              <a:rPr lang="en-US" sz="1200" spc="-10" dirty="0">
                <a:latin typeface="Tahoma"/>
                <a:cs typeface="Tahoma"/>
              </a:rPr>
              <a:t> </a:t>
            </a:r>
            <a:r>
              <a:rPr lang="en-US" sz="1200" dirty="0">
                <a:latin typeface="Tahoma"/>
                <a:cs typeface="Tahoma"/>
              </a:rPr>
              <a:t>(</a:t>
            </a:r>
            <a:r>
              <a:rPr lang="en-US" sz="1200" b="0" i="1" dirty="0" err="1">
                <a:latin typeface="Bookman Old Style"/>
                <a:cs typeface="Bookman Old Style"/>
              </a:rPr>
              <a:t>i</a:t>
            </a:r>
            <a:r>
              <a:rPr lang="en-US" sz="1200" b="0" i="1" dirty="0">
                <a:latin typeface="Bookman Old Style"/>
                <a:cs typeface="Bookman Old Style"/>
              </a:rPr>
              <a:t>,</a:t>
            </a:r>
            <a:r>
              <a:rPr lang="en-US" sz="1200" b="0" i="1" spc="-150" dirty="0">
                <a:latin typeface="Bookman Old Style"/>
                <a:cs typeface="Bookman Old Style"/>
              </a:rPr>
              <a:t> </a:t>
            </a:r>
            <a:r>
              <a:rPr lang="en-US" sz="1200" b="0" i="1" spc="95" dirty="0">
                <a:latin typeface="Bookman Old Style"/>
                <a:cs typeface="Bookman Old Style"/>
              </a:rPr>
              <a:t>j</a:t>
            </a:r>
            <a:r>
              <a:rPr lang="en-US" sz="1200" spc="95" dirty="0">
                <a:latin typeface="Tahoma"/>
                <a:cs typeface="Tahoma"/>
              </a:rPr>
              <a:t>)</a:t>
            </a:r>
            <a:r>
              <a:rPr lang="en-US" sz="1200" spc="-15" dirty="0">
                <a:latin typeface="Tahoma"/>
                <a:cs typeface="Tahoma"/>
              </a:rPr>
              <a:t> </a:t>
            </a:r>
            <a:r>
              <a:rPr lang="en-US" sz="1200" dirty="0">
                <a:latin typeface="Tahoma"/>
                <a:cs typeface="Tahoma"/>
              </a:rPr>
              <a:t>is</a:t>
            </a:r>
            <a:r>
              <a:rPr lang="en-US" sz="1200" spc="-15" dirty="0">
                <a:latin typeface="Tahoma"/>
                <a:cs typeface="Tahoma"/>
              </a:rPr>
              <a:t> </a:t>
            </a:r>
            <a:r>
              <a:rPr lang="en-US" sz="1200" dirty="0">
                <a:latin typeface="Tahoma"/>
                <a:cs typeface="Tahoma"/>
              </a:rPr>
              <a:t>an</a:t>
            </a:r>
            <a:r>
              <a:rPr lang="en-US" sz="1200" spc="-10" dirty="0">
                <a:latin typeface="Tahoma"/>
                <a:cs typeface="Tahoma"/>
              </a:rPr>
              <a:t> </a:t>
            </a:r>
            <a:r>
              <a:rPr lang="en-US" sz="1200" spc="-65" dirty="0">
                <a:latin typeface="Tahoma"/>
                <a:cs typeface="Tahoma"/>
              </a:rPr>
              <a:t>edge,</a:t>
            </a:r>
            <a:r>
              <a:rPr lang="en-US" sz="1200" spc="-15" dirty="0">
                <a:latin typeface="Tahoma"/>
                <a:cs typeface="Tahoma"/>
              </a:rPr>
              <a:t> </a:t>
            </a:r>
            <a:r>
              <a:rPr lang="en-US" sz="1200" spc="-50" dirty="0">
                <a:latin typeface="Tahoma"/>
                <a:cs typeface="Tahoma"/>
              </a:rPr>
              <a:t>0 </a:t>
            </a:r>
            <a:r>
              <a:rPr lang="en-US" sz="1200" spc="-10" dirty="0">
                <a:latin typeface="Tahoma"/>
                <a:cs typeface="Tahoma"/>
              </a:rPr>
              <a:t>otherwise</a:t>
            </a:r>
            <a:endParaRPr lang="en-US" sz="1200" dirty="0">
              <a:latin typeface="Tahoma"/>
              <a:cs typeface="Tahoma"/>
            </a:endParaRPr>
          </a:p>
          <a:p>
            <a:pPr marL="12700" marR="5080">
              <a:lnSpc>
                <a:spcPct val="125299"/>
              </a:lnSpc>
            </a:pPr>
            <a:r>
              <a:rPr lang="en-US" sz="1200" spc="-30" dirty="0">
                <a:latin typeface="Tahoma"/>
                <a:cs typeface="Tahoma"/>
              </a:rPr>
              <a:t>If </a:t>
            </a:r>
            <a:r>
              <a:rPr lang="en-US" sz="1200" b="0" i="1" dirty="0">
                <a:latin typeface="Bookman Old Style"/>
                <a:cs typeface="Bookman Old Style"/>
              </a:rPr>
              <a:t>G</a:t>
            </a:r>
            <a:r>
              <a:rPr lang="en-US" sz="1200" b="0" i="1" spc="-15" dirty="0">
                <a:latin typeface="Bookman Old Style"/>
                <a:cs typeface="Bookman Old Style"/>
              </a:rPr>
              <a:t> </a:t>
            </a:r>
            <a:r>
              <a:rPr lang="en-US" sz="1200" spc="-45" dirty="0">
                <a:latin typeface="Tahoma"/>
                <a:cs typeface="Tahoma"/>
              </a:rPr>
              <a:t>weighted,</a:t>
            </a:r>
            <a:r>
              <a:rPr lang="en-US" sz="1200" spc="-30" dirty="0">
                <a:latin typeface="Tahoma"/>
                <a:cs typeface="Tahoma"/>
              </a:rPr>
              <a:t> </a:t>
            </a:r>
            <a:r>
              <a:rPr lang="en-US" sz="1200" spc="-40" dirty="0">
                <a:latin typeface="Tahoma"/>
                <a:cs typeface="Tahoma"/>
              </a:rPr>
              <a:t>store</a:t>
            </a:r>
            <a:r>
              <a:rPr lang="en-US" sz="1200" spc="-25" dirty="0">
                <a:latin typeface="Tahoma"/>
                <a:cs typeface="Tahoma"/>
              </a:rPr>
              <a:t> </a:t>
            </a:r>
            <a:r>
              <a:rPr lang="en-US" sz="1200" spc="-45" dirty="0">
                <a:latin typeface="Tahoma"/>
                <a:cs typeface="Tahoma"/>
              </a:rPr>
              <a:t>weights</a:t>
            </a:r>
            <a:r>
              <a:rPr lang="en-US" sz="1200" spc="-30" dirty="0">
                <a:latin typeface="Tahoma"/>
                <a:cs typeface="Tahoma"/>
              </a:rPr>
              <a:t> </a:t>
            </a:r>
            <a:r>
              <a:rPr lang="en-US" sz="1200" dirty="0">
                <a:latin typeface="Tahoma"/>
                <a:cs typeface="Tahoma"/>
              </a:rPr>
              <a:t>in</a:t>
            </a:r>
            <a:r>
              <a:rPr lang="en-US" sz="1200" spc="-25" dirty="0">
                <a:latin typeface="Tahoma"/>
                <a:cs typeface="Tahoma"/>
              </a:rPr>
              <a:t> </a:t>
            </a:r>
            <a:r>
              <a:rPr lang="en-US" sz="1200" spc="-10" dirty="0">
                <a:latin typeface="Tahoma"/>
                <a:cs typeface="Tahoma"/>
              </a:rPr>
              <a:t>the</a:t>
            </a:r>
            <a:r>
              <a:rPr lang="en-US" sz="1200" spc="-30" dirty="0">
                <a:latin typeface="Tahoma"/>
                <a:cs typeface="Tahoma"/>
              </a:rPr>
              <a:t> </a:t>
            </a:r>
            <a:r>
              <a:rPr lang="en-US" sz="1200" spc="-20" dirty="0">
                <a:latin typeface="Tahoma"/>
                <a:cs typeface="Tahoma"/>
              </a:rPr>
              <a:t>matrix,</a:t>
            </a:r>
            <a:r>
              <a:rPr lang="en-US" sz="1200" spc="-25" dirty="0">
                <a:latin typeface="Tahoma"/>
                <a:cs typeface="Tahoma"/>
              </a:rPr>
              <a:t> </a:t>
            </a:r>
            <a:r>
              <a:rPr lang="en-US" sz="1200" spc="-35" dirty="0">
                <a:latin typeface="Tahoma"/>
                <a:cs typeface="Tahoma"/>
              </a:rPr>
              <a:t>using </a:t>
            </a:r>
            <a:r>
              <a:rPr lang="en-US" sz="1200" spc="50" dirty="0">
                <a:latin typeface="Lucida Sans Unicode"/>
                <a:cs typeface="Lucida Sans Unicode"/>
              </a:rPr>
              <a:t>∞</a:t>
            </a:r>
            <a:r>
              <a:rPr lang="en-US" sz="1200" spc="-30" dirty="0">
                <a:latin typeface="Lucida Sans Unicode"/>
                <a:cs typeface="Lucida Sans Unicode"/>
              </a:rPr>
              <a:t> </a:t>
            </a:r>
            <a:r>
              <a:rPr lang="en-US" sz="1200" spc="-20" dirty="0">
                <a:latin typeface="Tahoma"/>
                <a:cs typeface="Tahoma"/>
              </a:rPr>
              <a:t>for</a:t>
            </a:r>
            <a:r>
              <a:rPr lang="en-US" sz="1200" spc="-30" dirty="0">
                <a:latin typeface="Tahoma"/>
                <a:cs typeface="Tahoma"/>
              </a:rPr>
              <a:t> </a:t>
            </a:r>
            <a:r>
              <a:rPr lang="en-US" sz="1200" spc="-70" dirty="0">
                <a:latin typeface="Tahoma"/>
                <a:cs typeface="Tahoma"/>
              </a:rPr>
              <a:t>non-</a:t>
            </a:r>
            <a:r>
              <a:rPr lang="en-US" sz="1200" spc="-55" dirty="0">
                <a:latin typeface="Tahoma"/>
                <a:cs typeface="Tahoma"/>
              </a:rPr>
              <a:t>edges </a:t>
            </a:r>
            <a:endParaRPr lang="en-US" sz="1200" dirty="0"/>
          </a:p>
        </p:txBody>
      </p:sp>
      <p:sp>
        <p:nvSpPr>
          <p:cNvPr id="5" name="TextBox 4">
            <a:extLst>
              <a:ext uri="{FF2B5EF4-FFF2-40B4-BE49-F238E27FC236}">
                <a16:creationId xmlns:a16="http://schemas.microsoft.com/office/drawing/2014/main" id="{C5699842-AA85-FE51-3EAB-0A6B71CF1150}"/>
              </a:ext>
            </a:extLst>
          </p:cNvPr>
          <p:cNvSpPr txBox="1"/>
          <p:nvPr/>
        </p:nvSpPr>
        <p:spPr>
          <a:xfrm>
            <a:off x="2039479" y="5165036"/>
            <a:ext cx="6094770" cy="490327"/>
          </a:xfrm>
          <a:prstGeom prst="rect">
            <a:avLst/>
          </a:prstGeom>
          <a:noFill/>
        </p:spPr>
        <p:txBody>
          <a:bodyPr wrap="square">
            <a:spAutoFit/>
          </a:bodyPr>
          <a:lstStyle/>
          <a:p>
            <a:pPr marL="12700">
              <a:lnSpc>
                <a:spcPct val="100000"/>
              </a:lnSpc>
              <a:spcBef>
                <a:spcPts val="434"/>
              </a:spcBef>
            </a:pPr>
            <a:r>
              <a:rPr lang="en-US" sz="1200" spc="-10" dirty="0">
                <a:latin typeface="Tahoma"/>
                <a:cs typeface="Tahoma"/>
              </a:rPr>
              <a:t>For</a:t>
            </a:r>
            <a:r>
              <a:rPr lang="en-US" sz="1200" spc="-80" dirty="0">
                <a:latin typeface="Tahoma"/>
                <a:cs typeface="Tahoma"/>
              </a:rPr>
              <a:t> </a:t>
            </a:r>
            <a:r>
              <a:rPr lang="en-US" sz="1200" spc="-40" dirty="0">
                <a:latin typeface="Tahoma"/>
                <a:cs typeface="Tahoma"/>
              </a:rPr>
              <a:t>each</a:t>
            </a:r>
            <a:r>
              <a:rPr lang="en-US" sz="1200" spc="-45" dirty="0">
                <a:latin typeface="Tahoma"/>
                <a:cs typeface="Tahoma"/>
              </a:rPr>
              <a:t> </a:t>
            </a:r>
            <a:r>
              <a:rPr lang="en-US" sz="1200" spc="-40" dirty="0">
                <a:latin typeface="Tahoma"/>
                <a:cs typeface="Tahoma"/>
              </a:rPr>
              <a:t>vertex </a:t>
            </a:r>
            <a:r>
              <a:rPr lang="en-US" sz="1200" b="0" i="1" dirty="0">
                <a:latin typeface="Bookman Old Style"/>
                <a:cs typeface="Bookman Old Style"/>
              </a:rPr>
              <a:t>v</a:t>
            </a:r>
            <a:r>
              <a:rPr lang="en-US" sz="1200" b="0" i="1" spc="-35" dirty="0">
                <a:latin typeface="Bookman Old Style"/>
                <a:cs typeface="Bookman Old Style"/>
              </a:rPr>
              <a:t> </a:t>
            </a:r>
            <a:r>
              <a:rPr lang="en-US" sz="1200" spc="-155" dirty="0">
                <a:latin typeface="Lucida Sans Unicode"/>
                <a:cs typeface="Lucida Sans Unicode"/>
              </a:rPr>
              <a:t>∈</a:t>
            </a:r>
            <a:r>
              <a:rPr lang="en-US" sz="1200" spc="-45" dirty="0">
                <a:latin typeface="Lucida Sans Unicode"/>
                <a:cs typeface="Lucida Sans Unicode"/>
              </a:rPr>
              <a:t> </a:t>
            </a:r>
            <a:r>
              <a:rPr lang="en-US" sz="1200" b="0" i="1" spc="-120" dirty="0">
                <a:latin typeface="Bookman Old Style"/>
                <a:cs typeface="Bookman Old Style"/>
              </a:rPr>
              <a:t>V</a:t>
            </a:r>
            <a:r>
              <a:rPr lang="en-US" sz="1200" b="0" i="1" spc="-90" dirty="0">
                <a:latin typeface="Bookman Old Style"/>
                <a:cs typeface="Bookman Old Style"/>
              </a:rPr>
              <a:t> </a:t>
            </a:r>
            <a:r>
              <a:rPr lang="en-US" sz="1200" dirty="0">
                <a:latin typeface="Tahoma"/>
                <a:cs typeface="Tahoma"/>
              </a:rPr>
              <a:t>,</a:t>
            </a:r>
            <a:r>
              <a:rPr lang="en-US" sz="1200" spc="-25" dirty="0">
                <a:latin typeface="Tahoma"/>
                <a:cs typeface="Tahoma"/>
              </a:rPr>
              <a:t> </a:t>
            </a:r>
            <a:r>
              <a:rPr lang="en-US" sz="1200" spc="-40" dirty="0">
                <a:latin typeface="Tahoma"/>
                <a:cs typeface="Tahoma"/>
              </a:rPr>
              <a:t>store</a:t>
            </a:r>
            <a:r>
              <a:rPr lang="en-US" sz="1200" spc="-30" dirty="0">
                <a:latin typeface="Tahoma"/>
                <a:cs typeface="Tahoma"/>
              </a:rPr>
              <a:t> </a:t>
            </a:r>
            <a:r>
              <a:rPr lang="en-US" sz="1200" dirty="0">
                <a:latin typeface="Tahoma"/>
                <a:cs typeface="Tahoma"/>
              </a:rPr>
              <a:t>a</a:t>
            </a:r>
            <a:r>
              <a:rPr lang="en-US" sz="1200" spc="-30" dirty="0">
                <a:latin typeface="Tahoma"/>
                <a:cs typeface="Tahoma"/>
              </a:rPr>
              <a:t> </a:t>
            </a:r>
            <a:r>
              <a:rPr lang="en-US" sz="1200" dirty="0">
                <a:latin typeface="Tahoma"/>
                <a:cs typeface="Tahoma"/>
              </a:rPr>
              <a:t>list</a:t>
            </a:r>
            <a:r>
              <a:rPr lang="en-US" sz="1200" spc="-30" dirty="0">
                <a:latin typeface="Tahoma"/>
                <a:cs typeface="Tahoma"/>
              </a:rPr>
              <a:t> </a:t>
            </a:r>
            <a:r>
              <a:rPr lang="en-US" sz="1200" dirty="0">
                <a:latin typeface="Tahoma"/>
                <a:cs typeface="Tahoma"/>
              </a:rPr>
              <a:t>of</a:t>
            </a:r>
            <a:r>
              <a:rPr lang="en-US" sz="1200" spc="-30" dirty="0">
                <a:latin typeface="Tahoma"/>
                <a:cs typeface="Tahoma"/>
              </a:rPr>
              <a:t> </a:t>
            </a:r>
            <a:r>
              <a:rPr lang="en-US" sz="1200" spc="-35" dirty="0">
                <a:latin typeface="Tahoma"/>
                <a:cs typeface="Tahoma"/>
              </a:rPr>
              <a:t>vertices adjacent</a:t>
            </a:r>
            <a:r>
              <a:rPr lang="en-US" sz="1200" spc="-30" dirty="0">
                <a:latin typeface="Tahoma"/>
                <a:cs typeface="Tahoma"/>
              </a:rPr>
              <a:t> </a:t>
            </a:r>
            <a:r>
              <a:rPr lang="en-US" sz="1200" dirty="0">
                <a:latin typeface="Tahoma"/>
                <a:cs typeface="Tahoma"/>
              </a:rPr>
              <a:t>to</a:t>
            </a:r>
            <a:r>
              <a:rPr lang="en-US" sz="1200" spc="-25" dirty="0">
                <a:latin typeface="Tahoma"/>
                <a:cs typeface="Tahoma"/>
              </a:rPr>
              <a:t> </a:t>
            </a:r>
            <a:r>
              <a:rPr lang="en-US" sz="1200" b="0" i="1" spc="-50" dirty="0">
                <a:latin typeface="Bookman Old Style"/>
                <a:cs typeface="Bookman Old Style"/>
              </a:rPr>
              <a:t>v</a:t>
            </a:r>
            <a:endParaRPr lang="en-US" sz="1200" dirty="0">
              <a:latin typeface="Bookman Old Style"/>
              <a:cs typeface="Bookman Old Style"/>
            </a:endParaRPr>
          </a:p>
          <a:p>
            <a:pPr marL="12700" marR="464184">
              <a:lnSpc>
                <a:spcPct val="125299"/>
              </a:lnSpc>
            </a:pPr>
            <a:r>
              <a:rPr lang="en-US" sz="1200" spc="-10" dirty="0">
                <a:latin typeface="Tahoma"/>
                <a:cs typeface="Tahoma"/>
              </a:rPr>
              <a:t>For</a:t>
            </a:r>
            <a:r>
              <a:rPr lang="en-US" sz="1200" spc="-30" dirty="0">
                <a:latin typeface="Tahoma"/>
                <a:cs typeface="Tahoma"/>
              </a:rPr>
              <a:t> </a:t>
            </a:r>
            <a:r>
              <a:rPr lang="en-US" sz="1200" spc="-50" dirty="0">
                <a:latin typeface="Tahoma"/>
                <a:cs typeface="Tahoma"/>
              </a:rPr>
              <a:t>weighted</a:t>
            </a:r>
            <a:r>
              <a:rPr lang="en-US" sz="1200" spc="-25" dirty="0">
                <a:latin typeface="Tahoma"/>
                <a:cs typeface="Tahoma"/>
              </a:rPr>
              <a:t> </a:t>
            </a:r>
            <a:r>
              <a:rPr lang="en-US" sz="1200" spc="-45" dirty="0">
                <a:latin typeface="Tahoma"/>
                <a:cs typeface="Tahoma"/>
              </a:rPr>
              <a:t>graphs,</a:t>
            </a:r>
            <a:r>
              <a:rPr lang="en-US" sz="1200" spc="-25" dirty="0">
                <a:latin typeface="Tahoma"/>
                <a:cs typeface="Tahoma"/>
              </a:rPr>
              <a:t> </a:t>
            </a:r>
            <a:r>
              <a:rPr lang="en-US" sz="1200" spc="-35" dirty="0">
                <a:latin typeface="Tahoma"/>
                <a:cs typeface="Tahoma"/>
              </a:rPr>
              <a:t>add</a:t>
            </a:r>
            <a:r>
              <a:rPr lang="en-US" sz="1200" spc="-25" dirty="0">
                <a:latin typeface="Tahoma"/>
                <a:cs typeface="Tahoma"/>
              </a:rPr>
              <a:t> </a:t>
            </a:r>
            <a:r>
              <a:rPr lang="en-US" sz="1200" spc="-35" dirty="0">
                <a:latin typeface="Tahoma"/>
                <a:cs typeface="Tahoma"/>
              </a:rPr>
              <a:t>information</a:t>
            </a:r>
            <a:r>
              <a:rPr lang="en-US" sz="1200" spc="-25" dirty="0">
                <a:latin typeface="Tahoma"/>
                <a:cs typeface="Tahoma"/>
              </a:rPr>
              <a:t> </a:t>
            </a:r>
            <a:r>
              <a:rPr lang="en-US" sz="1200" dirty="0">
                <a:latin typeface="Tahoma"/>
                <a:cs typeface="Tahoma"/>
              </a:rPr>
              <a:t>to</a:t>
            </a:r>
            <a:r>
              <a:rPr lang="en-US" sz="1200" spc="-25" dirty="0">
                <a:latin typeface="Tahoma"/>
                <a:cs typeface="Tahoma"/>
              </a:rPr>
              <a:t> </a:t>
            </a:r>
            <a:r>
              <a:rPr lang="en-US" sz="1200" spc="-40" dirty="0">
                <a:latin typeface="Tahoma"/>
                <a:cs typeface="Tahoma"/>
              </a:rPr>
              <a:t>each</a:t>
            </a:r>
            <a:r>
              <a:rPr lang="en-US" sz="1200" spc="-25" dirty="0">
                <a:latin typeface="Tahoma"/>
                <a:cs typeface="Tahoma"/>
              </a:rPr>
              <a:t> </a:t>
            </a:r>
            <a:r>
              <a:rPr lang="en-US" sz="1200" spc="-45" dirty="0">
                <a:latin typeface="Tahoma"/>
                <a:cs typeface="Tahoma"/>
              </a:rPr>
              <a:t>node </a:t>
            </a:r>
            <a:endParaRPr lang="en-US" sz="1200" dirty="0"/>
          </a:p>
        </p:txBody>
      </p:sp>
      <p:sp>
        <p:nvSpPr>
          <p:cNvPr id="6" name="TextBox 5">
            <a:extLst>
              <a:ext uri="{FF2B5EF4-FFF2-40B4-BE49-F238E27FC236}">
                <a16:creationId xmlns:a16="http://schemas.microsoft.com/office/drawing/2014/main" id="{EA321F92-010F-AAA2-6CAF-619DD0DFCF26}"/>
              </a:ext>
            </a:extLst>
          </p:cNvPr>
          <p:cNvSpPr txBox="1"/>
          <p:nvPr/>
        </p:nvSpPr>
        <p:spPr>
          <a:xfrm>
            <a:off x="935354" y="4847719"/>
            <a:ext cx="1692771" cy="369332"/>
          </a:xfrm>
          <a:prstGeom prst="rect">
            <a:avLst/>
          </a:prstGeom>
          <a:noFill/>
        </p:spPr>
        <p:txBody>
          <a:bodyPr wrap="none" rtlCol="0">
            <a:spAutoFit/>
          </a:bodyPr>
          <a:lstStyle/>
          <a:p>
            <a:r>
              <a:rPr lang="en-US" dirty="0"/>
              <a:t>Adjacency List:</a:t>
            </a:r>
          </a:p>
        </p:txBody>
      </p:sp>
      <p:sp>
        <p:nvSpPr>
          <p:cNvPr id="7" name="TextBox 6">
            <a:extLst>
              <a:ext uri="{FF2B5EF4-FFF2-40B4-BE49-F238E27FC236}">
                <a16:creationId xmlns:a16="http://schemas.microsoft.com/office/drawing/2014/main" id="{31766A48-3004-B827-E8B4-388CF95440B2}"/>
              </a:ext>
            </a:extLst>
          </p:cNvPr>
          <p:cNvSpPr txBox="1"/>
          <p:nvPr/>
        </p:nvSpPr>
        <p:spPr>
          <a:xfrm>
            <a:off x="935354" y="5656800"/>
            <a:ext cx="1950149" cy="369332"/>
          </a:xfrm>
          <a:prstGeom prst="rect">
            <a:avLst/>
          </a:prstGeom>
          <a:noFill/>
        </p:spPr>
        <p:txBody>
          <a:bodyPr wrap="none" rtlCol="0">
            <a:spAutoFit/>
          </a:bodyPr>
          <a:lstStyle/>
          <a:p>
            <a:r>
              <a:rPr lang="en-US" dirty="0"/>
              <a:t>Adjacency Matrix:</a:t>
            </a:r>
          </a:p>
        </p:txBody>
      </p:sp>
      <p:sp>
        <p:nvSpPr>
          <p:cNvPr id="2" name="Text Box 4">
            <a:extLst>
              <a:ext uri="{FF2B5EF4-FFF2-40B4-BE49-F238E27FC236}">
                <a16:creationId xmlns:a16="http://schemas.microsoft.com/office/drawing/2014/main" id="{FE174FC7-96C0-4C02-E637-6A38794D341C}"/>
              </a:ext>
            </a:extLst>
          </p:cNvPr>
          <p:cNvSpPr txBox="1">
            <a:spLocks noChangeArrowheads="1"/>
          </p:cNvSpPr>
          <p:nvPr/>
        </p:nvSpPr>
        <p:spPr bwMode="auto">
          <a:xfrm>
            <a:off x="9982200" y="3429000"/>
            <a:ext cx="2159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en-US" altLang="zh-TW" b="1" dirty="0">
                <a:solidFill>
                  <a:schemeClr val="accent2"/>
                </a:solidFill>
              </a:rPr>
              <a:t>2</a:t>
            </a:r>
            <a:r>
              <a:rPr lang="zh-TW" altLang="en-US" b="1" dirty="0">
                <a:solidFill>
                  <a:schemeClr val="accent2"/>
                </a:solidFill>
              </a:rPr>
              <a:t> </a:t>
            </a:r>
            <a:r>
              <a:rPr lang="en-US" altLang="zh-TW" b="1" dirty="0">
                <a:solidFill>
                  <a:schemeClr val="accent2"/>
                </a:solidFill>
              </a:rPr>
              <a:t>entries per edge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FDD58208-58D4-DE08-BF4E-86E2441222D1}"/>
              </a:ext>
            </a:extLst>
          </p:cNvPr>
          <p:cNvSpPr>
            <a:spLocks noGrp="1" noChangeArrowheads="1"/>
          </p:cNvSpPr>
          <p:nvPr>
            <p:ph type="title"/>
          </p:nvPr>
        </p:nvSpPr>
        <p:spPr/>
        <p:txBody>
          <a:bodyPr/>
          <a:lstStyle/>
          <a:p>
            <a:pPr eaLnBrk="1" hangingPunct="1"/>
            <a:r>
              <a:rPr lang="en-US" altLang="zh-TW"/>
              <a:t>Representation For A Directed Graph</a:t>
            </a:r>
            <a:endParaRPr lang="zh-TW" altLang="en-US"/>
          </a:p>
        </p:txBody>
      </p:sp>
      <p:sp>
        <p:nvSpPr>
          <p:cNvPr id="8194" name="Slide Number Placeholder 4">
            <a:extLst>
              <a:ext uri="{FF2B5EF4-FFF2-40B4-BE49-F238E27FC236}">
                <a16:creationId xmlns:a16="http://schemas.microsoft.com/office/drawing/2014/main" id="{4E761A34-39DC-B5B3-0359-3F6015069D25}"/>
              </a:ext>
            </a:extLst>
          </p:cNvPr>
          <p:cNvSpPr>
            <a:spLocks noGrp="1"/>
          </p:cNvSpPr>
          <p:nvPr>
            <p:ph type="sldNum" sz="quarter" idx="12"/>
          </p:nvPr>
        </p:nvSpPr>
        <p:spPr>
          <a:xfrm>
            <a:off x="-184355" y="4299313"/>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0500A68C-DAAF-4F16-BFA0-B6455DF8BF98}" type="slidenum">
              <a:rPr lang="zh-TW" altLang="en-US">
                <a:latin typeface="Times New Roman" panose="02020603050405020304" pitchFamily="18" charset="0"/>
                <a:ea typeface="新細明體" panose="02020500000000000000" pitchFamily="18" charset="-120"/>
              </a:rPr>
              <a:pPr eaLnBrk="1" hangingPunct="1"/>
              <a:t>6</a:t>
            </a:fld>
            <a:endParaRPr lang="zh-TW" altLang="en-US">
              <a:latin typeface="Times New Roman" panose="02020603050405020304" pitchFamily="18" charset="0"/>
              <a:ea typeface="新細明體" panose="02020500000000000000" pitchFamily="18" charset="-120"/>
            </a:endParaRPr>
          </a:p>
        </p:txBody>
      </p:sp>
      <p:pic>
        <p:nvPicPr>
          <p:cNvPr id="3" name="Picture 2">
            <a:extLst>
              <a:ext uri="{FF2B5EF4-FFF2-40B4-BE49-F238E27FC236}">
                <a16:creationId xmlns:a16="http://schemas.microsoft.com/office/drawing/2014/main" id="{6F275538-978E-F700-ED0E-5E9CC719391D}"/>
              </a:ext>
            </a:extLst>
          </p:cNvPr>
          <p:cNvPicPr>
            <a:picLocks noChangeAspect="1"/>
          </p:cNvPicPr>
          <p:nvPr/>
        </p:nvPicPr>
        <p:blipFill>
          <a:blip r:embed="rId2"/>
          <a:stretch>
            <a:fillRect/>
          </a:stretch>
        </p:blipFill>
        <p:spPr>
          <a:xfrm>
            <a:off x="1600200" y="1447800"/>
            <a:ext cx="8619403" cy="3379585"/>
          </a:xfrm>
          <a:prstGeom prst="rect">
            <a:avLst/>
          </a:prstGeom>
        </p:spPr>
      </p:pic>
      <p:sp>
        <p:nvSpPr>
          <p:cNvPr id="4" name="Text Box 4">
            <a:extLst>
              <a:ext uri="{FF2B5EF4-FFF2-40B4-BE49-F238E27FC236}">
                <a16:creationId xmlns:a16="http://schemas.microsoft.com/office/drawing/2014/main" id="{274AEBD0-37FD-7D0E-3F14-51791E9A634D}"/>
              </a:ext>
            </a:extLst>
          </p:cNvPr>
          <p:cNvSpPr txBox="1">
            <a:spLocks noChangeArrowheads="1"/>
          </p:cNvSpPr>
          <p:nvPr/>
        </p:nvSpPr>
        <p:spPr bwMode="auto">
          <a:xfrm>
            <a:off x="9982200" y="3429000"/>
            <a:ext cx="1967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r>
              <a:rPr lang="zh-TW" altLang="en-US" b="1" dirty="0">
                <a:solidFill>
                  <a:schemeClr val="accent2"/>
                </a:solidFill>
              </a:rPr>
              <a:t>1 </a:t>
            </a:r>
            <a:r>
              <a:rPr lang="en-US" altLang="zh-TW" b="1" dirty="0">
                <a:solidFill>
                  <a:schemeClr val="accent2"/>
                </a:solidFill>
              </a:rPr>
              <a:t>entry per edge</a:t>
            </a:r>
          </a:p>
        </p:txBody>
      </p:sp>
      <p:sp>
        <p:nvSpPr>
          <p:cNvPr id="6" name="TextBox 5">
            <a:extLst>
              <a:ext uri="{FF2B5EF4-FFF2-40B4-BE49-F238E27FC236}">
                <a16:creationId xmlns:a16="http://schemas.microsoft.com/office/drawing/2014/main" id="{EB43E907-EC30-F9C1-EADD-254A51F9844F}"/>
              </a:ext>
            </a:extLst>
          </p:cNvPr>
          <p:cNvSpPr txBox="1"/>
          <p:nvPr/>
        </p:nvSpPr>
        <p:spPr>
          <a:xfrm>
            <a:off x="2014898" y="5910060"/>
            <a:ext cx="8162203" cy="501804"/>
          </a:xfrm>
          <a:prstGeom prst="rect">
            <a:avLst/>
          </a:prstGeom>
          <a:noFill/>
        </p:spPr>
        <p:txBody>
          <a:bodyPr wrap="square">
            <a:spAutoFit/>
          </a:bodyPr>
          <a:lstStyle/>
          <a:p>
            <a:pPr marL="12700" marR="49530">
              <a:lnSpc>
                <a:spcPct val="102600"/>
              </a:lnSpc>
              <a:spcBef>
                <a:spcPts val="55"/>
              </a:spcBef>
            </a:pPr>
            <a:r>
              <a:rPr lang="en-US" sz="1200" spc="-20" dirty="0">
                <a:latin typeface="Tahoma"/>
                <a:cs typeface="Tahoma"/>
              </a:rPr>
              <a:t>Use</a:t>
            </a:r>
            <a:r>
              <a:rPr lang="en-US" sz="1200" spc="-70" dirty="0">
                <a:latin typeface="Tahoma"/>
                <a:cs typeface="Tahoma"/>
              </a:rPr>
              <a:t> </a:t>
            </a:r>
            <a:r>
              <a:rPr lang="en-US" sz="1200" dirty="0">
                <a:latin typeface="Tahoma"/>
                <a:cs typeface="Tahoma"/>
              </a:rPr>
              <a:t>an</a:t>
            </a:r>
            <a:r>
              <a:rPr lang="en-US" sz="1200" spc="-50" dirty="0">
                <a:latin typeface="Tahoma"/>
                <a:cs typeface="Tahoma"/>
              </a:rPr>
              <a:t> </a:t>
            </a:r>
            <a:r>
              <a:rPr lang="en-US" sz="1200" b="0" i="1" spc="-40" dirty="0">
                <a:latin typeface="Bookman Old Style"/>
                <a:cs typeface="Bookman Old Style"/>
              </a:rPr>
              <a:t>n</a:t>
            </a:r>
            <a:r>
              <a:rPr lang="en-US" sz="1200" b="0" i="1" spc="-90" dirty="0">
                <a:latin typeface="Bookman Old Style"/>
                <a:cs typeface="Bookman Old Style"/>
              </a:rPr>
              <a:t> </a:t>
            </a:r>
            <a:r>
              <a:rPr lang="en-US" sz="1200" spc="-35" dirty="0">
                <a:latin typeface="Lucida Sans Unicode"/>
                <a:cs typeface="Lucida Sans Unicode"/>
              </a:rPr>
              <a:t>×</a:t>
            </a:r>
            <a:r>
              <a:rPr lang="en-US" sz="1200" spc="-105" dirty="0">
                <a:latin typeface="Lucida Sans Unicode"/>
                <a:cs typeface="Lucida Sans Unicode"/>
              </a:rPr>
              <a:t> </a:t>
            </a:r>
            <a:r>
              <a:rPr lang="en-US" sz="1200" b="0" i="1" dirty="0">
                <a:latin typeface="Bookman Old Style"/>
                <a:cs typeface="Bookman Old Style"/>
              </a:rPr>
              <a:t>n </a:t>
            </a:r>
            <a:r>
              <a:rPr lang="en-US" sz="1200" spc="-10" dirty="0">
                <a:latin typeface="Tahoma"/>
                <a:cs typeface="Tahoma"/>
              </a:rPr>
              <a:t>matrix </a:t>
            </a:r>
            <a:r>
              <a:rPr lang="en-US" sz="1200" b="0" i="1" spc="100" dirty="0">
                <a:latin typeface="Bookman Old Style"/>
                <a:cs typeface="Bookman Old Style"/>
              </a:rPr>
              <a:t>M</a:t>
            </a:r>
            <a:r>
              <a:rPr lang="en-US" sz="1200" b="0" i="1" spc="-215" dirty="0">
                <a:latin typeface="Bookman Old Style"/>
                <a:cs typeface="Bookman Old Style"/>
              </a:rPr>
              <a:t> </a:t>
            </a:r>
            <a:r>
              <a:rPr lang="en-US" sz="1200" dirty="0">
                <a:latin typeface="Tahoma"/>
                <a:cs typeface="Tahoma"/>
              </a:rPr>
              <a:t>,</a:t>
            </a:r>
            <a:r>
              <a:rPr lang="en-US" sz="1200" spc="-15" dirty="0">
                <a:latin typeface="Tahoma"/>
                <a:cs typeface="Tahoma"/>
              </a:rPr>
              <a:t> </a:t>
            </a:r>
            <a:r>
              <a:rPr lang="en-US" sz="1200" spc="-60" dirty="0">
                <a:latin typeface="Tahoma"/>
                <a:cs typeface="Tahoma"/>
              </a:rPr>
              <a:t>where</a:t>
            </a:r>
            <a:r>
              <a:rPr lang="en-US" sz="1200" spc="-10" dirty="0">
                <a:latin typeface="Tahoma"/>
                <a:cs typeface="Tahoma"/>
              </a:rPr>
              <a:t> </a:t>
            </a:r>
            <a:r>
              <a:rPr lang="en-US" sz="1200" b="0" i="1" spc="100" dirty="0">
                <a:latin typeface="Bookman Old Style"/>
                <a:cs typeface="Bookman Old Style"/>
              </a:rPr>
              <a:t>M</a:t>
            </a:r>
            <a:r>
              <a:rPr lang="en-US" sz="1200" b="0" i="1" spc="-215" dirty="0">
                <a:latin typeface="Bookman Old Style"/>
                <a:cs typeface="Bookman Old Style"/>
              </a:rPr>
              <a:t> </a:t>
            </a:r>
            <a:r>
              <a:rPr lang="en-US" sz="1200" dirty="0">
                <a:latin typeface="Tahoma"/>
                <a:cs typeface="Tahoma"/>
              </a:rPr>
              <a:t>(</a:t>
            </a:r>
            <a:r>
              <a:rPr lang="en-US" sz="1200" b="0" i="1" dirty="0" err="1">
                <a:latin typeface="Bookman Old Style"/>
                <a:cs typeface="Bookman Old Style"/>
              </a:rPr>
              <a:t>i</a:t>
            </a:r>
            <a:r>
              <a:rPr lang="en-US" sz="1200" b="0" i="1" dirty="0">
                <a:latin typeface="Bookman Old Style"/>
                <a:cs typeface="Bookman Old Style"/>
              </a:rPr>
              <a:t>,</a:t>
            </a:r>
            <a:r>
              <a:rPr lang="en-US" sz="1200" b="0" i="1" spc="-150" dirty="0">
                <a:latin typeface="Bookman Old Style"/>
                <a:cs typeface="Bookman Old Style"/>
              </a:rPr>
              <a:t> </a:t>
            </a:r>
            <a:r>
              <a:rPr lang="en-US" sz="1200" b="0" i="1" spc="95" dirty="0">
                <a:latin typeface="Bookman Old Style"/>
                <a:cs typeface="Bookman Old Style"/>
              </a:rPr>
              <a:t>j</a:t>
            </a:r>
            <a:r>
              <a:rPr lang="en-US" sz="1200" spc="95" dirty="0">
                <a:latin typeface="Tahoma"/>
                <a:cs typeface="Tahoma"/>
              </a:rPr>
              <a:t>)</a:t>
            </a:r>
            <a:r>
              <a:rPr lang="en-US" sz="1200" spc="-70" dirty="0">
                <a:latin typeface="Tahoma"/>
                <a:cs typeface="Tahoma"/>
              </a:rPr>
              <a:t> </a:t>
            </a:r>
            <a:r>
              <a:rPr lang="en-US" sz="1200" dirty="0">
                <a:latin typeface="Tahoma"/>
                <a:cs typeface="Tahoma"/>
              </a:rPr>
              <a:t>=</a:t>
            </a:r>
            <a:r>
              <a:rPr lang="en-US" sz="1200" spc="-65" dirty="0">
                <a:latin typeface="Tahoma"/>
                <a:cs typeface="Tahoma"/>
              </a:rPr>
              <a:t> </a:t>
            </a:r>
            <a:r>
              <a:rPr lang="en-US" sz="1200" dirty="0">
                <a:latin typeface="Tahoma"/>
                <a:cs typeface="Tahoma"/>
              </a:rPr>
              <a:t>1</a:t>
            </a:r>
            <a:r>
              <a:rPr lang="en-US" sz="1200" spc="-20" dirty="0">
                <a:latin typeface="Tahoma"/>
                <a:cs typeface="Tahoma"/>
              </a:rPr>
              <a:t> </a:t>
            </a:r>
            <a:r>
              <a:rPr lang="en-US" sz="1200" dirty="0">
                <a:latin typeface="Tahoma"/>
                <a:cs typeface="Tahoma"/>
              </a:rPr>
              <a:t>if</a:t>
            </a:r>
            <a:r>
              <a:rPr lang="en-US" sz="1200" spc="-10" dirty="0">
                <a:latin typeface="Tahoma"/>
                <a:cs typeface="Tahoma"/>
              </a:rPr>
              <a:t> </a:t>
            </a:r>
            <a:r>
              <a:rPr lang="en-US" sz="1200" dirty="0">
                <a:latin typeface="Tahoma"/>
                <a:cs typeface="Tahoma"/>
              </a:rPr>
              <a:t>(</a:t>
            </a:r>
            <a:r>
              <a:rPr lang="en-US" sz="1200" b="0" i="1" dirty="0" err="1">
                <a:latin typeface="Bookman Old Style"/>
                <a:cs typeface="Bookman Old Style"/>
              </a:rPr>
              <a:t>i</a:t>
            </a:r>
            <a:r>
              <a:rPr lang="en-US" sz="1200" b="0" i="1" dirty="0">
                <a:latin typeface="Bookman Old Style"/>
                <a:cs typeface="Bookman Old Style"/>
              </a:rPr>
              <a:t>,</a:t>
            </a:r>
            <a:r>
              <a:rPr lang="en-US" sz="1200" b="0" i="1" spc="-150" dirty="0">
                <a:latin typeface="Bookman Old Style"/>
                <a:cs typeface="Bookman Old Style"/>
              </a:rPr>
              <a:t> </a:t>
            </a:r>
            <a:r>
              <a:rPr lang="en-US" sz="1200" b="0" i="1" spc="95" dirty="0">
                <a:latin typeface="Bookman Old Style"/>
                <a:cs typeface="Bookman Old Style"/>
              </a:rPr>
              <a:t>j</a:t>
            </a:r>
            <a:r>
              <a:rPr lang="en-US" sz="1200" spc="95" dirty="0">
                <a:latin typeface="Tahoma"/>
                <a:cs typeface="Tahoma"/>
              </a:rPr>
              <a:t>)</a:t>
            </a:r>
            <a:r>
              <a:rPr lang="en-US" sz="1200" spc="-15" dirty="0">
                <a:latin typeface="Tahoma"/>
                <a:cs typeface="Tahoma"/>
              </a:rPr>
              <a:t> </a:t>
            </a:r>
            <a:r>
              <a:rPr lang="en-US" sz="1200" dirty="0">
                <a:latin typeface="Tahoma"/>
                <a:cs typeface="Tahoma"/>
              </a:rPr>
              <a:t>is</a:t>
            </a:r>
            <a:r>
              <a:rPr lang="en-US" sz="1200" spc="-15" dirty="0">
                <a:latin typeface="Tahoma"/>
                <a:cs typeface="Tahoma"/>
              </a:rPr>
              <a:t> </a:t>
            </a:r>
            <a:r>
              <a:rPr lang="en-US" sz="1200" dirty="0">
                <a:latin typeface="Tahoma"/>
                <a:cs typeface="Tahoma"/>
              </a:rPr>
              <a:t>an</a:t>
            </a:r>
            <a:r>
              <a:rPr lang="en-US" sz="1200" spc="-10" dirty="0">
                <a:latin typeface="Tahoma"/>
                <a:cs typeface="Tahoma"/>
              </a:rPr>
              <a:t> </a:t>
            </a:r>
            <a:r>
              <a:rPr lang="en-US" sz="1200" spc="-65" dirty="0">
                <a:latin typeface="Tahoma"/>
                <a:cs typeface="Tahoma"/>
              </a:rPr>
              <a:t>edge,</a:t>
            </a:r>
            <a:r>
              <a:rPr lang="en-US" sz="1200" spc="-15" dirty="0">
                <a:latin typeface="Tahoma"/>
                <a:cs typeface="Tahoma"/>
              </a:rPr>
              <a:t> </a:t>
            </a:r>
            <a:r>
              <a:rPr lang="en-US" sz="1200" spc="-50" dirty="0">
                <a:latin typeface="Tahoma"/>
                <a:cs typeface="Tahoma"/>
              </a:rPr>
              <a:t>0 </a:t>
            </a:r>
            <a:r>
              <a:rPr lang="en-US" sz="1200" spc="-10" dirty="0">
                <a:latin typeface="Tahoma"/>
                <a:cs typeface="Tahoma"/>
              </a:rPr>
              <a:t>otherwise</a:t>
            </a:r>
            <a:endParaRPr lang="en-US" sz="1200" dirty="0">
              <a:latin typeface="Tahoma"/>
              <a:cs typeface="Tahoma"/>
            </a:endParaRPr>
          </a:p>
          <a:p>
            <a:pPr marL="12700" marR="5080">
              <a:lnSpc>
                <a:spcPct val="125299"/>
              </a:lnSpc>
            </a:pPr>
            <a:r>
              <a:rPr lang="en-US" sz="1200" spc="-30" dirty="0">
                <a:latin typeface="Tahoma"/>
                <a:cs typeface="Tahoma"/>
              </a:rPr>
              <a:t>If </a:t>
            </a:r>
            <a:r>
              <a:rPr lang="en-US" sz="1200" b="0" i="1" dirty="0">
                <a:latin typeface="Bookman Old Style"/>
                <a:cs typeface="Bookman Old Style"/>
              </a:rPr>
              <a:t>G</a:t>
            </a:r>
            <a:r>
              <a:rPr lang="en-US" sz="1200" b="0" i="1" spc="-15" dirty="0">
                <a:latin typeface="Bookman Old Style"/>
                <a:cs typeface="Bookman Old Style"/>
              </a:rPr>
              <a:t> </a:t>
            </a:r>
            <a:r>
              <a:rPr lang="en-US" sz="1200" spc="-45" dirty="0">
                <a:latin typeface="Tahoma"/>
                <a:cs typeface="Tahoma"/>
              </a:rPr>
              <a:t>weighted,</a:t>
            </a:r>
            <a:r>
              <a:rPr lang="en-US" sz="1200" spc="-30" dirty="0">
                <a:latin typeface="Tahoma"/>
                <a:cs typeface="Tahoma"/>
              </a:rPr>
              <a:t> </a:t>
            </a:r>
            <a:r>
              <a:rPr lang="en-US" sz="1200" spc="-40" dirty="0">
                <a:latin typeface="Tahoma"/>
                <a:cs typeface="Tahoma"/>
              </a:rPr>
              <a:t>store</a:t>
            </a:r>
            <a:r>
              <a:rPr lang="en-US" sz="1200" spc="-25" dirty="0">
                <a:latin typeface="Tahoma"/>
                <a:cs typeface="Tahoma"/>
              </a:rPr>
              <a:t> </a:t>
            </a:r>
            <a:r>
              <a:rPr lang="en-US" sz="1200" spc="-45" dirty="0">
                <a:latin typeface="Tahoma"/>
                <a:cs typeface="Tahoma"/>
              </a:rPr>
              <a:t>weights</a:t>
            </a:r>
            <a:r>
              <a:rPr lang="en-US" sz="1200" spc="-30" dirty="0">
                <a:latin typeface="Tahoma"/>
                <a:cs typeface="Tahoma"/>
              </a:rPr>
              <a:t> </a:t>
            </a:r>
            <a:r>
              <a:rPr lang="en-US" sz="1200" dirty="0">
                <a:latin typeface="Tahoma"/>
                <a:cs typeface="Tahoma"/>
              </a:rPr>
              <a:t>in</a:t>
            </a:r>
            <a:r>
              <a:rPr lang="en-US" sz="1200" spc="-25" dirty="0">
                <a:latin typeface="Tahoma"/>
                <a:cs typeface="Tahoma"/>
              </a:rPr>
              <a:t> </a:t>
            </a:r>
            <a:r>
              <a:rPr lang="en-US" sz="1200" spc="-10" dirty="0">
                <a:latin typeface="Tahoma"/>
                <a:cs typeface="Tahoma"/>
              </a:rPr>
              <a:t>the</a:t>
            </a:r>
            <a:r>
              <a:rPr lang="en-US" sz="1200" spc="-30" dirty="0">
                <a:latin typeface="Tahoma"/>
                <a:cs typeface="Tahoma"/>
              </a:rPr>
              <a:t> </a:t>
            </a:r>
            <a:r>
              <a:rPr lang="en-US" sz="1200" spc="-20" dirty="0">
                <a:latin typeface="Tahoma"/>
                <a:cs typeface="Tahoma"/>
              </a:rPr>
              <a:t>matrix,</a:t>
            </a:r>
            <a:r>
              <a:rPr lang="en-US" sz="1200" spc="-25" dirty="0">
                <a:latin typeface="Tahoma"/>
                <a:cs typeface="Tahoma"/>
              </a:rPr>
              <a:t> </a:t>
            </a:r>
            <a:r>
              <a:rPr lang="en-US" sz="1200" spc="-35" dirty="0">
                <a:latin typeface="Tahoma"/>
                <a:cs typeface="Tahoma"/>
              </a:rPr>
              <a:t>using </a:t>
            </a:r>
            <a:r>
              <a:rPr lang="en-US" sz="1200" spc="50" dirty="0">
                <a:latin typeface="Lucida Sans Unicode"/>
                <a:cs typeface="Lucida Sans Unicode"/>
              </a:rPr>
              <a:t>∞</a:t>
            </a:r>
            <a:r>
              <a:rPr lang="en-US" sz="1200" spc="-30" dirty="0">
                <a:latin typeface="Lucida Sans Unicode"/>
                <a:cs typeface="Lucida Sans Unicode"/>
              </a:rPr>
              <a:t> </a:t>
            </a:r>
            <a:r>
              <a:rPr lang="en-US" sz="1200" spc="-20" dirty="0">
                <a:latin typeface="Tahoma"/>
                <a:cs typeface="Tahoma"/>
              </a:rPr>
              <a:t>for</a:t>
            </a:r>
            <a:r>
              <a:rPr lang="en-US" sz="1200" spc="-30" dirty="0">
                <a:latin typeface="Tahoma"/>
                <a:cs typeface="Tahoma"/>
              </a:rPr>
              <a:t> </a:t>
            </a:r>
            <a:r>
              <a:rPr lang="en-US" sz="1200" spc="-70" dirty="0">
                <a:latin typeface="Tahoma"/>
                <a:cs typeface="Tahoma"/>
              </a:rPr>
              <a:t>non-</a:t>
            </a:r>
            <a:r>
              <a:rPr lang="en-US" sz="1200" spc="-55" dirty="0">
                <a:latin typeface="Tahoma"/>
                <a:cs typeface="Tahoma"/>
              </a:rPr>
              <a:t>edges </a:t>
            </a:r>
            <a:endParaRPr lang="en-US" sz="1200" dirty="0"/>
          </a:p>
        </p:txBody>
      </p:sp>
      <p:sp>
        <p:nvSpPr>
          <p:cNvPr id="8" name="TextBox 7">
            <a:extLst>
              <a:ext uri="{FF2B5EF4-FFF2-40B4-BE49-F238E27FC236}">
                <a16:creationId xmlns:a16="http://schemas.microsoft.com/office/drawing/2014/main" id="{112ED284-76A2-6B15-6A04-541843B093E7}"/>
              </a:ext>
            </a:extLst>
          </p:cNvPr>
          <p:cNvSpPr txBox="1"/>
          <p:nvPr/>
        </p:nvSpPr>
        <p:spPr>
          <a:xfrm>
            <a:off x="2039479" y="5165036"/>
            <a:ext cx="6094770" cy="490327"/>
          </a:xfrm>
          <a:prstGeom prst="rect">
            <a:avLst/>
          </a:prstGeom>
          <a:noFill/>
        </p:spPr>
        <p:txBody>
          <a:bodyPr wrap="square">
            <a:spAutoFit/>
          </a:bodyPr>
          <a:lstStyle/>
          <a:p>
            <a:pPr marL="12700">
              <a:lnSpc>
                <a:spcPct val="100000"/>
              </a:lnSpc>
              <a:spcBef>
                <a:spcPts val="434"/>
              </a:spcBef>
            </a:pPr>
            <a:r>
              <a:rPr lang="en-US" sz="1200" spc="-10" dirty="0">
                <a:latin typeface="Tahoma"/>
                <a:cs typeface="Tahoma"/>
              </a:rPr>
              <a:t>For</a:t>
            </a:r>
            <a:r>
              <a:rPr lang="en-US" sz="1200" spc="-80" dirty="0">
                <a:latin typeface="Tahoma"/>
                <a:cs typeface="Tahoma"/>
              </a:rPr>
              <a:t> </a:t>
            </a:r>
            <a:r>
              <a:rPr lang="en-US" sz="1200" spc="-40" dirty="0">
                <a:latin typeface="Tahoma"/>
                <a:cs typeface="Tahoma"/>
              </a:rPr>
              <a:t>each</a:t>
            </a:r>
            <a:r>
              <a:rPr lang="en-US" sz="1200" spc="-45" dirty="0">
                <a:latin typeface="Tahoma"/>
                <a:cs typeface="Tahoma"/>
              </a:rPr>
              <a:t> </a:t>
            </a:r>
            <a:r>
              <a:rPr lang="en-US" sz="1200" spc="-40" dirty="0">
                <a:latin typeface="Tahoma"/>
                <a:cs typeface="Tahoma"/>
              </a:rPr>
              <a:t>vertex </a:t>
            </a:r>
            <a:r>
              <a:rPr lang="en-US" sz="1200" b="0" i="1" dirty="0">
                <a:latin typeface="Bookman Old Style"/>
                <a:cs typeface="Bookman Old Style"/>
              </a:rPr>
              <a:t>v</a:t>
            </a:r>
            <a:r>
              <a:rPr lang="en-US" sz="1200" b="0" i="1" spc="-35" dirty="0">
                <a:latin typeface="Bookman Old Style"/>
                <a:cs typeface="Bookman Old Style"/>
              </a:rPr>
              <a:t> </a:t>
            </a:r>
            <a:r>
              <a:rPr lang="en-US" sz="1200" spc="-155" dirty="0">
                <a:latin typeface="Lucida Sans Unicode"/>
                <a:cs typeface="Lucida Sans Unicode"/>
              </a:rPr>
              <a:t>∈</a:t>
            </a:r>
            <a:r>
              <a:rPr lang="en-US" sz="1200" spc="-45" dirty="0">
                <a:latin typeface="Lucida Sans Unicode"/>
                <a:cs typeface="Lucida Sans Unicode"/>
              </a:rPr>
              <a:t> </a:t>
            </a:r>
            <a:r>
              <a:rPr lang="en-US" sz="1200" b="0" i="1" spc="-120" dirty="0">
                <a:latin typeface="Bookman Old Style"/>
                <a:cs typeface="Bookman Old Style"/>
              </a:rPr>
              <a:t>V</a:t>
            </a:r>
            <a:r>
              <a:rPr lang="en-US" sz="1200" b="0" i="1" spc="-90" dirty="0">
                <a:latin typeface="Bookman Old Style"/>
                <a:cs typeface="Bookman Old Style"/>
              </a:rPr>
              <a:t> </a:t>
            </a:r>
            <a:r>
              <a:rPr lang="en-US" sz="1200" dirty="0">
                <a:latin typeface="Tahoma"/>
                <a:cs typeface="Tahoma"/>
              </a:rPr>
              <a:t>,</a:t>
            </a:r>
            <a:r>
              <a:rPr lang="en-US" sz="1200" spc="-25" dirty="0">
                <a:latin typeface="Tahoma"/>
                <a:cs typeface="Tahoma"/>
              </a:rPr>
              <a:t> </a:t>
            </a:r>
            <a:r>
              <a:rPr lang="en-US" sz="1200" spc="-40" dirty="0">
                <a:latin typeface="Tahoma"/>
                <a:cs typeface="Tahoma"/>
              </a:rPr>
              <a:t>store</a:t>
            </a:r>
            <a:r>
              <a:rPr lang="en-US" sz="1200" spc="-30" dirty="0">
                <a:latin typeface="Tahoma"/>
                <a:cs typeface="Tahoma"/>
              </a:rPr>
              <a:t> </a:t>
            </a:r>
            <a:r>
              <a:rPr lang="en-US" sz="1200" dirty="0">
                <a:latin typeface="Tahoma"/>
                <a:cs typeface="Tahoma"/>
              </a:rPr>
              <a:t>a</a:t>
            </a:r>
            <a:r>
              <a:rPr lang="en-US" sz="1200" spc="-30" dirty="0">
                <a:latin typeface="Tahoma"/>
                <a:cs typeface="Tahoma"/>
              </a:rPr>
              <a:t> </a:t>
            </a:r>
            <a:r>
              <a:rPr lang="en-US" sz="1200" dirty="0">
                <a:latin typeface="Tahoma"/>
                <a:cs typeface="Tahoma"/>
              </a:rPr>
              <a:t>list</a:t>
            </a:r>
            <a:r>
              <a:rPr lang="en-US" sz="1200" spc="-30" dirty="0">
                <a:latin typeface="Tahoma"/>
                <a:cs typeface="Tahoma"/>
              </a:rPr>
              <a:t> </a:t>
            </a:r>
            <a:r>
              <a:rPr lang="en-US" sz="1200" dirty="0">
                <a:latin typeface="Tahoma"/>
                <a:cs typeface="Tahoma"/>
              </a:rPr>
              <a:t>of</a:t>
            </a:r>
            <a:r>
              <a:rPr lang="en-US" sz="1200" spc="-30" dirty="0">
                <a:latin typeface="Tahoma"/>
                <a:cs typeface="Tahoma"/>
              </a:rPr>
              <a:t> </a:t>
            </a:r>
            <a:r>
              <a:rPr lang="en-US" sz="1200" spc="-35" dirty="0">
                <a:latin typeface="Tahoma"/>
                <a:cs typeface="Tahoma"/>
              </a:rPr>
              <a:t>vertices adjacent</a:t>
            </a:r>
            <a:r>
              <a:rPr lang="en-US" sz="1200" spc="-30" dirty="0">
                <a:latin typeface="Tahoma"/>
                <a:cs typeface="Tahoma"/>
              </a:rPr>
              <a:t> </a:t>
            </a:r>
            <a:r>
              <a:rPr lang="en-US" sz="1200" dirty="0">
                <a:latin typeface="Tahoma"/>
                <a:cs typeface="Tahoma"/>
              </a:rPr>
              <a:t>to</a:t>
            </a:r>
            <a:r>
              <a:rPr lang="en-US" sz="1200" spc="-25" dirty="0">
                <a:latin typeface="Tahoma"/>
                <a:cs typeface="Tahoma"/>
              </a:rPr>
              <a:t> </a:t>
            </a:r>
            <a:r>
              <a:rPr lang="en-US" sz="1200" b="0" i="1" spc="-50" dirty="0">
                <a:latin typeface="Bookman Old Style"/>
                <a:cs typeface="Bookman Old Style"/>
              </a:rPr>
              <a:t>v</a:t>
            </a:r>
            <a:endParaRPr lang="en-US" sz="1200" dirty="0">
              <a:latin typeface="Bookman Old Style"/>
              <a:cs typeface="Bookman Old Style"/>
            </a:endParaRPr>
          </a:p>
          <a:p>
            <a:pPr marL="12700" marR="464184">
              <a:lnSpc>
                <a:spcPct val="125299"/>
              </a:lnSpc>
            </a:pPr>
            <a:r>
              <a:rPr lang="en-US" sz="1200" spc="-10" dirty="0">
                <a:latin typeface="Tahoma"/>
                <a:cs typeface="Tahoma"/>
              </a:rPr>
              <a:t>For</a:t>
            </a:r>
            <a:r>
              <a:rPr lang="en-US" sz="1200" spc="-30" dirty="0">
                <a:latin typeface="Tahoma"/>
                <a:cs typeface="Tahoma"/>
              </a:rPr>
              <a:t> </a:t>
            </a:r>
            <a:r>
              <a:rPr lang="en-US" sz="1200" spc="-50" dirty="0">
                <a:latin typeface="Tahoma"/>
                <a:cs typeface="Tahoma"/>
              </a:rPr>
              <a:t>weighted</a:t>
            </a:r>
            <a:r>
              <a:rPr lang="en-US" sz="1200" spc="-25" dirty="0">
                <a:latin typeface="Tahoma"/>
                <a:cs typeface="Tahoma"/>
              </a:rPr>
              <a:t> </a:t>
            </a:r>
            <a:r>
              <a:rPr lang="en-US" sz="1200" spc="-45" dirty="0">
                <a:latin typeface="Tahoma"/>
                <a:cs typeface="Tahoma"/>
              </a:rPr>
              <a:t>graphs,</a:t>
            </a:r>
            <a:r>
              <a:rPr lang="en-US" sz="1200" spc="-25" dirty="0">
                <a:latin typeface="Tahoma"/>
                <a:cs typeface="Tahoma"/>
              </a:rPr>
              <a:t> </a:t>
            </a:r>
            <a:r>
              <a:rPr lang="en-US" sz="1200" spc="-35" dirty="0">
                <a:latin typeface="Tahoma"/>
                <a:cs typeface="Tahoma"/>
              </a:rPr>
              <a:t>add</a:t>
            </a:r>
            <a:r>
              <a:rPr lang="en-US" sz="1200" spc="-25" dirty="0">
                <a:latin typeface="Tahoma"/>
                <a:cs typeface="Tahoma"/>
              </a:rPr>
              <a:t> </a:t>
            </a:r>
            <a:r>
              <a:rPr lang="en-US" sz="1200" spc="-35" dirty="0">
                <a:latin typeface="Tahoma"/>
                <a:cs typeface="Tahoma"/>
              </a:rPr>
              <a:t>information</a:t>
            </a:r>
            <a:r>
              <a:rPr lang="en-US" sz="1200" spc="-25" dirty="0">
                <a:latin typeface="Tahoma"/>
                <a:cs typeface="Tahoma"/>
              </a:rPr>
              <a:t> </a:t>
            </a:r>
            <a:r>
              <a:rPr lang="en-US" sz="1200" dirty="0">
                <a:latin typeface="Tahoma"/>
                <a:cs typeface="Tahoma"/>
              </a:rPr>
              <a:t>to</a:t>
            </a:r>
            <a:r>
              <a:rPr lang="en-US" sz="1200" spc="-25" dirty="0">
                <a:latin typeface="Tahoma"/>
                <a:cs typeface="Tahoma"/>
              </a:rPr>
              <a:t> </a:t>
            </a:r>
            <a:r>
              <a:rPr lang="en-US" sz="1200" spc="-40" dirty="0">
                <a:latin typeface="Tahoma"/>
                <a:cs typeface="Tahoma"/>
              </a:rPr>
              <a:t>each</a:t>
            </a:r>
            <a:r>
              <a:rPr lang="en-US" sz="1200" spc="-25" dirty="0">
                <a:latin typeface="Tahoma"/>
                <a:cs typeface="Tahoma"/>
              </a:rPr>
              <a:t> </a:t>
            </a:r>
            <a:r>
              <a:rPr lang="en-US" sz="1200" spc="-45" dirty="0">
                <a:latin typeface="Tahoma"/>
                <a:cs typeface="Tahoma"/>
              </a:rPr>
              <a:t>node </a:t>
            </a:r>
            <a:endParaRPr lang="en-US" sz="1200" dirty="0"/>
          </a:p>
        </p:txBody>
      </p:sp>
      <p:sp>
        <p:nvSpPr>
          <p:cNvPr id="9" name="TextBox 8">
            <a:extLst>
              <a:ext uri="{FF2B5EF4-FFF2-40B4-BE49-F238E27FC236}">
                <a16:creationId xmlns:a16="http://schemas.microsoft.com/office/drawing/2014/main" id="{A5667106-3332-2021-06F4-E1E96FD63585}"/>
              </a:ext>
            </a:extLst>
          </p:cNvPr>
          <p:cNvSpPr txBox="1"/>
          <p:nvPr/>
        </p:nvSpPr>
        <p:spPr>
          <a:xfrm>
            <a:off x="935354" y="4847719"/>
            <a:ext cx="1692771" cy="369332"/>
          </a:xfrm>
          <a:prstGeom prst="rect">
            <a:avLst/>
          </a:prstGeom>
          <a:noFill/>
        </p:spPr>
        <p:txBody>
          <a:bodyPr wrap="none" rtlCol="0">
            <a:spAutoFit/>
          </a:bodyPr>
          <a:lstStyle/>
          <a:p>
            <a:r>
              <a:rPr lang="en-US" dirty="0"/>
              <a:t>Adjacency List:</a:t>
            </a:r>
          </a:p>
        </p:txBody>
      </p:sp>
      <p:sp>
        <p:nvSpPr>
          <p:cNvPr id="10" name="TextBox 9">
            <a:extLst>
              <a:ext uri="{FF2B5EF4-FFF2-40B4-BE49-F238E27FC236}">
                <a16:creationId xmlns:a16="http://schemas.microsoft.com/office/drawing/2014/main" id="{745BA01B-ED4E-D807-B821-AAF9FB9B4A82}"/>
              </a:ext>
            </a:extLst>
          </p:cNvPr>
          <p:cNvSpPr txBox="1"/>
          <p:nvPr/>
        </p:nvSpPr>
        <p:spPr>
          <a:xfrm>
            <a:off x="935354" y="5656800"/>
            <a:ext cx="1950149" cy="369332"/>
          </a:xfrm>
          <a:prstGeom prst="rect">
            <a:avLst/>
          </a:prstGeom>
          <a:noFill/>
        </p:spPr>
        <p:txBody>
          <a:bodyPr wrap="none" rtlCol="0">
            <a:spAutoFit/>
          </a:bodyPr>
          <a:lstStyle/>
          <a:p>
            <a:r>
              <a:rPr lang="en-US" dirty="0"/>
              <a:t>Adjacency Matrix: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EAFE9B3-722B-B34D-FF0D-F736A386685D}"/>
              </a:ext>
            </a:extLst>
          </p:cNvPr>
          <p:cNvSpPr>
            <a:spLocks noGrp="1" noChangeArrowheads="1"/>
          </p:cNvSpPr>
          <p:nvPr>
            <p:ph type="title"/>
          </p:nvPr>
        </p:nvSpPr>
        <p:spPr/>
        <p:txBody>
          <a:bodyPr/>
          <a:lstStyle/>
          <a:p>
            <a:pPr eaLnBrk="1" hangingPunct="1"/>
            <a:r>
              <a:rPr lang="en-US" altLang="zh-TW"/>
              <a:t>Representation of Graphs</a:t>
            </a:r>
          </a:p>
        </p:txBody>
      </p:sp>
      <p:sp>
        <p:nvSpPr>
          <p:cNvPr id="6148" name="Rectangle 3">
            <a:extLst>
              <a:ext uri="{FF2B5EF4-FFF2-40B4-BE49-F238E27FC236}">
                <a16:creationId xmlns:a16="http://schemas.microsoft.com/office/drawing/2014/main" id="{818BCAA9-E05F-9BE8-17B4-D26021C4886C}"/>
              </a:ext>
            </a:extLst>
          </p:cNvPr>
          <p:cNvSpPr>
            <a:spLocks noGrp="1" noChangeArrowheads="1"/>
          </p:cNvSpPr>
          <p:nvPr>
            <p:ph idx="1"/>
          </p:nvPr>
        </p:nvSpPr>
        <p:spPr/>
        <p:txBody>
          <a:bodyPr>
            <a:normAutofit lnSpcReduction="10000"/>
          </a:bodyPr>
          <a:lstStyle/>
          <a:p>
            <a:pPr eaLnBrk="1" hangingPunct="1"/>
            <a:r>
              <a:rPr lang="en-US" altLang="zh-TW" dirty="0"/>
              <a:t>Adjacency list: </a:t>
            </a:r>
            <a:r>
              <a:rPr lang="en-US" altLang="zh-TW" dirty="0">
                <a:sym typeface="Symbol" panose="05050102010706020507" pitchFamily="18" charset="2"/>
              </a:rPr>
              <a:t>(V+E)</a:t>
            </a:r>
            <a:endParaRPr lang="en-US" altLang="zh-TW" dirty="0"/>
          </a:p>
          <a:p>
            <a:pPr lvl="1" eaLnBrk="1" hangingPunct="1"/>
            <a:r>
              <a:rPr lang="en-US" altLang="zh-TW" dirty="0"/>
              <a:t>Preferred for </a:t>
            </a:r>
            <a:r>
              <a:rPr lang="en-US" altLang="zh-TW" dirty="0">
                <a:solidFill>
                  <a:schemeClr val="accent2"/>
                </a:solidFill>
              </a:rPr>
              <a:t>sparse</a:t>
            </a:r>
            <a:r>
              <a:rPr lang="en-US" altLang="zh-TW" dirty="0"/>
              <a:t> graph</a:t>
            </a:r>
          </a:p>
          <a:p>
            <a:pPr lvl="2" eaLnBrk="1" hangingPunct="1"/>
            <a:r>
              <a:rPr lang="en-US" altLang="zh-TW" dirty="0"/>
              <a:t>|E| &lt;&lt; |V|</a:t>
            </a:r>
            <a:r>
              <a:rPr lang="en-US" altLang="zh-TW" baseline="30000" dirty="0"/>
              <a:t>2</a:t>
            </a:r>
          </a:p>
          <a:p>
            <a:pPr lvl="1" eaLnBrk="1" hangingPunct="1"/>
            <a:r>
              <a:rPr lang="en-US" altLang="zh-TW" dirty="0"/>
              <a:t>Adj[u] contains all the vertices v such that there is an edge (u, v) </a:t>
            </a:r>
            <a:r>
              <a:rPr lang="en-US" altLang="zh-TW" dirty="0">
                <a:sym typeface="Symbol" panose="05050102010706020507" pitchFamily="18" charset="2"/>
              </a:rPr>
              <a:t></a:t>
            </a:r>
            <a:r>
              <a:rPr lang="en-US" altLang="zh-TW" dirty="0"/>
              <a:t>E</a:t>
            </a:r>
          </a:p>
          <a:p>
            <a:pPr lvl="1" eaLnBrk="1" hangingPunct="1"/>
            <a:r>
              <a:rPr lang="en-US" altLang="zh-TW" dirty="0"/>
              <a:t>Weighted graph: w(u, v) is stored with vertex v in Adj[u]</a:t>
            </a:r>
          </a:p>
          <a:p>
            <a:pPr lvl="1" eaLnBrk="1" hangingPunct="1"/>
            <a:r>
              <a:rPr lang="en-US" altLang="zh-TW" dirty="0">
                <a:solidFill>
                  <a:srgbClr val="FF0000"/>
                </a:solidFill>
              </a:rPr>
              <a:t>No quick way to determine if a given edge is present in the graph</a:t>
            </a:r>
          </a:p>
          <a:p>
            <a:pPr eaLnBrk="1" hangingPunct="1"/>
            <a:r>
              <a:rPr lang="en-US" altLang="zh-TW" dirty="0"/>
              <a:t>Adjacency matrix: </a:t>
            </a:r>
            <a:r>
              <a:rPr lang="en-US" altLang="zh-TW" dirty="0">
                <a:sym typeface="Symbol" panose="05050102010706020507" pitchFamily="18" charset="2"/>
              </a:rPr>
              <a:t>(V</a:t>
            </a:r>
            <a:r>
              <a:rPr lang="en-US" altLang="zh-TW" baseline="30000" dirty="0">
                <a:sym typeface="Symbol" panose="05050102010706020507" pitchFamily="18" charset="2"/>
              </a:rPr>
              <a:t>2</a:t>
            </a:r>
            <a:r>
              <a:rPr lang="en-US" altLang="zh-TW" dirty="0">
                <a:sym typeface="Symbol" panose="05050102010706020507" pitchFamily="18" charset="2"/>
              </a:rPr>
              <a:t>)</a:t>
            </a:r>
            <a:endParaRPr lang="en-US" altLang="zh-TW" dirty="0"/>
          </a:p>
          <a:p>
            <a:pPr lvl="1" eaLnBrk="1" hangingPunct="1"/>
            <a:r>
              <a:rPr lang="en-US" altLang="zh-TW" dirty="0"/>
              <a:t>Preferred for </a:t>
            </a:r>
            <a:r>
              <a:rPr lang="en-US" altLang="zh-TW" dirty="0">
                <a:solidFill>
                  <a:schemeClr val="accent2"/>
                </a:solidFill>
              </a:rPr>
              <a:t>dense</a:t>
            </a:r>
            <a:r>
              <a:rPr lang="en-US" altLang="zh-TW" dirty="0"/>
              <a:t> graph</a:t>
            </a:r>
          </a:p>
          <a:p>
            <a:pPr lvl="1" eaLnBrk="1" hangingPunct="1"/>
            <a:r>
              <a:rPr lang="en-US" altLang="zh-TW" dirty="0"/>
              <a:t>Symmetry for undirected graph</a:t>
            </a:r>
          </a:p>
          <a:p>
            <a:pPr lvl="1" eaLnBrk="1" hangingPunct="1"/>
            <a:r>
              <a:rPr lang="en-US" altLang="zh-TW" dirty="0"/>
              <a:t>Weighted graph: store w(u, v) in the (u, v) entry</a:t>
            </a:r>
          </a:p>
          <a:p>
            <a:pPr lvl="1" eaLnBrk="1" hangingPunct="1"/>
            <a:r>
              <a:rPr lang="en-US" altLang="zh-TW" dirty="0">
                <a:solidFill>
                  <a:schemeClr val="accent1">
                    <a:lumMod val="60000"/>
                    <a:lumOff val="40000"/>
                  </a:schemeClr>
                </a:solidFill>
              </a:rPr>
              <a:t>Easy to determine if a given edge is present in the graph</a:t>
            </a:r>
          </a:p>
          <a:p>
            <a:pPr lvl="1" eaLnBrk="1" hangingPunct="1"/>
            <a:endParaRPr lang="en-US" altLang="zh-TW" dirty="0"/>
          </a:p>
        </p:txBody>
      </p:sp>
      <p:sp>
        <p:nvSpPr>
          <p:cNvPr id="6146" name="Slide Number Placeholder 5">
            <a:extLst>
              <a:ext uri="{FF2B5EF4-FFF2-40B4-BE49-F238E27FC236}">
                <a16:creationId xmlns:a16="http://schemas.microsoft.com/office/drawing/2014/main" id="{FECA2E5C-6DBB-FF6D-6CC8-D4ED0C2158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D8F05705-F045-4DE8-8E37-1561E3CD8571}" type="slidenum">
              <a:rPr lang="zh-TW" altLang="en-US">
                <a:latin typeface="Times New Roman" panose="02020603050405020304" pitchFamily="18" charset="0"/>
                <a:ea typeface="新細明體" panose="02020500000000000000" pitchFamily="18" charset="-120"/>
              </a:rPr>
              <a:pPr eaLnBrk="1" hangingPunct="1"/>
              <a:t>7</a:t>
            </a:fld>
            <a:endParaRPr lang="zh-TW" altLang="en-US">
              <a:latin typeface="Times New Roman" panose="02020603050405020304" pitchFamily="18" charset="0"/>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BB6E-23C4-757D-31B9-6A6C10CF9031}"/>
              </a:ext>
            </a:extLst>
          </p:cNvPr>
          <p:cNvSpPr>
            <a:spLocks noGrp="1"/>
          </p:cNvSpPr>
          <p:nvPr>
            <p:ph type="title"/>
          </p:nvPr>
        </p:nvSpPr>
        <p:spPr/>
        <p:txBody>
          <a:bodyPr/>
          <a:lstStyle/>
          <a:p>
            <a:r>
              <a:rPr lang="en-US" dirty="0"/>
              <a:t>Graph Traversals Algorithms</a:t>
            </a:r>
          </a:p>
        </p:txBody>
      </p:sp>
      <p:sp>
        <p:nvSpPr>
          <p:cNvPr id="3" name="Content Placeholder 2">
            <a:extLst>
              <a:ext uri="{FF2B5EF4-FFF2-40B4-BE49-F238E27FC236}">
                <a16:creationId xmlns:a16="http://schemas.microsoft.com/office/drawing/2014/main" id="{CBFC54B1-ED46-D9A1-CAE7-9715A9F339A2}"/>
              </a:ext>
            </a:extLst>
          </p:cNvPr>
          <p:cNvSpPr>
            <a:spLocks noGrp="1"/>
          </p:cNvSpPr>
          <p:nvPr>
            <p:ph idx="1"/>
          </p:nvPr>
        </p:nvSpPr>
        <p:spPr/>
        <p:txBody>
          <a:bodyPr/>
          <a:lstStyle/>
          <a:p>
            <a:r>
              <a:rPr lang="en-US" altLang="zh-TW" dirty="0"/>
              <a:t>Breadth-First Search (BFS)</a:t>
            </a:r>
          </a:p>
          <a:p>
            <a:r>
              <a:rPr lang="en-US" altLang="zh-TW" dirty="0"/>
              <a:t>Depth-First Search (DFS)</a:t>
            </a:r>
            <a:endParaRPr lang="en-US" dirty="0"/>
          </a:p>
        </p:txBody>
      </p:sp>
      <p:sp>
        <p:nvSpPr>
          <p:cNvPr id="4" name="Slide Number Placeholder 3">
            <a:extLst>
              <a:ext uri="{FF2B5EF4-FFF2-40B4-BE49-F238E27FC236}">
                <a16:creationId xmlns:a16="http://schemas.microsoft.com/office/drawing/2014/main" id="{C9A8320B-DFFF-BED6-844E-A47666EF80D3}"/>
              </a:ext>
            </a:extLst>
          </p:cNvPr>
          <p:cNvSpPr>
            <a:spLocks noGrp="1"/>
          </p:cNvSpPr>
          <p:nvPr>
            <p:ph type="sldNum" sz="quarter" idx="12"/>
          </p:nvPr>
        </p:nvSpPr>
        <p:spPr/>
        <p:txBody>
          <a:bodyPr/>
          <a:lstStyle/>
          <a:p>
            <a:fld id="{A04793A7-C39C-4BA0-8557-0F3CC358BC68}" type="slidenum">
              <a:rPr lang="zh-TW" altLang="en-US" smtClean="0"/>
              <a:pPr/>
              <a:t>8</a:t>
            </a:fld>
            <a:endParaRPr lang="zh-TW" altLang="en-US"/>
          </a:p>
        </p:txBody>
      </p:sp>
    </p:spTree>
    <p:extLst>
      <p:ext uri="{BB962C8B-B14F-4D97-AF65-F5344CB8AC3E}">
        <p14:creationId xmlns:p14="http://schemas.microsoft.com/office/powerpoint/2010/main" val="1283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5526BE4D-56D7-1DC3-E1EB-1019704EC6E7}"/>
              </a:ext>
            </a:extLst>
          </p:cNvPr>
          <p:cNvSpPr>
            <a:spLocks noGrp="1" noChangeArrowheads="1"/>
          </p:cNvSpPr>
          <p:nvPr>
            <p:ph type="title"/>
          </p:nvPr>
        </p:nvSpPr>
        <p:spPr/>
        <p:txBody>
          <a:bodyPr/>
          <a:lstStyle/>
          <a:p>
            <a:pPr eaLnBrk="1" hangingPunct="1"/>
            <a:r>
              <a:rPr lang="en-US" altLang="zh-TW" dirty="0"/>
              <a:t>Breadth-First Search (BFS)</a:t>
            </a:r>
          </a:p>
        </p:txBody>
      </p:sp>
      <p:sp>
        <p:nvSpPr>
          <p:cNvPr id="9220" name="Rectangle 3">
            <a:extLst>
              <a:ext uri="{FF2B5EF4-FFF2-40B4-BE49-F238E27FC236}">
                <a16:creationId xmlns:a16="http://schemas.microsoft.com/office/drawing/2014/main" id="{BCBA1165-646A-3721-4B3A-F024DA913C09}"/>
              </a:ext>
            </a:extLst>
          </p:cNvPr>
          <p:cNvSpPr>
            <a:spLocks noGrp="1" noChangeArrowheads="1"/>
          </p:cNvSpPr>
          <p:nvPr>
            <p:ph idx="1"/>
          </p:nvPr>
        </p:nvSpPr>
        <p:spPr>
          <a:xfrm>
            <a:off x="838200" y="1825625"/>
            <a:ext cx="6781800" cy="3584575"/>
          </a:xfrm>
        </p:spPr>
        <p:txBody>
          <a:bodyPr>
            <a:normAutofit fontScale="92500" lnSpcReduction="20000"/>
          </a:bodyPr>
          <a:lstStyle/>
          <a:p>
            <a:pPr eaLnBrk="1" hangingPunct="1">
              <a:lnSpc>
                <a:spcPct val="90000"/>
              </a:lnSpc>
            </a:pPr>
            <a:r>
              <a:rPr lang="en-US" altLang="zh-TW" sz="2800" dirty="0"/>
              <a:t>Graph search: given a </a:t>
            </a:r>
            <a:r>
              <a:rPr lang="en-US" altLang="zh-TW" sz="2800" dirty="0">
                <a:solidFill>
                  <a:schemeClr val="accent2"/>
                </a:solidFill>
              </a:rPr>
              <a:t>source</a:t>
            </a:r>
            <a:r>
              <a:rPr lang="en-US" altLang="zh-TW" sz="2800" dirty="0"/>
              <a:t> vertex s, explores the edges of G to discover every vertex that is </a:t>
            </a:r>
            <a:r>
              <a:rPr lang="en-US" altLang="zh-TW" sz="2800" dirty="0">
                <a:solidFill>
                  <a:schemeClr val="hlink"/>
                </a:solidFill>
              </a:rPr>
              <a:t>reachable</a:t>
            </a:r>
            <a:r>
              <a:rPr lang="en-US" altLang="zh-TW" sz="2800" dirty="0"/>
              <a:t> from s</a:t>
            </a:r>
          </a:p>
          <a:p>
            <a:pPr lvl="1" eaLnBrk="1" hangingPunct="1">
              <a:lnSpc>
                <a:spcPct val="90000"/>
              </a:lnSpc>
            </a:pPr>
            <a:r>
              <a:rPr lang="en-US" altLang="zh-TW" sz="2400" dirty="0"/>
              <a:t>Compute the distance (smallest number of edges) from s to each reachable vertex.</a:t>
            </a:r>
          </a:p>
          <a:p>
            <a:pPr lvl="1" eaLnBrk="1" hangingPunct="1">
              <a:lnSpc>
                <a:spcPct val="90000"/>
              </a:lnSpc>
            </a:pPr>
            <a:r>
              <a:rPr lang="en-US" altLang="zh-TW" sz="2400" dirty="0"/>
              <a:t>Produce a breadth-first tree with root</a:t>
            </a:r>
            <a:r>
              <a:rPr lang="en-US" altLang="zh-TW" sz="2400" dirty="0">
                <a:solidFill>
                  <a:schemeClr val="accent1">
                    <a:lumMod val="60000"/>
                    <a:lumOff val="40000"/>
                  </a:schemeClr>
                </a:solidFill>
              </a:rPr>
              <a:t> s </a:t>
            </a:r>
            <a:r>
              <a:rPr lang="en-US" altLang="zh-TW" sz="2400" dirty="0"/>
              <a:t>that contains all reachable vertices.</a:t>
            </a:r>
          </a:p>
          <a:p>
            <a:pPr lvl="1" eaLnBrk="1" hangingPunct="1">
              <a:lnSpc>
                <a:spcPct val="90000"/>
              </a:lnSpc>
            </a:pPr>
            <a:r>
              <a:rPr lang="en-US" altLang="zh-TW" sz="2400" dirty="0"/>
              <a:t>Compute the shortest path from </a:t>
            </a:r>
            <a:r>
              <a:rPr lang="en-US" altLang="zh-TW" sz="2400" dirty="0">
                <a:solidFill>
                  <a:schemeClr val="accent1">
                    <a:lumMod val="60000"/>
                    <a:lumOff val="40000"/>
                  </a:schemeClr>
                </a:solidFill>
              </a:rPr>
              <a:t>s</a:t>
            </a:r>
            <a:r>
              <a:rPr lang="en-US" altLang="zh-TW" sz="2400" dirty="0"/>
              <a:t> to each reachable vertex</a:t>
            </a:r>
          </a:p>
          <a:p>
            <a:pPr eaLnBrk="1" hangingPunct="1">
              <a:lnSpc>
                <a:spcPct val="90000"/>
              </a:lnSpc>
            </a:pPr>
            <a:r>
              <a:rPr lang="en-US" altLang="zh-TW" sz="2800" dirty="0">
                <a:solidFill>
                  <a:srgbClr val="FF0000"/>
                </a:solidFill>
              </a:rPr>
              <a:t>BFS discovers all vertices at distance k from s before discovering any vertices at distance k+1</a:t>
            </a:r>
          </a:p>
        </p:txBody>
      </p:sp>
      <p:sp>
        <p:nvSpPr>
          <p:cNvPr id="9218" name="Slide Number Placeholder 5">
            <a:extLst>
              <a:ext uri="{FF2B5EF4-FFF2-40B4-BE49-F238E27FC236}">
                <a16:creationId xmlns:a16="http://schemas.microsoft.com/office/drawing/2014/main" id="{401B84A0-9449-4B0D-7D88-8460C6180E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標楷體" pitchFamily="65" charset="-128"/>
              </a:defRPr>
            </a:lvl1pPr>
            <a:lvl2pPr marL="742950" indent="-285750" eaLnBrk="0" hangingPunct="0">
              <a:defRPr kumimoji="1">
                <a:solidFill>
                  <a:schemeClr val="tx1"/>
                </a:solidFill>
                <a:latin typeface="Arial" panose="020B0604020202020204" pitchFamily="34" charset="0"/>
                <a:ea typeface="標楷體" pitchFamily="65" charset="-128"/>
              </a:defRPr>
            </a:lvl2pPr>
            <a:lvl3pPr marL="1143000" indent="-228600" eaLnBrk="0" hangingPunct="0">
              <a:defRPr kumimoji="1">
                <a:solidFill>
                  <a:schemeClr val="tx1"/>
                </a:solidFill>
                <a:latin typeface="Arial" panose="020B0604020202020204" pitchFamily="34" charset="0"/>
                <a:ea typeface="標楷體" pitchFamily="65" charset="-128"/>
              </a:defRPr>
            </a:lvl3pPr>
            <a:lvl4pPr marL="1600200" indent="-228600" eaLnBrk="0" hangingPunct="0">
              <a:defRPr kumimoji="1">
                <a:solidFill>
                  <a:schemeClr val="tx1"/>
                </a:solidFill>
                <a:latin typeface="Arial" panose="020B0604020202020204" pitchFamily="34" charset="0"/>
                <a:ea typeface="標楷體" pitchFamily="65" charset="-128"/>
              </a:defRPr>
            </a:lvl4pPr>
            <a:lvl5pPr marL="2057400" indent="-228600" eaLnBrk="0" hangingPunct="0">
              <a:defRPr kumimoji="1">
                <a:solidFill>
                  <a:schemeClr val="tx1"/>
                </a:solidFill>
                <a:latin typeface="Arial" panose="020B0604020202020204" pitchFamily="34" charset="0"/>
                <a:ea typeface="標楷體" pitchFamily="65"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標楷體" pitchFamily="65" charset="-128"/>
              </a:defRPr>
            </a:lvl9pPr>
          </a:lstStyle>
          <a:p>
            <a:pPr eaLnBrk="1" hangingPunct="1"/>
            <a:fld id="{BDDB26D0-6F8D-4805-B34D-70BFA7023996}" type="slidenum">
              <a:rPr lang="zh-TW" altLang="en-US">
                <a:latin typeface="Times New Roman" panose="02020603050405020304" pitchFamily="18" charset="0"/>
                <a:ea typeface="新細明體" panose="02020500000000000000" pitchFamily="18" charset="-120"/>
              </a:rPr>
              <a:pPr eaLnBrk="1" hangingPunct="1"/>
              <a:t>9</a:t>
            </a:fld>
            <a:endParaRPr lang="zh-TW" altLang="en-US">
              <a:latin typeface="Times New Roman" panose="02020603050405020304" pitchFamily="18" charset="0"/>
              <a:ea typeface="新細明體" panose="02020500000000000000" pitchFamily="18" charset="-120"/>
            </a:endParaRPr>
          </a:p>
        </p:txBody>
      </p:sp>
      <p:pic>
        <p:nvPicPr>
          <p:cNvPr id="2" name="Picture 1">
            <a:extLst>
              <a:ext uri="{FF2B5EF4-FFF2-40B4-BE49-F238E27FC236}">
                <a16:creationId xmlns:a16="http://schemas.microsoft.com/office/drawing/2014/main" id="{ADB79D80-60B9-995F-C17D-ACD7E5D8DDCC}"/>
              </a:ext>
            </a:extLst>
          </p:cNvPr>
          <p:cNvPicPr>
            <a:picLocks noChangeAspect="1"/>
          </p:cNvPicPr>
          <p:nvPr/>
        </p:nvPicPr>
        <p:blipFill>
          <a:blip r:embed="rId2"/>
          <a:stretch>
            <a:fillRect/>
          </a:stretch>
        </p:blipFill>
        <p:spPr>
          <a:xfrm>
            <a:off x="8229600" y="3617912"/>
            <a:ext cx="3756700" cy="1981200"/>
          </a:xfrm>
          <a:prstGeom prst="rect">
            <a:avLst/>
          </a:prstGeom>
        </p:spPr>
      </p:pic>
      <p:pic>
        <p:nvPicPr>
          <p:cNvPr id="3" name="Picture 2">
            <a:extLst>
              <a:ext uri="{FF2B5EF4-FFF2-40B4-BE49-F238E27FC236}">
                <a16:creationId xmlns:a16="http://schemas.microsoft.com/office/drawing/2014/main" id="{E088B064-866E-4E15-231B-C6F3993FD4B5}"/>
              </a:ext>
            </a:extLst>
          </p:cNvPr>
          <p:cNvPicPr>
            <a:picLocks noChangeAspect="1"/>
          </p:cNvPicPr>
          <p:nvPr/>
        </p:nvPicPr>
        <p:blipFill>
          <a:blip r:embed="rId3"/>
          <a:stretch>
            <a:fillRect/>
          </a:stretch>
        </p:blipFill>
        <p:spPr>
          <a:xfrm>
            <a:off x="8229600" y="1258888"/>
            <a:ext cx="2804324" cy="185447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TITLE" val="Remote User Authenticati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2582</TotalTime>
  <Words>2010</Words>
  <Application>Microsoft Office PowerPoint</Application>
  <PresentationFormat>Widescreen</PresentationFormat>
  <Paragraphs>236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Elementary Graph Algorithms</vt:lpstr>
      <vt:lpstr>Introduction</vt:lpstr>
      <vt:lpstr>Graph Application(s)</vt:lpstr>
      <vt:lpstr>Introduction</vt:lpstr>
      <vt:lpstr>Representation For A Undirected Graph</vt:lpstr>
      <vt:lpstr>Representation For A Directed Graph</vt:lpstr>
      <vt:lpstr>Representation of Graphs</vt:lpstr>
      <vt:lpstr>Graph Traversals Algorithms</vt:lpstr>
      <vt:lpstr>Breadth-First Search (BFS)</vt:lpstr>
      <vt:lpstr>Data Structures for BFS</vt:lpstr>
      <vt:lpstr>PowerPoint Presentation</vt:lpstr>
      <vt:lpstr>PowerPoint Presentation</vt:lpstr>
      <vt:lpstr>Analysis of BFS</vt:lpstr>
      <vt:lpstr>PRINT-PATH Illustration</vt:lpstr>
      <vt:lpstr>Depth-First Search (DFS)</vt:lpstr>
      <vt:lpstr>Data Structure for DFS</vt:lpstr>
      <vt:lpstr>PowerPoint Presentation</vt:lpstr>
      <vt:lpstr>PowerPoint Presentation</vt:lpstr>
      <vt:lpstr>Properties of DFS</vt:lpstr>
      <vt:lpstr>PowerPoint Presentation</vt:lpstr>
      <vt:lpstr>Classification of Edges</vt:lpstr>
      <vt:lpstr>Topological Sort</vt:lpstr>
      <vt:lpstr>PowerPoint Presentation</vt:lpstr>
      <vt:lpstr>Topological Sort Algorithms</vt:lpstr>
      <vt:lpstr>An alternative algorithm: Topological sort</vt:lpstr>
      <vt:lpstr>Lemma 20.11</vt:lpstr>
      <vt:lpstr>Theorem 20.12</vt:lpstr>
      <vt:lpstr>Chapter Exercise</vt:lpstr>
    </vt:vector>
  </TitlesOfParts>
  <Company>NCTU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 Elementary Graph Algorithms</dc:title>
  <dc:creator>柯皓仁</dc:creator>
  <dc:description/>
  <cp:lastModifiedBy>Md Amjad Hossain</cp:lastModifiedBy>
  <cp:revision>35</cp:revision>
  <cp:lastPrinted>2001-03-06T22:50:36Z</cp:lastPrinted>
  <dcterms:created xsi:type="dcterms:W3CDTF">2002-10-19T03:14:38Z</dcterms:created>
  <dcterms:modified xsi:type="dcterms:W3CDTF">2025-03-02T19:49:56Z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and time">
    <vt:lpwstr>sadf</vt:lpwstr>
  </property>
</Properties>
</file>