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A1D87B-BF90-42B0-83CC-6529C96FA291}" v="101" dt="2024-09-07T16:52:49.9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Priority</a:t>
            </a:r>
            <a:r>
              <a:rPr lang="en-US" spc="-30"/>
              <a:t> </a:t>
            </a:r>
            <a:r>
              <a:rPr lang="en-US"/>
              <a:t>Queues</a:t>
            </a:r>
            <a:r>
              <a:rPr lang="en-US" spc="-30"/>
              <a:t> </a:t>
            </a:r>
            <a:r>
              <a:rPr lang="en-US"/>
              <a:t>&amp;</a:t>
            </a:r>
            <a:r>
              <a:rPr lang="en-US" spc="-25"/>
              <a:t> </a:t>
            </a:r>
            <a:r>
              <a:rPr lang="en-US" spc="-10"/>
              <a:t>Heaps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US" spc="-50" smtClean="0"/>
              <a:pPr marL="114300">
                <a:lnSpc>
                  <a:spcPts val="1410"/>
                </a:lnSpc>
              </a:pPr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Priority</a:t>
            </a:r>
            <a:r>
              <a:rPr lang="en-US" spc="-30"/>
              <a:t> </a:t>
            </a:r>
            <a:r>
              <a:rPr lang="en-US"/>
              <a:t>Queues</a:t>
            </a:r>
            <a:r>
              <a:rPr lang="en-US" spc="-30"/>
              <a:t> </a:t>
            </a:r>
            <a:r>
              <a:rPr lang="en-US"/>
              <a:t>&amp;</a:t>
            </a:r>
            <a:r>
              <a:rPr lang="en-US" spc="-25"/>
              <a:t> </a:t>
            </a:r>
            <a:r>
              <a:rPr lang="en-US" spc="-10"/>
              <a:t>Heaps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US" spc="-50" smtClean="0"/>
              <a:pPr marL="114300">
                <a:lnSpc>
                  <a:spcPts val="1410"/>
                </a:lnSpc>
              </a:pPr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Priority</a:t>
            </a:r>
            <a:r>
              <a:rPr lang="en-US" spc="-30"/>
              <a:t> </a:t>
            </a:r>
            <a:r>
              <a:rPr lang="en-US"/>
              <a:t>Queues</a:t>
            </a:r>
            <a:r>
              <a:rPr lang="en-US" spc="-30"/>
              <a:t> </a:t>
            </a:r>
            <a:r>
              <a:rPr lang="en-US"/>
              <a:t>&amp;</a:t>
            </a:r>
            <a:r>
              <a:rPr lang="en-US" spc="-25"/>
              <a:t> </a:t>
            </a:r>
            <a:r>
              <a:rPr lang="en-US" spc="-10"/>
              <a:t>Heaps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US" spc="-50" smtClean="0"/>
              <a:pPr marL="114300">
                <a:lnSpc>
                  <a:spcPts val="1410"/>
                </a:lnSpc>
              </a:pPr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Priority</a:t>
            </a:r>
            <a:r>
              <a:rPr lang="en-US" spc="-30"/>
              <a:t> </a:t>
            </a:r>
            <a:r>
              <a:rPr lang="en-US"/>
              <a:t>Queues</a:t>
            </a:r>
            <a:r>
              <a:rPr lang="en-US" spc="-30"/>
              <a:t> </a:t>
            </a:r>
            <a:r>
              <a:rPr lang="en-US"/>
              <a:t>&amp;</a:t>
            </a:r>
            <a:r>
              <a:rPr lang="en-US" spc="-25"/>
              <a:t> </a:t>
            </a:r>
            <a:r>
              <a:rPr lang="en-US" spc="-10"/>
              <a:t>Heaps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US" spc="-50" smtClean="0"/>
              <a:pPr marL="114300">
                <a:lnSpc>
                  <a:spcPts val="1410"/>
                </a:lnSpc>
              </a:pPr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Priority</a:t>
            </a:r>
            <a:r>
              <a:rPr lang="en-US" spc="-30"/>
              <a:t> </a:t>
            </a:r>
            <a:r>
              <a:rPr lang="en-US"/>
              <a:t>Queues</a:t>
            </a:r>
            <a:r>
              <a:rPr lang="en-US" spc="-30"/>
              <a:t> </a:t>
            </a:r>
            <a:r>
              <a:rPr lang="en-US"/>
              <a:t>&amp;</a:t>
            </a:r>
            <a:r>
              <a:rPr lang="en-US" spc="-25"/>
              <a:t> </a:t>
            </a:r>
            <a:r>
              <a:rPr lang="en-US" spc="-10"/>
              <a:t>Heaps</a:t>
            </a:r>
            <a:endParaRPr lang="en-US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US" spc="-50" smtClean="0"/>
              <a:pPr marL="114300">
                <a:lnSpc>
                  <a:spcPts val="1410"/>
                </a:lnSpc>
              </a:pPr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3548" y="515619"/>
            <a:ext cx="1080854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91823" y="3318764"/>
            <a:ext cx="80865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53534" y="6450414"/>
            <a:ext cx="2086185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/>
              <a:t>Priority</a:t>
            </a:r>
            <a:r>
              <a:rPr lang="en-US" spc="-30"/>
              <a:t> </a:t>
            </a:r>
            <a:r>
              <a:rPr lang="en-US"/>
              <a:t>Queues</a:t>
            </a:r>
            <a:r>
              <a:rPr lang="en-US" spc="-30"/>
              <a:t> </a:t>
            </a:r>
            <a:r>
              <a:rPr lang="en-US"/>
              <a:t>&amp;</a:t>
            </a:r>
            <a:r>
              <a:rPr lang="en-US" spc="-25"/>
              <a:t> </a:t>
            </a:r>
            <a:r>
              <a:rPr lang="en-US" spc="-10"/>
              <a:t>Heaps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04787" y="6450415"/>
            <a:ext cx="321733" cy="179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lang="en-US" spc="-50" smtClean="0"/>
              <a:pPr marL="114300">
                <a:lnSpc>
                  <a:spcPts val="1410"/>
                </a:lnSpc>
              </a:pPr>
              <a:t>‹#›</a:t>
            </a:fld>
            <a:endParaRPr lang="en-US"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kent.edu/~aalbaghd/DAAFall21.html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2183990"/>
            <a:ext cx="5187950" cy="68672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dirty="0"/>
              <a:t>Priority</a:t>
            </a:r>
            <a:r>
              <a:rPr lang="en-US" spc="-90" dirty="0"/>
              <a:t> </a:t>
            </a:r>
            <a:r>
              <a:rPr lang="en-US" spc="-10" dirty="0"/>
              <a:t>Queues</a:t>
            </a:r>
            <a:endParaRPr spc="-1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2126C-B5E0-2B7F-9782-8B9156845733}"/>
              </a:ext>
            </a:extLst>
          </p:cNvPr>
          <p:cNvSpPr txBox="1"/>
          <p:nvPr/>
        </p:nvSpPr>
        <p:spPr>
          <a:xfrm>
            <a:off x="3130550" y="4914900"/>
            <a:ext cx="69278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Slides are from Ahmed Al-Baghdadi , Kent State University</a:t>
            </a:r>
          </a:p>
          <a:p>
            <a:r>
              <a:rPr lang="en-US" dirty="0">
                <a:hlinkClick r:id="rId2"/>
              </a:rPr>
              <a:t>https://www.cs.kent.edu/~aalbaghd/DAAFall21.html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BBC18-565E-F305-C401-E4D19F54ED81}"/>
              </a:ext>
            </a:extLst>
          </p:cNvPr>
          <p:cNvSpPr txBox="1"/>
          <p:nvPr/>
        </p:nvSpPr>
        <p:spPr>
          <a:xfrm>
            <a:off x="4838701" y="34290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Md Amjad Hossain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C736F0-D4D7-5403-F783-DC7FACD5638E}"/>
                  </a:ext>
                </a:extLst>
              </p:cNvPr>
              <p:cNvSpPr txBox="1"/>
              <p:nvPr/>
            </p:nvSpPr>
            <p:spPr>
              <a:xfrm>
                <a:off x="908984" y="1676400"/>
                <a:ext cx="1037403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spc="-30" dirty="0"/>
                  <a:t>So, priority queue with linear array cost O(n) –worst case, either insertion/</a:t>
                </a:r>
                <a:r>
                  <a:rPr lang="en-US" sz="3200" spc="-30" dirty="0" err="1"/>
                  <a:t>removeMin</a:t>
                </a:r>
                <a:r>
                  <a:rPr lang="en-US" sz="3200" spc="-30" dirty="0"/>
                  <a:t>.</a:t>
                </a:r>
              </a:p>
              <a:p>
                <a:pPr lvl="4"/>
                <a:r>
                  <a:rPr lang="en-US" sz="3200" spc="-30" dirty="0"/>
                  <a:t>             - Sorting takes </a:t>
                </a:r>
                <a14:m>
                  <m:oMath xmlns:m="http://schemas.openxmlformats.org/officeDocument/2006/math">
                    <m:r>
                      <a:rPr lang="en-US" sz="3200" b="0" i="1" spc="-3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pc="-3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pc="-3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pc="-3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pc="-3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pc="-3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sz="3200" spc="-30" dirty="0"/>
                </a:br>
                <a:endParaRPr lang="en-US" sz="3200" spc="-3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3200" spc="-30" dirty="0"/>
                  <a:t>Heap-</a:t>
                </a:r>
                <a:r>
                  <a:rPr lang="en-US" sz="3200" dirty="0"/>
                  <a:t>Based</a:t>
                </a:r>
                <a:r>
                  <a:rPr lang="en-US" sz="3200" spc="-90" dirty="0"/>
                  <a:t> </a:t>
                </a:r>
                <a:r>
                  <a:rPr lang="en-US" sz="3200" dirty="0"/>
                  <a:t>Priority</a:t>
                </a:r>
                <a:r>
                  <a:rPr lang="en-US" sz="3200" spc="-90" dirty="0"/>
                  <a:t> </a:t>
                </a:r>
                <a:r>
                  <a:rPr lang="en-US" sz="3200" spc="-10" dirty="0"/>
                  <a:t>Queue is more efficient – O(</a:t>
                </a:r>
                <a:r>
                  <a:rPr lang="en-US" sz="3200" spc="-10" dirty="0" err="1"/>
                  <a:t>logn</a:t>
                </a:r>
                <a:r>
                  <a:rPr lang="en-US" sz="3200" spc="-10" dirty="0"/>
                  <a:t>) Check Heap &amp; Heapsort.</a:t>
                </a:r>
              </a:p>
              <a:p>
                <a:r>
                  <a:rPr lang="en-US" sz="3200" spc="-10" dirty="0"/>
                  <a:t>            - </a:t>
                </a:r>
                <a:r>
                  <a:rPr lang="en-US" sz="3200" spc="-10" dirty="0" err="1"/>
                  <a:t>HeapSort</a:t>
                </a:r>
                <a:r>
                  <a:rPr lang="en-US" sz="3200" spc="-10" dirty="0"/>
                  <a:t> Takes </a:t>
                </a:r>
                <a14:m>
                  <m:oMath xmlns:m="http://schemas.openxmlformats.org/officeDocument/2006/math">
                    <m:r>
                      <a:rPr lang="en-US" sz="3200" b="0" i="1" spc="-1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pc="-1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pc="-10" smtClean="0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sz="3200" b="0" i="1" spc="-1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C736F0-D4D7-5403-F783-DC7FACD5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4" y="1676400"/>
                <a:ext cx="10374032" cy="3539430"/>
              </a:xfrm>
              <a:prstGeom prst="rect">
                <a:avLst/>
              </a:prstGeom>
              <a:blipFill>
                <a:blip r:embed="rId2"/>
                <a:stretch>
                  <a:fillRect l="-1351" t="-2238" b="-4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25BF1-6948-A624-88B0-C4584EA1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661" y="515620"/>
            <a:ext cx="8106409" cy="615553"/>
          </a:xfrm>
        </p:spPr>
        <p:txBody>
          <a:bodyPr/>
          <a:lstStyle/>
          <a:p>
            <a:r>
              <a:rPr lang="en-US" sz="4000" dirty="0"/>
              <a:t>Java Code Example- Priority Queue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A5EAF-9EF6-613B-8497-15BEC3335785}"/>
              </a:ext>
            </a:extLst>
          </p:cNvPr>
          <p:cNvSpPr txBox="1"/>
          <p:nvPr/>
        </p:nvSpPr>
        <p:spPr>
          <a:xfrm>
            <a:off x="846120" y="1295400"/>
            <a:ext cx="601188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// Java program to demonstrate the</a:t>
            </a:r>
          </a:p>
          <a:p>
            <a:r>
              <a:rPr lang="en-US" sz="1200" dirty="0"/>
              <a:t>// working of </a:t>
            </a:r>
            <a:r>
              <a:rPr lang="en-US" sz="1200" dirty="0" err="1"/>
              <a:t>PriorityQueue</a:t>
            </a:r>
            <a:endParaRPr lang="en-US" sz="1200" dirty="0"/>
          </a:p>
          <a:p>
            <a:r>
              <a:rPr lang="en-US" sz="1200" dirty="0"/>
              <a:t>import </a:t>
            </a:r>
            <a:r>
              <a:rPr lang="en-US" sz="1200" dirty="0" err="1"/>
              <a:t>java.util</a:t>
            </a:r>
            <a:r>
              <a:rPr lang="en-US" sz="1200" dirty="0"/>
              <a:t>.*;</a:t>
            </a:r>
          </a:p>
          <a:p>
            <a:endParaRPr lang="en-US" sz="1200" dirty="0"/>
          </a:p>
          <a:p>
            <a:r>
              <a:rPr lang="en-US" sz="1200" dirty="0"/>
              <a:t>class </a:t>
            </a:r>
            <a:r>
              <a:rPr lang="en-US" sz="1200" dirty="0" err="1"/>
              <a:t>PriorityQueueDemo</a:t>
            </a:r>
            <a:r>
              <a:rPr lang="en-US" sz="1200" dirty="0"/>
              <a:t> {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    // Main Method</a:t>
            </a:r>
          </a:p>
          <a:p>
            <a:r>
              <a:rPr lang="en-US" sz="1200" dirty="0"/>
              <a:t>    public static void main(String </a:t>
            </a:r>
            <a:r>
              <a:rPr lang="en-US" sz="1200" dirty="0" err="1"/>
              <a:t>args</a:t>
            </a:r>
            <a:r>
              <a:rPr lang="en-US" sz="1200" dirty="0"/>
              <a:t>[])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// Creating empty priority queue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PriorityQueue</a:t>
            </a:r>
            <a:r>
              <a:rPr lang="en-US" sz="1200" dirty="0"/>
              <a:t>&lt;Integer&gt; </a:t>
            </a:r>
            <a:r>
              <a:rPr lang="en-US" sz="1200" dirty="0" err="1"/>
              <a:t>pQueue</a:t>
            </a:r>
            <a:r>
              <a:rPr lang="en-US" sz="1200" dirty="0"/>
              <a:t> = new </a:t>
            </a:r>
            <a:r>
              <a:rPr lang="en-US" sz="1200" dirty="0" err="1"/>
              <a:t>PriorityQueue</a:t>
            </a:r>
            <a:r>
              <a:rPr lang="en-US" sz="1200" dirty="0"/>
              <a:t>&lt;Integer&gt;();</a:t>
            </a:r>
          </a:p>
          <a:p>
            <a:endParaRPr lang="en-US" sz="1200" dirty="0"/>
          </a:p>
          <a:p>
            <a:r>
              <a:rPr lang="en-US" sz="1200" dirty="0"/>
              <a:t>        // Adding items to the </a:t>
            </a:r>
            <a:r>
              <a:rPr lang="en-US" sz="1200" dirty="0" err="1"/>
              <a:t>pQueue</a:t>
            </a:r>
            <a:r>
              <a:rPr lang="en-US" sz="1200" dirty="0"/>
              <a:t> using add()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pQueue.add</a:t>
            </a:r>
            <a:r>
              <a:rPr lang="en-US" sz="1200" dirty="0"/>
              <a:t>(10);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pQueue.add</a:t>
            </a:r>
            <a:r>
              <a:rPr lang="en-US" sz="1200" dirty="0"/>
              <a:t>(20);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pQueue.add</a:t>
            </a:r>
            <a:r>
              <a:rPr lang="en-US" sz="1200" dirty="0"/>
              <a:t>(15);</a:t>
            </a:r>
          </a:p>
          <a:p>
            <a:endParaRPr lang="en-US" sz="1200" dirty="0"/>
          </a:p>
          <a:p>
            <a:r>
              <a:rPr lang="en-US" sz="1200" dirty="0"/>
              <a:t>        // Printing the top element of </a:t>
            </a:r>
            <a:r>
              <a:rPr lang="en-US" sz="1200" dirty="0" err="1"/>
              <a:t>PriorityQueue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pQueue.peek</a:t>
            </a:r>
            <a:r>
              <a:rPr lang="en-US" sz="1200" dirty="0"/>
              <a:t>());</a:t>
            </a:r>
          </a:p>
          <a:p>
            <a:endParaRPr lang="en-US" sz="1200" dirty="0"/>
          </a:p>
          <a:p>
            <a:r>
              <a:rPr lang="en-US" sz="1200" dirty="0"/>
              <a:t>        // Printing the top element and removing it</a:t>
            </a:r>
          </a:p>
          <a:p>
            <a:r>
              <a:rPr lang="en-US" sz="1200" dirty="0"/>
              <a:t>        // from the </a:t>
            </a:r>
            <a:r>
              <a:rPr lang="en-US" sz="1200" dirty="0" err="1"/>
              <a:t>PriorityQueue</a:t>
            </a:r>
            <a:r>
              <a:rPr lang="en-US" sz="1200" dirty="0"/>
              <a:t> container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pQueue.poll</a:t>
            </a:r>
            <a:r>
              <a:rPr lang="en-US" sz="1200" dirty="0"/>
              <a:t>());</a:t>
            </a:r>
          </a:p>
          <a:p>
            <a:endParaRPr lang="en-US" sz="1200" dirty="0"/>
          </a:p>
          <a:p>
            <a:r>
              <a:rPr lang="en-US" sz="1200" dirty="0"/>
              <a:t>        // Printing the top element again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pQueue.peek</a:t>
            </a:r>
            <a:r>
              <a:rPr lang="en-US" sz="1200" dirty="0"/>
              <a:t>());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933F9-2640-618F-E953-FB85BE3D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910444"/>
            <a:ext cx="3649680" cy="190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09D638-72ED-43A7-A8A2-7C3AF6DA7199}"/>
              </a:ext>
            </a:extLst>
          </p:cNvPr>
          <p:cNvSpPr txBox="1"/>
          <p:nvPr/>
        </p:nvSpPr>
        <p:spPr>
          <a:xfrm>
            <a:off x="8001000" y="4594715"/>
            <a:ext cx="3344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Its not FIFO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priority- say lowest value has highest priority.</a:t>
            </a:r>
          </a:p>
        </p:txBody>
      </p:sp>
    </p:spTree>
    <p:extLst>
      <p:ext uri="{BB962C8B-B14F-4D97-AF65-F5344CB8AC3E}">
        <p14:creationId xmlns:p14="http://schemas.microsoft.com/office/powerpoint/2010/main" val="315309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7549" y="515619"/>
            <a:ext cx="1080854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0830">
              <a:spcBef>
                <a:spcPts val="100"/>
              </a:spcBef>
            </a:pPr>
            <a:r>
              <a:rPr dirty="0"/>
              <a:t>Priority</a:t>
            </a:r>
            <a:r>
              <a:rPr spc="-75" dirty="0"/>
              <a:t> </a:t>
            </a:r>
            <a:r>
              <a:rPr spc="-20" dirty="0"/>
              <a:t>Queue</a:t>
            </a:r>
            <a:r>
              <a:rPr spc="-285" dirty="0"/>
              <a:t> </a:t>
            </a:r>
            <a:r>
              <a:rPr spc="-25" dirty="0"/>
              <a:t>ADT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Priority</a:t>
            </a:r>
            <a:r>
              <a:rPr spc="-30" dirty="0"/>
              <a:t> </a:t>
            </a:r>
            <a:r>
              <a:rPr dirty="0"/>
              <a:t>Queues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Heaps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spc="-50" dirty="0"/>
              <a:pPr marL="114300">
                <a:lnSpc>
                  <a:spcPts val="1410"/>
                </a:lnSpc>
              </a:pPr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059940" y="1268475"/>
            <a:ext cx="9065260" cy="416146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4965" indent="-342265">
              <a:spcBef>
                <a:spcPts val="365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Stores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collection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0504D"/>
                </a:solidFill>
                <a:latin typeface="Times New Roman"/>
                <a:cs typeface="Times New Roman"/>
              </a:rPr>
              <a:t>(key,</a:t>
            </a:r>
            <a:r>
              <a:rPr sz="2200" spc="-4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element)</a:t>
            </a:r>
            <a:r>
              <a:rPr sz="2200" spc="-5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pairs</a:t>
            </a: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260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Main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methods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240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376092"/>
                </a:solidFill>
                <a:latin typeface="Times New Roman"/>
                <a:cs typeface="Times New Roman"/>
              </a:rPr>
              <a:t>insertItem(k,</a:t>
            </a:r>
            <a:r>
              <a:rPr sz="2200" spc="-30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376092"/>
                </a:solidFill>
                <a:latin typeface="Times New Roman"/>
                <a:cs typeface="Times New Roman"/>
              </a:rPr>
              <a:t>o)</a:t>
            </a:r>
            <a:r>
              <a:rPr sz="2200" dirty="0">
                <a:latin typeface="Times New Roman"/>
                <a:cs typeface="Times New Roman"/>
              </a:rPr>
              <a:t>: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inserts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element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o</a:t>
            </a:r>
            <a:endParaRPr sz="2200" dirty="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ts val="2300"/>
              </a:lnSpc>
              <a:spcBef>
                <a:spcPts val="625"/>
              </a:spcBef>
              <a:buFont typeface="Arial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376092"/>
                </a:solidFill>
                <a:latin typeface="Times New Roman"/>
                <a:cs typeface="Times New Roman"/>
              </a:rPr>
              <a:t>removeMin():</a:t>
            </a:r>
            <a:r>
              <a:rPr sz="2200" spc="-35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removes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smallest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key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returns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its </a:t>
            </a:r>
            <a:r>
              <a:rPr sz="2200" spc="-10" dirty="0">
                <a:latin typeface="Times New Roman"/>
                <a:cs typeface="Times New Roman"/>
              </a:rPr>
              <a:t>element</a:t>
            </a:r>
            <a:r>
              <a:rPr lang="en-US" sz="2200" spc="-1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755650" marR="245110" lvl="1" indent="-285750">
              <a:lnSpc>
                <a:spcPct val="79100"/>
              </a:lnSpc>
              <a:spcBef>
                <a:spcPts val="610"/>
              </a:spcBef>
              <a:buFont typeface="Arial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376092"/>
                </a:solidFill>
                <a:latin typeface="Times New Roman"/>
                <a:cs typeface="Times New Roman"/>
              </a:rPr>
              <a:t>minKey()</a:t>
            </a:r>
            <a:r>
              <a:rPr sz="2200" dirty="0">
                <a:latin typeface="Times New Roman"/>
                <a:cs typeface="Times New Roman"/>
              </a:rPr>
              <a:t>: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returns,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remove,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smallest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an </a:t>
            </a:r>
            <a:r>
              <a:rPr sz="2200" spc="-20" dirty="0">
                <a:latin typeface="Times New Roman"/>
                <a:cs typeface="Times New Roman"/>
              </a:rPr>
              <a:t>item</a:t>
            </a:r>
            <a:endParaRPr sz="2200" dirty="0">
              <a:latin typeface="Times New Roman"/>
              <a:cs typeface="Times New Roman"/>
            </a:endParaRPr>
          </a:p>
          <a:p>
            <a:pPr marL="755650" marR="281305" lvl="1" indent="-285750">
              <a:lnSpc>
                <a:spcPts val="2210"/>
              </a:lnSpc>
              <a:spcBef>
                <a:spcPts val="380"/>
              </a:spcBef>
              <a:buFont typeface="Arial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376092"/>
                </a:solidFill>
                <a:latin typeface="Times New Roman"/>
                <a:cs typeface="Times New Roman"/>
              </a:rPr>
              <a:t>minElement()</a:t>
            </a:r>
            <a:r>
              <a:rPr sz="2200" dirty="0">
                <a:latin typeface="Times New Roman"/>
                <a:cs typeface="Times New Roman"/>
              </a:rPr>
              <a:t>: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returns,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remove,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element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an </a:t>
            </a:r>
            <a:r>
              <a:rPr sz="2200" dirty="0">
                <a:latin typeface="Times New Roman"/>
                <a:cs typeface="Times New Roman"/>
              </a:rPr>
              <a:t>item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smallest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key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ts val="2590"/>
              </a:lnSpc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376092"/>
                </a:solidFill>
                <a:latin typeface="Times New Roman"/>
                <a:cs typeface="Times New Roman"/>
              </a:rPr>
              <a:t>size()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376092"/>
                </a:solidFill>
                <a:latin typeface="Times New Roman"/>
                <a:cs typeface="Times New Roman"/>
              </a:rPr>
              <a:t>isEmpty()</a:t>
            </a:r>
            <a:endParaRPr sz="2200" dirty="0">
              <a:latin typeface="Times New Roman"/>
              <a:cs typeface="Times New Roman"/>
            </a:endParaRPr>
          </a:p>
          <a:p>
            <a:pPr lvl="1">
              <a:spcBef>
                <a:spcPts val="135"/>
              </a:spcBef>
              <a:buFont typeface="Arial"/>
              <a:buChar char="–"/>
            </a:pP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lnSpc>
                <a:spcPts val="2630"/>
              </a:lnSpc>
              <a:buFont typeface="Arial"/>
              <a:buChar char="•"/>
              <a:tabLst>
                <a:tab pos="354965" algn="l"/>
              </a:tabLst>
            </a:pPr>
            <a:r>
              <a:rPr sz="2200" spc="-10" dirty="0">
                <a:latin typeface="Times New Roman"/>
                <a:cs typeface="Times New Roman"/>
              </a:rPr>
              <a:t>Applications: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lnSpc>
                <a:spcPts val="2630"/>
              </a:lnSpc>
              <a:buFont typeface="Arial"/>
              <a:buChar char="–"/>
              <a:tabLst>
                <a:tab pos="755015" algn="l"/>
              </a:tabLst>
            </a:pPr>
            <a:r>
              <a:rPr sz="2200" spc="-10" dirty="0">
                <a:latin typeface="Times New Roman"/>
                <a:cs typeface="Times New Roman"/>
              </a:rPr>
              <a:t>Multithreading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50"/>
              </a:spcBef>
              <a:buFont typeface="Arial"/>
              <a:buChar char="–"/>
              <a:tabLst>
                <a:tab pos="755015" algn="l"/>
              </a:tabLst>
            </a:pPr>
            <a:r>
              <a:rPr sz="2200" spc="-10" dirty="0">
                <a:latin typeface="Times New Roman"/>
                <a:cs typeface="Times New Roman"/>
              </a:rPr>
              <a:t>Triage</a:t>
            </a:r>
            <a:r>
              <a:rPr lang="en-US" sz="2200" spc="-10" dirty="0">
                <a:latin typeface="Times New Roman"/>
                <a:cs typeface="Times New Roman"/>
              </a:rPr>
              <a:t> in Hospital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Priority</a:t>
            </a:r>
            <a:r>
              <a:rPr spc="-30" dirty="0"/>
              <a:t> </a:t>
            </a:r>
            <a:r>
              <a:rPr dirty="0"/>
              <a:t>Queues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Heaps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spc="-50" dirty="0"/>
              <a:pPr marL="114300">
                <a:lnSpc>
                  <a:spcPts val="1410"/>
                </a:lnSpc>
              </a:pPr>
              <a:t>4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7549" y="515619"/>
            <a:ext cx="1080854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6600">
              <a:spcBef>
                <a:spcPts val="100"/>
              </a:spcBef>
            </a:pPr>
            <a:r>
              <a:rPr dirty="0"/>
              <a:t>Keys</a:t>
            </a:r>
            <a:r>
              <a:rPr spc="-60" dirty="0"/>
              <a:t> </a:t>
            </a:r>
            <a:r>
              <a:rPr dirty="0"/>
              <a:t>must</a:t>
            </a:r>
            <a:r>
              <a:rPr spc="-50" dirty="0"/>
              <a:t> </a:t>
            </a:r>
            <a:r>
              <a:rPr dirty="0"/>
              <a:t>be</a:t>
            </a:r>
            <a:r>
              <a:rPr spc="-50" dirty="0"/>
              <a:t> </a:t>
            </a:r>
            <a:r>
              <a:rPr spc="-10" dirty="0"/>
              <a:t>comparable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618996"/>
            <a:ext cx="7960359" cy="33845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5600" marR="349885" indent="-342900">
              <a:lnSpc>
                <a:spcPct val="102699"/>
              </a:lnSpc>
              <a:spcBef>
                <a:spcPts val="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Keys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priority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queue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arbitrary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objects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which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C0504D"/>
                </a:solidFill>
                <a:latin typeface="Times New Roman"/>
                <a:cs typeface="Times New Roman"/>
              </a:rPr>
              <a:t>total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order</a:t>
            </a:r>
            <a:r>
              <a:rPr sz="2200" spc="-25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relation</a:t>
            </a:r>
            <a:r>
              <a:rPr sz="2200" spc="-3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defined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1120"/>
              </a:spcBef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generic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priority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queue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uses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auxiliary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Comparator</a:t>
            </a:r>
            <a:r>
              <a:rPr sz="2200" b="1" spc="-16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Times New Roman"/>
                <a:cs typeface="Times New Roman"/>
              </a:rPr>
              <a:t>ADT</a:t>
            </a:r>
            <a:endParaRPr sz="2200" dirty="0">
              <a:latin typeface="Times New Roman"/>
              <a:cs typeface="Times New Roman"/>
            </a:endParaRPr>
          </a:p>
          <a:p>
            <a:pPr marL="755650" marR="5080" lvl="1" indent="-285750">
              <a:lnSpc>
                <a:spcPts val="2590"/>
              </a:lnSpc>
              <a:spcBef>
                <a:spcPts val="705"/>
              </a:spcBef>
              <a:buFont typeface="Arial"/>
              <a:buChar char="–"/>
              <a:tabLst>
                <a:tab pos="755650" algn="l"/>
              </a:tabLst>
            </a:pPr>
            <a:r>
              <a:rPr sz="2200" dirty="0">
                <a:latin typeface="Times New Roman"/>
                <a:cs typeface="Times New Roman"/>
              </a:rPr>
              <a:t>Encapsulates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action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comparing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two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objects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according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a </a:t>
            </a:r>
            <a:r>
              <a:rPr sz="2200" dirty="0">
                <a:latin typeface="Times New Roman"/>
                <a:cs typeface="Times New Roman"/>
              </a:rPr>
              <a:t>given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total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order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relation</a:t>
            </a:r>
            <a:endParaRPr sz="2200" dirty="0">
              <a:latin typeface="Times New Roman"/>
              <a:cs typeface="Times New Roman"/>
            </a:endParaRPr>
          </a:p>
          <a:p>
            <a:pPr marL="755015" lvl="1" indent="-285115">
              <a:spcBef>
                <a:spcPts val="475"/>
              </a:spcBef>
              <a:buFont typeface="Arial"/>
              <a:buChar char="–"/>
              <a:tabLst>
                <a:tab pos="755015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comparator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external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being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compared</a:t>
            </a:r>
            <a:endParaRPr sz="2200" dirty="0">
              <a:latin typeface="Times New Roman"/>
              <a:cs typeface="Times New Roman"/>
            </a:endParaRPr>
          </a:p>
          <a:p>
            <a:pPr marL="755650" marR="199390" lvl="1" indent="-285750">
              <a:lnSpc>
                <a:spcPct val="101800"/>
              </a:lnSpc>
              <a:spcBef>
                <a:spcPts val="434"/>
              </a:spcBef>
              <a:buFont typeface="Arial"/>
              <a:buChar char="–"/>
              <a:tabLst>
                <a:tab pos="755650" algn="l"/>
              </a:tabLst>
            </a:pPr>
            <a:r>
              <a:rPr sz="2200" dirty="0">
                <a:latin typeface="Times New Roman"/>
                <a:cs typeface="Times New Roman"/>
              </a:rPr>
              <a:t>When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priority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queue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needs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compare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two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keys,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uses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its </a:t>
            </a:r>
            <a:r>
              <a:rPr sz="2200" spc="-10" dirty="0">
                <a:latin typeface="Times New Roman"/>
                <a:cs typeface="Times New Roman"/>
              </a:rPr>
              <a:t>comparator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1940" y="4980940"/>
            <a:ext cx="3685540" cy="83629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97815" indent="-285115">
              <a:spcBef>
                <a:spcPts val="650"/>
              </a:spcBef>
              <a:buFont typeface="Arial"/>
              <a:buChar char="•"/>
              <a:tabLst>
                <a:tab pos="297815" algn="l"/>
              </a:tabLst>
            </a:pP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isGreaterThan</a:t>
            </a:r>
            <a:r>
              <a:rPr sz="2200" dirty="0">
                <a:latin typeface="Times New Roman"/>
                <a:cs typeface="Times New Roman"/>
              </a:rPr>
              <a:t>(x,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y)</a:t>
            </a:r>
            <a:endParaRPr sz="2200">
              <a:latin typeface="Times New Roman"/>
              <a:cs typeface="Times New Roman"/>
            </a:endParaRPr>
          </a:p>
          <a:p>
            <a:pPr marL="297815" indent="-285115">
              <a:spcBef>
                <a:spcPts val="550"/>
              </a:spcBef>
              <a:buFont typeface="Arial"/>
              <a:buChar char="•"/>
              <a:tabLst>
                <a:tab pos="297815" algn="l"/>
              </a:tabLst>
            </a:pPr>
            <a:r>
              <a:rPr sz="2200" spc="-10" dirty="0">
                <a:solidFill>
                  <a:srgbClr val="1F497D"/>
                </a:solidFill>
                <a:latin typeface="Times New Roman"/>
                <a:cs typeface="Times New Roman"/>
              </a:rPr>
              <a:t>isGreaterThanOrEqualTo</a:t>
            </a:r>
            <a:r>
              <a:rPr sz="2200" spc="-10" dirty="0">
                <a:latin typeface="Times New Roman"/>
                <a:cs typeface="Times New Roman"/>
              </a:rPr>
              <a:t>(x,y)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0073" y="4980940"/>
            <a:ext cx="3358515" cy="124206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97815" indent="-285115">
              <a:spcBef>
                <a:spcPts val="650"/>
              </a:spcBef>
              <a:buFont typeface="Arial"/>
              <a:buChar char="•"/>
              <a:tabLst>
                <a:tab pos="297815" algn="l"/>
              </a:tabLst>
            </a:pP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isLessThan</a:t>
            </a:r>
            <a:r>
              <a:rPr sz="2200" spc="-7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(x,y)</a:t>
            </a:r>
            <a:endParaRPr sz="2200">
              <a:latin typeface="Times New Roman"/>
              <a:cs typeface="Times New Roman"/>
            </a:endParaRPr>
          </a:p>
          <a:p>
            <a:pPr marL="297815" indent="-285115">
              <a:spcBef>
                <a:spcPts val="550"/>
              </a:spcBef>
              <a:buFont typeface="Arial"/>
              <a:buChar char="•"/>
              <a:tabLst>
                <a:tab pos="297815" algn="l"/>
              </a:tabLst>
            </a:pPr>
            <a:r>
              <a:rPr sz="2200" spc="-10" dirty="0">
                <a:solidFill>
                  <a:srgbClr val="1F497D"/>
                </a:solidFill>
                <a:latin typeface="Times New Roman"/>
                <a:cs typeface="Times New Roman"/>
              </a:rPr>
              <a:t>isLessThanOrEqualTo</a:t>
            </a:r>
            <a:r>
              <a:rPr sz="2200" spc="-10" dirty="0">
                <a:latin typeface="Times New Roman"/>
                <a:cs typeface="Times New Roman"/>
              </a:rPr>
              <a:t>(x,y)</a:t>
            </a:r>
            <a:endParaRPr sz="2200">
              <a:latin typeface="Times New Roman"/>
              <a:cs typeface="Times New Roman"/>
            </a:endParaRPr>
          </a:p>
          <a:p>
            <a:pPr marL="297815" indent="-285115">
              <a:spcBef>
                <a:spcPts val="555"/>
              </a:spcBef>
              <a:buFont typeface="Arial"/>
              <a:buChar char="•"/>
              <a:tabLst>
                <a:tab pos="297815" algn="l"/>
              </a:tabLst>
            </a:pPr>
            <a:r>
              <a:rPr sz="2200" spc="-10" dirty="0">
                <a:solidFill>
                  <a:srgbClr val="1F497D"/>
                </a:solidFill>
                <a:latin typeface="Times New Roman"/>
                <a:cs typeface="Times New Roman"/>
              </a:rPr>
              <a:t>isEqualTo</a:t>
            </a:r>
            <a:r>
              <a:rPr sz="2200" spc="-10" dirty="0">
                <a:latin typeface="Times New Roman"/>
                <a:cs typeface="Times New Roman"/>
              </a:rPr>
              <a:t>(x,y)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Priority</a:t>
            </a:r>
            <a:r>
              <a:rPr spc="-30" dirty="0"/>
              <a:t> </a:t>
            </a:r>
            <a:r>
              <a:rPr dirty="0"/>
              <a:t>Queues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Heaps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spc="-50" dirty="0"/>
              <a:pPr marL="114300">
                <a:lnSpc>
                  <a:spcPts val="1410"/>
                </a:lnSpc>
              </a:pPr>
              <a:t>5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313" y="1445260"/>
            <a:ext cx="7700009" cy="7054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695450" marR="5080" indent="-1682750">
              <a:lnSpc>
                <a:spcPct val="102699"/>
              </a:lnSpc>
              <a:spcBef>
                <a:spcPts val="25"/>
              </a:spcBef>
            </a:pPr>
            <a:r>
              <a:rPr sz="2200" dirty="0">
                <a:latin typeface="Times New Roman"/>
                <a:cs typeface="Times New Roman"/>
              </a:rPr>
              <a:t>Suppose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given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priority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queue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implementation,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you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have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following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operations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work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with: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32136" y="2540508"/>
            <a:ext cx="6697663" cy="257570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183130" marR="2175510" algn="ctr">
              <a:lnSpc>
                <a:spcPct val="111600"/>
              </a:lnSpc>
              <a:spcBef>
                <a:spcPts val="204"/>
              </a:spcBef>
            </a:pPr>
            <a:r>
              <a:rPr sz="2000" dirty="0">
                <a:solidFill>
                  <a:srgbClr val="376092"/>
                </a:solidFill>
                <a:latin typeface="Times New Roman"/>
                <a:cs typeface="Times New Roman"/>
              </a:rPr>
              <a:t>insertItem(</a:t>
            </a:r>
            <a:r>
              <a:rPr sz="2000" i="1" dirty="0">
                <a:solidFill>
                  <a:srgbClr val="376092"/>
                </a:solidFill>
                <a:latin typeface="Times New Roman"/>
                <a:cs typeface="Times New Roman"/>
              </a:rPr>
              <a:t>k</a:t>
            </a:r>
            <a:r>
              <a:rPr sz="2000" dirty="0">
                <a:solidFill>
                  <a:srgbClr val="376092"/>
                </a:solidFill>
                <a:latin typeface="Times New Roman"/>
                <a:cs typeface="Times New Roman"/>
              </a:rPr>
              <a:t>,</a:t>
            </a:r>
            <a:r>
              <a:rPr sz="2000" spc="-65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000" i="1" spc="-25" dirty="0">
                <a:solidFill>
                  <a:srgbClr val="376092"/>
                </a:solidFill>
                <a:latin typeface="Times New Roman"/>
                <a:cs typeface="Times New Roman"/>
              </a:rPr>
              <a:t>o</a:t>
            </a:r>
            <a:r>
              <a:rPr sz="2000" spc="-25" dirty="0">
                <a:solidFill>
                  <a:srgbClr val="376092"/>
                </a:solidFill>
                <a:latin typeface="Times New Roman"/>
                <a:cs typeface="Times New Roman"/>
              </a:rPr>
              <a:t>) </a:t>
            </a:r>
            <a:r>
              <a:rPr sz="2000" spc="-10" dirty="0">
                <a:solidFill>
                  <a:srgbClr val="376092"/>
                </a:solidFill>
                <a:latin typeface="Times New Roman"/>
                <a:cs typeface="Times New Roman"/>
              </a:rPr>
              <a:t>removeMin() minKey() minElement() size() isEmpty()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141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200" b="1" dirty="0">
                <a:latin typeface="Times New Roman"/>
                <a:cs typeface="Times New Roman"/>
              </a:rPr>
              <a:t>How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can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you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use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it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to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sort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sequence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S</a:t>
            </a:r>
            <a:r>
              <a:rPr sz="2200" b="1" i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of</a:t>
            </a:r>
            <a:r>
              <a:rPr sz="2200" b="1" spc="-10" dirty="0">
                <a:latin typeface="Times New Roman"/>
                <a:cs typeface="Times New Roman"/>
              </a:rPr>
              <a:t> numbers</a:t>
            </a:r>
            <a:r>
              <a:rPr sz="2200" spc="-10" dirty="0">
                <a:latin typeface="Times New Roman"/>
                <a:cs typeface="Times New Roman"/>
              </a:rPr>
              <a:t>?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581BB-072D-3161-58FB-236AEC17F79F}"/>
              </a:ext>
            </a:extLst>
          </p:cNvPr>
          <p:cNvSpPr txBox="1"/>
          <p:nvPr/>
        </p:nvSpPr>
        <p:spPr>
          <a:xfrm>
            <a:off x="1905000" y="408827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Implementation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7549" y="515619"/>
            <a:ext cx="1080854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845">
              <a:spcBef>
                <a:spcPts val="100"/>
              </a:spcBef>
            </a:pPr>
            <a:r>
              <a:rPr dirty="0"/>
              <a:t>Sorting</a:t>
            </a:r>
            <a:r>
              <a:rPr spc="-70" dirty="0"/>
              <a:t> </a:t>
            </a:r>
            <a:r>
              <a:rPr dirty="0"/>
              <a:t>with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Priority</a:t>
            </a:r>
            <a:r>
              <a:rPr spc="-70" dirty="0"/>
              <a:t> </a:t>
            </a:r>
            <a:r>
              <a:rPr spc="-10" dirty="0"/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503173"/>
            <a:ext cx="7858125" cy="17233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sz="2200" spc="-50" dirty="0">
                <a:latin typeface="Times New Roman"/>
                <a:cs typeface="Times New Roman"/>
              </a:rPr>
              <a:t>We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priority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queue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sort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comparable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elements</a:t>
            </a:r>
            <a:endParaRPr sz="2200">
              <a:latin typeface="Times New Roman"/>
              <a:cs typeface="Times New Roman"/>
            </a:endParaRPr>
          </a:p>
          <a:p>
            <a:pPr marL="412750" marR="486409" indent="-342900">
              <a:lnSpc>
                <a:spcPts val="2300"/>
              </a:lnSpc>
              <a:spcBef>
                <a:spcPts val="600"/>
              </a:spcBef>
              <a:buAutoNum type="arabicPeriod"/>
              <a:tabLst>
                <a:tab pos="412750" algn="l"/>
              </a:tabLst>
            </a:pPr>
            <a:r>
              <a:rPr sz="2200" dirty="0">
                <a:latin typeface="Times New Roman"/>
                <a:cs typeface="Times New Roman"/>
              </a:rPr>
              <a:t>Insert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elements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series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insertItem</a:t>
            </a:r>
            <a:r>
              <a:rPr sz="2200" dirty="0">
                <a:latin typeface="Times New Roman"/>
                <a:cs typeface="Times New Roman"/>
              </a:rPr>
              <a:t>(e,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e) </a:t>
            </a:r>
            <a:r>
              <a:rPr sz="2200" spc="-10" dirty="0">
                <a:latin typeface="Times New Roman"/>
                <a:cs typeface="Times New Roman"/>
              </a:rPr>
              <a:t>operations</a:t>
            </a:r>
            <a:endParaRPr sz="2200">
              <a:latin typeface="Times New Roman"/>
              <a:cs typeface="Times New Roman"/>
            </a:endParaRPr>
          </a:p>
          <a:p>
            <a:pPr marL="412750" marR="5080" indent="-342900">
              <a:lnSpc>
                <a:spcPts val="2400"/>
              </a:lnSpc>
              <a:spcBef>
                <a:spcPts val="525"/>
              </a:spcBef>
              <a:buAutoNum type="arabicPeriod"/>
              <a:tabLst>
                <a:tab pos="412750" algn="l"/>
              </a:tabLst>
            </a:pPr>
            <a:r>
              <a:rPr sz="2200" dirty="0">
                <a:latin typeface="Times New Roman"/>
                <a:cs typeface="Times New Roman"/>
              </a:rPr>
              <a:t>Remove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elements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sorted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order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series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Times New Roman"/>
                <a:cs typeface="Times New Roman"/>
              </a:rPr>
              <a:t>removeMin</a:t>
            </a:r>
            <a:r>
              <a:rPr sz="2200" spc="-10" dirty="0">
                <a:latin typeface="Times New Roman"/>
                <a:cs typeface="Times New Roman"/>
              </a:rPr>
              <a:t>() operations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3930396"/>
            <a:ext cx="1614805" cy="137287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ct val="109700"/>
              </a:lnSpc>
              <a:spcBef>
                <a:spcPts val="180"/>
              </a:spcBef>
            </a:pPr>
            <a:r>
              <a:rPr sz="2000" dirty="0">
                <a:latin typeface="Times New Roman"/>
                <a:cs typeface="Times New Roman"/>
              </a:rPr>
              <a:t>Running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depends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priority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queue </a:t>
            </a:r>
            <a:r>
              <a:rPr sz="2000" spc="-10" dirty="0">
                <a:solidFill>
                  <a:srgbClr val="376092"/>
                </a:solidFill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64127" y="3324543"/>
            <a:ext cx="6442075" cy="3033395"/>
          </a:xfrm>
          <a:custGeom>
            <a:avLst/>
            <a:gdLst/>
            <a:ahLst/>
            <a:cxnLst/>
            <a:rect l="l" t="t" r="r" b="b"/>
            <a:pathLst>
              <a:path w="6442075" h="3033395">
                <a:moveTo>
                  <a:pt x="0" y="0"/>
                </a:moveTo>
                <a:lnTo>
                  <a:pt x="6441693" y="0"/>
                </a:lnTo>
                <a:lnTo>
                  <a:pt x="6441693" y="3033141"/>
                </a:lnTo>
                <a:lnTo>
                  <a:pt x="0" y="3033141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015823" y="3318765"/>
            <a:ext cx="8086512" cy="2612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Algorithm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i="1" spc="-20" dirty="0"/>
              <a:t>PQ-</a:t>
            </a:r>
            <a:r>
              <a:rPr i="1" dirty="0"/>
              <a:t>Sort</a:t>
            </a:r>
            <a:r>
              <a:rPr b="0" dirty="0">
                <a:latin typeface="Times New Roman"/>
                <a:cs typeface="Times New Roman"/>
              </a:rPr>
              <a:t>(</a:t>
            </a:r>
            <a:r>
              <a:rPr i="1" dirty="0"/>
              <a:t>S,</a:t>
            </a:r>
            <a:r>
              <a:rPr i="1" spc="-40" dirty="0"/>
              <a:t> </a:t>
            </a:r>
            <a:r>
              <a:rPr i="1" spc="-25" dirty="0"/>
              <a:t>C</a:t>
            </a:r>
            <a:r>
              <a:rPr b="0" spc="-25" dirty="0"/>
              <a:t>)</a:t>
            </a:r>
          </a:p>
          <a:p>
            <a:pPr marL="469900">
              <a:lnSpc>
                <a:spcPts val="2125"/>
              </a:lnSpc>
              <a:spcBef>
                <a:spcPts val="4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Input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b="0" dirty="0">
                <a:solidFill>
                  <a:srgbClr val="C0504D"/>
                </a:solidFill>
                <a:latin typeface="Times New Roman"/>
                <a:cs typeface="Times New Roman"/>
              </a:rPr>
              <a:t>sequence</a:t>
            </a:r>
            <a:r>
              <a:rPr b="0" spc="-30" dirty="0">
                <a:solidFill>
                  <a:srgbClr val="C0504D"/>
                </a:solidFill>
              </a:rPr>
              <a:t> </a:t>
            </a:r>
            <a:r>
              <a:rPr i="1" dirty="0">
                <a:solidFill>
                  <a:srgbClr val="C0504D"/>
                </a:solidFill>
              </a:rPr>
              <a:t>S</a:t>
            </a:r>
            <a:r>
              <a:rPr b="0" dirty="0">
                <a:solidFill>
                  <a:srgbClr val="C0504D"/>
                </a:solidFill>
                <a:latin typeface="Times New Roman"/>
                <a:cs typeface="Times New Roman"/>
              </a:rPr>
              <a:t>,</a:t>
            </a:r>
            <a:r>
              <a:rPr b="0" spc="-25" dirty="0">
                <a:solidFill>
                  <a:srgbClr val="C0504D"/>
                </a:solidFill>
              </a:rPr>
              <a:t> </a:t>
            </a:r>
            <a:r>
              <a:rPr b="0" dirty="0">
                <a:solidFill>
                  <a:srgbClr val="C0504D"/>
                </a:solidFill>
                <a:latin typeface="Times New Roman"/>
                <a:cs typeface="Times New Roman"/>
              </a:rPr>
              <a:t>comparator</a:t>
            </a:r>
            <a:r>
              <a:rPr b="0" spc="-30" dirty="0">
                <a:solidFill>
                  <a:srgbClr val="C0504D"/>
                </a:solidFill>
              </a:rPr>
              <a:t> </a:t>
            </a:r>
            <a:r>
              <a:rPr i="1" dirty="0">
                <a:solidFill>
                  <a:srgbClr val="C0504D"/>
                </a:solidFill>
              </a:rPr>
              <a:t>C</a:t>
            </a:r>
            <a:r>
              <a:rPr i="1" spc="-30" dirty="0">
                <a:solidFill>
                  <a:srgbClr val="C0504D"/>
                </a:solidFill>
              </a:rPr>
              <a:t> </a:t>
            </a:r>
            <a:r>
              <a:rPr b="0" dirty="0">
                <a:solidFill>
                  <a:srgbClr val="C0504D"/>
                </a:solidFill>
                <a:latin typeface="Times New Roman"/>
                <a:cs typeface="Times New Roman"/>
              </a:rPr>
              <a:t>for</a:t>
            </a:r>
            <a:r>
              <a:rPr b="0" spc="-30" dirty="0">
                <a:solidFill>
                  <a:srgbClr val="C0504D"/>
                </a:solidFill>
              </a:rPr>
              <a:t> </a:t>
            </a:r>
            <a:r>
              <a:rPr b="0" dirty="0">
                <a:solidFill>
                  <a:srgbClr val="C0504D"/>
                </a:solidFill>
                <a:latin typeface="Times New Roman"/>
                <a:cs typeface="Times New Roman"/>
              </a:rPr>
              <a:t>the</a:t>
            </a:r>
            <a:r>
              <a:rPr b="0" spc="-25" dirty="0">
                <a:solidFill>
                  <a:srgbClr val="C0504D"/>
                </a:solidFill>
              </a:rPr>
              <a:t> </a:t>
            </a:r>
            <a:r>
              <a:rPr b="0" dirty="0">
                <a:solidFill>
                  <a:srgbClr val="C0504D"/>
                </a:solidFill>
                <a:latin typeface="Times New Roman"/>
                <a:cs typeface="Times New Roman"/>
              </a:rPr>
              <a:t>elements</a:t>
            </a:r>
            <a:r>
              <a:rPr b="0" spc="-35" dirty="0">
                <a:solidFill>
                  <a:srgbClr val="C0504D"/>
                </a:solidFill>
              </a:rPr>
              <a:t> </a:t>
            </a:r>
            <a:r>
              <a:rPr b="0" dirty="0">
                <a:solidFill>
                  <a:srgbClr val="C0504D"/>
                </a:solidFill>
                <a:latin typeface="Times New Roman"/>
                <a:cs typeface="Times New Roman"/>
              </a:rPr>
              <a:t>of</a:t>
            </a:r>
            <a:r>
              <a:rPr b="0" spc="-25" dirty="0">
                <a:solidFill>
                  <a:srgbClr val="C0504D"/>
                </a:solidFill>
              </a:rPr>
              <a:t> </a:t>
            </a:r>
            <a:r>
              <a:rPr i="1" spc="-50" dirty="0">
                <a:solidFill>
                  <a:srgbClr val="C0504D"/>
                </a:solidFill>
              </a:rPr>
              <a:t>S</a:t>
            </a:r>
          </a:p>
          <a:p>
            <a:pPr marL="469900">
              <a:lnSpc>
                <a:spcPts val="2125"/>
              </a:lnSpc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Output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b="0" dirty="0">
                <a:solidFill>
                  <a:srgbClr val="C0504D"/>
                </a:solidFill>
                <a:latin typeface="Times New Roman"/>
                <a:cs typeface="Times New Roman"/>
              </a:rPr>
              <a:t>sequence</a:t>
            </a:r>
            <a:r>
              <a:rPr b="0" spc="-30" dirty="0">
                <a:solidFill>
                  <a:srgbClr val="C0504D"/>
                </a:solidFill>
              </a:rPr>
              <a:t> </a:t>
            </a:r>
            <a:r>
              <a:rPr i="1" dirty="0">
                <a:solidFill>
                  <a:srgbClr val="C0504D"/>
                </a:solidFill>
              </a:rPr>
              <a:t>S</a:t>
            </a:r>
            <a:r>
              <a:rPr i="1" spc="-35" dirty="0">
                <a:solidFill>
                  <a:srgbClr val="C0504D"/>
                </a:solidFill>
              </a:rPr>
              <a:t> </a:t>
            </a:r>
            <a:r>
              <a:rPr b="0" dirty="0">
                <a:solidFill>
                  <a:srgbClr val="C0504D"/>
                </a:solidFill>
                <a:latin typeface="Times New Roman"/>
                <a:cs typeface="Times New Roman"/>
              </a:rPr>
              <a:t>sorted</a:t>
            </a:r>
            <a:r>
              <a:rPr b="0" spc="-30" dirty="0">
                <a:solidFill>
                  <a:srgbClr val="C0504D"/>
                </a:solidFill>
              </a:rPr>
              <a:t> </a:t>
            </a:r>
            <a:r>
              <a:rPr b="0" dirty="0">
                <a:solidFill>
                  <a:srgbClr val="C0504D"/>
                </a:solidFill>
                <a:latin typeface="Times New Roman"/>
                <a:cs typeface="Times New Roman"/>
              </a:rPr>
              <a:t>in</a:t>
            </a:r>
            <a:r>
              <a:rPr b="0" spc="-30" dirty="0">
                <a:solidFill>
                  <a:srgbClr val="C0504D"/>
                </a:solidFill>
              </a:rPr>
              <a:t> </a:t>
            </a:r>
            <a:r>
              <a:rPr b="0" dirty="0">
                <a:solidFill>
                  <a:srgbClr val="C0504D"/>
                </a:solidFill>
                <a:latin typeface="Times New Roman"/>
                <a:cs typeface="Times New Roman"/>
              </a:rPr>
              <a:t>increasing</a:t>
            </a:r>
            <a:r>
              <a:rPr b="0" spc="-30" dirty="0">
                <a:solidFill>
                  <a:srgbClr val="C0504D"/>
                </a:solidFill>
              </a:rPr>
              <a:t> </a:t>
            </a:r>
            <a:r>
              <a:rPr b="0" dirty="0">
                <a:solidFill>
                  <a:srgbClr val="C0504D"/>
                </a:solidFill>
                <a:latin typeface="Times New Roman"/>
                <a:cs typeface="Times New Roman"/>
              </a:rPr>
              <a:t>order</a:t>
            </a:r>
            <a:r>
              <a:rPr b="0" spc="-25" dirty="0">
                <a:solidFill>
                  <a:srgbClr val="C0504D"/>
                </a:solidFill>
              </a:rPr>
              <a:t> </a:t>
            </a:r>
            <a:r>
              <a:rPr b="0" dirty="0">
                <a:solidFill>
                  <a:srgbClr val="C0504D"/>
                </a:solidFill>
                <a:latin typeface="Times New Roman"/>
                <a:cs typeface="Times New Roman"/>
              </a:rPr>
              <a:t>according</a:t>
            </a:r>
            <a:r>
              <a:rPr b="0" spc="-30" dirty="0">
                <a:solidFill>
                  <a:srgbClr val="C0504D"/>
                </a:solidFill>
              </a:rPr>
              <a:t> </a:t>
            </a:r>
            <a:r>
              <a:rPr b="0" dirty="0">
                <a:solidFill>
                  <a:srgbClr val="C0504D"/>
                </a:solidFill>
                <a:latin typeface="Times New Roman"/>
                <a:cs typeface="Times New Roman"/>
              </a:rPr>
              <a:t>to</a:t>
            </a:r>
            <a:r>
              <a:rPr b="0" spc="-35" dirty="0">
                <a:solidFill>
                  <a:srgbClr val="C0504D"/>
                </a:solidFill>
              </a:rPr>
              <a:t> </a:t>
            </a:r>
            <a:r>
              <a:rPr i="1" spc="-50" dirty="0">
                <a:solidFill>
                  <a:srgbClr val="C0504D"/>
                </a:solidFill>
              </a:rPr>
              <a:t>C</a:t>
            </a:r>
          </a:p>
          <a:p>
            <a:pPr marL="469900">
              <a:spcBef>
                <a:spcPts val="240"/>
              </a:spcBef>
            </a:pPr>
            <a:r>
              <a:rPr i="1" dirty="0">
                <a:solidFill>
                  <a:srgbClr val="C0504D"/>
                </a:solidFill>
              </a:rPr>
              <a:t>P</a:t>
            </a:r>
            <a:r>
              <a:rPr i="1" spc="-100" dirty="0">
                <a:solidFill>
                  <a:srgbClr val="C0504D"/>
                </a:solidFill>
              </a:rPr>
              <a:t> </a:t>
            </a:r>
            <a:r>
              <a:rPr b="0"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b="0" spc="-30" dirty="0">
                <a:solidFill>
                  <a:srgbClr val="000000"/>
                </a:solidFill>
              </a:rPr>
              <a:t> </a:t>
            </a:r>
            <a:r>
              <a:rPr b="0" dirty="0">
                <a:solidFill>
                  <a:srgbClr val="C0504D"/>
                </a:solidFill>
                <a:latin typeface="Times New Roman"/>
                <a:cs typeface="Times New Roman"/>
              </a:rPr>
              <a:t>priority</a:t>
            </a:r>
            <a:r>
              <a:rPr b="0" spc="-30" dirty="0">
                <a:solidFill>
                  <a:srgbClr val="C0504D"/>
                </a:solidFill>
              </a:rPr>
              <a:t> </a:t>
            </a:r>
            <a:r>
              <a:rPr b="0" dirty="0">
                <a:solidFill>
                  <a:srgbClr val="C0504D"/>
                </a:solidFill>
                <a:latin typeface="Times New Roman"/>
                <a:cs typeface="Times New Roman"/>
              </a:rPr>
              <a:t>queue</a:t>
            </a:r>
            <a:r>
              <a:rPr b="0" spc="-30" dirty="0">
                <a:solidFill>
                  <a:srgbClr val="C0504D"/>
                </a:solidFill>
              </a:rPr>
              <a:t> </a:t>
            </a:r>
            <a:r>
              <a:rPr b="0" dirty="0">
                <a:solidFill>
                  <a:srgbClr val="C0504D"/>
                </a:solidFill>
                <a:latin typeface="Times New Roman"/>
                <a:cs typeface="Times New Roman"/>
              </a:rPr>
              <a:t>with</a:t>
            </a:r>
            <a:r>
              <a:rPr b="0" spc="-30" dirty="0">
                <a:solidFill>
                  <a:srgbClr val="C0504D"/>
                </a:solidFill>
              </a:rPr>
              <a:t> </a:t>
            </a:r>
            <a:r>
              <a:rPr b="0" dirty="0">
                <a:solidFill>
                  <a:srgbClr val="C0504D"/>
                </a:solidFill>
                <a:latin typeface="Times New Roman"/>
                <a:cs typeface="Times New Roman"/>
              </a:rPr>
              <a:t>comparator</a:t>
            </a:r>
            <a:r>
              <a:rPr b="0" spc="-35" dirty="0">
                <a:solidFill>
                  <a:srgbClr val="C0504D"/>
                </a:solidFill>
              </a:rPr>
              <a:t> </a:t>
            </a:r>
            <a:r>
              <a:rPr i="1" spc="-50" dirty="0">
                <a:solidFill>
                  <a:srgbClr val="C0504D"/>
                </a:solidFill>
              </a:rPr>
              <a:t>C</a:t>
            </a:r>
          </a:p>
          <a:p>
            <a:pPr marL="469900">
              <a:spcBef>
                <a:spcPts val="240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while</a:t>
            </a:r>
            <a:r>
              <a:rPr spc="95" dirty="0">
                <a:solidFill>
                  <a:srgbClr val="000000"/>
                </a:solidFill>
              </a:rPr>
              <a:t> </a:t>
            </a:r>
            <a:r>
              <a:rPr sz="1750" dirty="0">
                <a:solidFill>
                  <a:srgbClr val="C0504D"/>
                </a:solidFill>
                <a:latin typeface="Arial"/>
                <a:cs typeface="Arial"/>
              </a:rPr>
              <a:t>¬</a:t>
            </a:r>
            <a:r>
              <a:rPr i="1" dirty="0">
                <a:solidFill>
                  <a:srgbClr val="C0504D"/>
                </a:solidFill>
              </a:rPr>
              <a:t>S.isEmpty</a:t>
            </a:r>
            <a:r>
              <a:rPr i="1" spc="100" dirty="0">
                <a:solidFill>
                  <a:srgbClr val="C0504D"/>
                </a:solidFill>
              </a:rPr>
              <a:t> </a:t>
            </a:r>
            <a:r>
              <a:rPr b="0" spc="-25" dirty="0">
                <a:solidFill>
                  <a:srgbClr val="C0504D"/>
                </a:solidFill>
              </a:rPr>
              <a:t>()</a:t>
            </a:r>
            <a:endParaRPr sz="1750" dirty="0"/>
          </a:p>
          <a:p>
            <a:pPr marL="926465">
              <a:spcBef>
                <a:spcPts val="240"/>
              </a:spcBef>
            </a:pPr>
            <a:r>
              <a:rPr i="1" dirty="0">
                <a:solidFill>
                  <a:srgbClr val="C0504D"/>
                </a:solidFill>
              </a:rPr>
              <a:t>e</a:t>
            </a:r>
            <a:r>
              <a:rPr i="1" spc="-20" dirty="0">
                <a:solidFill>
                  <a:srgbClr val="C0504D"/>
                </a:solidFill>
              </a:rPr>
              <a:t> </a:t>
            </a:r>
            <a:r>
              <a:rPr b="0"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b="0" spc="-25" dirty="0">
                <a:solidFill>
                  <a:srgbClr val="000000"/>
                </a:solidFill>
              </a:rPr>
              <a:t> </a:t>
            </a:r>
            <a:r>
              <a:rPr i="1" dirty="0">
                <a:solidFill>
                  <a:srgbClr val="C0504D"/>
                </a:solidFill>
              </a:rPr>
              <a:t>S.remove</a:t>
            </a:r>
            <a:r>
              <a:rPr i="1" spc="-15" dirty="0">
                <a:solidFill>
                  <a:srgbClr val="C0504D"/>
                </a:solidFill>
              </a:rPr>
              <a:t> </a:t>
            </a:r>
            <a:r>
              <a:rPr b="0" dirty="0">
                <a:solidFill>
                  <a:srgbClr val="C0504D"/>
                </a:solidFill>
                <a:latin typeface="Times New Roman"/>
                <a:cs typeface="Times New Roman"/>
              </a:rPr>
              <a:t>(</a:t>
            </a:r>
            <a:r>
              <a:rPr i="1" dirty="0">
                <a:solidFill>
                  <a:srgbClr val="C0504D"/>
                </a:solidFill>
              </a:rPr>
              <a:t>S.</a:t>
            </a:r>
            <a:r>
              <a:rPr i="1" spc="-25" dirty="0">
                <a:solidFill>
                  <a:srgbClr val="C0504D"/>
                </a:solidFill>
              </a:rPr>
              <a:t> </a:t>
            </a:r>
            <a:r>
              <a:rPr i="1" dirty="0">
                <a:solidFill>
                  <a:srgbClr val="C0504D"/>
                </a:solidFill>
              </a:rPr>
              <a:t>first</a:t>
            </a:r>
            <a:r>
              <a:rPr i="1" spc="-20" dirty="0">
                <a:solidFill>
                  <a:srgbClr val="C0504D"/>
                </a:solidFill>
              </a:rPr>
              <a:t> </a:t>
            </a:r>
            <a:r>
              <a:rPr b="0" spc="-25" dirty="0">
                <a:solidFill>
                  <a:srgbClr val="C0504D"/>
                </a:solidFill>
              </a:rPr>
              <a:t>())</a:t>
            </a:r>
          </a:p>
          <a:p>
            <a:pPr marL="926465">
              <a:spcBef>
                <a:spcPts val="145"/>
              </a:spcBef>
            </a:pPr>
            <a:r>
              <a:rPr i="1" spc="-20" dirty="0">
                <a:solidFill>
                  <a:srgbClr val="C0504D"/>
                </a:solidFill>
              </a:rPr>
              <a:t>P.insertItem</a:t>
            </a:r>
            <a:r>
              <a:rPr b="0" spc="-20" dirty="0">
                <a:solidFill>
                  <a:srgbClr val="C0504D"/>
                </a:solidFill>
              </a:rPr>
              <a:t>(</a:t>
            </a:r>
            <a:r>
              <a:rPr i="1" spc="-20" dirty="0">
                <a:solidFill>
                  <a:srgbClr val="C0504D"/>
                </a:solidFill>
              </a:rPr>
              <a:t>e</a:t>
            </a:r>
            <a:r>
              <a:rPr b="0" spc="-20" dirty="0">
                <a:solidFill>
                  <a:srgbClr val="C0504D"/>
                </a:solidFill>
              </a:rPr>
              <a:t>, </a:t>
            </a:r>
            <a:r>
              <a:rPr i="1" spc="-25" dirty="0">
                <a:solidFill>
                  <a:srgbClr val="C0504D"/>
                </a:solidFill>
              </a:rPr>
              <a:t>e</a:t>
            </a:r>
            <a:r>
              <a:rPr b="0" spc="-25" dirty="0">
                <a:solidFill>
                  <a:srgbClr val="C0504D"/>
                </a:solidFill>
              </a:rPr>
              <a:t>)</a:t>
            </a:r>
          </a:p>
          <a:p>
            <a:pPr marL="469900">
              <a:spcBef>
                <a:spcPts val="240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while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sz="1750" spc="-10" dirty="0">
                <a:solidFill>
                  <a:srgbClr val="C0504D"/>
                </a:solidFill>
                <a:latin typeface="Arial"/>
                <a:cs typeface="Arial"/>
              </a:rPr>
              <a:t>¬</a:t>
            </a:r>
            <a:r>
              <a:rPr i="1" spc="-10" dirty="0">
                <a:solidFill>
                  <a:srgbClr val="C0504D"/>
                </a:solidFill>
              </a:rPr>
              <a:t>P.isEmpty</a:t>
            </a:r>
            <a:r>
              <a:rPr b="0" spc="-10" dirty="0">
                <a:solidFill>
                  <a:srgbClr val="C0504D"/>
                </a:solidFill>
              </a:rPr>
              <a:t>()</a:t>
            </a:r>
            <a:endParaRPr sz="1750" dirty="0"/>
          </a:p>
          <a:p>
            <a:pPr marL="926465" marR="3288665">
              <a:lnSpc>
                <a:spcPct val="111100"/>
              </a:lnSpc>
            </a:pPr>
            <a:r>
              <a:rPr i="1" dirty="0">
                <a:solidFill>
                  <a:srgbClr val="C0504D"/>
                </a:solidFill>
              </a:rPr>
              <a:t>e</a:t>
            </a:r>
            <a:r>
              <a:rPr i="1" spc="-5" dirty="0">
                <a:solidFill>
                  <a:srgbClr val="C0504D"/>
                </a:solidFill>
              </a:rPr>
              <a:t> </a:t>
            </a:r>
            <a:r>
              <a:rPr b="0" dirty="0">
                <a:solidFill>
                  <a:srgbClr val="000000"/>
                </a:solidFill>
                <a:latin typeface="Symbol"/>
                <a:cs typeface="Symbol"/>
              </a:rPr>
              <a:t></a:t>
            </a:r>
            <a:r>
              <a:rPr b="0" spc="-10" dirty="0">
                <a:solidFill>
                  <a:srgbClr val="000000"/>
                </a:solidFill>
              </a:rPr>
              <a:t> </a:t>
            </a:r>
            <a:r>
              <a:rPr i="1" spc="-25" dirty="0">
                <a:solidFill>
                  <a:srgbClr val="C0504D"/>
                </a:solidFill>
              </a:rPr>
              <a:t>P.removeMin</a:t>
            </a:r>
            <a:r>
              <a:rPr b="0" spc="-25" dirty="0">
                <a:solidFill>
                  <a:srgbClr val="C0504D"/>
                </a:solidFill>
              </a:rPr>
              <a:t>() </a:t>
            </a:r>
            <a:r>
              <a:rPr i="1" spc="-10" dirty="0">
                <a:solidFill>
                  <a:srgbClr val="C0504D"/>
                </a:solidFill>
              </a:rPr>
              <a:t>S.insertLast</a:t>
            </a:r>
            <a:r>
              <a:rPr b="0" spc="-10" dirty="0">
                <a:solidFill>
                  <a:srgbClr val="C0504D"/>
                </a:solidFill>
              </a:rPr>
              <a:t>(</a:t>
            </a:r>
            <a:r>
              <a:rPr i="1" spc="-10" dirty="0">
                <a:solidFill>
                  <a:srgbClr val="C0504D"/>
                </a:solidFill>
              </a:rPr>
              <a:t>e</a:t>
            </a:r>
            <a:r>
              <a:rPr b="0" spc="-10" dirty="0">
                <a:solidFill>
                  <a:srgbClr val="C0504D"/>
                </a:solidFill>
              </a:rPr>
              <a:t>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Priority</a:t>
            </a:r>
            <a:r>
              <a:rPr spc="-30" dirty="0"/>
              <a:t> </a:t>
            </a:r>
            <a:r>
              <a:rPr dirty="0"/>
              <a:t>Queues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Heaps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spc="-50" dirty="0"/>
              <a:pPr marL="114300">
                <a:lnSpc>
                  <a:spcPts val="1410"/>
                </a:lnSpc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1" y="4084827"/>
            <a:ext cx="44011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Implementation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sorted</a:t>
            </a:r>
            <a:r>
              <a:rPr sz="2200" spc="-4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sequence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4420108"/>
            <a:ext cx="7879080" cy="172973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54965" indent="-342265">
              <a:spcBef>
                <a:spcPts val="365"/>
              </a:spcBef>
              <a:buFont typeface="Arial"/>
              <a:buChar char="•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Store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priority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queue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sequence,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sorted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key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300"/>
              </a:lnSpc>
              <a:spcBef>
                <a:spcPts val="62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insertItem</a:t>
            </a:r>
            <a:r>
              <a:rPr sz="2200" spc="-25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takes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time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since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have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find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place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where</a:t>
            </a:r>
            <a:r>
              <a:rPr sz="2200" spc="-25" dirty="0">
                <a:latin typeface="Times New Roman"/>
                <a:cs typeface="Times New Roman"/>
              </a:rPr>
              <a:t> to </a:t>
            </a:r>
            <a:r>
              <a:rPr sz="2200" dirty="0">
                <a:latin typeface="Times New Roman"/>
                <a:cs typeface="Times New Roman"/>
              </a:rPr>
              <a:t>insert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item</a:t>
            </a:r>
            <a:endParaRPr sz="2200">
              <a:latin typeface="Times New Roman"/>
              <a:cs typeface="Times New Roman"/>
            </a:endParaRPr>
          </a:p>
          <a:p>
            <a:pPr marL="355600" marR="508000" indent="-342900">
              <a:lnSpc>
                <a:spcPts val="24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removeMin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minKey</a:t>
            </a:r>
            <a:r>
              <a:rPr sz="2200" spc="-35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minElement</a:t>
            </a:r>
            <a:r>
              <a:rPr sz="2200" spc="-35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take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(1)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time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since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smallest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beginning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sequence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27549" y="515619"/>
            <a:ext cx="1080854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pc="-30" dirty="0"/>
              <a:t>Sequence-</a:t>
            </a:r>
            <a:r>
              <a:rPr dirty="0"/>
              <a:t>based</a:t>
            </a:r>
            <a:r>
              <a:rPr spc="-70" dirty="0"/>
              <a:t> </a:t>
            </a:r>
            <a:r>
              <a:rPr dirty="0"/>
              <a:t>Priority</a:t>
            </a:r>
            <a:r>
              <a:rPr spc="-75" dirty="0"/>
              <a:t> </a:t>
            </a:r>
            <a:r>
              <a:rPr spc="-20" dirty="0"/>
              <a:t>Queue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59941" y="1372108"/>
            <a:ext cx="48202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latin typeface="Times New Roman"/>
                <a:cs typeface="Times New Roman"/>
              </a:rPr>
              <a:t>Implementation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unsorted</a:t>
            </a:r>
            <a:r>
              <a:rPr sz="2200" spc="-4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sequence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9941" y="1737868"/>
            <a:ext cx="7973059" cy="200088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1650" indent="-342900">
              <a:lnSpc>
                <a:spcPts val="2300"/>
              </a:lnSpc>
              <a:spcBef>
                <a:spcPts val="459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Store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priority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queue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list-</a:t>
            </a:r>
            <a:r>
              <a:rPr sz="2200" dirty="0">
                <a:latin typeface="Times New Roman"/>
                <a:cs typeface="Times New Roman"/>
              </a:rPr>
              <a:t>based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sequence,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in </a:t>
            </a:r>
            <a:r>
              <a:rPr sz="2200" dirty="0">
                <a:latin typeface="Times New Roman"/>
                <a:cs typeface="Times New Roman"/>
              </a:rPr>
              <a:t>arbitrary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order</a:t>
            </a:r>
            <a:endParaRPr sz="2200" dirty="0">
              <a:latin typeface="Times New Roman"/>
              <a:cs typeface="Times New Roman"/>
            </a:endParaRPr>
          </a:p>
          <a:p>
            <a:pPr marL="355600" marR="821055" indent="-342900">
              <a:lnSpc>
                <a:spcPts val="24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insertItem</a:t>
            </a:r>
            <a:r>
              <a:rPr sz="2200" spc="-3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takes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(1)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time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since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insert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item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-25" dirty="0">
                <a:latin typeface="Times New Roman"/>
                <a:cs typeface="Times New Roman"/>
              </a:rPr>
              <a:t> the </a:t>
            </a:r>
            <a:r>
              <a:rPr sz="2200" dirty="0">
                <a:latin typeface="Times New Roman"/>
                <a:cs typeface="Times New Roman"/>
              </a:rPr>
              <a:t>beginning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sequence</a:t>
            </a:r>
            <a:endParaRPr sz="22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400"/>
              </a:lnSpc>
              <a:spcBef>
                <a:spcPts val="505"/>
              </a:spcBef>
              <a:buFont typeface="Arial"/>
              <a:buChar char="•"/>
              <a:tabLst>
                <a:tab pos="355600" algn="l"/>
              </a:tabLst>
            </a:pP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removeMin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minKey</a:t>
            </a:r>
            <a:r>
              <a:rPr sz="2200" spc="-3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minElement</a:t>
            </a:r>
            <a:r>
              <a:rPr sz="2200" spc="-3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take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time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since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have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traverse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entire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sequence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find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smallest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key</a:t>
            </a:r>
            <a:endParaRPr sz="22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229475" y="1366138"/>
            <a:ext cx="2990850" cy="323850"/>
            <a:chOff x="5705475" y="1366138"/>
            <a:chExt cx="2990850" cy="323850"/>
          </a:xfrm>
        </p:grpSpPr>
        <p:sp>
          <p:nvSpPr>
            <p:cNvPr id="8" name="object 8"/>
            <p:cNvSpPr/>
            <p:nvPr/>
          </p:nvSpPr>
          <p:spPr>
            <a:xfrm>
              <a:off x="6019800" y="1528063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19800" y="1528063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0"/>
                  </a:moveTo>
                  <a:lnTo>
                    <a:pt x="2362201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15000" y="137566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68" y="297030"/>
                  </a:lnTo>
                  <a:lnTo>
                    <a:pt x="242403" y="275394"/>
                  </a:lnTo>
                  <a:lnTo>
                    <a:pt x="275394" y="242403"/>
                  </a:lnTo>
                  <a:lnTo>
                    <a:pt x="297030" y="200568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5000" y="137566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81750" y="137566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68" y="297030"/>
                  </a:lnTo>
                  <a:lnTo>
                    <a:pt x="242403" y="275394"/>
                  </a:lnTo>
                  <a:lnTo>
                    <a:pt x="275394" y="242403"/>
                  </a:lnTo>
                  <a:lnTo>
                    <a:pt x="297030" y="200568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381750" y="137566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48500" y="137566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68" y="297030"/>
                  </a:lnTo>
                  <a:lnTo>
                    <a:pt x="242403" y="275394"/>
                  </a:lnTo>
                  <a:lnTo>
                    <a:pt x="275394" y="242403"/>
                  </a:lnTo>
                  <a:lnTo>
                    <a:pt x="297030" y="200568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48500" y="137566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715250" y="137566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68" y="297030"/>
                  </a:lnTo>
                  <a:lnTo>
                    <a:pt x="242403" y="275394"/>
                  </a:lnTo>
                  <a:lnTo>
                    <a:pt x="275394" y="242403"/>
                  </a:lnTo>
                  <a:lnTo>
                    <a:pt x="297030" y="200568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15250" y="137566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82000" y="137566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68" y="297030"/>
                  </a:lnTo>
                  <a:lnTo>
                    <a:pt x="242403" y="275394"/>
                  </a:lnTo>
                  <a:lnTo>
                    <a:pt x="275394" y="242403"/>
                  </a:lnTo>
                  <a:lnTo>
                    <a:pt x="297030" y="200568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82000" y="137566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62380" y="1351788"/>
            <a:ext cx="281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78815" algn="l"/>
                <a:tab pos="1345565" algn="l"/>
                <a:tab pos="2012314" algn="l"/>
                <a:tab pos="2679065" algn="l"/>
              </a:tabLst>
            </a:pPr>
            <a:r>
              <a:rPr sz="2000" spc="-50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077075" y="4117860"/>
            <a:ext cx="2990850" cy="323850"/>
            <a:chOff x="5553075" y="4117860"/>
            <a:chExt cx="2990850" cy="323850"/>
          </a:xfrm>
        </p:grpSpPr>
        <p:sp>
          <p:nvSpPr>
            <p:cNvPr id="22" name="object 22"/>
            <p:cNvSpPr/>
            <p:nvPr/>
          </p:nvSpPr>
          <p:spPr>
            <a:xfrm>
              <a:off x="5867400" y="4279785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67400" y="4279785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0"/>
                  </a:moveTo>
                  <a:lnTo>
                    <a:pt x="2362201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62600" y="41273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73"/>
                  </a:lnTo>
                  <a:lnTo>
                    <a:pt x="29405" y="242408"/>
                  </a:lnTo>
                  <a:lnTo>
                    <a:pt x="62396" y="275397"/>
                  </a:lnTo>
                  <a:lnTo>
                    <a:pt x="104231" y="297031"/>
                  </a:lnTo>
                  <a:lnTo>
                    <a:pt x="152400" y="304800"/>
                  </a:lnTo>
                  <a:lnTo>
                    <a:pt x="200568" y="297031"/>
                  </a:lnTo>
                  <a:lnTo>
                    <a:pt x="242403" y="275397"/>
                  </a:lnTo>
                  <a:lnTo>
                    <a:pt x="275394" y="242408"/>
                  </a:lnTo>
                  <a:lnTo>
                    <a:pt x="297030" y="200573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62600" y="41273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29350" y="41273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73"/>
                  </a:lnTo>
                  <a:lnTo>
                    <a:pt x="29405" y="242408"/>
                  </a:lnTo>
                  <a:lnTo>
                    <a:pt x="62396" y="275397"/>
                  </a:lnTo>
                  <a:lnTo>
                    <a:pt x="104231" y="297031"/>
                  </a:lnTo>
                  <a:lnTo>
                    <a:pt x="152400" y="304800"/>
                  </a:lnTo>
                  <a:lnTo>
                    <a:pt x="200568" y="297031"/>
                  </a:lnTo>
                  <a:lnTo>
                    <a:pt x="242403" y="275397"/>
                  </a:lnTo>
                  <a:lnTo>
                    <a:pt x="275394" y="242408"/>
                  </a:lnTo>
                  <a:lnTo>
                    <a:pt x="297030" y="200573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29350" y="41273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96100" y="41273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73"/>
                  </a:lnTo>
                  <a:lnTo>
                    <a:pt x="29405" y="242408"/>
                  </a:lnTo>
                  <a:lnTo>
                    <a:pt x="62396" y="275397"/>
                  </a:lnTo>
                  <a:lnTo>
                    <a:pt x="104231" y="297031"/>
                  </a:lnTo>
                  <a:lnTo>
                    <a:pt x="152400" y="304800"/>
                  </a:lnTo>
                  <a:lnTo>
                    <a:pt x="200568" y="297031"/>
                  </a:lnTo>
                  <a:lnTo>
                    <a:pt x="242403" y="275397"/>
                  </a:lnTo>
                  <a:lnTo>
                    <a:pt x="275394" y="242408"/>
                  </a:lnTo>
                  <a:lnTo>
                    <a:pt x="297030" y="200573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96100" y="41273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62850" y="41273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73"/>
                  </a:lnTo>
                  <a:lnTo>
                    <a:pt x="29405" y="242408"/>
                  </a:lnTo>
                  <a:lnTo>
                    <a:pt x="62396" y="275397"/>
                  </a:lnTo>
                  <a:lnTo>
                    <a:pt x="104231" y="297031"/>
                  </a:lnTo>
                  <a:lnTo>
                    <a:pt x="152400" y="304800"/>
                  </a:lnTo>
                  <a:lnTo>
                    <a:pt x="200568" y="297031"/>
                  </a:lnTo>
                  <a:lnTo>
                    <a:pt x="242403" y="275397"/>
                  </a:lnTo>
                  <a:lnTo>
                    <a:pt x="275394" y="242408"/>
                  </a:lnTo>
                  <a:lnTo>
                    <a:pt x="297030" y="200573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62850" y="41273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29600" y="41273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73"/>
                  </a:lnTo>
                  <a:lnTo>
                    <a:pt x="29405" y="242408"/>
                  </a:lnTo>
                  <a:lnTo>
                    <a:pt x="62396" y="275397"/>
                  </a:lnTo>
                  <a:lnTo>
                    <a:pt x="104231" y="297031"/>
                  </a:lnTo>
                  <a:lnTo>
                    <a:pt x="152400" y="304800"/>
                  </a:lnTo>
                  <a:lnTo>
                    <a:pt x="200568" y="297031"/>
                  </a:lnTo>
                  <a:lnTo>
                    <a:pt x="242403" y="275397"/>
                  </a:lnTo>
                  <a:lnTo>
                    <a:pt x="275394" y="242408"/>
                  </a:lnTo>
                  <a:lnTo>
                    <a:pt x="297030" y="200573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29600" y="41273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209980" y="4101084"/>
            <a:ext cx="281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78815" algn="l"/>
                <a:tab pos="1345565" algn="l"/>
                <a:tab pos="2012314" algn="l"/>
                <a:tab pos="2679065" algn="l"/>
              </a:tabLst>
            </a:pPr>
            <a:r>
              <a:rPr sz="2000" spc="-5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Priority</a:t>
            </a:r>
            <a:r>
              <a:rPr spc="-30" dirty="0"/>
              <a:t> </a:t>
            </a:r>
            <a:r>
              <a:rPr dirty="0"/>
              <a:t>Queues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Heaps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spc="-50" dirty="0"/>
              <a:pPr marL="114300">
                <a:lnSpc>
                  <a:spcPts val="1410"/>
                </a:lnSpc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Priority</a:t>
            </a:r>
            <a:r>
              <a:rPr spc="-30" dirty="0"/>
              <a:t> </a:t>
            </a:r>
            <a:r>
              <a:rPr dirty="0"/>
              <a:t>Queues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Heaps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spc="-50" dirty="0"/>
              <a:pPr marL="114300">
                <a:lnSpc>
                  <a:spcPts val="1410"/>
                </a:lnSpc>
              </a:pPr>
              <a:t>8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7549" y="515619"/>
            <a:ext cx="1080854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2975">
              <a:spcBef>
                <a:spcPts val="100"/>
              </a:spcBef>
            </a:pPr>
            <a:r>
              <a:rPr spc="-25" dirty="0"/>
              <a:t>Selection-</a:t>
            </a:r>
            <a:r>
              <a:rPr spc="-20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1841" y="1618997"/>
            <a:ext cx="8011795" cy="4170757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93700" marR="17780" indent="-342900">
              <a:lnSpc>
                <a:spcPct val="102699"/>
              </a:lnSpc>
              <a:spcBef>
                <a:spcPts val="25"/>
              </a:spcBef>
              <a:buFont typeface="Arial"/>
              <a:buChar char="•"/>
              <a:tabLst>
                <a:tab pos="393700" algn="l"/>
              </a:tabLst>
            </a:pPr>
            <a:r>
              <a:rPr sz="2200" spc="-10" dirty="0">
                <a:latin typeface="Times New Roman"/>
                <a:cs typeface="Times New Roman"/>
              </a:rPr>
              <a:t>Selection-</a:t>
            </a:r>
            <a:r>
              <a:rPr sz="2200" dirty="0">
                <a:latin typeface="Times New Roman"/>
                <a:cs typeface="Times New Roman"/>
              </a:rPr>
              <a:t>sort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variation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PQ-</a:t>
            </a:r>
            <a:r>
              <a:rPr sz="2200" dirty="0">
                <a:latin typeface="Times New Roman"/>
                <a:cs typeface="Times New Roman"/>
              </a:rPr>
              <a:t>sort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where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priority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queue</a:t>
            </a:r>
            <a:r>
              <a:rPr sz="2200" spc="-25" dirty="0">
                <a:latin typeface="Times New Roman"/>
                <a:cs typeface="Times New Roman"/>
              </a:rPr>
              <a:t> is </a:t>
            </a:r>
            <a:r>
              <a:rPr sz="2200" dirty="0">
                <a:latin typeface="Times New Roman"/>
                <a:cs typeface="Times New Roman"/>
              </a:rPr>
              <a:t>implemented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unsorted</a:t>
            </a:r>
            <a:r>
              <a:rPr sz="2200" spc="-4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sequence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1120"/>
              </a:spcBef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93065" indent="-342265">
              <a:buFont typeface="Arial"/>
              <a:buChar char="•"/>
              <a:tabLst>
                <a:tab pos="393065" algn="l"/>
              </a:tabLst>
            </a:pPr>
            <a:r>
              <a:rPr sz="2200" dirty="0">
                <a:latin typeface="Times New Roman"/>
                <a:cs typeface="Times New Roman"/>
              </a:rPr>
              <a:t>Running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time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Selection-sort:</a:t>
            </a:r>
            <a:endParaRPr sz="2200" dirty="0">
              <a:latin typeface="Times New Roman"/>
              <a:cs typeface="Times New Roman"/>
            </a:endParaRPr>
          </a:p>
          <a:p>
            <a:pPr marL="850900" marR="128270" lvl="1" indent="-342900">
              <a:lnSpc>
                <a:spcPts val="2590"/>
              </a:lnSpc>
              <a:spcBef>
                <a:spcPts val="705"/>
              </a:spcBef>
              <a:buAutoNum type="arabicPeriod"/>
              <a:tabLst>
                <a:tab pos="850900" algn="l"/>
              </a:tabLst>
            </a:pPr>
            <a:r>
              <a:rPr sz="2200" dirty="0">
                <a:latin typeface="Times New Roman"/>
                <a:cs typeface="Times New Roman"/>
              </a:rPr>
              <a:t>Inserting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elements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priority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queue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n</a:t>
            </a:r>
            <a:r>
              <a:rPr sz="2200" b="1" i="1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Times New Roman"/>
                <a:cs typeface="Times New Roman"/>
              </a:rPr>
              <a:t>insertItem </a:t>
            </a:r>
            <a:r>
              <a:rPr sz="2200" dirty="0">
                <a:latin typeface="Times New Roman"/>
                <a:cs typeface="Times New Roman"/>
              </a:rPr>
              <a:t>operations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takes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time</a:t>
            </a:r>
            <a:endParaRPr sz="2200" dirty="0">
              <a:latin typeface="Times New Roman"/>
              <a:cs typeface="Times New Roman"/>
            </a:endParaRPr>
          </a:p>
          <a:p>
            <a:pPr marL="850900" marR="143510" lvl="1" indent="-342900">
              <a:lnSpc>
                <a:spcPts val="2620"/>
              </a:lnSpc>
              <a:spcBef>
                <a:spcPts val="580"/>
              </a:spcBef>
              <a:buAutoNum type="arabicPeriod"/>
              <a:tabLst>
                <a:tab pos="850900" algn="l"/>
              </a:tabLst>
            </a:pPr>
            <a:r>
              <a:rPr sz="2200" dirty="0">
                <a:latin typeface="Times New Roman"/>
                <a:cs typeface="Times New Roman"/>
              </a:rPr>
              <a:t>Removing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elements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sorted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order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priority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queue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n</a:t>
            </a:r>
            <a:r>
              <a:rPr sz="2200" b="1" i="1" spc="-3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removeMin</a:t>
            </a:r>
            <a:r>
              <a:rPr sz="2200" spc="-4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operations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takes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time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proportional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to</a:t>
            </a:r>
            <a:endParaRPr sz="2200" dirty="0">
              <a:latin typeface="Times New Roman"/>
              <a:cs typeface="Times New Roman"/>
            </a:endParaRPr>
          </a:p>
          <a:p>
            <a:pPr marL="1879600">
              <a:lnSpc>
                <a:spcPts val="2600"/>
              </a:lnSpc>
            </a:pPr>
            <a:r>
              <a:rPr sz="2200" dirty="0">
                <a:latin typeface="Times New Roman"/>
                <a:cs typeface="Times New Roman"/>
              </a:rPr>
              <a:t>1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</a:t>
            </a:r>
            <a:r>
              <a:rPr sz="2200" dirty="0">
                <a:latin typeface="Times New Roman"/>
                <a:cs typeface="Times New Roman"/>
              </a:rPr>
              <a:t> 2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</a:t>
            </a:r>
            <a:r>
              <a:rPr sz="2200" dirty="0">
                <a:latin typeface="Times New Roman"/>
                <a:cs typeface="Times New Roman"/>
              </a:rPr>
              <a:t> …</a:t>
            </a:r>
            <a:r>
              <a:rPr sz="2200" dirty="0">
                <a:latin typeface="Symbol"/>
                <a:cs typeface="Symbol"/>
              </a:rPr>
              <a:t>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i="1" spc="-50" dirty="0">
                <a:latin typeface="Times New Roman"/>
                <a:cs typeface="Times New Roman"/>
              </a:rPr>
              <a:t>n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114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93065" indent="-342265">
              <a:buFont typeface="Arial"/>
              <a:buChar char="•"/>
              <a:tabLst>
                <a:tab pos="393065" algn="l"/>
              </a:tabLst>
            </a:pPr>
            <a:r>
              <a:rPr sz="2200" dirty="0">
                <a:latin typeface="Times New Roman"/>
                <a:cs typeface="Times New Roman"/>
              </a:rPr>
              <a:t>Runs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376092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376092"/>
                </a:solidFill>
                <a:latin typeface="Times New Roman"/>
                <a:cs typeface="Times New Roman"/>
              </a:rPr>
              <a:t>(</a:t>
            </a:r>
            <a:r>
              <a:rPr sz="2200" b="1" i="1" dirty="0">
                <a:solidFill>
                  <a:srgbClr val="376092"/>
                </a:solidFill>
                <a:latin typeface="Times New Roman"/>
                <a:cs typeface="Times New Roman"/>
              </a:rPr>
              <a:t>n</a:t>
            </a:r>
            <a:r>
              <a:rPr sz="2250" baseline="25925" dirty="0">
                <a:solidFill>
                  <a:srgbClr val="376092"/>
                </a:solidFill>
                <a:latin typeface="Times New Roman"/>
                <a:cs typeface="Times New Roman"/>
              </a:rPr>
              <a:t>2</a:t>
            </a:r>
            <a:r>
              <a:rPr sz="2200" dirty="0">
                <a:solidFill>
                  <a:srgbClr val="376092"/>
                </a:solidFill>
                <a:latin typeface="Times New Roman"/>
                <a:cs typeface="Times New Roman"/>
              </a:rPr>
              <a:t>)</a:t>
            </a:r>
            <a:r>
              <a:rPr sz="2200" spc="-20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time</a:t>
            </a:r>
            <a:endParaRPr sz="2200" dirty="0">
              <a:latin typeface="Times New Roman"/>
              <a:cs typeface="Times New Roman"/>
            </a:endParaRPr>
          </a:p>
        </p:txBody>
      </p:sp>
      <p:grpSp>
        <p:nvGrpSpPr>
          <p:cNvPr id="20" name="object 7">
            <a:extLst>
              <a:ext uri="{FF2B5EF4-FFF2-40B4-BE49-F238E27FC236}">
                <a16:creationId xmlns:a16="http://schemas.microsoft.com/office/drawing/2014/main" id="{B875EBB6-F22F-B7EE-6668-33B7DEE02F3D}"/>
              </a:ext>
            </a:extLst>
          </p:cNvPr>
          <p:cNvGrpSpPr/>
          <p:nvPr/>
        </p:nvGrpSpPr>
        <p:grpSpPr>
          <a:xfrm>
            <a:off x="6975285" y="2452750"/>
            <a:ext cx="2990850" cy="323850"/>
            <a:chOff x="5705475" y="1366138"/>
            <a:chExt cx="2990850" cy="323850"/>
          </a:xfrm>
        </p:grpSpPr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9AFFF782-E529-607E-416E-DC79970AA347}"/>
                </a:ext>
              </a:extLst>
            </p:cNvPr>
            <p:cNvSpPr/>
            <p:nvPr/>
          </p:nvSpPr>
          <p:spPr>
            <a:xfrm>
              <a:off x="6019800" y="1528063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6F877961-2AF8-567B-BD21-886A6CA1BB98}"/>
                </a:ext>
              </a:extLst>
            </p:cNvPr>
            <p:cNvSpPr/>
            <p:nvPr/>
          </p:nvSpPr>
          <p:spPr>
            <a:xfrm>
              <a:off x="6019800" y="1528063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0"/>
                  </a:moveTo>
                  <a:lnTo>
                    <a:pt x="2362201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9AC76598-655A-44E8-613E-C1D195B43BBF}"/>
                </a:ext>
              </a:extLst>
            </p:cNvPr>
            <p:cNvSpPr/>
            <p:nvPr/>
          </p:nvSpPr>
          <p:spPr>
            <a:xfrm>
              <a:off x="5715000" y="137566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68" y="297030"/>
                  </a:lnTo>
                  <a:lnTo>
                    <a:pt x="242403" y="275394"/>
                  </a:lnTo>
                  <a:lnTo>
                    <a:pt x="275394" y="242403"/>
                  </a:lnTo>
                  <a:lnTo>
                    <a:pt x="297030" y="200568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57E041AB-EC29-2273-470A-7493786FB2B9}"/>
                </a:ext>
              </a:extLst>
            </p:cNvPr>
            <p:cNvSpPr/>
            <p:nvPr/>
          </p:nvSpPr>
          <p:spPr>
            <a:xfrm>
              <a:off x="5715000" y="137566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2">
              <a:extLst>
                <a:ext uri="{FF2B5EF4-FFF2-40B4-BE49-F238E27FC236}">
                  <a16:creationId xmlns:a16="http://schemas.microsoft.com/office/drawing/2014/main" id="{6532D7DA-9281-6ED9-3378-D62A15C34FF9}"/>
                </a:ext>
              </a:extLst>
            </p:cNvPr>
            <p:cNvSpPr/>
            <p:nvPr/>
          </p:nvSpPr>
          <p:spPr>
            <a:xfrm>
              <a:off x="6381750" y="137566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68" y="297030"/>
                  </a:lnTo>
                  <a:lnTo>
                    <a:pt x="242403" y="275394"/>
                  </a:lnTo>
                  <a:lnTo>
                    <a:pt x="275394" y="242403"/>
                  </a:lnTo>
                  <a:lnTo>
                    <a:pt x="297030" y="200568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44F3BA9E-23AA-B1CD-EA6C-5EBDEF1A0268}"/>
                </a:ext>
              </a:extLst>
            </p:cNvPr>
            <p:cNvSpPr/>
            <p:nvPr/>
          </p:nvSpPr>
          <p:spPr>
            <a:xfrm>
              <a:off x="6381750" y="137566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4">
              <a:extLst>
                <a:ext uri="{FF2B5EF4-FFF2-40B4-BE49-F238E27FC236}">
                  <a16:creationId xmlns:a16="http://schemas.microsoft.com/office/drawing/2014/main" id="{2A7A553B-0252-3038-5481-106FD6D81CB5}"/>
                </a:ext>
              </a:extLst>
            </p:cNvPr>
            <p:cNvSpPr/>
            <p:nvPr/>
          </p:nvSpPr>
          <p:spPr>
            <a:xfrm>
              <a:off x="7048500" y="137566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68" y="297030"/>
                  </a:lnTo>
                  <a:lnTo>
                    <a:pt x="242403" y="275394"/>
                  </a:lnTo>
                  <a:lnTo>
                    <a:pt x="275394" y="242403"/>
                  </a:lnTo>
                  <a:lnTo>
                    <a:pt x="297030" y="200568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5">
              <a:extLst>
                <a:ext uri="{FF2B5EF4-FFF2-40B4-BE49-F238E27FC236}">
                  <a16:creationId xmlns:a16="http://schemas.microsoft.com/office/drawing/2014/main" id="{18EE611B-9A9A-3ED3-04ED-362FA19619F5}"/>
                </a:ext>
              </a:extLst>
            </p:cNvPr>
            <p:cNvSpPr/>
            <p:nvPr/>
          </p:nvSpPr>
          <p:spPr>
            <a:xfrm>
              <a:off x="7048500" y="137566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6">
              <a:extLst>
                <a:ext uri="{FF2B5EF4-FFF2-40B4-BE49-F238E27FC236}">
                  <a16:creationId xmlns:a16="http://schemas.microsoft.com/office/drawing/2014/main" id="{5AAD477A-35FC-F03E-8AE0-803831785235}"/>
                </a:ext>
              </a:extLst>
            </p:cNvPr>
            <p:cNvSpPr/>
            <p:nvPr/>
          </p:nvSpPr>
          <p:spPr>
            <a:xfrm>
              <a:off x="7715250" y="137566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68" y="297030"/>
                  </a:lnTo>
                  <a:lnTo>
                    <a:pt x="242403" y="275394"/>
                  </a:lnTo>
                  <a:lnTo>
                    <a:pt x="275394" y="242403"/>
                  </a:lnTo>
                  <a:lnTo>
                    <a:pt x="297030" y="200568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DB08F26B-F260-C897-3C25-7C5AC5E0317E}"/>
                </a:ext>
              </a:extLst>
            </p:cNvPr>
            <p:cNvSpPr/>
            <p:nvPr/>
          </p:nvSpPr>
          <p:spPr>
            <a:xfrm>
              <a:off x="7715250" y="137566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CCE392EA-0636-FC57-1138-D84A9E0BF15E}"/>
                </a:ext>
              </a:extLst>
            </p:cNvPr>
            <p:cNvSpPr/>
            <p:nvPr/>
          </p:nvSpPr>
          <p:spPr>
            <a:xfrm>
              <a:off x="8382000" y="137566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68"/>
                  </a:lnTo>
                  <a:lnTo>
                    <a:pt x="29405" y="242403"/>
                  </a:lnTo>
                  <a:lnTo>
                    <a:pt x="62396" y="275394"/>
                  </a:lnTo>
                  <a:lnTo>
                    <a:pt x="104231" y="297030"/>
                  </a:lnTo>
                  <a:lnTo>
                    <a:pt x="152400" y="304800"/>
                  </a:lnTo>
                  <a:lnTo>
                    <a:pt x="200568" y="297030"/>
                  </a:lnTo>
                  <a:lnTo>
                    <a:pt x="242403" y="275394"/>
                  </a:lnTo>
                  <a:lnTo>
                    <a:pt x="275394" y="242403"/>
                  </a:lnTo>
                  <a:lnTo>
                    <a:pt x="297030" y="200568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9">
              <a:extLst>
                <a:ext uri="{FF2B5EF4-FFF2-40B4-BE49-F238E27FC236}">
                  <a16:creationId xmlns:a16="http://schemas.microsoft.com/office/drawing/2014/main" id="{4EB61FB3-B1B3-2BB7-B477-49FBD61A4340}"/>
                </a:ext>
              </a:extLst>
            </p:cNvPr>
            <p:cNvSpPr/>
            <p:nvPr/>
          </p:nvSpPr>
          <p:spPr>
            <a:xfrm>
              <a:off x="8382000" y="137566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20">
            <a:extLst>
              <a:ext uri="{FF2B5EF4-FFF2-40B4-BE49-F238E27FC236}">
                <a16:creationId xmlns:a16="http://schemas.microsoft.com/office/drawing/2014/main" id="{A1B5E33D-DFB4-3F8D-662E-13010B60FFFE}"/>
              </a:ext>
            </a:extLst>
          </p:cNvPr>
          <p:cNvSpPr txBox="1"/>
          <p:nvPr/>
        </p:nvSpPr>
        <p:spPr>
          <a:xfrm>
            <a:off x="7108190" y="2438400"/>
            <a:ext cx="281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78815" algn="l"/>
                <a:tab pos="1345565" algn="l"/>
                <a:tab pos="2012314" algn="l"/>
                <a:tab pos="2679065" algn="l"/>
              </a:tabLst>
            </a:pPr>
            <a:r>
              <a:rPr sz="2000" spc="-50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Priority</a:t>
            </a:r>
            <a:r>
              <a:rPr spc="-30" dirty="0"/>
              <a:t> </a:t>
            </a:r>
            <a:r>
              <a:rPr dirty="0"/>
              <a:t>Queues</a:t>
            </a:r>
            <a:r>
              <a:rPr spc="-30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spc="-10" dirty="0"/>
              <a:t>Heaps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fld id="{81D60167-4931-47E6-BA6A-407CBD079E47}" type="slidenum">
              <a:rPr spc="-50" dirty="0"/>
              <a:pPr marL="114300">
                <a:lnSpc>
                  <a:spcPts val="1410"/>
                </a:lnSpc>
              </a:pPr>
              <a:t>9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7549" y="515619"/>
            <a:ext cx="1080854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1080">
              <a:spcBef>
                <a:spcPts val="100"/>
              </a:spcBef>
            </a:pPr>
            <a:r>
              <a:rPr spc="-25" dirty="0"/>
              <a:t>Insertion-</a:t>
            </a:r>
            <a:r>
              <a:rPr spc="-20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7241" y="1618996"/>
            <a:ext cx="8051165" cy="4168962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68300" marR="128270" indent="-342900">
              <a:lnSpc>
                <a:spcPct val="102699"/>
              </a:lnSpc>
              <a:spcBef>
                <a:spcPts val="25"/>
              </a:spcBef>
              <a:buFont typeface="Arial"/>
              <a:buChar char="•"/>
              <a:tabLst>
                <a:tab pos="368300" algn="l"/>
              </a:tabLst>
            </a:pPr>
            <a:r>
              <a:rPr sz="2200" spc="-10" dirty="0">
                <a:latin typeface="Times New Roman"/>
                <a:cs typeface="Times New Roman"/>
              </a:rPr>
              <a:t>Insertion-</a:t>
            </a:r>
            <a:r>
              <a:rPr sz="2200" dirty="0">
                <a:latin typeface="Times New Roman"/>
                <a:cs typeface="Times New Roman"/>
              </a:rPr>
              <a:t>sort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variation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PQ-</a:t>
            </a:r>
            <a:r>
              <a:rPr sz="2200" dirty="0">
                <a:latin typeface="Times New Roman"/>
                <a:cs typeface="Times New Roman"/>
              </a:rPr>
              <a:t>sort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where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priority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queue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implemented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504D"/>
                </a:solidFill>
                <a:latin typeface="Times New Roman"/>
                <a:cs typeface="Times New Roman"/>
              </a:rPr>
              <a:t>sorted</a:t>
            </a:r>
            <a:r>
              <a:rPr sz="2200" spc="-40" dirty="0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sequence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1120"/>
              </a:spcBef>
              <a:buFont typeface="Arial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67665" indent="-342265">
              <a:buFont typeface="Arial"/>
              <a:buChar char="•"/>
              <a:tabLst>
                <a:tab pos="367665" algn="l"/>
              </a:tabLst>
            </a:pPr>
            <a:r>
              <a:rPr sz="2200" dirty="0">
                <a:latin typeface="Times New Roman"/>
                <a:cs typeface="Times New Roman"/>
              </a:rPr>
              <a:t>Running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time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Insertion-sort:</a:t>
            </a:r>
            <a:endParaRPr sz="2200" dirty="0">
              <a:latin typeface="Times New Roman"/>
              <a:cs typeface="Times New Roman"/>
            </a:endParaRPr>
          </a:p>
          <a:p>
            <a:pPr marL="939800" marR="78740" lvl="1" indent="-457200">
              <a:lnSpc>
                <a:spcPts val="2590"/>
              </a:lnSpc>
              <a:spcBef>
                <a:spcPts val="705"/>
              </a:spcBef>
              <a:buAutoNum type="arabicPeriod"/>
              <a:tabLst>
                <a:tab pos="939800" algn="l"/>
              </a:tabLst>
            </a:pPr>
            <a:r>
              <a:rPr sz="2200" dirty="0">
                <a:latin typeface="Times New Roman"/>
                <a:cs typeface="Times New Roman"/>
              </a:rPr>
              <a:t>Inserting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elements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priority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queue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n</a:t>
            </a:r>
            <a:r>
              <a:rPr sz="2200" b="1" i="1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1F497D"/>
                </a:solidFill>
                <a:latin typeface="Times New Roman"/>
                <a:cs typeface="Times New Roman"/>
              </a:rPr>
              <a:t>insertItem </a:t>
            </a:r>
            <a:r>
              <a:rPr sz="2200" dirty="0">
                <a:latin typeface="Times New Roman"/>
                <a:cs typeface="Times New Roman"/>
              </a:rPr>
              <a:t>operations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takes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time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proportional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to</a:t>
            </a:r>
            <a:endParaRPr sz="2200" dirty="0">
              <a:latin typeface="Times New Roman"/>
              <a:cs typeface="Times New Roman"/>
            </a:endParaRPr>
          </a:p>
          <a:p>
            <a:pPr marL="2311400">
              <a:lnSpc>
                <a:spcPts val="2635"/>
              </a:lnSpc>
            </a:pPr>
            <a:r>
              <a:rPr sz="2200" dirty="0">
                <a:latin typeface="Times New Roman"/>
                <a:cs typeface="Times New Roman"/>
              </a:rPr>
              <a:t>1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</a:t>
            </a:r>
            <a:r>
              <a:rPr sz="2200" dirty="0">
                <a:latin typeface="Times New Roman"/>
                <a:cs typeface="Times New Roman"/>
              </a:rPr>
              <a:t> 2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</a:t>
            </a:r>
            <a:r>
              <a:rPr sz="2200" dirty="0">
                <a:latin typeface="Times New Roman"/>
                <a:cs typeface="Times New Roman"/>
              </a:rPr>
              <a:t> …</a:t>
            </a:r>
            <a:r>
              <a:rPr sz="2200" dirty="0">
                <a:latin typeface="Symbol"/>
                <a:cs typeface="Symbol"/>
              </a:rPr>
              <a:t>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b="1" i="1" spc="-50" dirty="0">
                <a:latin typeface="Times New Roman"/>
                <a:cs typeface="Times New Roman"/>
              </a:rPr>
              <a:t>n</a:t>
            </a:r>
            <a:endParaRPr sz="2200" dirty="0">
              <a:latin typeface="Times New Roman"/>
              <a:cs typeface="Times New Roman"/>
            </a:endParaRPr>
          </a:p>
          <a:p>
            <a:pPr marL="1016000" marR="17780" lvl="1" indent="-533400">
              <a:lnSpc>
                <a:spcPct val="101800"/>
              </a:lnSpc>
              <a:spcBef>
                <a:spcPts val="409"/>
              </a:spcBef>
              <a:buAutoNum type="arabicPeriod" startAt="2"/>
              <a:tabLst>
                <a:tab pos="1016000" algn="l"/>
                <a:tab pos="1652270" algn="l"/>
              </a:tabLst>
            </a:pPr>
            <a:r>
              <a:rPr sz="2200" dirty="0">
                <a:latin typeface="Times New Roman"/>
                <a:cs typeface="Times New Roman"/>
              </a:rPr>
              <a:t>Removing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elements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sorted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order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priority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queue </a:t>
            </a:r>
            <a:r>
              <a:rPr sz="2200" spc="-20" dirty="0">
                <a:latin typeface="Times New Roman"/>
                <a:cs typeface="Times New Roman"/>
              </a:rPr>
              <a:t>with</a:t>
            </a:r>
            <a:r>
              <a:rPr sz="2200" dirty="0">
                <a:latin typeface="Times New Roman"/>
                <a:cs typeface="Times New Roman"/>
              </a:rPr>
              <a:t>	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series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n</a:t>
            </a:r>
            <a:r>
              <a:rPr sz="2200" b="1" i="1" spc="-2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1F497D"/>
                </a:solidFill>
                <a:latin typeface="Times New Roman"/>
                <a:cs typeface="Times New Roman"/>
              </a:rPr>
              <a:t>removeMin</a:t>
            </a:r>
            <a:r>
              <a:rPr sz="2200" spc="-3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operations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takes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time</a:t>
            </a:r>
            <a:endParaRPr sz="2200" dirty="0">
              <a:latin typeface="Times New Roman"/>
              <a:cs typeface="Times New Roman"/>
            </a:endParaRPr>
          </a:p>
          <a:p>
            <a:pPr>
              <a:spcBef>
                <a:spcPts val="114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539115" indent="-456565">
              <a:buFont typeface="Arial"/>
              <a:buChar char="•"/>
              <a:tabLst>
                <a:tab pos="539115" algn="l"/>
              </a:tabLst>
            </a:pPr>
            <a:r>
              <a:rPr sz="2200" dirty="0">
                <a:latin typeface="Times New Roman"/>
                <a:cs typeface="Times New Roman"/>
              </a:rPr>
              <a:t>Runs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b="1" i="1" dirty="0">
                <a:solidFill>
                  <a:srgbClr val="376092"/>
                </a:solidFill>
                <a:latin typeface="Times New Roman"/>
                <a:cs typeface="Times New Roman"/>
              </a:rPr>
              <a:t>O</a:t>
            </a:r>
            <a:r>
              <a:rPr sz="2200" dirty="0">
                <a:solidFill>
                  <a:srgbClr val="376092"/>
                </a:solidFill>
                <a:latin typeface="Times New Roman"/>
                <a:cs typeface="Times New Roman"/>
              </a:rPr>
              <a:t>(</a:t>
            </a:r>
            <a:r>
              <a:rPr sz="2200" b="1" i="1" dirty="0">
                <a:solidFill>
                  <a:srgbClr val="376092"/>
                </a:solidFill>
                <a:latin typeface="Times New Roman"/>
                <a:cs typeface="Times New Roman"/>
              </a:rPr>
              <a:t>n</a:t>
            </a:r>
            <a:r>
              <a:rPr sz="2250" baseline="25925" dirty="0">
                <a:solidFill>
                  <a:srgbClr val="376092"/>
                </a:solidFill>
                <a:latin typeface="Times New Roman"/>
                <a:cs typeface="Times New Roman"/>
              </a:rPr>
              <a:t>2</a:t>
            </a:r>
            <a:r>
              <a:rPr sz="2200" dirty="0">
                <a:solidFill>
                  <a:srgbClr val="376092"/>
                </a:solidFill>
                <a:latin typeface="Times New Roman"/>
                <a:cs typeface="Times New Roman"/>
              </a:rPr>
              <a:t>)</a:t>
            </a:r>
            <a:r>
              <a:rPr sz="2200" spc="-20" dirty="0">
                <a:solidFill>
                  <a:srgbClr val="376092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time</a:t>
            </a:r>
            <a:endParaRPr sz="2200" dirty="0">
              <a:latin typeface="Times New Roman"/>
              <a:cs typeface="Times New Roman"/>
            </a:endParaRPr>
          </a:p>
        </p:txBody>
      </p:sp>
      <p:grpSp>
        <p:nvGrpSpPr>
          <p:cNvPr id="6" name="object 21">
            <a:extLst>
              <a:ext uri="{FF2B5EF4-FFF2-40B4-BE49-F238E27FC236}">
                <a16:creationId xmlns:a16="http://schemas.microsoft.com/office/drawing/2014/main" id="{3FDBE847-7278-26F0-21DE-0410B2409FC9}"/>
              </a:ext>
            </a:extLst>
          </p:cNvPr>
          <p:cNvGrpSpPr/>
          <p:nvPr/>
        </p:nvGrpSpPr>
        <p:grpSpPr>
          <a:xfrm>
            <a:off x="6745884" y="2607576"/>
            <a:ext cx="2990850" cy="323850"/>
            <a:chOff x="5553075" y="4117860"/>
            <a:chExt cx="2990850" cy="323850"/>
          </a:xfrm>
        </p:grpSpPr>
        <p:sp>
          <p:nvSpPr>
            <p:cNvPr id="7" name="object 22">
              <a:extLst>
                <a:ext uri="{FF2B5EF4-FFF2-40B4-BE49-F238E27FC236}">
                  <a16:creationId xmlns:a16="http://schemas.microsoft.com/office/drawing/2014/main" id="{D178DC32-C65E-5043-23C9-EECAC83EFFE8}"/>
                </a:ext>
              </a:extLst>
            </p:cNvPr>
            <p:cNvSpPr/>
            <p:nvPr/>
          </p:nvSpPr>
          <p:spPr>
            <a:xfrm>
              <a:off x="5867400" y="4279785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3">
              <a:extLst>
                <a:ext uri="{FF2B5EF4-FFF2-40B4-BE49-F238E27FC236}">
                  <a16:creationId xmlns:a16="http://schemas.microsoft.com/office/drawing/2014/main" id="{E368FF0A-8DF6-2CE4-EEAB-CA22B0D7021E}"/>
                </a:ext>
              </a:extLst>
            </p:cNvPr>
            <p:cNvSpPr/>
            <p:nvPr/>
          </p:nvSpPr>
          <p:spPr>
            <a:xfrm>
              <a:off x="5867400" y="4279785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0"/>
                  </a:moveTo>
                  <a:lnTo>
                    <a:pt x="2362201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4">
              <a:extLst>
                <a:ext uri="{FF2B5EF4-FFF2-40B4-BE49-F238E27FC236}">
                  <a16:creationId xmlns:a16="http://schemas.microsoft.com/office/drawing/2014/main" id="{7CE12D43-81CE-043B-4EDE-371D28398345}"/>
                </a:ext>
              </a:extLst>
            </p:cNvPr>
            <p:cNvSpPr/>
            <p:nvPr/>
          </p:nvSpPr>
          <p:spPr>
            <a:xfrm>
              <a:off x="5562600" y="41273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73"/>
                  </a:lnTo>
                  <a:lnTo>
                    <a:pt x="29405" y="242408"/>
                  </a:lnTo>
                  <a:lnTo>
                    <a:pt x="62396" y="275397"/>
                  </a:lnTo>
                  <a:lnTo>
                    <a:pt x="104231" y="297031"/>
                  </a:lnTo>
                  <a:lnTo>
                    <a:pt x="152400" y="304800"/>
                  </a:lnTo>
                  <a:lnTo>
                    <a:pt x="200568" y="297031"/>
                  </a:lnTo>
                  <a:lnTo>
                    <a:pt x="242403" y="275397"/>
                  </a:lnTo>
                  <a:lnTo>
                    <a:pt x="275394" y="242408"/>
                  </a:lnTo>
                  <a:lnTo>
                    <a:pt x="297030" y="200573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5">
              <a:extLst>
                <a:ext uri="{FF2B5EF4-FFF2-40B4-BE49-F238E27FC236}">
                  <a16:creationId xmlns:a16="http://schemas.microsoft.com/office/drawing/2014/main" id="{A70E6AAA-C620-666C-9B66-1CF1ACB662ED}"/>
                </a:ext>
              </a:extLst>
            </p:cNvPr>
            <p:cNvSpPr/>
            <p:nvPr/>
          </p:nvSpPr>
          <p:spPr>
            <a:xfrm>
              <a:off x="5562600" y="41273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6">
              <a:extLst>
                <a:ext uri="{FF2B5EF4-FFF2-40B4-BE49-F238E27FC236}">
                  <a16:creationId xmlns:a16="http://schemas.microsoft.com/office/drawing/2014/main" id="{9F2ED158-A44E-8119-F485-E14B82CC23D7}"/>
                </a:ext>
              </a:extLst>
            </p:cNvPr>
            <p:cNvSpPr/>
            <p:nvPr/>
          </p:nvSpPr>
          <p:spPr>
            <a:xfrm>
              <a:off x="6229350" y="41273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73"/>
                  </a:lnTo>
                  <a:lnTo>
                    <a:pt x="29405" y="242408"/>
                  </a:lnTo>
                  <a:lnTo>
                    <a:pt x="62396" y="275397"/>
                  </a:lnTo>
                  <a:lnTo>
                    <a:pt x="104231" y="297031"/>
                  </a:lnTo>
                  <a:lnTo>
                    <a:pt x="152400" y="304800"/>
                  </a:lnTo>
                  <a:lnTo>
                    <a:pt x="200568" y="297031"/>
                  </a:lnTo>
                  <a:lnTo>
                    <a:pt x="242403" y="275397"/>
                  </a:lnTo>
                  <a:lnTo>
                    <a:pt x="275394" y="242408"/>
                  </a:lnTo>
                  <a:lnTo>
                    <a:pt x="297030" y="200573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7">
              <a:extLst>
                <a:ext uri="{FF2B5EF4-FFF2-40B4-BE49-F238E27FC236}">
                  <a16:creationId xmlns:a16="http://schemas.microsoft.com/office/drawing/2014/main" id="{A50FEC9B-6D89-D740-12E7-6BF13FB5E398}"/>
                </a:ext>
              </a:extLst>
            </p:cNvPr>
            <p:cNvSpPr/>
            <p:nvPr/>
          </p:nvSpPr>
          <p:spPr>
            <a:xfrm>
              <a:off x="6229350" y="41273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8">
              <a:extLst>
                <a:ext uri="{FF2B5EF4-FFF2-40B4-BE49-F238E27FC236}">
                  <a16:creationId xmlns:a16="http://schemas.microsoft.com/office/drawing/2014/main" id="{76D74313-47CB-7FB2-C191-8DA5F977EF30}"/>
                </a:ext>
              </a:extLst>
            </p:cNvPr>
            <p:cNvSpPr/>
            <p:nvPr/>
          </p:nvSpPr>
          <p:spPr>
            <a:xfrm>
              <a:off x="6896100" y="41273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73"/>
                  </a:lnTo>
                  <a:lnTo>
                    <a:pt x="29405" y="242408"/>
                  </a:lnTo>
                  <a:lnTo>
                    <a:pt x="62396" y="275397"/>
                  </a:lnTo>
                  <a:lnTo>
                    <a:pt x="104231" y="297031"/>
                  </a:lnTo>
                  <a:lnTo>
                    <a:pt x="152400" y="304800"/>
                  </a:lnTo>
                  <a:lnTo>
                    <a:pt x="200568" y="297031"/>
                  </a:lnTo>
                  <a:lnTo>
                    <a:pt x="242403" y="275397"/>
                  </a:lnTo>
                  <a:lnTo>
                    <a:pt x="275394" y="242408"/>
                  </a:lnTo>
                  <a:lnTo>
                    <a:pt x="297030" y="200573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9">
              <a:extLst>
                <a:ext uri="{FF2B5EF4-FFF2-40B4-BE49-F238E27FC236}">
                  <a16:creationId xmlns:a16="http://schemas.microsoft.com/office/drawing/2014/main" id="{20D9E70A-4CF2-CB79-90F4-DDA95D3C0B73}"/>
                </a:ext>
              </a:extLst>
            </p:cNvPr>
            <p:cNvSpPr/>
            <p:nvPr/>
          </p:nvSpPr>
          <p:spPr>
            <a:xfrm>
              <a:off x="6896100" y="41273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30">
              <a:extLst>
                <a:ext uri="{FF2B5EF4-FFF2-40B4-BE49-F238E27FC236}">
                  <a16:creationId xmlns:a16="http://schemas.microsoft.com/office/drawing/2014/main" id="{EB026632-BE51-5E15-A441-C51E74C629AE}"/>
                </a:ext>
              </a:extLst>
            </p:cNvPr>
            <p:cNvSpPr/>
            <p:nvPr/>
          </p:nvSpPr>
          <p:spPr>
            <a:xfrm>
              <a:off x="7562850" y="41273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73"/>
                  </a:lnTo>
                  <a:lnTo>
                    <a:pt x="29405" y="242408"/>
                  </a:lnTo>
                  <a:lnTo>
                    <a:pt x="62396" y="275397"/>
                  </a:lnTo>
                  <a:lnTo>
                    <a:pt x="104231" y="297031"/>
                  </a:lnTo>
                  <a:lnTo>
                    <a:pt x="152400" y="304800"/>
                  </a:lnTo>
                  <a:lnTo>
                    <a:pt x="200568" y="297031"/>
                  </a:lnTo>
                  <a:lnTo>
                    <a:pt x="242403" y="275397"/>
                  </a:lnTo>
                  <a:lnTo>
                    <a:pt x="275394" y="242408"/>
                  </a:lnTo>
                  <a:lnTo>
                    <a:pt x="297030" y="200573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31">
              <a:extLst>
                <a:ext uri="{FF2B5EF4-FFF2-40B4-BE49-F238E27FC236}">
                  <a16:creationId xmlns:a16="http://schemas.microsoft.com/office/drawing/2014/main" id="{D27CB1BB-F896-5F91-C115-3FFCE8A8E29A}"/>
                </a:ext>
              </a:extLst>
            </p:cNvPr>
            <p:cNvSpPr/>
            <p:nvPr/>
          </p:nvSpPr>
          <p:spPr>
            <a:xfrm>
              <a:off x="7562850" y="41273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32">
              <a:extLst>
                <a:ext uri="{FF2B5EF4-FFF2-40B4-BE49-F238E27FC236}">
                  <a16:creationId xmlns:a16="http://schemas.microsoft.com/office/drawing/2014/main" id="{5E05D8F8-6F87-A0A8-64CE-5CA6F9C355EE}"/>
                </a:ext>
              </a:extLst>
            </p:cNvPr>
            <p:cNvSpPr/>
            <p:nvPr/>
          </p:nvSpPr>
          <p:spPr>
            <a:xfrm>
              <a:off x="8229600" y="41273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04231" y="7769"/>
                  </a:lnTo>
                  <a:lnTo>
                    <a:pt x="62396" y="29405"/>
                  </a:lnTo>
                  <a:lnTo>
                    <a:pt x="29405" y="62396"/>
                  </a:lnTo>
                  <a:lnTo>
                    <a:pt x="7769" y="104231"/>
                  </a:lnTo>
                  <a:lnTo>
                    <a:pt x="0" y="152400"/>
                  </a:lnTo>
                  <a:lnTo>
                    <a:pt x="7769" y="200573"/>
                  </a:lnTo>
                  <a:lnTo>
                    <a:pt x="29405" y="242408"/>
                  </a:lnTo>
                  <a:lnTo>
                    <a:pt x="62396" y="275397"/>
                  </a:lnTo>
                  <a:lnTo>
                    <a:pt x="104231" y="297031"/>
                  </a:lnTo>
                  <a:lnTo>
                    <a:pt x="152400" y="304800"/>
                  </a:lnTo>
                  <a:lnTo>
                    <a:pt x="200568" y="297031"/>
                  </a:lnTo>
                  <a:lnTo>
                    <a:pt x="242403" y="275397"/>
                  </a:lnTo>
                  <a:lnTo>
                    <a:pt x="275394" y="242408"/>
                  </a:lnTo>
                  <a:lnTo>
                    <a:pt x="297030" y="200573"/>
                  </a:lnTo>
                  <a:lnTo>
                    <a:pt x="304800" y="152400"/>
                  </a:lnTo>
                  <a:lnTo>
                    <a:pt x="297030" y="104231"/>
                  </a:lnTo>
                  <a:lnTo>
                    <a:pt x="275394" y="62396"/>
                  </a:lnTo>
                  <a:lnTo>
                    <a:pt x="242403" y="29405"/>
                  </a:lnTo>
                  <a:lnTo>
                    <a:pt x="200568" y="7769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33">
              <a:extLst>
                <a:ext uri="{FF2B5EF4-FFF2-40B4-BE49-F238E27FC236}">
                  <a16:creationId xmlns:a16="http://schemas.microsoft.com/office/drawing/2014/main" id="{0ED20BFA-5905-37E6-FF28-B711484762F3}"/>
                </a:ext>
              </a:extLst>
            </p:cNvPr>
            <p:cNvSpPr/>
            <p:nvPr/>
          </p:nvSpPr>
          <p:spPr>
            <a:xfrm>
              <a:off x="8229600" y="4127385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152400"/>
                  </a:moveTo>
                  <a:lnTo>
                    <a:pt x="7769" y="104229"/>
                  </a:lnTo>
                  <a:lnTo>
                    <a:pt x="29404" y="62394"/>
                  </a:lnTo>
                  <a:lnTo>
                    <a:pt x="62394" y="29404"/>
                  </a:lnTo>
                  <a:lnTo>
                    <a:pt x="104229" y="7769"/>
                  </a:lnTo>
                  <a:lnTo>
                    <a:pt x="152400" y="0"/>
                  </a:lnTo>
                  <a:lnTo>
                    <a:pt x="200570" y="7769"/>
                  </a:lnTo>
                  <a:lnTo>
                    <a:pt x="242405" y="29404"/>
                  </a:lnTo>
                  <a:lnTo>
                    <a:pt x="275395" y="62394"/>
                  </a:lnTo>
                  <a:lnTo>
                    <a:pt x="297030" y="104229"/>
                  </a:lnTo>
                  <a:lnTo>
                    <a:pt x="304800" y="152400"/>
                  </a:lnTo>
                  <a:lnTo>
                    <a:pt x="297030" y="200570"/>
                  </a:lnTo>
                  <a:lnTo>
                    <a:pt x="275395" y="242405"/>
                  </a:lnTo>
                  <a:lnTo>
                    <a:pt x="242405" y="275395"/>
                  </a:lnTo>
                  <a:lnTo>
                    <a:pt x="200570" y="297030"/>
                  </a:lnTo>
                  <a:lnTo>
                    <a:pt x="152400" y="304800"/>
                  </a:lnTo>
                  <a:lnTo>
                    <a:pt x="104229" y="297030"/>
                  </a:lnTo>
                  <a:lnTo>
                    <a:pt x="62394" y="275395"/>
                  </a:lnTo>
                  <a:lnTo>
                    <a:pt x="29404" y="242405"/>
                  </a:lnTo>
                  <a:lnTo>
                    <a:pt x="7769" y="200570"/>
                  </a:lnTo>
                  <a:lnTo>
                    <a:pt x="0" y="15240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34">
            <a:extLst>
              <a:ext uri="{FF2B5EF4-FFF2-40B4-BE49-F238E27FC236}">
                <a16:creationId xmlns:a16="http://schemas.microsoft.com/office/drawing/2014/main" id="{8AD6307C-BF9D-7CFE-D3EB-83887BF04DF5}"/>
              </a:ext>
            </a:extLst>
          </p:cNvPr>
          <p:cNvSpPr txBox="1"/>
          <p:nvPr/>
        </p:nvSpPr>
        <p:spPr>
          <a:xfrm>
            <a:off x="6878789" y="2590800"/>
            <a:ext cx="2819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78815" algn="l"/>
                <a:tab pos="1345565" algn="l"/>
                <a:tab pos="2012314" algn="l"/>
                <a:tab pos="2679065" algn="l"/>
              </a:tabLst>
            </a:pPr>
            <a:r>
              <a:rPr sz="2000" spc="-5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960</Words>
  <Application>Microsoft Office PowerPoint</Application>
  <PresentationFormat>Widescreen</PresentationFormat>
  <Paragraphs>127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Priority Queues</vt:lpstr>
      <vt:lpstr>Java Code Example- Priority Queue</vt:lpstr>
      <vt:lpstr>Priority Queue ADT</vt:lpstr>
      <vt:lpstr>Keys must be comparable</vt:lpstr>
      <vt:lpstr>Suppose you are given a priority queue implementation, so you have the following operations to work with:</vt:lpstr>
      <vt:lpstr>Sorting with a Priority Queue</vt:lpstr>
      <vt:lpstr>Sequence-based Priority Queue</vt:lpstr>
      <vt:lpstr>Selection-Sort</vt:lpstr>
      <vt:lpstr>Insertion-Sort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Md Amjad Hossain</cp:lastModifiedBy>
  <cp:revision>7</cp:revision>
  <dcterms:created xsi:type="dcterms:W3CDTF">2024-09-02T12:24:08Z</dcterms:created>
  <dcterms:modified xsi:type="dcterms:W3CDTF">2025-02-19T00:54:10Z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2024-09-02T00:00:00Z</vt:filetime>
  </property>
  <property fmtid="{D5CDD505-2E9C-101B-9397-08002B2CF9AE}" pid="3" name="Producer">
    <vt:lpwstr>3-Heights(TM) PDF Security Shell 4.8.25.2 (http://www.pdf-tools.com)</vt:lpwstr>
  </property>
</Properties>
</file>