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15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7" r:id="rId62"/>
    <p:sldId id="316" r:id="rId63"/>
  </p:sldIdLst>
  <p:sldSz cx="12192000" cy="6858000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EA18EA-27A3-6375-25A4-95122BFF4946}" v="5" dt="2025-01-15T18:24:35.4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7694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1">
                <a:solidFill>
                  <a:schemeClr val="hlink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7625">
              <a:lnSpc>
                <a:spcPts val="1240"/>
              </a:lnSpc>
            </a:pPr>
            <a:fld id="{81D60167-4931-47E6-BA6A-407CBD079E47}" type="slidenum">
              <a:rPr lang="en-US" spc="-25" smtClean="0"/>
              <a:pPr marL="47625">
                <a:lnSpc>
                  <a:spcPts val="124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1">
                <a:solidFill>
                  <a:schemeClr val="hlink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7625">
              <a:lnSpc>
                <a:spcPts val="1240"/>
              </a:lnSpc>
            </a:pPr>
            <a:fld id="{81D60167-4931-47E6-BA6A-407CBD079E47}" type="slidenum">
              <a:rPr lang="en-US" spc="-25" smtClean="0"/>
              <a:pPr marL="47625">
                <a:lnSpc>
                  <a:spcPts val="124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7625">
              <a:lnSpc>
                <a:spcPts val="1240"/>
              </a:lnSpc>
            </a:pPr>
            <a:fld id="{81D60167-4931-47E6-BA6A-407CBD079E47}" type="slidenum">
              <a:rPr lang="en-US" spc="-25" smtClean="0"/>
              <a:pPr marL="47625">
                <a:lnSpc>
                  <a:spcPts val="124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7625">
              <a:lnSpc>
                <a:spcPts val="1240"/>
              </a:lnSpc>
            </a:pPr>
            <a:fld id="{81D60167-4931-47E6-BA6A-407CBD079E47}" type="slidenum">
              <a:rPr lang="en-US" spc="-25" smtClean="0"/>
              <a:pPr marL="47625">
                <a:lnSpc>
                  <a:spcPts val="124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567168" y="2538984"/>
            <a:ext cx="3612896" cy="6553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7625">
              <a:lnSpc>
                <a:spcPts val="1240"/>
              </a:lnSpc>
            </a:pPr>
            <a:fld id="{81D60167-4931-47E6-BA6A-407CBD079E47}" type="slidenum">
              <a:rPr lang="en-US" spc="-25" smtClean="0"/>
              <a:pPr marL="47625">
                <a:lnSpc>
                  <a:spcPts val="1240"/>
                </a:lnSpc>
              </a:pPr>
              <a:t>‹#›</a:t>
            </a:fld>
            <a:endParaRPr lang="en-US" spc="-25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103632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839968" y="1"/>
            <a:ext cx="6352032" cy="6004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0" y="0"/>
            <a:ext cx="12167616" cy="10210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0" y="51816"/>
            <a:ext cx="12192000" cy="90525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2667" y="1034796"/>
            <a:ext cx="1059180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04617B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14587" y="1862752"/>
            <a:ext cx="10171007" cy="40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1">
                <a:solidFill>
                  <a:schemeClr val="hlink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22050" y="6551019"/>
            <a:ext cx="327660" cy="1560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47625">
              <a:lnSpc>
                <a:spcPts val="1240"/>
              </a:lnSpc>
            </a:pPr>
            <a:fld id="{81D60167-4931-47E6-BA6A-407CBD079E47}" type="slidenum">
              <a:rPr lang="en-US" spc="-25" smtClean="0"/>
              <a:pPr marL="47625">
                <a:lnSpc>
                  <a:spcPts val="1240"/>
                </a:lnSpc>
              </a:pPr>
              <a:t>‹#›</a:t>
            </a:fld>
            <a:endParaRPr lang="en-US" spc="-25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aster-theorem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ogramiz.com/dsa/master-theore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time-complexity-of-building-a-heap/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67400" y="5562600"/>
            <a:ext cx="535051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600" spc="-10">
                <a:solidFill>
                  <a:srgbClr val="FFFFFF"/>
                </a:solidFill>
                <a:latin typeface="Constantia"/>
                <a:cs typeface="Constantia"/>
              </a:rPr>
              <a:t>Slides are taken from </a:t>
            </a:r>
            <a:r>
              <a:rPr sz="2600">
                <a:solidFill>
                  <a:srgbClr val="FFFFFF"/>
                </a:solidFill>
                <a:latin typeface="Constantia"/>
                <a:cs typeface="Constantia"/>
              </a:rPr>
              <a:t>Suk</a:t>
            </a:r>
            <a:r>
              <a:rPr sz="2600" spc="-7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FFFFFF"/>
                </a:solidFill>
                <a:latin typeface="Constantia"/>
                <a:cs typeface="Constantia"/>
              </a:rPr>
              <a:t>Jin</a:t>
            </a:r>
            <a:r>
              <a:rPr sz="2600" spc="-85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25">
                <a:solidFill>
                  <a:srgbClr val="FFFFFF"/>
                </a:solidFill>
                <a:latin typeface="Constantia"/>
                <a:cs typeface="Constantia"/>
              </a:rPr>
              <a:t>Lee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F02F2-A7BE-624B-EBAC-B285F5F5A5C0}"/>
              </a:ext>
            </a:extLst>
          </p:cNvPr>
          <p:cNvSpPr txBox="1"/>
          <p:nvPr/>
        </p:nvSpPr>
        <p:spPr>
          <a:xfrm>
            <a:off x="7848600" y="342900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Md Amjad Hossain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8507" y="3581400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1" y="4191000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1" y="4800600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00401" y="3404312"/>
            <a:ext cx="5795645" cy="2171065"/>
            <a:chOff x="1676400" y="3404311"/>
            <a:chExt cx="5795645" cy="2171065"/>
          </a:xfrm>
        </p:grpSpPr>
        <p:sp>
          <p:nvSpPr>
            <p:cNvPr id="6" name="object 6"/>
            <p:cNvSpPr/>
            <p:nvPr/>
          </p:nvSpPr>
          <p:spPr>
            <a:xfrm>
              <a:off x="1676400" y="5410200"/>
              <a:ext cx="5795645" cy="0"/>
            </a:xfrm>
            <a:custGeom>
              <a:avLst/>
              <a:gdLst/>
              <a:ahLst/>
              <a:cxnLst/>
              <a:rect l="l" t="t" r="r" b="b"/>
              <a:pathLst>
                <a:path w="5795645">
                  <a:moveTo>
                    <a:pt x="0" y="0"/>
                  </a:moveTo>
                  <a:lnTo>
                    <a:pt x="5795548" y="1"/>
                  </a:lnTo>
                </a:path>
              </a:pathLst>
            </a:custGeom>
            <a:ln w="9525">
              <a:solidFill>
                <a:srgbClr val="065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915" y="3404311"/>
              <a:ext cx="4668384" cy="2170988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55197" y="3447796"/>
            <a:ext cx="44450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0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77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30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10</a:t>
            </a:fld>
            <a:endParaRPr spc="-25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59940" y="1943101"/>
            <a:ext cx="748792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20">
                <a:latin typeface="Constantia"/>
                <a:cs typeface="Constantia"/>
              </a:rPr>
              <a:t>What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are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minimum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and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maximum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numbers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of </a:t>
            </a:r>
            <a:r>
              <a:rPr sz="2600">
                <a:latin typeface="Constantia"/>
                <a:cs typeface="Constantia"/>
              </a:rPr>
              <a:t>elements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in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height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h</a:t>
            </a:r>
            <a:r>
              <a:rPr sz="2600" spc="-25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D0A264-5872-2334-C3C0-4BCFAB986466}"/>
              </a:ext>
            </a:extLst>
          </p:cNvPr>
          <p:cNvSpPr txBox="1"/>
          <p:nvPr/>
        </p:nvSpPr>
        <p:spPr>
          <a:xfrm>
            <a:off x="5570474" y="602444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Constantia"/>
                <a:cs typeface="Constantia"/>
              </a:rPr>
              <a:t>2</a:t>
            </a:r>
            <a:r>
              <a:rPr lang="en-US" sz="1800" i="1" baseline="24305">
                <a:latin typeface="Constantia"/>
                <a:cs typeface="Constantia"/>
              </a:rPr>
              <a:t>h</a:t>
            </a:r>
            <a:r>
              <a:rPr lang="en-US" sz="1800" baseline="24305">
                <a:latin typeface="Constantia"/>
                <a:cs typeface="Constantia"/>
              </a:rPr>
              <a:t>+1</a:t>
            </a:r>
            <a:r>
              <a:rPr lang="en-US" sz="1800" spc="262" baseline="2430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–</a:t>
            </a:r>
            <a:r>
              <a:rPr lang="en-US" sz="1800" spc="-30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1</a:t>
            </a:r>
            <a:r>
              <a:rPr lang="en-US" sz="1800" spc="-8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elements if complete</a:t>
            </a:r>
            <a:r>
              <a:rPr lang="en-US" sz="1800" spc="-70">
                <a:latin typeface="Constantia"/>
                <a:cs typeface="Constantia"/>
              </a:rPr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188507" y="3581400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200401" y="4191000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1" y="4800600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3200401" y="3404312"/>
            <a:ext cx="5795645" cy="2171065"/>
            <a:chOff x="1676400" y="3404311"/>
            <a:chExt cx="5795645" cy="2171065"/>
          </a:xfrm>
        </p:grpSpPr>
        <p:sp>
          <p:nvSpPr>
            <p:cNvPr id="6" name="object 6"/>
            <p:cNvSpPr/>
            <p:nvPr/>
          </p:nvSpPr>
          <p:spPr>
            <a:xfrm>
              <a:off x="1676400" y="5410200"/>
              <a:ext cx="5795645" cy="0"/>
            </a:xfrm>
            <a:custGeom>
              <a:avLst/>
              <a:gdLst/>
              <a:ahLst/>
              <a:cxnLst/>
              <a:rect l="l" t="t" r="r" b="b"/>
              <a:pathLst>
                <a:path w="5795645">
                  <a:moveTo>
                    <a:pt x="0" y="0"/>
                  </a:moveTo>
                  <a:lnTo>
                    <a:pt x="5795548" y="1"/>
                  </a:lnTo>
                </a:path>
              </a:pathLst>
            </a:custGeom>
            <a:ln w="9525">
              <a:solidFill>
                <a:srgbClr val="065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73500" y="3417011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169163" y="0"/>
                  </a:moveTo>
                  <a:lnTo>
                    <a:pt x="124193" y="5879"/>
                  </a:lnTo>
                  <a:lnTo>
                    <a:pt x="83783" y="22471"/>
                  </a:lnTo>
                  <a:lnTo>
                    <a:pt x="49547" y="48207"/>
                  </a:lnTo>
                  <a:lnTo>
                    <a:pt x="23095" y="81519"/>
                  </a:lnTo>
                  <a:lnTo>
                    <a:pt x="6042" y="120836"/>
                  </a:lnTo>
                  <a:lnTo>
                    <a:pt x="0" y="164592"/>
                  </a:lnTo>
                  <a:lnTo>
                    <a:pt x="6042" y="208347"/>
                  </a:lnTo>
                  <a:lnTo>
                    <a:pt x="23095" y="247665"/>
                  </a:lnTo>
                  <a:lnTo>
                    <a:pt x="49547" y="280976"/>
                  </a:lnTo>
                  <a:lnTo>
                    <a:pt x="83783" y="306712"/>
                  </a:lnTo>
                  <a:lnTo>
                    <a:pt x="124193" y="323304"/>
                  </a:lnTo>
                  <a:lnTo>
                    <a:pt x="169163" y="329184"/>
                  </a:lnTo>
                  <a:lnTo>
                    <a:pt x="214134" y="323304"/>
                  </a:lnTo>
                  <a:lnTo>
                    <a:pt x="254544" y="306712"/>
                  </a:lnTo>
                  <a:lnTo>
                    <a:pt x="288781" y="280976"/>
                  </a:lnTo>
                  <a:lnTo>
                    <a:pt x="315232" y="247665"/>
                  </a:lnTo>
                  <a:lnTo>
                    <a:pt x="332285" y="208347"/>
                  </a:lnTo>
                  <a:lnTo>
                    <a:pt x="338327" y="164592"/>
                  </a:lnTo>
                  <a:lnTo>
                    <a:pt x="332285" y="120836"/>
                  </a:lnTo>
                  <a:lnTo>
                    <a:pt x="315232" y="81519"/>
                  </a:lnTo>
                  <a:lnTo>
                    <a:pt x="288781" y="48207"/>
                  </a:lnTo>
                  <a:lnTo>
                    <a:pt x="254544" y="22471"/>
                  </a:lnTo>
                  <a:lnTo>
                    <a:pt x="214134" y="587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3500" y="3417011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48000" y="4038600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4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4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000" y="4038600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38456" y="3686175"/>
              <a:ext cx="989330" cy="400685"/>
            </a:xfrm>
            <a:custGeom>
              <a:avLst/>
              <a:gdLst/>
              <a:ahLst/>
              <a:cxnLst/>
              <a:rect l="l" t="t" r="r" b="b"/>
              <a:pathLst>
                <a:path w="989329" h="400685">
                  <a:moveTo>
                    <a:pt x="104128" y="318549"/>
                  </a:moveTo>
                  <a:lnTo>
                    <a:pt x="0" y="400632"/>
                  </a:lnTo>
                  <a:lnTo>
                    <a:pt x="132118" y="389422"/>
                  </a:lnTo>
                  <a:lnTo>
                    <a:pt x="124630" y="370462"/>
                  </a:lnTo>
                  <a:lnTo>
                    <a:pt x="110976" y="370462"/>
                  </a:lnTo>
                  <a:lnTo>
                    <a:pt x="101646" y="346838"/>
                  </a:lnTo>
                  <a:lnTo>
                    <a:pt x="113458" y="342173"/>
                  </a:lnTo>
                  <a:lnTo>
                    <a:pt x="104128" y="318549"/>
                  </a:lnTo>
                  <a:close/>
                </a:path>
                <a:path w="989329" h="400685">
                  <a:moveTo>
                    <a:pt x="113458" y="342173"/>
                  </a:moveTo>
                  <a:lnTo>
                    <a:pt x="101646" y="346838"/>
                  </a:lnTo>
                  <a:lnTo>
                    <a:pt x="110976" y="370462"/>
                  </a:lnTo>
                  <a:lnTo>
                    <a:pt x="122788" y="365798"/>
                  </a:lnTo>
                  <a:lnTo>
                    <a:pt x="113458" y="342173"/>
                  </a:lnTo>
                  <a:close/>
                </a:path>
                <a:path w="989329" h="400685">
                  <a:moveTo>
                    <a:pt x="122788" y="365798"/>
                  </a:moveTo>
                  <a:lnTo>
                    <a:pt x="110976" y="370462"/>
                  </a:lnTo>
                  <a:lnTo>
                    <a:pt x="124630" y="370462"/>
                  </a:lnTo>
                  <a:lnTo>
                    <a:pt x="122788" y="365798"/>
                  </a:lnTo>
                  <a:close/>
                </a:path>
                <a:path w="989329" h="400685">
                  <a:moveTo>
                    <a:pt x="979926" y="0"/>
                  </a:moveTo>
                  <a:lnTo>
                    <a:pt x="113458" y="342173"/>
                  </a:lnTo>
                  <a:lnTo>
                    <a:pt x="122788" y="365798"/>
                  </a:lnTo>
                  <a:lnTo>
                    <a:pt x="989256" y="23624"/>
                  </a:lnTo>
                  <a:lnTo>
                    <a:pt x="9799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81312" y="4038600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481312" y="4038600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57548" y="3686202"/>
              <a:ext cx="974090" cy="401320"/>
            </a:xfrm>
            <a:custGeom>
              <a:avLst/>
              <a:gdLst/>
              <a:ahLst/>
              <a:cxnLst/>
              <a:rect l="l" t="t" r="r" b="b"/>
              <a:pathLst>
                <a:path w="974089" h="401320">
                  <a:moveTo>
                    <a:pt x="851014" y="365361"/>
                  </a:moveTo>
                  <a:lnTo>
                    <a:pt x="841547" y="388931"/>
                  </a:lnTo>
                  <a:lnTo>
                    <a:pt x="973598" y="400907"/>
                  </a:lnTo>
                  <a:lnTo>
                    <a:pt x="934973" y="370094"/>
                  </a:lnTo>
                  <a:lnTo>
                    <a:pt x="862799" y="370094"/>
                  </a:lnTo>
                  <a:lnTo>
                    <a:pt x="851014" y="365361"/>
                  </a:lnTo>
                  <a:close/>
                </a:path>
                <a:path w="974089" h="401320">
                  <a:moveTo>
                    <a:pt x="860480" y="341791"/>
                  </a:moveTo>
                  <a:lnTo>
                    <a:pt x="851014" y="365361"/>
                  </a:lnTo>
                  <a:lnTo>
                    <a:pt x="862799" y="370094"/>
                  </a:lnTo>
                  <a:lnTo>
                    <a:pt x="872266" y="346524"/>
                  </a:lnTo>
                  <a:lnTo>
                    <a:pt x="860480" y="341791"/>
                  </a:lnTo>
                  <a:close/>
                </a:path>
                <a:path w="974089" h="401320">
                  <a:moveTo>
                    <a:pt x="869947" y="318221"/>
                  </a:moveTo>
                  <a:lnTo>
                    <a:pt x="860480" y="341791"/>
                  </a:lnTo>
                  <a:lnTo>
                    <a:pt x="872266" y="346524"/>
                  </a:lnTo>
                  <a:lnTo>
                    <a:pt x="862799" y="370094"/>
                  </a:lnTo>
                  <a:lnTo>
                    <a:pt x="934973" y="370094"/>
                  </a:lnTo>
                  <a:lnTo>
                    <a:pt x="869947" y="318221"/>
                  </a:lnTo>
                  <a:close/>
                </a:path>
                <a:path w="974089" h="401320">
                  <a:moveTo>
                    <a:pt x="9466" y="0"/>
                  </a:moveTo>
                  <a:lnTo>
                    <a:pt x="0" y="23569"/>
                  </a:lnTo>
                  <a:lnTo>
                    <a:pt x="851014" y="365361"/>
                  </a:lnTo>
                  <a:lnTo>
                    <a:pt x="860480" y="341791"/>
                  </a:lnTo>
                  <a:lnTo>
                    <a:pt x="946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433184" y="4636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433184" y="4636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23640" y="4310482"/>
              <a:ext cx="383540" cy="374015"/>
            </a:xfrm>
            <a:custGeom>
              <a:avLst/>
              <a:gdLst/>
              <a:ahLst/>
              <a:cxnLst/>
              <a:rect l="l" t="t" r="r" b="b"/>
              <a:pathLst>
                <a:path w="383539" h="374014">
                  <a:moveTo>
                    <a:pt x="64333" y="257997"/>
                  </a:moveTo>
                  <a:lnTo>
                    <a:pt x="0" y="373937"/>
                  </a:lnTo>
                  <a:lnTo>
                    <a:pt x="117529" y="312557"/>
                  </a:lnTo>
                  <a:lnTo>
                    <a:pt x="108441" y="303236"/>
                  </a:lnTo>
                  <a:lnTo>
                    <a:pt x="90704" y="303236"/>
                  </a:lnTo>
                  <a:lnTo>
                    <a:pt x="72972" y="285050"/>
                  </a:lnTo>
                  <a:lnTo>
                    <a:pt x="82065" y="276184"/>
                  </a:lnTo>
                  <a:lnTo>
                    <a:pt x="64333" y="257997"/>
                  </a:lnTo>
                  <a:close/>
                </a:path>
                <a:path w="383539" h="374014">
                  <a:moveTo>
                    <a:pt x="82065" y="276184"/>
                  </a:moveTo>
                  <a:lnTo>
                    <a:pt x="72972" y="285050"/>
                  </a:lnTo>
                  <a:lnTo>
                    <a:pt x="90704" y="303236"/>
                  </a:lnTo>
                  <a:lnTo>
                    <a:pt x="99797" y="294370"/>
                  </a:lnTo>
                  <a:lnTo>
                    <a:pt x="82065" y="276184"/>
                  </a:lnTo>
                  <a:close/>
                </a:path>
                <a:path w="383539" h="374014">
                  <a:moveTo>
                    <a:pt x="99797" y="294370"/>
                  </a:moveTo>
                  <a:lnTo>
                    <a:pt x="90704" y="303236"/>
                  </a:lnTo>
                  <a:lnTo>
                    <a:pt x="108441" y="303236"/>
                  </a:lnTo>
                  <a:lnTo>
                    <a:pt x="99797" y="294370"/>
                  </a:lnTo>
                  <a:close/>
                </a:path>
                <a:path w="383539" h="374014">
                  <a:moveTo>
                    <a:pt x="365328" y="0"/>
                  </a:moveTo>
                  <a:lnTo>
                    <a:pt x="82065" y="276184"/>
                  </a:lnTo>
                  <a:lnTo>
                    <a:pt x="99797" y="294370"/>
                  </a:lnTo>
                  <a:lnTo>
                    <a:pt x="383059" y="18186"/>
                  </a:lnTo>
                  <a:lnTo>
                    <a:pt x="36532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77679" y="4634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4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40"/>
                  </a:lnTo>
                  <a:lnTo>
                    <a:pt x="84270" y="308638"/>
                  </a:lnTo>
                  <a:lnTo>
                    <a:pt x="124914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0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677679" y="4634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29792" y="4310291"/>
              <a:ext cx="398145" cy="372745"/>
            </a:xfrm>
            <a:custGeom>
              <a:avLst/>
              <a:gdLst/>
              <a:ahLst/>
              <a:cxnLst/>
              <a:rect l="l" t="t" r="r" b="b"/>
              <a:pathLst>
                <a:path w="398145" h="372745">
                  <a:moveTo>
                    <a:pt x="296208" y="295000"/>
                  </a:moveTo>
                  <a:lnTo>
                    <a:pt x="278879" y="313570"/>
                  </a:lnTo>
                  <a:lnTo>
                    <a:pt x="397722" y="372365"/>
                  </a:lnTo>
                  <a:lnTo>
                    <a:pt x="357611" y="303665"/>
                  </a:lnTo>
                  <a:lnTo>
                    <a:pt x="305493" y="303665"/>
                  </a:lnTo>
                  <a:lnTo>
                    <a:pt x="296208" y="295000"/>
                  </a:lnTo>
                  <a:close/>
                </a:path>
                <a:path w="398145" h="372745">
                  <a:moveTo>
                    <a:pt x="313538" y="276430"/>
                  </a:moveTo>
                  <a:lnTo>
                    <a:pt x="296208" y="295000"/>
                  </a:lnTo>
                  <a:lnTo>
                    <a:pt x="305493" y="303665"/>
                  </a:lnTo>
                  <a:lnTo>
                    <a:pt x="322823" y="285095"/>
                  </a:lnTo>
                  <a:lnTo>
                    <a:pt x="313538" y="276430"/>
                  </a:lnTo>
                  <a:close/>
                </a:path>
                <a:path w="398145" h="372745">
                  <a:moveTo>
                    <a:pt x="330868" y="257860"/>
                  </a:moveTo>
                  <a:lnTo>
                    <a:pt x="313538" y="276430"/>
                  </a:lnTo>
                  <a:lnTo>
                    <a:pt x="322823" y="285095"/>
                  </a:lnTo>
                  <a:lnTo>
                    <a:pt x="305493" y="303665"/>
                  </a:lnTo>
                  <a:lnTo>
                    <a:pt x="357611" y="303665"/>
                  </a:lnTo>
                  <a:lnTo>
                    <a:pt x="330868" y="257860"/>
                  </a:lnTo>
                  <a:close/>
                </a:path>
                <a:path w="398145" h="372745">
                  <a:moveTo>
                    <a:pt x="17329" y="0"/>
                  </a:moveTo>
                  <a:lnTo>
                    <a:pt x="0" y="18569"/>
                  </a:lnTo>
                  <a:lnTo>
                    <a:pt x="296208" y="295000"/>
                  </a:lnTo>
                  <a:lnTo>
                    <a:pt x="313538" y="276430"/>
                  </a:lnTo>
                  <a:lnTo>
                    <a:pt x="1732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51632" y="4636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3" y="5879"/>
                  </a:lnTo>
                  <a:lnTo>
                    <a:pt x="84269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69" y="306712"/>
                  </a:lnTo>
                  <a:lnTo>
                    <a:pt x="124913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51632" y="4636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42088" y="4312055"/>
              <a:ext cx="398145" cy="372745"/>
            </a:xfrm>
            <a:custGeom>
              <a:avLst/>
              <a:gdLst/>
              <a:ahLst/>
              <a:cxnLst/>
              <a:rect l="l" t="t" r="r" b="b"/>
              <a:pathLst>
                <a:path w="398145" h="372745">
                  <a:moveTo>
                    <a:pt x="66854" y="257860"/>
                  </a:moveTo>
                  <a:lnTo>
                    <a:pt x="0" y="372365"/>
                  </a:lnTo>
                  <a:lnTo>
                    <a:pt x="118844" y="313570"/>
                  </a:lnTo>
                  <a:lnTo>
                    <a:pt x="109600" y="303665"/>
                  </a:lnTo>
                  <a:lnTo>
                    <a:pt x="92228" y="303665"/>
                  </a:lnTo>
                  <a:lnTo>
                    <a:pt x="74899" y="285095"/>
                  </a:lnTo>
                  <a:lnTo>
                    <a:pt x="84184" y="276431"/>
                  </a:lnTo>
                  <a:lnTo>
                    <a:pt x="66854" y="257860"/>
                  </a:lnTo>
                  <a:close/>
                </a:path>
                <a:path w="398145" h="372745">
                  <a:moveTo>
                    <a:pt x="84184" y="276431"/>
                  </a:moveTo>
                  <a:lnTo>
                    <a:pt x="74899" y="285095"/>
                  </a:lnTo>
                  <a:lnTo>
                    <a:pt x="92228" y="303665"/>
                  </a:lnTo>
                  <a:lnTo>
                    <a:pt x="101513" y="295000"/>
                  </a:lnTo>
                  <a:lnTo>
                    <a:pt x="84184" y="276431"/>
                  </a:lnTo>
                  <a:close/>
                </a:path>
                <a:path w="398145" h="372745">
                  <a:moveTo>
                    <a:pt x="101513" y="295000"/>
                  </a:moveTo>
                  <a:lnTo>
                    <a:pt x="92228" y="303665"/>
                  </a:lnTo>
                  <a:lnTo>
                    <a:pt x="109600" y="303665"/>
                  </a:lnTo>
                  <a:lnTo>
                    <a:pt x="101513" y="295000"/>
                  </a:lnTo>
                  <a:close/>
                </a:path>
                <a:path w="398145" h="372745">
                  <a:moveTo>
                    <a:pt x="380392" y="0"/>
                  </a:moveTo>
                  <a:lnTo>
                    <a:pt x="84184" y="276431"/>
                  </a:lnTo>
                  <a:lnTo>
                    <a:pt x="101513" y="295000"/>
                  </a:lnTo>
                  <a:lnTo>
                    <a:pt x="397723" y="18569"/>
                  </a:lnTo>
                  <a:lnTo>
                    <a:pt x="38039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070888" y="4634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40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0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70888" y="4634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762633" y="4312517"/>
              <a:ext cx="358140" cy="370205"/>
            </a:xfrm>
            <a:custGeom>
              <a:avLst/>
              <a:gdLst/>
              <a:ahLst/>
              <a:cxnLst/>
              <a:rect l="l" t="t" r="r" b="b"/>
              <a:pathLst>
                <a:path w="358139" h="370204">
                  <a:moveTo>
                    <a:pt x="260727" y="287609"/>
                  </a:moveTo>
                  <a:lnTo>
                    <a:pt x="242456" y="305254"/>
                  </a:lnTo>
                  <a:lnTo>
                    <a:pt x="358089" y="370138"/>
                  </a:lnTo>
                  <a:lnTo>
                    <a:pt x="320201" y="296744"/>
                  </a:lnTo>
                  <a:lnTo>
                    <a:pt x="269549" y="296744"/>
                  </a:lnTo>
                  <a:lnTo>
                    <a:pt x="260727" y="287609"/>
                  </a:lnTo>
                  <a:close/>
                </a:path>
                <a:path w="358139" h="370204">
                  <a:moveTo>
                    <a:pt x="278997" y="269963"/>
                  </a:moveTo>
                  <a:lnTo>
                    <a:pt x="260727" y="287609"/>
                  </a:lnTo>
                  <a:lnTo>
                    <a:pt x="269549" y="296744"/>
                  </a:lnTo>
                  <a:lnTo>
                    <a:pt x="287820" y="279099"/>
                  </a:lnTo>
                  <a:lnTo>
                    <a:pt x="278997" y="269963"/>
                  </a:lnTo>
                  <a:close/>
                </a:path>
                <a:path w="358139" h="370204">
                  <a:moveTo>
                    <a:pt x="297267" y="252318"/>
                  </a:moveTo>
                  <a:lnTo>
                    <a:pt x="278997" y="269963"/>
                  </a:lnTo>
                  <a:lnTo>
                    <a:pt x="287820" y="279099"/>
                  </a:lnTo>
                  <a:lnTo>
                    <a:pt x="269549" y="296744"/>
                  </a:lnTo>
                  <a:lnTo>
                    <a:pt x="320201" y="296744"/>
                  </a:lnTo>
                  <a:lnTo>
                    <a:pt x="297267" y="252318"/>
                  </a:lnTo>
                  <a:close/>
                </a:path>
                <a:path w="358139" h="370204">
                  <a:moveTo>
                    <a:pt x="18270" y="0"/>
                  </a:moveTo>
                  <a:lnTo>
                    <a:pt x="0" y="17645"/>
                  </a:lnTo>
                  <a:lnTo>
                    <a:pt x="260727" y="287609"/>
                  </a:lnTo>
                  <a:lnTo>
                    <a:pt x="278997" y="269963"/>
                  </a:lnTo>
                  <a:lnTo>
                    <a:pt x="182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062615" y="5233416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4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2" y="306712"/>
                  </a:lnTo>
                  <a:lnTo>
                    <a:pt x="290457" y="280976"/>
                  </a:lnTo>
                  <a:lnTo>
                    <a:pt x="317062" y="247664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2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B3EA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62615" y="5233416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232761" y="4909306"/>
              <a:ext cx="260350" cy="324485"/>
            </a:xfrm>
            <a:custGeom>
              <a:avLst/>
              <a:gdLst/>
              <a:ahLst/>
              <a:cxnLst/>
              <a:rect l="l" t="t" r="r" b="b"/>
              <a:pathLst>
                <a:path w="260350" h="324485">
                  <a:moveTo>
                    <a:pt x="48935" y="200877"/>
                  </a:moveTo>
                  <a:lnTo>
                    <a:pt x="0" y="324109"/>
                  </a:lnTo>
                  <a:lnTo>
                    <a:pt x="108687" y="248164"/>
                  </a:lnTo>
                  <a:lnTo>
                    <a:pt x="101355" y="242361"/>
                  </a:lnTo>
                  <a:lnTo>
                    <a:pt x="80890" y="242361"/>
                  </a:lnTo>
                  <a:lnTo>
                    <a:pt x="60972" y="226598"/>
                  </a:lnTo>
                  <a:lnTo>
                    <a:pt x="68853" y="216640"/>
                  </a:lnTo>
                  <a:lnTo>
                    <a:pt x="48935" y="200877"/>
                  </a:lnTo>
                  <a:close/>
                </a:path>
                <a:path w="260350" h="324485">
                  <a:moveTo>
                    <a:pt x="68853" y="216640"/>
                  </a:moveTo>
                  <a:lnTo>
                    <a:pt x="60972" y="226598"/>
                  </a:lnTo>
                  <a:lnTo>
                    <a:pt x="80890" y="242361"/>
                  </a:lnTo>
                  <a:lnTo>
                    <a:pt x="88771" y="232402"/>
                  </a:lnTo>
                  <a:lnTo>
                    <a:pt x="68853" y="216640"/>
                  </a:lnTo>
                  <a:close/>
                </a:path>
                <a:path w="260350" h="324485">
                  <a:moveTo>
                    <a:pt x="88771" y="232402"/>
                  </a:moveTo>
                  <a:lnTo>
                    <a:pt x="80890" y="242361"/>
                  </a:lnTo>
                  <a:lnTo>
                    <a:pt x="101355" y="242361"/>
                  </a:lnTo>
                  <a:lnTo>
                    <a:pt x="88771" y="232402"/>
                  </a:lnTo>
                  <a:close/>
                </a:path>
                <a:path w="260350" h="324485">
                  <a:moveTo>
                    <a:pt x="240299" y="0"/>
                  </a:moveTo>
                  <a:lnTo>
                    <a:pt x="68853" y="216640"/>
                  </a:lnTo>
                  <a:lnTo>
                    <a:pt x="88771" y="232402"/>
                  </a:lnTo>
                  <a:lnTo>
                    <a:pt x="260216" y="15761"/>
                  </a:lnTo>
                  <a:lnTo>
                    <a:pt x="24029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2655197" y="3447796"/>
            <a:ext cx="44450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0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77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30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11</a:t>
            </a:fld>
            <a:endParaRPr spc="-25"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1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2059940" y="1943101"/>
            <a:ext cx="748792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20">
                <a:latin typeface="Constantia"/>
                <a:cs typeface="Constantia"/>
              </a:rPr>
              <a:t>What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are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minimum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and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maximum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numbers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of </a:t>
            </a:r>
            <a:r>
              <a:rPr sz="2600">
                <a:latin typeface="Constantia"/>
                <a:cs typeface="Constantia"/>
              </a:rPr>
              <a:t>elements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in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height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h</a:t>
            </a:r>
            <a:r>
              <a:rPr sz="2600" spc="-25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FF725B-FB3D-F885-8397-D8C460D9CE17}"/>
              </a:ext>
            </a:extLst>
          </p:cNvPr>
          <p:cNvSpPr txBox="1"/>
          <p:nvPr/>
        </p:nvSpPr>
        <p:spPr>
          <a:xfrm>
            <a:off x="3047238" y="3244334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>
                <a:latin typeface="Constantia"/>
                <a:cs typeface="Constantia"/>
              </a:rPr>
              <a:t>2</a:t>
            </a:r>
            <a:r>
              <a:rPr lang="en-US" sz="1800" i="1" baseline="24305">
                <a:latin typeface="Constantia"/>
                <a:cs typeface="Constantia"/>
              </a:rPr>
              <a:t>h</a:t>
            </a:r>
            <a:r>
              <a:rPr lang="en-US" sz="1800" baseline="24305">
                <a:latin typeface="Constantia"/>
                <a:cs typeface="Constantia"/>
              </a:rPr>
              <a:t>+1</a:t>
            </a:r>
            <a:r>
              <a:rPr lang="en-US" sz="1800" spc="262" baseline="2430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–</a:t>
            </a:r>
            <a:r>
              <a:rPr lang="en-US" sz="1800" spc="-30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1</a:t>
            </a:r>
            <a:r>
              <a:rPr lang="en-US" sz="1800" spc="-8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elements</a:t>
            </a:r>
            <a:r>
              <a:rPr lang="en-US" sz="1800" spc="-70">
                <a:latin typeface="Constantia"/>
                <a:cs typeface="Constantia"/>
              </a:rPr>
              <a:t> </a:t>
            </a:r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67284-571B-1BAD-ACC7-A55A4D98E41C}"/>
              </a:ext>
            </a:extLst>
          </p:cNvPr>
          <p:cNvSpPr txBox="1"/>
          <p:nvPr/>
        </p:nvSpPr>
        <p:spPr>
          <a:xfrm>
            <a:off x="4418466" y="590339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64845" lvl="1" indent="-246379">
              <a:spcBef>
                <a:spcPts val="54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lang="en-US" sz="1800">
                <a:latin typeface="Constantia"/>
                <a:cs typeface="Constantia"/>
              </a:rPr>
              <a:t>At</a:t>
            </a:r>
            <a:r>
              <a:rPr lang="en-US" sz="1800" spc="-70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least</a:t>
            </a:r>
            <a:r>
              <a:rPr lang="en-US" sz="1800" spc="-70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2</a:t>
            </a:r>
            <a:r>
              <a:rPr lang="en-US" sz="1800" i="1" baseline="24305">
                <a:latin typeface="Constantia"/>
                <a:cs typeface="Constantia"/>
              </a:rPr>
              <a:t>h</a:t>
            </a:r>
            <a:r>
              <a:rPr lang="en-US" sz="1800" i="1" spc="300" baseline="2430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–</a:t>
            </a:r>
            <a:r>
              <a:rPr lang="en-US" sz="1800" spc="-1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1</a:t>
            </a:r>
            <a:r>
              <a:rPr lang="en-US" sz="1800" spc="-1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+</a:t>
            </a:r>
            <a:r>
              <a:rPr lang="en-US" sz="1800" spc="-1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1</a:t>
            </a:r>
            <a:r>
              <a:rPr lang="en-US" sz="1800" spc="-10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=</a:t>
            </a:r>
            <a:r>
              <a:rPr lang="en-US" sz="1800" spc="-15">
                <a:latin typeface="Constantia"/>
                <a:cs typeface="Constantia"/>
              </a:rPr>
              <a:t> </a:t>
            </a:r>
            <a:r>
              <a:rPr lang="en-US" sz="1800">
                <a:latin typeface="Constantia"/>
                <a:cs typeface="Constantia"/>
              </a:rPr>
              <a:t>2</a:t>
            </a:r>
            <a:r>
              <a:rPr lang="en-US" sz="1800" i="1" baseline="24305">
                <a:latin typeface="Constantia"/>
                <a:cs typeface="Constantia"/>
              </a:rPr>
              <a:t>h</a:t>
            </a:r>
            <a:r>
              <a:rPr lang="en-US" sz="1800" i="1" spc="217" baseline="24305">
                <a:latin typeface="Constantia"/>
                <a:cs typeface="Constantia"/>
              </a:rPr>
              <a:t> </a:t>
            </a:r>
            <a:r>
              <a:rPr lang="en-US" sz="1800" spc="-10">
                <a:latin typeface="Constantia"/>
                <a:cs typeface="Constantia"/>
              </a:rPr>
              <a:t>elements</a:t>
            </a:r>
            <a:endParaRPr lang="en-US" sz="18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1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12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47241" y="1943100"/>
            <a:ext cx="7920355" cy="357759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99085" marR="424815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99085" algn="l"/>
              </a:tabLst>
            </a:pPr>
            <a:r>
              <a:rPr sz="2600" spc="-20">
                <a:latin typeface="Constantia"/>
                <a:cs typeface="Constantia"/>
              </a:rPr>
              <a:t>What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are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minimum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and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maximum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numbers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of </a:t>
            </a:r>
            <a:r>
              <a:rPr sz="2600">
                <a:latin typeface="Constantia"/>
                <a:cs typeface="Constantia"/>
              </a:rPr>
              <a:t>elements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in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height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h</a:t>
            </a:r>
            <a:r>
              <a:rPr sz="2600" spc="-25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  <a:p>
            <a:pPr marL="664845" marR="17780" lvl="1" indent="-247015">
              <a:lnSpc>
                <a:spcPts val="2810"/>
              </a:lnSpc>
              <a:spcBef>
                <a:spcPts val="74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 spc="-20">
                <a:latin typeface="Constantia"/>
                <a:cs typeface="Constantia"/>
              </a:rPr>
              <a:t>Since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heap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an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almost-</a:t>
            </a:r>
            <a:r>
              <a:rPr sz="2400" spc="-10">
                <a:latin typeface="Constantia"/>
                <a:cs typeface="Constantia"/>
              </a:rPr>
              <a:t>complete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binary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tree,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it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has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 spc="-25">
                <a:latin typeface="Constantia"/>
                <a:cs typeface="Constantia"/>
              </a:rPr>
              <a:t>at </a:t>
            </a:r>
            <a:r>
              <a:rPr sz="2400">
                <a:latin typeface="Constantia"/>
                <a:cs typeface="Constantia"/>
              </a:rPr>
              <a:t>most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2</a:t>
            </a:r>
            <a:r>
              <a:rPr sz="2400" i="1" baseline="24305">
                <a:latin typeface="Constantia"/>
                <a:cs typeface="Constantia"/>
              </a:rPr>
              <a:t>h</a:t>
            </a:r>
            <a:r>
              <a:rPr sz="2400" baseline="24305">
                <a:latin typeface="Constantia"/>
                <a:cs typeface="Constantia"/>
              </a:rPr>
              <a:t>+1</a:t>
            </a:r>
            <a:r>
              <a:rPr sz="2400" spc="262" baseline="243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–</a:t>
            </a:r>
            <a:r>
              <a:rPr sz="2400" spc="-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1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elements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(if</a:t>
            </a:r>
            <a:r>
              <a:rPr sz="2400" spc="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it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complete)</a:t>
            </a:r>
            <a:r>
              <a:rPr lang="en-US" sz="2400" spc="-10">
                <a:latin typeface="Constantia"/>
                <a:cs typeface="Constantia"/>
              </a:rPr>
              <a:t> -</a:t>
            </a:r>
            <a:r>
              <a:rPr lang="en-US" sz="2400" spc="-10">
                <a:solidFill>
                  <a:srgbClr val="FF0000"/>
                </a:solidFill>
                <a:latin typeface="Constantia"/>
                <a:cs typeface="Constantia"/>
              </a:rPr>
              <a:t>Maximum</a:t>
            </a:r>
            <a:endParaRPr sz="24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664845" lvl="1" indent="-246379">
              <a:spcBef>
                <a:spcPts val="54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>
                <a:latin typeface="Constantia"/>
                <a:cs typeface="Constantia"/>
              </a:rPr>
              <a:t>At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least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2</a:t>
            </a:r>
            <a:r>
              <a:rPr sz="2400" i="1" baseline="24305">
                <a:latin typeface="Constantia"/>
                <a:cs typeface="Constantia"/>
              </a:rPr>
              <a:t>h</a:t>
            </a:r>
            <a:r>
              <a:rPr sz="2400" i="1" spc="300" baseline="243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–</a:t>
            </a:r>
            <a:r>
              <a:rPr sz="2400" spc="-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1</a:t>
            </a:r>
            <a:r>
              <a:rPr sz="2400" spc="-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+</a:t>
            </a:r>
            <a:r>
              <a:rPr sz="2400" spc="-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1</a:t>
            </a:r>
            <a:r>
              <a:rPr sz="2400" spc="-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=</a:t>
            </a:r>
            <a:r>
              <a:rPr sz="2400" spc="-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2</a:t>
            </a:r>
            <a:r>
              <a:rPr sz="2400" i="1" baseline="24305">
                <a:latin typeface="Constantia"/>
                <a:cs typeface="Constantia"/>
              </a:rPr>
              <a:t>h</a:t>
            </a:r>
            <a:r>
              <a:rPr sz="2400" i="1" spc="217" baseline="2430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elements</a:t>
            </a:r>
            <a:r>
              <a:rPr lang="en-US" sz="2400" spc="-10">
                <a:latin typeface="Constantia"/>
                <a:cs typeface="Constantia"/>
              </a:rPr>
              <a:t> - </a:t>
            </a:r>
            <a:r>
              <a:rPr lang="en-US" sz="2400" spc="-10">
                <a:solidFill>
                  <a:srgbClr val="FF0000"/>
                </a:solidFill>
                <a:latin typeface="Constantia"/>
                <a:cs typeface="Constantia"/>
              </a:rPr>
              <a:t>Minimum</a:t>
            </a:r>
            <a:endParaRPr sz="24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939800" marR="142240" lvl="2" indent="-247015">
              <a:lnSpc>
                <a:spcPts val="2500"/>
              </a:lnSpc>
              <a:spcBef>
                <a:spcPts val="615"/>
              </a:spcBef>
              <a:buClr>
                <a:srgbClr val="009DD9"/>
              </a:buClr>
              <a:buSzPct val="71428"/>
              <a:buFont typeface="Wingdings 2"/>
              <a:buChar char=""/>
              <a:tabLst>
                <a:tab pos="939800" algn="l"/>
              </a:tabLst>
            </a:pPr>
            <a:r>
              <a:rPr sz="2100">
                <a:latin typeface="Constantia"/>
                <a:cs typeface="Constantia"/>
              </a:rPr>
              <a:t>If</a:t>
            </a:r>
            <a:r>
              <a:rPr sz="2100" spc="-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the</a:t>
            </a:r>
            <a:r>
              <a:rPr sz="2100" spc="-75">
                <a:latin typeface="Constantia"/>
                <a:cs typeface="Constantia"/>
              </a:rPr>
              <a:t> </a:t>
            </a:r>
            <a:r>
              <a:rPr sz="2100" spc="-20">
                <a:latin typeface="Constantia"/>
                <a:cs typeface="Constantia"/>
              </a:rPr>
              <a:t>lowest</a:t>
            </a:r>
            <a:r>
              <a:rPr sz="2100" spc="-7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level</a:t>
            </a:r>
            <a:r>
              <a:rPr sz="2100" spc="-2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has</a:t>
            </a:r>
            <a:r>
              <a:rPr sz="2100" spc="-6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just</a:t>
            </a:r>
            <a:r>
              <a:rPr sz="2100" spc="-70">
                <a:latin typeface="Constantia"/>
                <a:cs typeface="Constantia"/>
              </a:rPr>
              <a:t> </a:t>
            </a:r>
            <a:r>
              <a:rPr sz="2100">
                <a:latin typeface="Times New Roman"/>
                <a:cs typeface="Times New Roman"/>
              </a:rPr>
              <a:t>1</a:t>
            </a:r>
            <a:r>
              <a:rPr sz="2100" spc="-70">
                <a:latin typeface="Times New Roman"/>
                <a:cs typeface="Times New Roman"/>
              </a:rPr>
              <a:t> </a:t>
            </a:r>
            <a:r>
              <a:rPr sz="2100" spc="-10">
                <a:latin typeface="Constantia"/>
                <a:cs typeface="Constantia"/>
              </a:rPr>
              <a:t>element</a:t>
            </a:r>
            <a:r>
              <a:rPr sz="2100" spc="-12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and</a:t>
            </a:r>
            <a:r>
              <a:rPr sz="2100" spc="-4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the</a:t>
            </a:r>
            <a:r>
              <a:rPr sz="2100" spc="-13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other</a:t>
            </a:r>
            <a:r>
              <a:rPr sz="2100" spc="-95">
                <a:latin typeface="Constantia"/>
                <a:cs typeface="Constantia"/>
              </a:rPr>
              <a:t> </a:t>
            </a:r>
            <a:r>
              <a:rPr sz="2100" spc="-20">
                <a:latin typeface="Constantia"/>
                <a:cs typeface="Constantia"/>
              </a:rPr>
              <a:t>levels</a:t>
            </a:r>
            <a:r>
              <a:rPr sz="2100" spc="-110">
                <a:latin typeface="Constantia"/>
                <a:cs typeface="Constantia"/>
              </a:rPr>
              <a:t> </a:t>
            </a:r>
            <a:r>
              <a:rPr sz="2100" spc="-25">
                <a:latin typeface="Constantia"/>
                <a:cs typeface="Constantia"/>
              </a:rPr>
              <a:t>are </a:t>
            </a:r>
            <a:r>
              <a:rPr sz="2100" spc="-10">
                <a:latin typeface="Constantia"/>
                <a:cs typeface="Constantia"/>
              </a:rPr>
              <a:t>complete</a:t>
            </a:r>
            <a:endParaRPr sz="2100">
              <a:latin typeface="Constantia"/>
              <a:cs typeface="Constantia"/>
            </a:endParaRPr>
          </a:p>
          <a:p>
            <a:pPr marL="664845" lvl="1" indent="-246379">
              <a:spcBef>
                <a:spcPts val="50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 spc="-10">
                <a:latin typeface="Constantia"/>
                <a:cs typeface="Constantia"/>
              </a:rPr>
              <a:t>Therefore</a:t>
            </a:r>
            <a:endParaRPr sz="2400">
              <a:latin typeface="Constantia"/>
              <a:cs typeface="Constantia"/>
            </a:endParaRPr>
          </a:p>
          <a:p>
            <a:pPr marR="473075" algn="ctr"/>
            <a:r>
              <a:rPr sz="240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400" i="1" baseline="24305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i="1" spc="307" baseline="2430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>
                <a:solidFill>
                  <a:srgbClr val="FF0000"/>
                </a:solidFill>
                <a:latin typeface="Constantia"/>
                <a:cs typeface="Constantia"/>
              </a:rPr>
              <a:t>n</a:t>
            </a:r>
            <a:r>
              <a:rPr sz="2400" i="1" spc="2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>
                <a:solidFill>
                  <a:srgbClr val="FF0000"/>
                </a:solidFill>
                <a:latin typeface="Symbol"/>
                <a:cs typeface="Symbol"/>
              </a:rPr>
              <a:t></a:t>
            </a:r>
            <a:r>
              <a:rPr sz="2400" spc="-1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>
                <a:solidFill>
                  <a:srgbClr val="FF0000"/>
                </a:solidFill>
                <a:latin typeface="Constantia"/>
                <a:cs typeface="Constantia"/>
              </a:rPr>
              <a:t>2</a:t>
            </a:r>
            <a:r>
              <a:rPr sz="2400" i="1" baseline="24305">
                <a:solidFill>
                  <a:srgbClr val="FF0000"/>
                </a:solidFill>
                <a:latin typeface="Constantia"/>
                <a:cs typeface="Constantia"/>
              </a:rPr>
              <a:t>h</a:t>
            </a:r>
            <a:r>
              <a:rPr sz="2400" baseline="24305">
                <a:solidFill>
                  <a:srgbClr val="FF0000"/>
                </a:solidFill>
                <a:latin typeface="Constantia"/>
                <a:cs typeface="Constantia"/>
              </a:rPr>
              <a:t>+1</a:t>
            </a:r>
            <a:r>
              <a:rPr sz="2400" spc="292" baseline="2430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>
                <a:solidFill>
                  <a:srgbClr val="FF0000"/>
                </a:solidFill>
                <a:latin typeface="Constantia"/>
                <a:cs typeface="Constantia"/>
              </a:rPr>
              <a:t>–</a:t>
            </a:r>
            <a:r>
              <a:rPr sz="2400" spc="-1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 spc="-50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2400">
              <a:solidFill>
                <a:srgbClr val="FF0000"/>
              </a:solidFill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13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1" y="1955292"/>
            <a:ext cx="8608059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Show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that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</a:t>
            </a:r>
            <a:r>
              <a:rPr sz="2600" spc="-75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n</a:t>
            </a:r>
            <a:r>
              <a:rPr sz="2600">
                <a:latin typeface="Constantia"/>
                <a:cs typeface="Constantia"/>
              </a:rPr>
              <a:t>-element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heap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has</a:t>
            </a:r>
            <a:r>
              <a:rPr sz="2600" spc="-9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height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Symbol"/>
                <a:cs typeface="Symbol"/>
              </a:rPr>
              <a:t></a:t>
            </a:r>
            <a:r>
              <a:rPr sz="2600">
                <a:latin typeface="Constantia"/>
                <a:cs typeface="Constantia"/>
              </a:rPr>
              <a:t>lg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n</a:t>
            </a:r>
            <a:r>
              <a:rPr sz="2600" spc="-25">
                <a:latin typeface="Symbol"/>
                <a:cs typeface="Symbol"/>
              </a:rPr>
              <a:t></a:t>
            </a:r>
            <a:r>
              <a:rPr lang="en-US" sz="2600" spc="-25">
                <a:latin typeface="Constantia"/>
                <a:cs typeface="Symbol"/>
              </a:rPr>
              <a:t> </a:t>
            </a:r>
            <a:r>
              <a:rPr lang="en-US" sz="2600" spc="-25">
                <a:latin typeface="Constantia"/>
                <a:cs typeface="Constantia"/>
              </a:rPr>
              <a:t>/ O(</a:t>
            </a:r>
            <a:r>
              <a:rPr lang="en-US" sz="2600" spc="-25" err="1">
                <a:latin typeface="Constantia"/>
                <a:cs typeface="Constantia"/>
              </a:rPr>
              <a:t>logn</a:t>
            </a:r>
            <a:r>
              <a:rPr lang="en-US"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14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1" y="1955292"/>
            <a:ext cx="8608059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Show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that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</a:t>
            </a:r>
            <a:r>
              <a:rPr sz="2600" spc="-75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n</a:t>
            </a:r>
            <a:r>
              <a:rPr sz="2600">
                <a:latin typeface="Constantia"/>
                <a:cs typeface="Constantia"/>
              </a:rPr>
              <a:t>-element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heap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has</a:t>
            </a:r>
            <a:r>
              <a:rPr sz="2600" spc="-9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height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Symbol"/>
                <a:cs typeface="Symbol"/>
              </a:rPr>
              <a:t></a:t>
            </a:r>
            <a:r>
              <a:rPr sz="2600">
                <a:latin typeface="Constantia"/>
                <a:cs typeface="Constantia"/>
              </a:rPr>
              <a:t>lg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n</a:t>
            </a:r>
            <a:r>
              <a:rPr sz="2600" spc="-25">
                <a:latin typeface="Symbol"/>
                <a:cs typeface="Symbol"/>
              </a:rPr>
              <a:t></a:t>
            </a:r>
            <a:r>
              <a:rPr lang="en-US" sz="2600" spc="-25">
                <a:latin typeface="Constantia"/>
                <a:cs typeface="Symbol"/>
              </a:rPr>
              <a:t> </a:t>
            </a:r>
            <a:r>
              <a:rPr lang="en-US" sz="2600" spc="-25">
                <a:latin typeface="Constantia"/>
                <a:cs typeface="Constantia"/>
              </a:rPr>
              <a:t>/ O(</a:t>
            </a:r>
            <a:r>
              <a:rPr lang="en-US" sz="2600" spc="-25" err="1">
                <a:latin typeface="Constantia"/>
                <a:cs typeface="Constantia"/>
              </a:rPr>
              <a:t>logn</a:t>
            </a:r>
            <a:r>
              <a:rPr lang="en-US"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21EC49-B9F5-8433-2278-E1FB525783D1}"/>
              </a:ext>
            </a:extLst>
          </p:cNvPr>
          <p:cNvSpPr/>
          <p:nvPr/>
        </p:nvSpPr>
        <p:spPr>
          <a:xfrm>
            <a:off x="3186283" y="2920288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7388B18D-5EAA-17E9-E38C-94735B372F90}"/>
              </a:ext>
            </a:extLst>
          </p:cNvPr>
          <p:cNvSpPr/>
          <p:nvPr/>
        </p:nvSpPr>
        <p:spPr>
          <a:xfrm>
            <a:off x="3198177" y="3529888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000D3D37-43D8-8ACA-C465-758B38F50D16}"/>
              </a:ext>
            </a:extLst>
          </p:cNvPr>
          <p:cNvSpPr/>
          <p:nvPr/>
        </p:nvSpPr>
        <p:spPr>
          <a:xfrm>
            <a:off x="3198177" y="4139488"/>
            <a:ext cx="5795645" cy="0"/>
          </a:xfrm>
          <a:custGeom>
            <a:avLst/>
            <a:gdLst/>
            <a:ahLst/>
            <a:cxnLst/>
            <a:rect l="l" t="t" r="r" b="b"/>
            <a:pathLst>
              <a:path w="5795645">
                <a:moveTo>
                  <a:pt x="0" y="0"/>
                </a:moveTo>
                <a:lnTo>
                  <a:pt x="5795548" y="1"/>
                </a:lnTo>
              </a:path>
            </a:pathLst>
          </a:custGeom>
          <a:ln w="9525">
            <a:solidFill>
              <a:srgbClr val="0650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5">
            <a:extLst>
              <a:ext uri="{FF2B5EF4-FFF2-40B4-BE49-F238E27FC236}">
                <a16:creationId xmlns:a16="http://schemas.microsoft.com/office/drawing/2014/main" id="{2D0807E4-5DE9-C027-B709-9C6ACB0B50A1}"/>
              </a:ext>
            </a:extLst>
          </p:cNvPr>
          <p:cNvGrpSpPr/>
          <p:nvPr/>
        </p:nvGrpSpPr>
        <p:grpSpPr>
          <a:xfrm>
            <a:off x="3198177" y="2743200"/>
            <a:ext cx="5795645" cy="2171065"/>
            <a:chOff x="1676400" y="3404311"/>
            <a:chExt cx="5795645" cy="2171065"/>
          </a:xfrm>
        </p:grpSpPr>
        <p:sp>
          <p:nvSpPr>
            <p:cNvPr id="9" name="object 6">
              <a:extLst>
                <a:ext uri="{FF2B5EF4-FFF2-40B4-BE49-F238E27FC236}">
                  <a16:creationId xmlns:a16="http://schemas.microsoft.com/office/drawing/2014/main" id="{692FC159-A9F9-192E-574E-B6EE97452226}"/>
                </a:ext>
              </a:extLst>
            </p:cNvPr>
            <p:cNvSpPr/>
            <p:nvPr/>
          </p:nvSpPr>
          <p:spPr>
            <a:xfrm>
              <a:off x="1676400" y="5410200"/>
              <a:ext cx="5795645" cy="0"/>
            </a:xfrm>
            <a:custGeom>
              <a:avLst/>
              <a:gdLst/>
              <a:ahLst/>
              <a:cxnLst/>
              <a:rect l="l" t="t" r="r" b="b"/>
              <a:pathLst>
                <a:path w="5795645">
                  <a:moveTo>
                    <a:pt x="0" y="0"/>
                  </a:moveTo>
                  <a:lnTo>
                    <a:pt x="5795548" y="1"/>
                  </a:lnTo>
                </a:path>
              </a:pathLst>
            </a:custGeom>
            <a:ln w="9525">
              <a:solidFill>
                <a:srgbClr val="06509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7">
              <a:extLst>
                <a:ext uri="{FF2B5EF4-FFF2-40B4-BE49-F238E27FC236}">
                  <a16:creationId xmlns:a16="http://schemas.microsoft.com/office/drawing/2014/main" id="{DD01743B-FAA1-9F68-7FFA-B2850EAE8EE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49915" y="3404311"/>
              <a:ext cx="4668384" cy="2170988"/>
            </a:xfrm>
            <a:prstGeom prst="rect">
              <a:avLst/>
            </a:prstGeom>
          </p:spPr>
        </p:pic>
      </p:grpSp>
      <p:sp>
        <p:nvSpPr>
          <p:cNvPr id="11" name="object 8">
            <a:extLst>
              <a:ext uri="{FF2B5EF4-FFF2-40B4-BE49-F238E27FC236}">
                <a16:creationId xmlns:a16="http://schemas.microsoft.com/office/drawing/2014/main" id="{7CF009F4-1CA1-D950-5456-5EC6E1F2CE04}"/>
              </a:ext>
            </a:extLst>
          </p:cNvPr>
          <p:cNvSpPr txBox="1"/>
          <p:nvPr/>
        </p:nvSpPr>
        <p:spPr>
          <a:xfrm>
            <a:off x="2652973" y="2786684"/>
            <a:ext cx="444500" cy="21339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0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040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77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>
              <a:spcBef>
                <a:spcPts val="1305"/>
              </a:spcBef>
            </a:pPr>
            <a:endParaRPr sz="1600">
              <a:latin typeface="Times New Roman"/>
              <a:cs typeface="Times New Roman"/>
            </a:endParaRPr>
          </a:p>
          <a:p>
            <a:pPr marL="12700"/>
            <a:r>
              <a:rPr sz="1600" i="1">
                <a:latin typeface="Times New Roman"/>
                <a:cs typeface="Times New Roman"/>
              </a:rPr>
              <a:t>h </a:t>
            </a:r>
            <a:r>
              <a:rPr sz="1600">
                <a:latin typeface="Times New Roman"/>
                <a:cs typeface="Times New Roman"/>
              </a:rPr>
              <a:t>=</a:t>
            </a:r>
            <a:r>
              <a:rPr sz="1600" spc="-5">
                <a:latin typeface="Times New Roman"/>
                <a:cs typeface="Times New Roman"/>
              </a:rPr>
              <a:t> </a:t>
            </a:r>
            <a:r>
              <a:rPr sz="1600" spc="-5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B244B-A068-D23C-2BC3-A4E51C47B3F9}"/>
                  </a:ext>
                </a:extLst>
              </p:cNvPr>
              <p:cNvSpPr txBox="1"/>
              <p:nvPr/>
            </p:nvSpPr>
            <p:spPr>
              <a:xfrm>
                <a:off x="2652973" y="5257800"/>
                <a:ext cx="4138697" cy="928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Total or maximum nodes N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~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b="0"/>
              </a:p>
              <a:p>
                <a:endParaRPr 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1B244B-A068-D23C-2BC3-A4E51C47B3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73" y="5257800"/>
                <a:ext cx="4138697" cy="928267"/>
              </a:xfrm>
              <a:prstGeom prst="rect">
                <a:avLst/>
              </a:prstGeom>
              <a:blipFill>
                <a:blip r:embed="rId3"/>
                <a:stretch>
                  <a:fillRect l="-1178" t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2856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The</a:t>
            </a:r>
            <a:r>
              <a:rPr spc="-40"/>
              <a:t> </a:t>
            </a:r>
            <a:r>
              <a:t>Heap</a:t>
            </a:r>
            <a:r>
              <a:rPr spc="-35"/>
              <a:t> </a:t>
            </a:r>
            <a:r>
              <a:rPr spc="-10"/>
              <a:t>Property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15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7755890" cy="378206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803275" indent="-273685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927100" algn="l"/>
                <a:tab pos="4584065" algn="l"/>
              </a:tabLst>
            </a:pPr>
            <a:r>
              <a:rPr sz="2600" spc="-20">
                <a:latin typeface="Constantia"/>
                <a:cs typeface="Constantia"/>
              </a:rPr>
              <a:t>Heaps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also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satisfy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 i="1">
                <a:solidFill>
                  <a:srgbClr val="FF0000"/>
                </a:solidFill>
                <a:latin typeface="Constantia"/>
                <a:cs typeface="Constantia"/>
              </a:rPr>
              <a:t>heap</a:t>
            </a:r>
            <a:r>
              <a:rPr sz="2600" i="1" spc="-10">
                <a:solidFill>
                  <a:srgbClr val="FF0000"/>
                </a:solidFill>
                <a:latin typeface="Constantia"/>
                <a:cs typeface="Constantia"/>
              </a:rPr>
              <a:t> property</a:t>
            </a:r>
            <a:r>
              <a:rPr sz="2600" spc="-10">
                <a:latin typeface="Constantia"/>
                <a:cs typeface="Constantia"/>
              </a:rPr>
              <a:t>: 	</a:t>
            </a:r>
            <a:r>
              <a:rPr sz="2600">
                <a:latin typeface="Constantia"/>
                <a:cs typeface="Constantia"/>
              </a:rPr>
              <a:t>A[</a:t>
            </a:r>
            <a:r>
              <a:rPr sz="2600">
                <a:solidFill>
                  <a:srgbClr val="FF0000"/>
                </a:solidFill>
                <a:latin typeface="Constantia"/>
                <a:cs typeface="Constantia"/>
              </a:rPr>
              <a:t>P</a:t>
            </a:r>
            <a:r>
              <a:rPr sz="2000">
                <a:solidFill>
                  <a:srgbClr val="FF0000"/>
                </a:solidFill>
                <a:latin typeface="Constantia"/>
                <a:cs typeface="Constantia"/>
              </a:rPr>
              <a:t>ARENT</a:t>
            </a:r>
            <a:r>
              <a:rPr sz="2600">
                <a:latin typeface="Constantia"/>
                <a:cs typeface="Constantia"/>
              </a:rPr>
              <a:t>(</a:t>
            </a:r>
            <a:r>
              <a:rPr sz="2600" i="1">
                <a:latin typeface="Constantia"/>
                <a:cs typeface="Constantia"/>
              </a:rPr>
              <a:t>i</a:t>
            </a:r>
            <a:r>
              <a:rPr sz="2600">
                <a:latin typeface="Constantia"/>
                <a:cs typeface="Constantia"/>
              </a:rPr>
              <a:t>)]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Symbol"/>
                <a:cs typeface="Symbol"/>
              </a:rPr>
              <a:t></a:t>
            </a:r>
            <a:r>
              <a:rPr sz="2600" spc="-100">
                <a:latin typeface="Times New Roman"/>
                <a:cs typeface="Times New Roman"/>
              </a:rPr>
              <a:t> </a:t>
            </a:r>
            <a:r>
              <a:rPr sz="2600" spc="-20">
                <a:latin typeface="Constantia"/>
                <a:cs typeface="Constantia"/>
              </a:rPr>
              <a:t>A[</a:t>
            </a:r>
            <a:r>
              <a:rPr sz="2600" i="1" spc="-20">
                <a:latin typeface="Constantia"/>
                <a:cs typeface="Constantia"/>
              </a:rPr>
              <a:t>i</a:t>
            </a:r>
            <a:r>
              <a:rPr sz="2600" spc="-20">
                <a:latin typeface="Constantia"/>
                <a:cs typeface="Constantia"/>
              </a:rPr>
              <a:t>]</a:t>
            </a:r>
            <a:r>
              <a:rPr sz="2600">
                <a:latin typeface="Constantia"/>
                <a:cs typeface="Constantia"/>
              </a:rPr>
              <a:t>	</a:t>
            </a:r>
            <a:r>
              <a:rPr sz="2600" spc="-20">
                <a:latin typeface="Constantia"/>
                <a:cs typeface="Constantia"/>
              </a:rPr>
              <a:t>for</a:t>
            </a:r>
            <a:r>
              <a:rPr sz="2600" spc="-15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all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nodes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&gt;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1</a:t>
            </a:r>
            <a:endParaRPr sz="2600">
              <a:latin typeface="Constantia"/>
              <a:cs typeface="Constantia"/>
            </a:endParaRPr>
          </a:p>
          <a:p>
            <a:pPr marL="652145" marR="5080" lvl="1" indent="-247015">
              <a:lnSpc>
                <a:spcPts val="2810"/>
              </a:lnSpc>
              <a:spcBef>
                <a:spcPts val="74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In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other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words,</a:t>
            </a:r>
            <a:r>
              <a:rPr sz="2400" spc="-5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14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value</a:t>
            </a:r>
            <a:r>
              <a:rPr sz="2400" spc="-13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at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most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15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value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its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parent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54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Where</a:t>
            </a:r>
            <a:r>
              <a:rPr sz="2400" i="1" spc="-5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is</a:t>
            </a:r>
            <a:r>
              <a:rPr sz="2400" i="1" spc="-5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400" i="1" spc="-5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largest</a:t>
            </a:r>
            <a:r>
              <a:rPr sz="2400" i="1" spc="-5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element</a:t>
            </a:r>
            <a:r>
              <a:rPr sz="2400" i="1" spc="-5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in</a:t>
            </a:r>
            <a:r>
              <a:rPr sz="2400" i="1" spc="-5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a</a:t>
            </a:r>
            <a:r>
              <a:rPr sz="2400" i="1" spc="-5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0000FF"/>
                </a:solidFill>
                <a:latin typeface="Constantia"/>
                <a:cs typeface="Constantia"/>
              </a:rPr>
              <a:t>heap</a:t>
            </a:r>
            <a:r>
              <a:rPr sz="2400" i="1" spc="-5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400" i="1" spc="-10">
                <a:solidFill>
                  <a:srgbClr val="0000FF"/>
                </a:solidFill>
                <a:latin typeface="Constantia"/>
                <a:cs typeface="Constantia"/>
              </a:rPr>
              <a:t>stored?</a:t>
            </a:r>
            <a:endParaRPr sz="2400">
              <a:latin typeface="Constantia"/>
              <a:cs typeface="Constantia"/>
            </a:endParaRPr>
          </a:p>
          <a:p>
            <a:pPr marL="286385" indent="-273685">
              <a:spcBef>
                <a:spcPts val="61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Definitions:</a:t>
            </a:r>
            <a:endParaRPr sz="2600">
              <a:latin typeface="Constantia"/>
              <a:cs typeface="Constantia"/>
            </a:endParaRPr>
          </a:p>
          <a:p>
            <a:pPr marL="652145" marR="19685" lvl="1" indent="-247015">
              <a:spcBef>
                <a:spcPts val="58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 i="1">
                <a:solidFill>
                  <a:srgbClr val="FF0000"/>
                </a:solidFill>
                <a:latin typeface="Constantia"/>
                <a:cs typeface="Constantia"/>
              </a:rPr>
              <a:t>height</a:t>
            </a:r>
            <a:r>
              <a:rPr sz="2400" i="1" spc="-5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in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tree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=</a:t>
            </a:r>
            <a:r>
              <a:rPr sz="2400" spc="-5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number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edges </a:t>
            </a:r>
            <a:r>
              <a:rPr sz="2400">
                <a:latin typeface="Constantia"/>
                <a:cs typeface="Constantia"/>
              </a:rPr>
              <a:t>on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longest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 spc="-25">
                <a:latin typeface="Constantia"/>
                <a:cs typeface="Constantia"/>
              </a:rPr>
              <a:t>downward</a:t>
            </a:r>
            <a:r>
              <a:rPr sz="2400" spc="-6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path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spc="-30">
                <a:latin typeface="Constantia"/>
                <a:cs typeface="Constantia"/>
              </a:rPr>
              <a:t>to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leaf</a:t>
            </a:r>
            <a:r>
              <a:rPr lang="en-US" sz="2400" spc="-20">
                <a:latin typeface="Constantia"/>
                <a:cs typeface="Constantia"/>
              </a:rPr>
              <a:t>.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5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height</a:t>
            </a:r>
            <a:r>
              <a:rPr sz="2400" spc="-13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3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tree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=</a:t>
            </a:r>
            <a:r>
              <a:rPr sz="2400" spc="-5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height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its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root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/>
              <a:t>Why </a:t>
            </a:r>
            <a:r>
              <a:t>Heap</a:t>
            </a:r>
            <a:r>
              <a:rPr spc="-40"/>
              <a:t> </a:t>
            </a:r>
            <a:r>
              <a:rPr spc="-10"/>
              <a:t>Height</a:t>
            </a:r>
            <a:r>
              <a:rPr lang="en-US" spc="-10"/>
              <a:t> is Important?</a:t>
            </a:r>
            <a:endParaRPr spc="-1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16</a:t>
            </a:fld>
            <a:endParaRPr spc="-25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066800" y="2133600"/>
            <a:ext cx="9267612" cy="898964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86385" indent="-273685">
              <a:spcBef>
                <a:spcPts val="77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basic</a:t>
            </a:r>
            <a:r>
              <a:rPr i="0" spc="-95">
                <a:solidFill>
                  <a:srgbClr val="000000"/>
                </a:solidFill>
              </a:rPr>
              <a:t> </a:t>
            </a:r>
            <a:r>
              <a:rPr i="0" spc="-10">
                <a:solidFill>
                  <a:srgbClr val="000000"/>
                </a:solidFill>
              </a:rPr>
              <a:t>heap</a:t>
            </a:r>
            <a:r>
              <a:rPr i="0" spc="-150">
                <a:solidFill>
                  <a:srgbClr val="000000"/>
                </a:solidFill>
              </a:rPr>
              <a:t> </a:t>
            </a:r>
            <a:r>
              <a:rPr i="0" spc="-10">
                <a:solidFill>
                  <a:srgbClr val="000000"/>
                </a:solidFill>
              </a:rPr>
              <a:t>operations</a:t>
            </a:r>
            <a:r>
              <a:rPr i="0" spc="-110">
                <a:solidFill>
                  <a:srgbClr val="000000"/>
                </a:solidFill>
              </a:rPr>
              <a:t> </a:t>
            </a:r>
            <a:r>
              <a:rPr i="0" spc="-25">
                <a:solidFill>
                  <a:srgbClr val="000000"/>
                </a:solidFill>
              </a:rPr>
              <a:t>take</a:t>
            </a:r>
            <a:r>
              <a:rPr i="0" spc="-14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at</a:t>
            </a:r>
            <a:r>
              <a:rPr i="0" spc="-10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most</a:t>
            </a:r>
            <a:r>
              <a:rPr i="0" spc="-125">
                <a:solidFill>
                  <a:srgbClr val="000000"/>
                </a:solidFill>
              </a:rPr>
              <a:t> </a:t>
            </a:r>
            <a:r>
              <a:rPr i="0" spc="-20">
                <a:solidFill>
                  <a:srgbClr val="000000"/>
                </a:solidFill>
              </a:rPr>
              <a:t>time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proportional</a:t>
            </a:r>
            <a:r>
              <a:rPr i="0" spc="-8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to</a:t>
            </a:r>
            <a:r>
              <a:rPr i="0" spc="-12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i="0" spc="-90">
                <a:solidFill>
                  <a:srgbClr val="000000"/>
                </a:solidFill>
              </a:rPr>
              <a:t> </a:t>
            </a:r>
            <a:r>
              <a:rPr i="0" spc="-20">
                <a:solidFill>
                  <a:srgbClr val="000000"/>
                </a:solidFill>
              </a:rPr>
              <a:t>height</a:t>
            </a:r>
            <a:r>
              <a:rPr i="0" spc="-145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of</a:t>
            </a:r>
            <a:r>
              <a:rPr i="0" spc="-5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the</a:t>
            </a:r>
            <a:r>
              <a:rPr i="0" spc="-90">
                <a:solidFill>
                  <a:srgbClr val="000000"/>
                </a:solidFill>
              </a:rPr>
              <a:t> </a:t>
            </a:r>
            <a:r>
              <a:rPr i="0" spc="-20">
                <a:solidFill>
                  <a:srgbClr val="000000"/>
                </a:solidFill>
              </a:rPr>
              <a:t>heap</a:t>
            </a:r>
            <a:r>
              <a:rPr lang="en-US" i="0" spc="-20">
                <a:solidFill>
                  <a:srgbClr val="000000"/>
                </a:solidFill>
              </a:rPr>
              <a:t>. ~ O(</a:t>
            </a:r>
            <a:r>
              <a:rPr lang="en-US" i="0" spc="-20" err="1">
                <a:solidFill>
                  <a:srgbClr val="FF0000"/>
                </a:solidFill>
              </a:rPr>
              <a:t>logn</a:t>
            </a:r>
            <a:r>
              <a:rPr lang="en-US" i="0" spc="-20">
                <a:solidFill>
                  <a:srgbClr val="FF0000"/>
                </a:solidFill>
              </a:rPr>
              <a:t>)</a:t>
            </a:r>
            <a:endParaRPr i="0" spc="-2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Maintaining</a:t>
            </a:r>
            <a:r>
              <a:rPr spc="-75"/>
              <a:t> </a:t>
            </a:r>
            <a:r>
              <a:t>the</a:t>
            </a:r>
            <a:r>
              <a:rPr spc="-75"/>
              <a:t> </a:t>
            </a:r>
            <a:r>
              <a:t>heap</a:t>
            </a:r>
            <a:r>
              <a:rPr spc="-75"/>
              <a:t> </a:t>
            </a:r>
            <a:r>
              <a:rPr spc="-10"/>
              <a:t>property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17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1" y="1862752"/>
            <a:ext cx="7454265" cy="263080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6385" indent="-273685">
              <a:spcBef>
                <a:spcPts val="73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45">
                <a:latin typeface="Constantia"/>
                <a:cs typeface="Constantia"/>
              </a:rPr>
              <a:t>Max-</a:t>
            </a:r>
            <a:r>
              <a:rPr sz="2600" spc="-10">
                <a:latin typeface="Constantia"/>
                <a:cs typeface="Constantia"/>
              </a:rPr>
              <a:t>Heapify</a:t>
            </a:r>
            <a:endParaRPr sz="2600">
              <a:latin typeface="Constantia"/>
              <a:cs typeface="Constantia"/>
            </a:endParaRPr>
          </a:p>
          <a:p>
            <a:pPr marL="652145" lvl="1" indent="-246379">
              <a:spcBef>
                <a:spcPts val="58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Used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to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maintain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 spc="-35">
                <a:latin typeface="Constantia"/>
                <a:cs typeface="Constantia"/>
              </a:rPr>
              <a:t>max-</a:t>
            </a:r>
            <a:r>
              <a:rPr sz="2400">
                <a:latin typeface="Constantia"/>
                <a:cs typeface="Constantia"/>
              </a:rPr>
              <a:t>heap</a:t>
            </a:r>
            <a:r>
              <a:rPr sz="2400" spc="-14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property</a:t>
            </a:r>
            <a:endParaRPr sz="2400">
              <a:latin typeface="Constantia"/>
              <a:cs typeface="Constantia"/>
            </a:endParaRPr>
          </a:p>
          <a:p>
            <a:pPr marL="652145" marR="460375" lvl="1" indent="-247015">
              <a:spcBef>
                <a:spcPts val="6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 spc="-10">
                <a:latin typeface="Constantia"/>
                <a:cs typeface="Constantia"/>
              </a:rPr>
              <a:t>Before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 spc="-45">
                <a:latin typeface="Constantia"/>
                <a:cs typeface="Constantia"/>
              </a:rPr>
              <a:t>Max-</a:t>
            </a:r>
            <a:r>
              <a:rPr sz="2400" spc="-20">
                <a:latin typeface="Constantia"/>
                <a:cs typeface="Constantia"/>
              </a:rPr>
              <a:t>Heapify,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A</a:t>
            </a:r>
            <a:r>
              <a:rPr sz="2400">
                <a:latin typeface="Constantia"/>
                <a:cs typeface="Constantia"/>
              </a:rPr>
              <a:t>[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>
                <a:latin typeface="Constantia"/>
                <a:cs typeface="Constantia"/>
              </a:rPr>
              <a:t>]</a:t>
            </a:r>
            <a:r>
              <a:rPr sz="2400" spc="-4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may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be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smaller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than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 spc="-25">
                <a:latin typeface="Constantia"/>
                <a:cs typeface="Constantia"/>
              </a:rPr>
              <a:t>its </a:t>
            </a:r>
            <a:r>
              <a:rPr sz="2400" spc="-10">
                <a:latin typeface="Constantia"/>
                <a:cs typeface="Constantia"/>
              </a:rPr>
              <a:t>children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5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Assume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left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and</a:t>
            </a:r>
            <a:r>
              <a:rPr sz="2400" spc="-5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right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subtrees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45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 i="1" spc="-4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are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 spc="-35">
                <a:latin typeface="Constantia"/>
                <a:cs typeface="Constantia"/>
              </a:rPr>
              <a:t>max-</a:t>
            </a:r>
            <a:r>
              <a:rPr sz="2400" spc="-10">
                <a:latin typeface="Constantia"/>
                <a:cs typeface="Constantia"/>
              </a:rPr>
              <a:t>heaps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6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 spc="-10">
                <a:latin typeface="Constantia"/>
                <a:cs typeface="Constantia"/>
              </a:rPr>
              <a:t>After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 spc="-45">
                <a:latin typeface="Constantia"/>
                <a:cs typeface="Constantia"/>
              </a:rPr>
              <a:t>Max-</a:t>
            </a:r>
            <a:r>
              <a:rPr sz="2400" spc="-25">
                <a:latin typeface="Constantia"/>
                <a:cs typeface="Constantia"/>
              </a:rPr>
              <a:t>Heapify,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subtree</a:t>
            </a:r>
            <a:r>
              <a:rPr sz="2400" spc="-11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rooted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at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 i="1" spc="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spc="-35">
                <a:latin typeface="Constantia"/>
                <a:cs typeface="Constantia"/>
              </a:rPr>
              <a:t>max-</a:t>
            </a:r>
            <a:r>
              <a:rPr sz="2400" spc="-20">
                <a:latin typeface="Constantia"/>
                <a:cs typeface="Constantia"/>
              </a:rPr>
              <a:t>heap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Maintaining</a:t>
            </a:r>
            <a:r>
              <a:rPr spc="-75"/>
              <a:t> </a:t>
            </a:r>
            <a:r>
              <a:t>the</a:t>
            </a:r>
            <a:r>
              <a:rPr spc="-75"/>
              <a:t> </a:t>
            </a:r>
            <a:r>
              <a:t>heap</a:t>
            </a:r>
            <a:r>
              <a:rPr spc="-75"/>
              <a:t> </a:t>
            </a:r>
            <a:r>
              <a:rPr spc="-10"/>
              <a:t>property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18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4369435" cy="4337085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45" dirty="0">
                <a:latin typeface="Constantia"/>
                <a:cs typeface="Constantia"/>
              </a:rPr>
              <a:t>Max-</a:t>
            </a:r>
            <a:r>
              <a:rPr sz="2600" spc="-10" dirty="0" err="1">
                <a:latin typeface="Constantia"/>
                <a:cs typeface="Constantia"/>
              </a:rPr>
              <a:t>Heapify</a:t>
            </a:r>
            <a:endParaRPr sz="2600" dirty="0" err="1">
              <a:latin typeface="Constantia"/>
              <a:cs typeface="Constantia"/>
            </a:endParaRPr>
          </a:p>
          <a:p>
            <a:pPr marL="393700" marR="1744980">
              <a:spcBef>
                <a:spcPts val="2135"/>
              </a:spcBef>
            </a:pP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spc="-25" err="1">
                <a:latin typeface="Times New Roman"/>
                <a:cs typeface="Times New Roman"/>
              </a:rPr>
              <a:t>i</a:t>
            </a:r>
            <a:r>
              <a:rPr sz="2000" spc="-25" dirty="0">
                <a:latin typeface="Times New Roman"/>
                <a:cs typeface="Times New Roman"/>
              </a:rPr>
              <a:t>) </a:t>
            </a:r>
            <a:endParaRPr lang="en-US" sz="2000" dirty="0">
              <a:latin typeface="Times New Roman"/>
              <a:cs typeface="Times New Roman"/>
            </a:endParaRPr>
          </a:p>
          <a:p>
            <a:pPr marL="393700" marR="1744980">
              <a:spcBef>
                <a:spcPts val="2135"/>
              </a:spcBef>
            </a:pP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pc="-10" dirty="0">
                <a:latin typeface="Times New Roman"/>
                <a:cs typeface="Times New Roman"/>
              </a:rPr>
              <a:t>EFT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 err="1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393700"/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</a:t>
            </a:r>
            <a:r>
              <a:rPr spc="-10" dirty="0">
                <a:latin typeface="Times New Roman"/>
                <a:cs typeface="Times New Roman"/>
              </a:rPr>
              <a:t>IGHT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 err="1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  <a:p>
            <a:pPr marL="1307465" marR="685800" indent="-914400"/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i="1" spc="-10" dirty="0" err="1">
                <a:latin typeface="Times New Roman"/>
                <a:cs typeface="Times New Roman"/>
              </a:rPr>
              <a:t>A</a:t>
            </a:r>
            <a:r>
              <a:rPr sz="2000" spc="-10" dirty="0" err="1">
                <a:latin typeface="Times New Roman"/>
                <a:cs typeface="Times New Roman"/>
              </a:rPr>
              <a:t>.</a:t>
            </a:r>
            <a:r>
              <a:rPr sz="2000" i="1" spc="-10" dirty="0" err="1">
                <a:latin typeface="Times New Roman"/>
                <a:cs typeface="Times New Roman"/>
              </a:rPr>
              <a:t>heap</a:t>
            </a:r>
            <a:r>
              <a:rPr sz="2000" i="1" spc="-10" dirty="0">
                <a:latin typeface="Times New Roman"/>
                <a:cs typeface="Times New Roman"/>
              </a:rPr>
              <a:t>-</a:t>
            </a:r>
            <a:r>
              <a:rPr sz="2000" i="1" dirty="0">
                <a:latin typeface="Times New Roman"/>
                <a:cs typeface="Times New Roman"/>
              </a:rPr>
              <a:t>size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A</a:t>
            </a:r>
            <a:r>
              <a:rPr sz="2000" spc="-20" dirty="0">
                <a:latin typeface="Times New Roman"/>
                <a:cs typeface="Times New Roman"/>
              </a:rPr>
              <a:t>[</a:t>
            </a:r>
            <a:r>
              <a:rPr sz="2000" i="1" spc="-20" dirty="0" err="1">
                <a:latin typeface="Times New Roman"/>
                <a:cs typeface="Times New Roman"/>
              </a:rPr>
              <a:t>i</a:t>
            </a:r>
            <a:r>
              <a:rPr sz="2000" spc="-20" dirty="0">
                <a:latin typeface="Times New Roman"/>
                <a:cs typeface="Times New Roman"/>
              </a:rPr>
              <a:t>] </a:t>
            </a:r>
            <a:r>
              <a:rPr sz="2000" i="1" dirty="0">
                <a:latin typeface="Times New Roman"/>
                <a:cs typeface="Times New Roman"/>
              </a:rPr>
              <a:t>largest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l</a:t>
            </a:r>
            <a:endParaRPr sz="2000" dirty="0">
              <a:latin typeface="Times New Roman"/>
              <a:cs typeface="Times New Roman"/>
            </a:endParaRPr>
          </a:p>
          <a:p>
            <a:pPr marL="393700"/>
            <a:r>
              <a:rPr sz="2000" b="1" dirty="0">
                <a:latin typeface="Times New Roman"/>
                <a:cs typeface="Times New Roman"/>
              </a:rPr>
              <a:t>else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largest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i="1" spc="-50" dirty="0" err="1">
                <a:latin typeface="Times New Roman"/>
                <a:cs typeface="Times New Roman"/>
              </a:rPr>
              <a:t>i</a:t>
            </a:r>
            <a:endParaRPr sz="2000" dirty="0" err="1">
              <a:latin typeface="Times New Roman"/>
              <a:cs typeface="Times New Roman"/>
            </a:endParaRPr>
          </a:p>
          <a:p>
            <a:pPr marL="1307465" marR="5080" indent="-914400"/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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10" dirty="0" err="1">
                <a:latin typeface="Times New Roman"/>
                <a:cs typeface="Times New Roman"/>
              </a:rPr>
              <a:t>A</a:t>
            </a:r>
            <a:r>
              <a:rPr sz="2000" spc="-10" dirty="0" err="1">
                <a:latin typeface="Times New Roman"/>
                <a:cs typeface="Times New Roman"/>
              </a:rPr>
              <a:t>.</a:t>
            </a:r>
            <a:r>
              <a:rPr sz="2000" i="1" spc="-10" dirty="0" err="1">
                <a:latin typeface="Times New Roman"/>
                <a:cs typeface="Times New Roman"/>
              </a:rPr>
              <a:t>heap</a:t>
            </a:r>
            <a:r>
              <a:rPr sz="2000" i="1" spc="-10" dirty="0">
                <a:latin typeface="Times New Roman"/>
                <a:cs typeface="Times New Roman"/>
              </a:rPr>
              <a:t>-</a:t>
            </a:r>
            <a:r>
              <a:rPr sz="2000" i="1" dirty="0">
                <a:latin typeface="Times New Roman"/>
                <a:cs typeface="Times New Roman"/>
              </a:rPr>
              <a:t>size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&gt;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[</a:t>
            </a:r>
            <a:r>
              <a:rPr sz="2000" i="1" spc="-10" dirty="0">
                <a:latin typeface="Times New Roman"/>
                <a:cs typeface="Times New Roman"/>
              </a:rPr>
              <a:t>largest</a:t>
            </a:r>
            <a:r>
              <a:rPr sz="2000" spc="-10" dirty="0">
                <a:latin typeface="Times New Roman"/>
                <a:cs typeface="Times New Roman"/>
              </a:rPr>
              <a:t>] </a:t>
            </a:r>
            <a:r>
              <a:rPr sz="2000" i="1" dirty="0">
                <a:latin typeface="Times New Roman"/>
                <a:cs typeface="Times New Roman"/>
              </a:rPr>
              <a:t>largest</a:t>
            </a:r>
            <a:r>
              <a:rPr sz="2000" i="1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r</a:t>
            </a:r>
            <a:endParaRPr sz="2000" dirty="0">
              <a:latin typeface="Times New Roman"/>
              <a:cs typeface="Times New Roman"/>
            </a:endParaRPr>
          </a:p>
          <a:p>
            <a:pPr marL="393700"/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largest</a:t>
            </a:r>
            <a:r>
              <a:rPr sz="2000" i="1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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i="1" spc="-50" dirty="0" err="1">
                <a:latin typeface="Times New Roman"/>
                <a:cs typeface="Times New Roman"/>
              </a:rPr>
              <a:t>i</a:t>
            </a:r>
            <a:endParaRPr sz="2000" dirty="0" err="1">
              <a:latin typeface="Times New Roman"/>
              <a:cs typeface="Times New Roman"/>
            </a:endParaRPr>
          </a:p>
          <a:p>
            <a:pPr marL="1307465"/>
            <a:r>
              <a:rPr sz="2000" dirty="0">
                <a:latin typeface="Times New Roman"/>
                <a:cs typeface="Times New Roman"/>
              </a:rPr>
              <a:t>exchange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[</a:t>
            </a:r>
            <a:r>
              <a:rPr sz="2000" i="1" dirty="0" err="1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]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[</a:t>
            </a:r>
            <a:r>
              <a:rPr sz="2000" i="1" spc="-10" dirty="0">
                <a:latin typeface="Times New Roman"/>
                <a:cs typeface="Times New Roman"/>
              </a:rPr>
              <a:t>largest</a:t>
            </a:r>
            <a:r>
              <a:rPr sz="2000" spc="-10" dirty="0">
                <a:latin typeface="Times New Roman"/>
                <a:cs typeface="Times New Roman"/>
              </a:rPr>
              <a:t>]</a:t>
            </a:r>
            <a:endParaRPr sz="2000" dirty="0">
              <a:latin typeface="Times New Roman"/>
              <a:cs typeface="Times New Roman"/>
            </a:endParaRPr>
          </a:p>
          <a:p>
            <a:pPr marL="1307465"/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00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000" b="1" dirty="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b="1" dirty="0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largest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8"/>
                  </a:lnTo>
                  <a:lnTo>
                    <a:pt x="23229" y="81519"/>
                  </a:lnTo>
                  <a:lnTo>
                    <a:pt x="6077" y="120837"/>
                  </a:lnTo>
                  <a:lnTo>
                    <a:pt x="0" y="164593"/>
                  </a:lnTo>
                  <a:lnTo>
                    <a:pt x="6077" y="208348"/>
                  </a:lnTo>
                  <a:lnTo>
                    <a:pt x="23229" y="247665"/>
                  </a:lnTo>
                  <a:lnTo>
                    <a:pt x="49834" y="280977"/>
                  </a:lnTo>
                  <a:lnTo>
                    <a:pt x="84270" y="306713"/>
                  </a:lnTo>
                  <a:lnTo>
                    <a:pt x="124915" y="323305"/>
                  </a:lnTo>
                  <a:lnTo>
                    <a:pt x="170146" y="329185"/>
                  </a:lnTo>
                  <a:lnTo>
                    <a:pt x="215378" y="323305"/>
                  </a:lnTo>
                  <a:lnTo>
                    <a:pt x="256022" y="306713"/>
                  </a:lnTo>
                  <a:lnTo>
                    <a:pt x="290458" y="280977"/>
                  </a:lnTo>
                  <a:lnTo>
                    <a:pt x="317062" y="247665"/>
                  </a:lnTo>
                  <a:lnTo>
                    <a:pt x="334214" y="208348"/>
                  </a:lnTo>
                  <a:lnTo>
                    <a:pt x="340292" y="164593"/>
                  </a:lnTo>
                  <a:lnTo>
                    <a:pt x="334214" y="120837"/>
                  </a:lnTo>
                  <a:lnTo>
                    <a:pt x="317062" y="81519"/>
                  </a:lnTo>
                  <a:lnTo>
                    <a:pt x="290458" y="48208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008279" y="3036170"/>
            <a:ext cx="139700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32384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599550" y="5823988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48"/>
                </a:lnTo>
              </a:path>
            </a:pathLst>
          </a:custGeom>
          <a:ln w="127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219846" y="5823988"/>
            <a:ext cx="379730" cy="354330"/>
          </a:xfrm>
          <a:custGeom>
            <a:avLst/>
            <a:gdLst/>
            <a:ahLst/>
            <a:cxnLst/>
            <a:rect l="l" t="t" r="r" b="b"/>
            <a:pathLst>
              <a:path w="379730" h="354329">
                <a:moveTo>
                  <a:pt x="0" y="6350"/>
                </a:moveTo>
                <a:lnTo>
                  <a:pt x="379704" y="6350"/>
                </a:lnTo>
              </a:path>
              <a:path w="379730" h="354329">
                <a:moveTo>
                  <a:pt x="6350" y="0"/>
                </a:moveTo>
                <a:lnTo>
                  <a:pt x="6350" y="353948"/>
                </a:lnTo>
              </a:path>
              <a:path w="379730" h="354329">
                <a:moveTo>
                  <a:pt x="0" y="347598"/>
                </a:moveTo>
                <a:lnTo>
                  <a:pt x="379704" y="347598"/>
                </a:lnTo>
              </a:path>
            </a:pathLst>
          </a:custGeom>
          <a:ln w="127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19</a:t>
            </a:fld>
            <a:endParaRPr spc="-25"/>
          </a:p>
        </p:txBody>
      </p:sp>
      <p:sp>
        <p:nvSpPr>
          <p:cNvPr id="34" name="object 34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335086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593202" y="5823989"/>
          <a:ext cx="359790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0066"/>
                      </a:solidFill>
                      <a:prstDash val="solid"/>
                    </a:lnR>
                    <a:lnT w="12700">
                      <a:solidFill>
                        <a:srgbClr val="FF0066"/>
                      </a:solidFill>
                      <a:prstDash val="solid"/>
                    </a:lnT>
                    <a:lnB w="12700">
                      <a:solidFill>
                        <a:srgbClr val="FF0066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032629" y="3744468"/>
            <a:ext cx="175895" cy="5683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6515">
              <a:spcBef>
                <a:spcPts val="55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55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Heaps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1447" y="1874521"/>
            <a:ext cx="1207008" cy="73456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238588" y="1862752"/>
            <a:ext cx="10171007" cy="369203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86385" indent="-273685">
              <a:spcBef>
                <a:spcPts val="73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i="0" spc="-65">
                <a:solidFill>
                  <a:srgbClr val="000000"/>
                </a:solidFill>
              </a:rPr>
              <a:t> </a:t>
            </a:r>
            <a:r>
              <a:rPr b="1" i="0">
                <a:latin typeface="Constantia"/>
                <a:cs typeface="Constantia"/>
              </a:rPr>
              <a:t>heap</a:t>
            </a:r>
            <a:r>
              <a:rPr b="1" i="0" spc="10"/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is</a:t>
            </a:r>
            <a:r>
              <a:rPr i="0" spc="-14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a</a:t>
            </a:r>
            <a:r>
              <a:rPr i="0" spc="-8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binary</a:t>
            </a:r>
            <a:r>
              <a:rPr i="0" spc="-110">
                <a:solidFill>
                  <a:srgbClr val="000000"/>
                </a:solidFill>
              </a:rPr>
              <a:t> </a:t>
            </a:r>
            <a:r>
              <a:rPr i="0" spc="-20">
                <a:solidFill>
                  <a:srgbClr val="000000"/>
                </a:solidFill>
              </a:rPr>
              <a:t>tree</a:t>
            </a:r>
            <a:r>
              <a:rPr i="0" spc="-140">
                <a:solidFill>
                  <a:srgbClr val="000000"/>
                </a:solidFill>
              </a:rPr>
              <a:t> </a:t>
            </a:r>
            <a:r>
              <a:rPr i="0">
                <a:solidFill>
                  <a:srgbClr val="000000"/>
                </a:solidFill>
                <a:latin typeface="Constantia"/>
                <a:cs typeface="Constantia"/>
              </a:rPr>
              <a:t>with</a:t>
            </a:r>
            <a:r>
              <a:rPr i="0" spc="-90">
                <a:solidFill>
                  <a:srgbClr val="000000"/>
                </a:solidFill>
              </a:rPr>
              <a:t> </a:t>
            </a:r>
            <a:r>
              <a:rPr i="0" spc="-10">
                <a:solidFill>
                  <a:srgbClr val="000000"/>
                </a:solidFill>
              </a:rPr>
              <a:t>properties:</a:t>
            </a:r>
          </a:p>
          <a:p>
            <a:pPr marL="652145" lvl="1" indent="-246379">
              <a:spcBef>
                <a:spcPts val="58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It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complete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Wingdings 2"/>
              <a:buChar char=""/>
              <a:tabLst>
                <a:tab pos="926465" algn="l"/>
              </a:tabLst>
            </a:pPr>
            <a:r>
              <a:rPr sz="2100">
                <a:solidFill>
                  <a:srgbClr val="FF0000"/>
                </a:solidFill>
                <a:latin typeface="Constantia"/>
                <a:cs typeface="Constantia"/>
              </a:rPr>
              <a:t>Each</a:t>
            </a:r>
            <a:r>
              <a:rPr sz="2100" spc="-5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100" spc="-10">
                <a:solidFill>
                  <a:srgbClr val="FF0000"/>
                </a:solidFill>
                <a:latin typeface="Constantia"/>
                <a:cs typeface="Constantia"/>
              </a:rPr>
              <a:t>level</a:t>
            </a:r>
            <a:r>
              <a:rPr sz="2100" spc="-65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100">
                <a:solidFill>
                  <a:srgbClr val="FF0000"/>
                </a:solidFill>
                <a:latin typeface="Constantia"/>
                <a:cs typeface="Constantia"/>
              </a:rPr>
              <a:t>of</a:t>
            </a:r>
            <a:r>
              <a:rPr sz="2100" spc="2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100" spc="-20">
                <a:solidFill>
                  <a:srgbClr val="FF0000"/>
                </a:solidFill>
                <a:latin typeface="Constantia"/>
                <a:cs typeface="Constantia"/>
              </a:rPr>
              <a:t>tree</a:t>
            </a:r>
            <a:r>
              <a:rPr sz="2100" spc="-114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100" spc="-20">
                <a:solidFill>
                  <a:srgbClr val="FF0000"/>
                </a:solidFill>
                <a:latin typeface="Constantia"/>
                <a:cs typeface="Constantia"/>
              </a:rPr>
              <a:t>completely</a:t>
            </a:r>
            <a:r>
              <a:rPr sz="2100" spc="-7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100" spc="-10">
                <a:solidFill>
                  <a:srgbClr val="FF0000"/>
                </a:solidFill>
                <a:latin typeface="Constantia"/>
                <a:cs typeface="Constantia"/>
              </a:rPr>
              <a:t>filled</a:t>
            </a:r>
            <a:endParaRPr sz="2100">
              <a:solidFill>
                <a:srgbClr val="FF0000"/>
              </a:solidFill>
              <a:latin typeface="Constantia"/>
              <a:cs typeface="Constantia"/>
            </a:endParaRPr>
          </a:p>
          <a:p>
            <a:pPr marL="926465" lvl="2" indent="-246379">
              <a:spcBef>
                <a:spcPts val="575"/>
              </a:spcBef>
              <a:buClr>
                <a:srgbClr val="009DD9"/>
              </a:buClr>
              <a:buSzPct val="71428"/>
              <a:buFont typeface="Wingdings 2"/>
              <a:buChar char=""/>
              <a:tabLst>
                <a:tab pos="926465" algn="l"/>
              </a:tabLst>
            </a:pPr>
            <a:r>
              <a:rPr sz="2100" spc="-20">
                <a:latin typeface="Constantia"/>
                <a:cs typeface="Constantia"/>
              </a:rPr>
              <a:t>Except</a:t>
            </a:r>
            <a:r>
              <a:rPr sz="2100" spc="-114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possibly</a:t>
            </a:r>
            <a:r>
              <a:rPr sz="2100" spc="-105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bottom</a:t>
            </a:r>
            <a:r>
              <a:rPr sz="2100" spc="-7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level</a:t>
            </a:r>
            <a:r>
              <a:rPr sz="2100" spc="-4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(nodes</a:t>
            </a:r>
            <a:r>
              <a:rPr sz="2100" spc="-8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in</a:t>
            </a:r>
            <a:r>
              <a:rPr sz="2100" spc="-7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left</a:t>
            </a:r>
            <a:r>
              <a:rPr sz="2100" spc="-10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most</a:t>
            </a:r>
            <a:r>
              <a:rPr sz="2100" spc="-125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positions)</a:t>
            </a:r>
            <a:endParaRPr sz="2100">
              <a:latin typeface="Constantia"/>
              <a:cs typeface="Constantia"/>
            </a:endParaRPr>
          </a:p>
          <a:p>
            <a:pPr marL="652145" lvl="1" indent="-246379">
              <a:spcBef>
                <a:spcPts val="49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 spc="-20">
                <a:latin typeface="Constantia"/>
                <a:cs typeface="Constantia"/>
              </a:rPr>
              <a:t>It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satisfies</a:t>
            </a:r>
            <a:r>
              <a:rPr sz="2400" spc="-6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heap-</a:t>
            </a:r>
            <a:r>
              <a:rPr sz="2400" spc="-20">
                <a:latin typeface="Constantia"/>
                <a:cs typeface="Constantia"/>
              </a:rPr>
              <a:t>order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property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(two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kinds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2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heaps)</a:t>
            </a:r>
            <a:endParaRPr sz="2400">
              <a:latin typeface="Constantia"/>
              <a:cs typeface="Constantia"/>
            </a:endParaRPr>
          </a:p>
          <a:p>
            <a:pPr marL="926465" lvl="2" indent="-246379">
              <a:spcBef>
                <a:spcPts val="515"/>
              </a:spcBef>
              <a:buClr>
                <a:srgbClr val="009DD9"/>
              </a:buClr>
              <a:buSzPct val="71428"/>
              <a:buFont typeface="Wingdings 2"/>
              <a:buChar char=""/>
              <a:tabLst>
                <a:tab pos="926465" algn="l"/>
              </a:tabLst>
            </a:pPr>
            <a:r>
              <a:rPr sz="2100" spc="-40">
                <a:latin typeface="Constantia"/>
                <a:cs typeface="Constantia"/>
              </a:rPr>
              <a:t>Max-</a:t>
            </a:r>
            <a:r>
              <a:rPr sz="2100">
                <a:latin typeface="Constantia"/>
                <a:cs typeface="Constantia"/>
              </a:rPr>
              <a:t>heap:</a:t>
            </a:r>
            <a:r>
              <a:rPr sz="2100" spc="-35">
                <a:latin typeface="Constantia"/>
                <a:cs typeface="Constantia"/>
              </a:rPr>
              <a:t> </a:t>
            </a:r>
            <a:r>
              <a:rPr sz="2100" spc="-20">
                <a:latin typeface="Constantia"/>
                <a:cs typeface="Constantia"/>
              </a:rPr>
              <a:t>for</a:t>
            </a:r>
            <a:r>
              <a:rPr sz="2100" spc="-13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all</a:t>
            </a:r>
            <a:r>
              <a:rPr sz="2100" spc="-2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node</a:t>
            </a:r>
            <a:r>
              <a:rPr sz="2100" spc="-70">
                <a:latin typeface="Constantia"/>
                <a:cs typeface="Constantia"/>
              </a:rPr>
              <a:t> </a:t>
            </a:r>
            <a:r>
              <a:rPr sz="2100" i="1">
                <a:latin typeface="Constantia"/>
                <a:cs typeface="Constantia"/>
              </a:rPr>
              <a:t>i</a:t>
            </a:r>
            <a:r>
              <a:rPr sz="2100">
                <a:latin typeface="Constantia"/>
                <a:cs typeface="Constantia"/>
              </a:rPr>
              <a:t>,</a:t>
            </a:r>
            <a:r>
              <a:rPr sz="2100" spc="-65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excluding</a:t>
            </a:r>
            <a:r>
              <a:rPr sz="2100" spc="-4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the</a:t>
            </a:r>
            <a:r>
              <a:rPr sz="2100" spc="-105">
                <a:latin typeface="Constantia"/>
                <a:cs typeface="Constantia"/>
              </a:rPr>
              <a:t> </a:t>
            </a:r>
            <a:r>
              <a:rPr sz="2100" spc="-20">
                <a:latin typeface="Constantia"/>
                <a:cs typeface="Constantia"/>
              </a:rPr>
              <a:t>root</a:t>
            </a:r>
            <a:endParaRPr sz="2100">
              <a:latin typeface="Constantia"/>
              <a:cs typeface="Constantia"/>
            </a:endParaRPr>
          </a:p>
          <a:p>
            <a:pPr marL="1200785" lvl="3" indent="-209550">
              <a:spcBef>
                <a:spcPts val="580"/>
              </a:spcBef>
              <a:buClr>
                <a:srgbClr val="0BD0D9"/>
              </a:buClr>
              <a:buSzPct val="65000"/>
              <a:buFont typeface="Wingdings 2"/>
              <a:buChar char=""/>
              <a:tabLst>
                <a:tab pos="1200785" algn="l"/>
              </a:tabLst>
            </a:pPr>
            <a:r>
              <a:rPr sz="2000">
                <a:latin typeface="Constantia"/>
                <a:cs typeface="Constantia"/>
              </a:rPr>
              <a:t>A[Parent(</a:t>
            </a:r>
            <a:r>
              <a:rPr sz="2000" i="1">
                <a:latin typeface="Constantia"/>
                <a:cs typeface="Constantia"/>
              </a:rPr>
              <a:t>i</a:t>
            </a:r>
            <a:r>
              <a:rPr sz="2000">
                <a:latin typeface="Constantia"/>
                <a:cs typeface="Constantia"/>
              </a:rPr>
              <a:t>)]</a:t>
            </a:r>
            <a:r>
              <a:rPr sz="2000" spc="-70">
                <a:latin typeface="Constantia"/>
                <a:cs typeface="Constantia"/>
              </a:rPr>
              <a:t> </a:t>
            </a:r>
            <a:r>
              <a:rPr sz="2000">
                <a:latin typeface="Symbol"/>
                <a:cs typeface="Symbol"/>
              </a:rPr>
              <a:t>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-20">
                <a:latin typeface="Constantia"/>
                <a:cs typeface="Constantia"/>
              </a:rPr>
              <a:t>A[</a:t>
            </a:r>
            <a:r>
              <a:rPr sz="2000" i="1" spc="-20">
                <a:latin typeface="Constantia"/>
                <a:cs typeface="Constantia"/>
              </a:rPr>
              <a:t>i</a:t>
            </a:r>
            <a:r>
              <a:rPr sz="2000" spc="-20">
                <a:latin typeface="Constantia"/>
                <a:cs typeface="Constantia"/>
              </a:rPr>
              <a:t>]</a:t>
            </a:r>
            <a:endParaRPr sz="2000">
              <a:latin typeface="Constantia"/>
              <a:cs typeface="Constantia"/>
            </a:endParaRPr>
          </a:p>
          <a:p>
            <a:pPr marL="926465" lvl="2" indent="-246379">
              <a:spcBef>
                <a:spcPts val="500"/>
              </a:spcBef>
              <a:buClr>
                <a:srgbClr val="009DD9"/>
              </a:buClr>
              <a:buSzPct val="71428"/>
              <a:buFont typeface="Wingdings 2"/>
              <a:buChar char=""/>
              <a:tabLst>
                <a:tab pos="926465" algn="l"/>
              </a:tabLst>
            </a:pPr>
            <a:r>
              <a:rPr sz="2100" spc="-20">
                <a:latin typeface="Constantia"/>
                <a:cs typeface="Constantia"/>
              </a:rPr>
              <a:t>Min-</a:t>
            </a:r>
            <a:r>
              <a:rPr sz="2100">
                <a:latin typeface="Constantia"/>
                <a:cs typeface="Constantia"/>
              </a:rPr>
              <a:t>heap:</a:t>
            </a:r>
            <a:r>
              <a:rPr sz="2100" spc="-30">
                <a:latin typeface="Constantia"/>
                <a:cs typeface="Constantia"/>
              </a:rPr>
              <a:t> </a:t>
            </a:r>
            <a:r>
              <a:rPr sz="2100" spc="-20">
                <a:latin typeface="Constantia"/>
                <a:cs typeface="Constantia"/>
              </a:rPr>
              <a:t>for</a:t>
            </a:r>
            <a:r>
              <a:rPr sz="2100" spc="-13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all</a:t>
            </a:r>
            <a:r>
              <a:rPr sz="2100" spc="-15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node</a:t>
            </a:r>
            <a:r>
              <a:rPr sz="2100" spc="-70">
                <a:latin typeface="Constantia"/>
                <a:cs typeface="Constantia"/>
              </a:rPr>
              <a:t> </a:t>
            </a:r>
            <a:r>
              <a:rPr sz="2100" i="1">
                <a:latin typeface="Constantia"/>
                <a:cs typeface="Constantia"/>
              </a:rPr>
              <a:t>i</a:t>
            </a:r>
            <a:r>
              <a:rPr sz="2100">
                <a:latin typeface="Constantia"/>
                <a:cs typeface="Constantia"/>
              </a:rPr>
              <a:t>,</a:t>
            </a:r>
            <a:r>
              <a:rPr sz="2100" spc="-60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excluding</a:t>
            </a:r>
            <a:r>
              <a:rPr sz="2100" spc="-4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the</a:t>
            </a:r>
            <a:r>
              <a:rPr sz="2100" spc="-100">
                <a:latin typeface="Constantia"/>
                <a:cs typeface="Constantia"/>
              </a:rPr>
              <a:t> </a:t>
            </a:r>
            <a:r>
              <a:rPr sz="2100" spc="-20">
                <a:latin typeface="Constantia"/>
                <a:cs typeface="Constantia"/>
              </a:rPr>
              <a:t>root</a:t>
            </a:r>
            <a:endParaRPr sz="2100">
              <a:latin typeface="Constantia"/>
              <a:cs typeface="Constantia"/>
            </a:endParaRPr>
          </a:p>
          <a:p>
            <a:pPr marL="1200785" lvl="3" indent="-209550">
              <a:spcBef>
                <a:spcPts val="484"/>
              </a:spcBef>
              <a:buClr>
                <a:srgbClr val="0BD0D9"/>
              </a:buClr>
              <a:buSzPct val="65000"/>
              <a:buFont typeface="Wingdings 2"/>
              <a:buChar char=""/>
              <a:tabLst>
                <a:tab pos="1200785" algn="l"/>
              </a:tabLst>
            </a:pPr>
            <a:r>
              <a:rPr sz="2000">
                <a:latin typeface="Constantia"/>
                <a:cs typeface="Constantia"/>
              </a:rPr>
              <a:t>A[Parent(</a:t>
            </a:r>
            <a:r>
              <a:rPr sz="2000" i="1">
                <a:latin typeface="Constantia"/>
                <a:cs typeface="Constantia"/>
              </a:rPr>
              <a:t>i</a:t>
            </a:r>
            <a:r>
              <a:rPr sz="2000">
                <a:latin typeface="Constantia"/>
                <a:cs typeface="Constantia"/>
              </a:rPr>
              <a:t>)]</a:t>
            </a:r>
            <a:r>
              <a:rPr sz="2000" spc="-70">
                <a:latin typeface="Constantia"/>
                <a:cs typeface="Constantia"/>
              </a:rPr>
              <a:t> </a:t>
            </a:r>
            <a:r>
              <a:rPr sz="2000">
                <a:latin typeface="Symbol"/>
                <a:cs typeface="Symbol"/>
              </a:rPr>
              <a:t>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-20">
                <a:latin typeface="Constantia"/>
                <a:cs typeface="Constantia"/>
              </a:rPr>
              <a:t>A[</a:t>
            </a:r>
            <a:r>
              <a:rPr sz="2000" i="1" spc="-20">
                <a:latin typeface="Constantia"/>
                <a:cs typeface="Constantia"/>
              </a:rPr>
              <a:t>i</a:t>
            </a:r>
            <a:r>
              <a:rPr sz="2000" spc="-20">
                <a:latin typeface="Constantia"/>
                <a:cs typeface="Constantia"/>
              </a:rPr>
              <a:t>]</a:t>
            </a:r>
            <a:endParaRPr sz="20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</a:t>
            </a:fld>
            <a:endParaRPr spc="-25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8"/>
                  </a:lnTo>
                  <a:lnTo>
                    <a:pt x="23229" y="81519"/>
                  </a:lnTo>
                  <a:lnTo>
                    <a:pt x="6077" y="120837"/>
                  </a:lnTo>
                  <a:lnTo>
                    <a:pt x="0" y="164593"/>
                  </a:lnTo>
                  <a:lnTo>
                    <a:pt x="6077" y="208348"/>
                  </a:lnTo>
                  <a:lnTo>
                    <a:pt x="23229" y="247665"/>
                  </a:lnTo>
                  <a:lnTo>
                    <a:pt x="49834" y="280977"/>
                  </a:lnTo>
                  <a:lnTo>
                    <a:pt x="84270" y="306713"/>
                  </a:lnTo>
                  <a:lnTo>
                    <a:pt x="124915" y="323305"/>
                  </a:lnTo>
                  <a:lnTo>
                    <a:pt x="170146" y="329185"/>
                  </a:lnTo>
                  <a:lnTo>
                    <a:pt x="215378" y="323305"/>
                  </a:lnTo>
                  <a:lnTo>
                    <a:pt x="256022" y="306713"/>
                  </a:lnTo>
                  <a:lnTo>
                    <a:pt x="290458" y="280977"/>
                  </a:lnTo>
                  <a:lnTo>
                    <a:pt x="317062" y="247665"/>
                  </a:lnTo>
                  <a:lnTo>
                    <a:pt x="334214" y="208348"/>
                  </a:lnTo>
                  <a:lnTo>
                    <a:pt x="340292" y="164593"/>
                  </a:lnTo>
                  <a:lnTo>
                    <a:pt x="334214" y="120837"/>
                  </a:lnTo>
                  <a:lnTo>
                    <a:pt x="317062" y="81519"/>
                  </a:lnTo>
                  <a:lnTo>
                    <a:pt x="290458" y="48208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08279" y="3036170"/>
            <a:ext cx="139700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32384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95470" y="5823988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48"/>
                </a:lnTo>
              </a:path>
            </a:pathLst>
          </a:custGeom>
          <a:ln w="12700">
            <a:solidFill>
              <a:srgbClr val="FF006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213496" y="5817638"/>
            <a:ext cx="1188720" cy="367030"/>
            <a:chOff x="2689496" y="5817638"/>
            <a:chExt cx="1188720" cy="367030"/>
          </a:xfrm>
        </p:grpSpPr>
        <p:sp>
          <p:nvSpPr>
            <p:cNvPr id="34" name="object 34"/>
            <p:cNvSpPr/>
            <p:nvPr/>
          </p:nvSpPr>
          <p:spPr>
            <a:xfrm>
              <a:off x="3075551" y="5830338"/>
              <a:ext cx="400685" cy="341630"/>
            </a:xfrm>
            <a:custGeom>
              <a:avLst/>
              <a:gdLst/>
              <a:ahLst/>
              <a:cxnLst/>
              <a:rect l="l" t="t" r="r" b="b"/>
              <a:pathLst>
                <a:path w="400685" h="341629">
                  <a:moveTo>
                    <a:pt x="400340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0340" y="341247"/>
                  </a:lnTo>
                  <a:lnTo>
                    <a:pt x="4003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5550" y="5823988"/>
              <a:ext cx="400685" cy="354330"/>
            </a:xfrm>
            <a:custGeom>
              <a:avLst/>
              <a:gdLst/>
              <a:ahLst/>
              <a:cxnLst/>
              <a:rect l="l" t="t" r="r" b="b"/>
              <a:pathLst>
                <a:path w="400685" h="354329">
                  <a:moveTo>
                    <a:pt x="0" y="0"/>
                  </a:moveTo>
                  <a:lnTo>
                    <a:pt x="0" y="353948"/>
                  </a:lnTo>
                </a:path>
                <a:path w="400685" h="354329">
                  <a:moveTo>
                    <a:pt x="400341" y="0"/>
                  </a:moveTo>
                  <a:lnTo>
                    <a:pt x="400341" y="353948"/>
                  </a:lnTo>
                </a:path>
              </a:pathLst>
            </a:custGeom>
            <a:ln w="127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95846" y="5830338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30">
                  <a:moveTo>
                    <a:pt x="0" y="0"/>
                  </a:moveTo>
                  <a:lnTo>
                    <a:pt x="37970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550" y="5830338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0" y="0"/>
                  </a:moveTo>
                  <a:lnTo>
                    <a:pt x="400341" y="0"/>
                  </a:lnTo>
                </a:path>
              </a:pathLst>
            </a:custGeom>
            <a:ln w="127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95846" y="5823988"/>
              <a:ext cx="1176020" cy="354330"/>
            </a:xfrm>
            <a:custGeom>
              <a:avLst/>
              <a:gdLst/>
              <a:ahLst/>
              <a:cxnLst/>
              <a:rect l="l" t="t" r="r" b="b"/>
              <a:pathLst>
                <a:path w="1176020" h="354329">
                  <a:moveTo>
                    <a:pt x="780045" y="6350"/>
                  </a:moveTo>
                  <a:lnTo>
                    <a:pt x="1175624" y="6350"/>
                  </a:lnTo>
                </a:path>
                <a:path w="1176020" h="354329">
                  <a:moveTo>
                    <a:pt x="6350" y="0"/>
                  </a:moveTo>
                  <a:lnTo>
                    <a:pt x="6350" y="353948"/>
                  </a:lnTo>
                </a:path>
                <a:path w="1176020" h="354329">
                  <a:moveTo>
                    <a:pt x="0" y="347598"/>
                  </a:moveTo>
                  <a:lnTo>
                    <a:pt x="379704" y="34759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5550" y="6171586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0" y="0"/>
                  </a:moveTo>
                  <a:lnTo>
                    <a:pt x="400341" y="0"/>
                  </a:lnTo>
                </a:path>
              </a:pathLst>
            </a:custGeom>
            <a:ln w="12700">
              <a:solidFill>
                <a:srgbClr val="FF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5891" y="6171586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579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35086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99552" y="5851652"/>
            <a:ext cx="4006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9894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5389120" y="5823989"/>
          <a:ext cx="280225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0066"/>
                      </a:solidFill>
                      <a:prstDash val="solid"/>
                    </a:lnR>
                    <a:lnB w="12700">
                      <a:solidFill>
                        <a:srgbClr val="FF0066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66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4811835" y="5460951"/>
            <a:ext cx="748665" cy="360680"/>
          </a:xfrm>
          <a:custGeom>
            <a:avLst/>
            <a:gdLst/>
            <a:ahLst/>
            <a:cxnLst/>
            <a:rect l="l" t="t" r="r" b="b"/>
            <a:pathLst>
              <a:path w="748664" h="360679">
                <a:moveTo>
                  <a:pt x="46222" y="236295"/>
                </a:moveTo>
                <a:lnTo>
                  <a:pt x="0" y="360570"/>
                </a:lnTo>
                <a:lnTo>
                  <a:pt x="75189" y="305540"/>
                </a:lnTo>
                <a:lnTo>
                  <a:pt x="53563" y="305540"/>
                </a:lnTo>
                <a:lnTo>
                  <a:pt x="38369" y="294049"/>
                </a:lnTo>
                <a:lnTo>
                  <a:pt x="41931" y="289339"/>
                </a:lnTo>
                <a:lnTo>
                  <a:pt x="46029" y="284081"/>
                </a:lnTo>
                <a:lnTo>
                  <a:pt x="46218" y="237513"/>
                </a:lnTo>
                <a:lnTo>
                  <a:pt x="46222" y="236295"/>
                </a:lnTo>
                <a:close/>
              </a:path>
              <a:path w="748664" h="360679">
                <a:moveTo>
                  <a:pt x="646142" y="276460"/>
                </a:moveTo>
                <a:lnTo>
                  <a:pt x="748642" y="360570"/>
                </a:lnTo>
                <a:lnTo>
                  <a:pt x="730683" y="302661"/>
                </a:lnTo>
                <a:lnTo>
                  <a:pt x="698206" y="302661"/>
                </a:lnTo>
                <a:lnTo>
                  <a:pt x="696771" y="300525"/>
                </a:lnTo>
                <a:lnTo>
                  <a:pt x="690863" y="292034"/>
                </a:lnTo>
                <a:lnTo>
                  <a:pt x="646142" y="276460"/>
                </a:lnTo>
                <a:close/>
              </a:path>
              <a:path w="748664" h="360679">
                <a:moveTo>
                  <a:pt x="61386" y="295365"/>
                </a:moveTo>
                <a:lnTo>
                  <a:pt x="45966" y="299795"/>
                </a:lnTo>
                <a:lnTo>
                  <a:pt x="53563" y="305540"/>
                </a:lnTo>
                <a:lnTo>
                  <a:pt x="57125" y="300830"/>
                </a:lnTo>
                <a:lnTo>
                  <a:pt x="61386" y="295365"/>
                </a:lnTo>
                <a:close/>
              </a:path>
              <a:path w="748664" h="360679">
                <a:moveTo>
                  <a:pt x="106997" y="282261"/>
                </a:moveTo>
                <a:lnTo>
                  <a:pt x="61386" y="295365"/>
                </a:lnTo>
                <a:lnTo>
                  <a:pt x="57125" y="300830"/>
                </a:lnTo>
                <a:lnTo>
                  <a:pt x="53563" y="305540"/>
                </a:lnTo>
                <a:lnTo>
                  <a:pt x="75189" y="305540"/>
                </a:lnTo>
                <a:lnTo>
                  <a:pt x="106997" y="282261"/>
                </a:lnTo>
                <a:close/>
              </a:path>
              <a:path w="748664" h="360679">
                <a:moveTo>
                  <a:pt x="690863" y="292034"/>
                </a:moveTo>
                <a:lnTo>
                  <a:pt x="696771" y="300525"/>
                </a:lnTo>
                <a:lnTo>
                  <a:pt x="698206" y="302661"/>
                </a:lnTo>
                <a:lnTo>
                  <a:pt x="706109" y="297344"/>
                </a:lnTo>
                <a:lnTo>
                  <a:pt x="690863" y="292034"/>
                </a:lnTo>
                <a:close/>
              </a:path>
              <a:path w="748664" h="360679">
                <a:moveTo>
                  <a:pt x="709368" y="233928"/>
                </a:moveTo>
                <a:lnTo>
                  <a:pt x="706911" y="281745"/>
                </a:lnTo>
                <a:lnTo>
                  <a:pt x="712409" y="289644"/>
                </a:lnTo>
                <a:lnTo>
                  <a:pt x="714003" y="292034"/>
                </a:lnTo>
                <a:lnTo>
                  <a:pt x="698206" y="302661"/>
                </a:lnTo>
                <a:lnTo>
                  <a:pt x="730683" y="302661"/>
                </a:lnTo>
                <a:lnTo>
                  <a:pt x="709368" y="233928"/>
                </a:lnTo>
                <a:close/>
              </a:path>
              <a:path w="748664" h="360679">
                <a:moveTo>
                  <a:pt x="46029" y="284081"/>
                </a:moveTo>
                <a:lnTo>
                  <a:pt x="41931" y="289339"/>
                </a:lnTo>
                <a:lnTo>
                  <a:pt x="38369" y="294049"/>
                </a:lnTo>
                <a:lnTo>
                  <a:pt x="45966" y="299795"/>
                </a:lnTo>
                <a:lnTo>
                  <a:pt x="46029" y="284081"/>
                </a:lnTo>
                <a:close/>
              </a:path>
              <a:path w="748664" h="360679">
                <a:moveTo>
                  <a:pt x="414610" y="2260"/>
                </a:moveTo>
                <a:lnTo>
                  <a:pt x="363226" y="2260"/>
                </a:lnTo>
                <a:lnTo>
                  <a:pt x="338358" y="8525"/>
                </a:lnTo>
                <a:lnTo>
                  <a:pt x="288907" y="31714"/>
                </a:lnTo>
                <a:lnTo>
                  <a:pt x="239640" y="67128"/>
                </a:lnTo>
                <a:lnTo>
                  <a:pt x="190343" y="112646"/>
                </a:lnTo>
                <a:lnTo>
                  <a:pt x="140976" y="166183"/>
                </a:lnTo>
                <a:lnTo>
                  <a:pt x="116245" y="195345"/>
                </a:lnTo>
                <a:lnTo>
                  <a:pt x="91459" y="225801"/>
                </a:lnTo>
                <a:lnTo>
                  <a:pt x="46029" y="284081"/>
                </a:lnTo>
                <a:lnTo>
                  <a:pt x="45966" y="299795"/>
                </a:lnTo>
                <a:lnTo>
                  <a:pt x="61386" y="295365"/>
                </a:lnTo>
                <a:lnTo>
                  <a:pt x="106483" y="237513"/>
                </a:lnTo>
                <a:lnTo>
                  <a:pt x="131019" y="207370"/>
                </a:lnTo>
                <a:lnTo>
                  <a:pt x="179887" y="151219"/>
                </a:lnTo>
                <a:lnTo>
                  <a:pt x="228183" y="102506"/>
                </a:lnTo>
                <a:lnTo>
                  <a:pt x="275931" y="63091"/>
                </a:lnTo>
                <a:lnTo>
                  <a:pt x="322586" y="35243"/>
                </a:lnTo>
                <a:lnTo>
                  <a:pt x="366809" y="20994"/>
                </a:lnTo>
                <a:lnTo>
                  <a:pt x="366335" y="20994"/>
                </a:lnTo>
                <a:lnTo>
                  <a:pt x="367817" y="20747"/>
                </a:lnTo>
                <a:lnTo>
                  <a:pt x="369207" y="20747"/>
                </a:lnTo>
                <a:lnTo>
                  <a:pt x="388994" y="19050"/>
                </a:lnTo>
                <a:lnTo>
                  <a:pt x="463901" y="19050"/>
                </a:lnTo>
                <a:lnTo>
                  <a:pt x="462086" y="18039"/>
                </a:lnTo>
                <a:lnTo>
                  <a:pt x="438670" y="8395"/>
                </a:lnTo>
                <a:lnTo>
                  <a:pt x="438241" y="8253"/>
                </a:lnTo>
                <a:lnTo>
                  <a:pt x="414610" y="2260"/>
                </a:lnTo>
                <a:close/>
              </a:path>
              <a:path w="748664" h="360679">
                <a:moveTo>
                  <a:pt x="432455" y="26439"/>
                </a:moveTo>
                <a:lnTo>
                  <a:pt x="476749" y="48030"/>
                </a:lnTo>
                <a:lnTo>
                  <a:pt x="520586" y="81624"/>
                </a:lnTo>
                <a:lnTo>
                  <a:pt x="564678" y="125774"/>
                </a:lnTo>
                <a:lnTo>
                  <a:pt x="608740" y="178338"/>
                </a:lnTo>
                <a:lnTo>
                  <a:pt x="652760" y="237275"/>
                </a:lnTo>
                <a:lnTo>
                  <a:pt x="690863" y="292034"/>
                </a:lnTo>
                <a:lnTo>
                  <a:pt x="706109" y="297344"/>
                </a:lnTo>
                <a:lnTo>
                  <a:pt x="706791" y="284081"/>
                </a:lnTo>
                <a:lnTo>
                  <a:pt x="706911" y="281745"/>
                </a:lnTo>
                <a:lnTo>
                  <a:pt x="668144" y="226040"/>
                </a:lnTo>
                <a:lnTo>
                  <a:pt x="623544" y="166349"/>
                </a:lnTo>
                <a:lnTo>
                  <a:pt x="578483" y="112646"/>
                </a:lnTo>
                <a:lnTo>
                  <a:pt x="532738" y="66953"/>
                </a:lnTo>
                <a:lnTo>
                  <a:pt x="485976" y="31352"/>
                </a:lnTo>
                <a:lnTo>
                  <a:pt x="477462" y="26607"/>
                </a:lnTo>
                <a:lnTo>
                  <a:pt x="433119" y="26607"/>
                </a:lnTo>
                <a:lnTo>
                  <a:pt x="432455" y="26439"/>
                </a:lnTo>
                <a:close/>
              </a:path>
              <a:path w="748664" h="360679">
                <a:moveTo>
                  <a:pt x="706911" y="281745"/>
                </a:moveTo>
                <a:lnTo>
                  <a:pt x="706521" y="289339"/>
                </a:lnTo>
                <a:lnTo>
                  <a:pt x="706505" y="289644"/>
                </a:lnTo>
                <a:lnTo>
                  <a:pt x="706382" y="292034"/>
                </a:lnTo>
                <a:lnTo>
                  <a:pt x="706279" y="294049"/>
                </a:lnTo>
                <a:lnTo>
                  <a:pt x="706211" y="295365"/>
                </a:lnTo>
                <a:lnTo>
                  <a:pt x="706109" y="297344"/>
                </a:lnTo>
                <a:lnTo>
                  <a:pt x="714003" y="292034"/>
                </a:lnTo>
                <a:lnTo>
                  <a:pt x="712409" y="289644"/>
                </a:lnTo>
                <a:lnTo>
                  <a:pt x="706911" y="281745"/>
                </a:lnTo>
                <a:close/>
              </a:path>
              <a:path w="748664" h="360679">
                <a:moveTo>
                  <a:pt x="431961" y="26225"/>
                </a:moveTo>
                <a:lnTo>
                  <a:pt x="432455" y="26439"/>
                </a:lnTo>
                <a:lnTo>
                  <a:pt x="433119" y="26607"/>
                </a:lnTo>
                <a:lnTo>
                  <a:pt x="431961" y="26225"/>
                </a:lnTo>
                <a:close/>
              </a:path>
              <a:path w="748664" h="360679">
                <a:moveTo>
                  <a:pt x="476776" y="26225"/>
                </a:moveTo>
                <a:lnTo>
                  <a:pt x="431961" y="26225"/>
                </a:lnTo>
                <a:lnTo>
                  <a:pt x="433119" y="26607"/>
                </a:lnTo>
                <a:lnTo>
                  <a:pt x="477462" y="26607"/>
                </a:lnTo>
                <a:lnTo>
                  <a:pt x="476776" y="26225"/>
                </a:lnTo>
                <a:close/>
              </a:path>
              <a:path w="748664" h="360679">
                <a:moveTo>
                  <a:pt x="410037" y="20747"/>
                </a:moveTo>
                <a:lnTo>
                  <a:pt x="432455" y="26439"/>
                </a:lnTo>
                <a:lnTo>
                  <a:pt x="431936" y="26225"/>
                </a:lnTo>
                <a:lnTo>
                  <a:pt x="476776" y="26225"/>
                </a:lnTo>
                <a:lnTo>
                  <a:pt x="467390" y="20994"/>
                </a:lnTo>
                <a:lnTo>
                  <a:pt x="411491" y="20994"/>
                </a:lnTo>
                <a:lnTo>
                  <a:pt x="410037" y="20747"/>
                </a:lnTo>
                <a:close/>
              </a:path>
              <a:path w="748664" h="360679">
                <a:moveTo>
                  <a:pt x="367817" y="20747"/>
                </a:moveTo>
                <a:lnTo>
                  <a:pt x="366335" y="20994"/>
                </a:lnTo>
                <a:lnTo>
                  <a:pt x="366809" y="20994"/>
                </a:lnTo>
                <a:lnTo>
                  <a:pt x="367817" y="20747"/>
                </a:lnTo>
                <a:close/>
              </a:path>
              <a:path w="748664" h="360679">
                <a:moveTo>
                  <a:pt x="369207" y="20747"/>
                </a:moveTo>
                <a:lnTo>
                  <a:pt x="367817" y="20747"/>
                </a:lnTo>
                <a:lnTo>
                  <a:pt x="366809" y="20994"/>
                </a:lnTo>
                <a:lnTo>
                  <a:pt x="366335" y="20994"/>
                </a:lnTo>
                <a:lnTo>
                  <a:pt x="369207" y="20747"/>
                </a:lnTo>
                <a:close/>
              </a:path>
              <a:path w="748664" h="360679">
                <a:moveTo>
                  <a:pt x="463901" y="19050"/>
                </a:moveTo>
                <a:lnTo>
                  <a:pt x="388994" y="19050"/>
                </a:lnTo>
                <a:lnTo>
                  <a:pt x="411491" y="20994"/>
                </a:lnTo>
                <a:lnTo>
                  <a:pt x="410986" y="20994"/>
                </a:lnTo>
                <a:lnTo>
                  <a:pt x="410015" y="20747"/>
                </a:lnTo>
                <a:lnTo>
                  <a:pt x="466947" y="20747"/>
                </a:lnTo>
                <a:lnTo>
                  <a:pt x="463901" y="19050"/>
                </a:lnTo>
                <a:close/>
              </a:path>
              <a:path w="748664" h="360679">
                <a:moveTo>
                  <a:pt x="466947" y="20747"/>
                </a:moveTo>
                <a:lnTo>
                  <a:pt x="410037" y="20747"/>
                </a:lnTo>
                <a:lnTo>
                  <a:pt x="411491" y="20994"/>
                </a:lnTo>
                <a:lnTo>
                  <a:pt x="467390" y="20994"/>
                </a:lnTo>
                <a:lnTo>
                  <a:pt x="466947" y="20747"/>
                </a:lnTo>
                <a:close/>
              </a:path>
              <a:path w="748664" h="360679">
                <a:moveTo>
                  <a:pt x="389821" y="0"/>
                </a:moveTo>
                <a:lnTo>
                  <a:pt x="388186" y="0"/>
                </a:lnTo>
                <a:lnTo>
                  <a:pt x="361835" y="2260"/>
                </a:lnTo>
                <a:lnTo>
                  <a:pt x="415983" y="2260"/>
                </a:lnTo>
                <a:lnTo>
                  <a:pt x="38982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3974410" y="3347308"/>
            <a:ext cx="993140" cy="765175"/>
          </a:xfrm>
          <a:custGeom>
            <a:avLst/>
            <a:gdLst/>
            <a:ahLst/>
            <a:cxnLst/>
            <a:rect l="l" t="t" r="r" b="b"/>
            <a:pathLst>
              <a:path w="993139" h="765175">
                <a:moveTo>
                  <a:pt x="0" y="636346"/>
                </a:moveTo>
                <a:lnTo>
                  <a:pt x="32608" y="764866"/>
                </a:lnTo>
                <a:lnTo>
                  <a:pt x="58746" y="689646"/>
                </a:lnTo>
                <a:lnTo>
                  <a:pt x="45364" y="689646"/>
                </a:lnTo>
                <a:lnTo>
                  <a:pt x="26400" y="687825"/>
                </a:lnTo>
                <a:lnTo>
                  <a:pt x="27491" y="676485"/>
                </a:lnTo>
                <a:lnTo>
                  <a:pt x="0" y="636346"/>
                </a:lnTo>
                <a:close/>
              </a:path>
              <a:path w="993139" h="765175">
                <a:moveTo>
                  <a:pt x="46717" y="675513"/>
                </a:moveTo>
                <a:lnTo>
                  <a:pt x="35882" y="688736"/>
                </a:lnTo>
                <a:lnTo>
                  <a:pt x="45364" y="689646"/>
                </a:lnTo>
                <a:lnTo>
                  <a:pt x="46624" y="676485"/>
                </a:lnTo>
                <a:lnTo>
                  <a:pt x="46717" y="675513"/>
                </a:lnTo>
                <a:close/>
              </a:path>
              <a:path w="993139" h="765175">
                <a:moveTo>
                  <a:pt x="76130" y="639620"/>
                </a:moveTo>
                <a:lnTo>
                  <a:pt x="46717" y="675513"/>
                </a:lnTo>
                <a:lnTo>
                  <a:pt x="45538" y="687825"/>
                </a:lnTo>
                <a:lnTo>
                  <a:pt x="45451" y="688736"/>
                </a:lnTo>
                <a:lnTo>
                  <a:pt x="45364" y="689646"/>
                </a:lnTo>
                <a:lnTo>
                  <a:pt x="58746" y="689646"/>
                </a:lnTo>
                <a:lnTo>
                  <a:pt x="76130" y="639620"/>
                </a:lnTo>
                <a:close/>
              </a:path>
              <a:path w="993139" h="765175">
                <a:moveTo>
                  <a:pt x="27491" y="676485"/>
                </a:moveTo>
                <a:lnTo>
                  <a:pt x="26400" y="687825"/>
                </a:lnTo>
                <a:lnTo>
                  <a:pt x="35882" y="688736"/>
                </a:lnTo>
                <a:lnTo>
                  <a:pt x="27491" y="676485"/>
                </a:lnTo>
                <a:close/>
              </a:path>
              <a:path w="993139" h="765175">
                <a:moveTo>
                  <a:pt x="512994" y="0"/>
                </a:moveTo>
                <a:lnTo>
                  <a:pt x="466454" y="4428"/>
                </a:lnTo>
                <a:lnTo>
                  <a:pt x="420228" y="17440"/>
                </a:lnTo>
                <a:lnTo>
                  <a:pt x="374985" y="38376"/>
                </a:lnTo>
                <a:lnTo>
                  <a:pt x="331058" y="66589"/>
                </a:lnTo>
                <a:lnTo>
                  <a:pt x="288759" y="101464"/>
                </a:lnTo>
                <a:lnTo>
                  <a:pt x="248395" y="142416"/>
                </a:lnTo>
                <a:lnTo>
                  <a:pt x="210276" y="188880"/>
                </a:lnTo>
                <a:lnTo>
                  <a:pt x="174718" y="240305"/>
                </a:lnTo>
                <a:lnTo>
                  <a:pt x="142140" y="295990"/>
                </a:lnTo>
                <a:lnTo>
                  <a:pt x="112688" y="355690"/>
                </a:lnTo>
                <a:lnTo>
                  <a:pt x="86805" y="418708"/>
                </a:lnTo>
                <a:lnTo>
                  <a:pt x="64837" y="484498"/>
                </a:lnTo>
                <a:lnTo>
                  <a:pt x="47128" y="552518"/>
                </a:lnTo>
                <a:lnTo>
                  <a:pt x="34002" y="622385"/>
                </a:lnTo>
                <a:lnTo>
                  <a:pt x="27585" y="675513"/>
                </a:lnTo>
                <a:lnTo>
                  <a:pt x="27491" y="676485"/>
                </a:lnTo>
                <a:lnTo>
                  <a:pt x="35882" y="688736"/>
                </a:lnTo>
                <a:lnTo>
                  <a:pt x="46717" y="675513"/>
                </a:lnTo>
                <a:lnTo>
                  <a:pt x="48182" y="660212"/>
                </a:lnTo>
                <a:lnTo>
                  <a:pt x="52783" y="625568"/>
                </a:lnTo>
                <a:lnTo>
                  <a:pt x="65565" y="557311"/>
                </a:lnTo>
                <a:lnTo>
                  <a:pt x="82908" y="490527"/>
                </a:lnTo>
                <a:lnTo>
                  <a:pt x="104429" y="425940"/>
                </a:lnTo>
                <a:lnTo>
                  <a:pt x="129776" y="364112"/>
                </a:lnTo>
                <a:lnTo>
                  <a:pt x="158584" y="305606"/>
                </a:lnTo>
                <a:lnTo>
                  <a:pt x="190599" y="250828"/>
                </a:lnTo>
                <a:lnTo>
                  <a:pt x="225261" y="200643"/>
                </a:lnTo>
                <a:lnTo>
                  <a:pt x="262284" y="155455"/>
                </a:lnTo>
                <a:lnTo>
                  <a:pt x="301282" y="115820"/>
                </a:lnTo>
                <a:lnTo>
                  <a:pt x="341863" y="82279"/>
                </a:lnTo>
                <a:lnTo>
                  <a:pt x="383630" y="55352"/>
                </a:lnTo>
                <a:lnTo>
                  <a:pt x="426186" y="35535"/>
                </a:lnTo>
                <a:lnTo>
                  <a:pt x="469173" y="23282"/>
                </a:lnTo>
                <a:lnTo>
                  <a:pt x="512546" y="19044"/>
                </a:lnTo>
                <a:lnTo>
                  <a:pt x="782197" y="19044"/>
                </a:lnTo>
                <a:lnTo>
                  <a:pt x="771629" y="17440"/>
                </a:lnTo>
                <a:lnTo>
                  <a:pt x="731713" y="12397"/>
                </a:lnTo>
                <a:lnTo>
                  <a:pt x="690053" y="8119"/>
                </a:lnTo>
                <a:lnTo>
                  <a:pt x="646992" y="4671"/>
                </a:lnTo>
                <a:lnTo>
                  <a:pt x="602880" y="2122"/>
                </a:lnTo>
                <a:lnTo>
                  <a:pt x="512994" y="0"/>
                </a:lnTo>
                <a:close/>
              </a:path>
              <a:path w="993139" h="765175">
                <a:moveTo>
                  <a:pt x="901563" y="62212"/>
                </a:moveTo>
                <a:lnTo>
                  <a:pt x="866357" y="63961"/>
                </a:lnTo>
                <a:lnTo>
                  <a:pt x="992932" y="103450"/>
                </a:lnTo>
                <a:lnTo>
                  <a:pt x="965518" y="69926"/>
                </a:lnTo>
                <a:lnTo>
                  <a:pt x="927016" y="69926"/>
                </a:lnTo>
                <a:lnTo>
                  <a:pt x="901563" y="62212"/>
                </a:lnTo>
                <a:close/>
              </a:path>
              <a:path w="993139" h="765175">
                <a:moveTo>
                  <a:pt x="929778" y="60811"/>
                </a:moveTo>
                <a:lnTo>
                  <a:pt x="901563" y="62212"/>
                </a:lnTo>
                <a:lnTo>
                  <a:pt x="927016" y="69926"/>
                </a:lnTo>
                <a:lnTo>
                  <a:pt x="929778" y="60811"/>
                </a:lnTo>
                <a:close/>
              </a:path>
              <a:path w="993139" h="765175">
                <a:moveTo>
                  <a:pt x="908996" y="807"/>
                </a:moveTo>
                <a:lnTo>
                  <a:pt x="925927" y="49690"/>
                </a:lnTo>
                <a:lnTo>
                  <a:pt x="932541" y="51695"/>
                </a:lnTo>
                <a:lnTo>
                  <a:pt x="927016" y="69926"/>
                </a:lnTo>
                <a:lnTo>
                  <a:pt x="965518" y="69926"/>
                </a:lnTo>
                <a:lnTo>
                  <a:pt x="908996" y="807"/>
                </a:lnTo>
                <a:close/>
              </a:path>
              <a:path w="993139" h="765175">
                <a:moveTo>
                  <a:pt x="782197" y="19044"/>
                </a:moveTo>
                <a:lnTo>
                  <a:pt x="512546" y="19044"/>
                </a:lnTo>
                <a:lnTo>
                  <a:pt x="601783" y="21140"/>
                </a:lnTo>
                <a:lnTo>
                  <a:pt x="645473" y="23660"/>
                </a:lnTo>
                <a:lnTo>
                  <a:pt x="688107" y="27068"/>
                </a:lnTo>
                <a:lnTo>
                  <a:pt x="729326" y="31297"/>
                </a:lnTo>
                <a:lnTo>
                  <a:pt x="768772" y="36276"/>
                </a:lnTo>
                <a:lnTo>
                  <a:pt x="840900" y="48191"/>
                </a:lnTo>
                <a:lnTo>
                  <a:pt x="901567" y="62212"/>
                </a:lnTo>
                <a:lnTo>
                  <a:pt x="929778" y="60811"/>
                </a:lnTo>
                <a:lnTo>
                  <a:pt x="877507" y="36507"/>
                </a:lnTo>
                <a:lnTo>
                  <a:pt x="810015" y="23282"/>
                </a:lnTo>
                <a:lnTo>
                  <a:pt x="782197" y="19044"/>
                </a:lnTo>
                <a:close/>
              </a:path>
              <a:path w="993139" h="765175">
                <a:moveTo>
                  <a:pt x="925927" y="49690"/>
                </a:moveTo>
                <a:lnTo>
                  <a:pt x="929779" y="60811"/>
                </a:lnTo>
                <a:lnTo>
                  <a:pt x="932541" y="51695"/>
                </a:lnTo>
                <a:lnTo>
                  <a:pt x="925927" y="4969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4032629" y="3744468"/>
            <a:ext cx="175895" cy="56832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56515">
              <a:spcBef>
                <a:spcPts val="55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55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20</a:t>
            </a:fld>
            <a:endParaRPr spc="-25"/>
          </a:p>
        </p:txBody>
      </p:sp>
      <p:sp>
        <p:nvSpPr>
          <p:cNvPr id="59" name="object 59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21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7799" y="3723131"/>
            <a:ext cx="12890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095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2)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5355" y="3040090"/>
            <a:ext cx="175895" cy="629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240">
              <a:spcBef>
                <a:spcPts val="61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219846" y="5823988"/>
            <a:ext cx="1588770" cy="354330"/>
            <a:chOff x="2695846" y="5823988"/>
            <a:chExt cx="1588770" cy="354330"/>
          </a:xfrm>
        </p:grpSpPr>
        <p:sp>
          <p:nvSpPr>
            <p:cNvPr id="31" name="object 31"/>
            <p:cNvSpPr/>
            <p:nvPr/>
          </p:nvSpPr>
          <p:spPr>
            <a:xfrm>
              <a:off x="3871470" y="5830338"/>
              <a:ext cx="407034" cy="341630"/>
            </a:xfrm>
            <a:custGeom>
              <a:avLst/>
              <a:gdLst/>
              <a:ahLst/>
              <a:cxnLst/>
              <a:rect l="l" t="t" r="r" b="b"/>
              <a:pathLst>
                <a:path w="407035" h="341629">
                  <a:moveTo>
                    <a:pt x="406690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6690" y="341247"/>
                  </a:lnTo>
                  <a:lnTo>
                    <a:pt x="4066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871470" y="5823988"/>
              <a:ext cx="407034" cy="354330"/>
            </a:xfrm>
            <a:custGeom>
              <a:avLst/>
              <a:gdLst/>
              <a:ahLst/>
              <a:cxnLst/>
              <a:rect l="l" t="t" r="r" b="b"/>
              <a:pathLst>
                <a:path w="407035" h="354329">
                  <a:moveTo>
                    <a:pt x="0" y="0"/>
                  </a:moveTo>
                  <a:lnTo>
                    <a:pt x="0" y="353948"/>
                  </a:lnTo>
                </a:path>
                <a:path w="407035" h="354329">
                  <a:moveTo>
                    <a:pt x="406691" y="0"/>
                  </a:moveTo>
                  <a:lnTo>
                    <a:pt x="406691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695846" y="5830338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1175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71470" y="5830338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5846" y="6171586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1175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1470" y="6171586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22</a:t>
            </a:fld>
            <a:endParaRPr spc="-25"/>
          </a:p>
        </p:txBody>
      </p:sp>
      <p:sp>
        <p:nvSpPr>
          <p:cNvPr id="38" name="object 38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226196" y="5830338"/>
            <a:ext cx="3733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121285">
              <a:spcBef>
                <a:spcPts val="265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99551" y="5830338"/>
            <a:ext cx="400685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25">
                <a:latin typeface="Constantia"/>
                <a:cs typeface="Constantia"/>
              </a:rPr>
              <a:t>14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119894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545635" y="5851652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5795812" y="5823989"/>
          <a:ext cx="239585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067799" y="3723131"/>
            <a:ext cx="12890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095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4)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005355" y="3040090"/>
            <a:ext cx="175895" cy="629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240">
              <a:spcBef>
                <a:spcPts val="61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13497" y="5817638"/>
            <a:ext cx="3997325" cy="367030"/>
            <a:chOff x="2689496" y="5817638"/>
            <a:chExt cx="3997325" cy="367030"/>
          </a:xfrm>
        </p:grpSpPr>
        <p:sp>
          <p:nvSpPr>
            <p:cNvPr id="32" name="object 32"/>
            <p:cNvSpPr/>
            <p:nvPr/>
          </p:nvSpPr>
          <p:spPr>
            <a:xfrm>
              <a:off x="3871468" y="5830341"/>
              <a:ext cx="2429510" cy="341630"/>
            </a:xfrm>
            <a:custGeom>
              <a:avLst/>
              <a:gdLst/>
              <a:ahLst/>
              <a:cxnLst/>
              <a:rect l="l" t="t" r="r" b="b"/>
              <a:pathLst>
                <a:path w="2429510" h="341629">
                  <a:moveTo>
                    <a:pt x="406692" y="0"/>
                  </a:moveTo>
                  <a:lnTo>
                    <a:pt x="0" y="0"/>
                  </a:lnTo>
                  <a:lnTo>
                    <a:pt x="0" y="341249"/>
                  </a:lnTo>
                  <a:lnTo>
                    <a:pt x="406692" y="341249"/>
                  </a:lnTo>
                  <a:lnTo>
                    <a:pt x="406692" y="0"/>
                  </a:lnTo>
                  <a:close/>
                </a:path>
                <a:path w="2429510" h="341629">
                  <a:moveTo>
                    <a:pt x="2429027" y="0"/>
                  </a:moveTo>
                  <a:lnTo>
                    <a:pt x="2020747" y="0"/>
                  </a:lnTo>
                  <a:lnTo>
                    <a:pt x="2020747" y="341249"/>
                  </a:lnTo>
                  <a:lnTo>
                    <a:pt x="2429027" y="341249"/>
                  </a:lnTo>
                  <a:lnTo>
                    <a:pt x="242902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5550" y="5823988"/>
              <a:ext cx="400685" cy="354330"/>
            </a:xfrm>
            <a:custGeom>
              <a:avLst/>
              <a:gdLst/>
              <a:ahLst/>
              <a:cxnLst/>
              <a:rect l="l" t="t" r="r" b="b"/>
              <a:pathLst>
                <a:path w="400685" h="354329">
                  <a:moveTo>
                    <a:pt x="0" y="0"/>
                  </a:moveTo>
                  <a:lnTo>
                    <a:pt x="0" y="353948"/>
                  </a:lnTo>
                </a:path>
                <a:path w="400685" h="354329">
                  <a:moveTo>
                    <a:pt x="400341" y="0"/>
                  </a:moveTo>
                  <a:lnTo>
                    <a:pt x="400341" y="35394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71470" y="5823988"/>
              <a:ext cx="407034" cy="354330"/>
            </a:xfrm>
            <a:custGeom>
              <a:avLst/>
              <a:gdLst/>
              <a:ahLst/>
              <a:cxnLst/>
              <a:rect l="l" t="t" r="r" b="b"/>
              <a:pathLst>
                <a:path w="407035" h="354329">
                  <a:moveTo>
                    <a:pt x="0" y="0"/>
                  </a:moveTo>
                  <a:lnTo>
                    <a:pt x="0" y="353948"/>
                  </a:lnTo>
                </a:path>
                <a:path w="407035" h="354329">
                  <a:moveTo>
                    <a:pt x="406691" y="0"/>
                  </a:moveTo>
                  <a:lnTo>
                    <a:pt x="406691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76915" y="5823988"/>
              <a:ext cx="807085" cy="354330"/>
            </a:xfrm>
            <a:custGeom>
              <a:avLst/>
              <a:gdLst/>
              <a:ahLst/>
              <a:cxnLst/>
              <a:rect l="l" t="t" r="r" b="b"/>
              <a:pathLst>
                <a:path w="807085" h="354329">
                  <a:moveTo>
                    <a:pt x="0" y="0"/>
                  </a:moveTo>
                  <a:lnTo>
                    <a:pt x="0" y="353948"/>
                  </a:lnTo>
                </a:path>
                <a:path w="807085" h="354329">
                  <a:moveTo>
                    <a:pt x="408279" y="0"/>
                  </a:moveTo>
                  <a:lnTo>
                    <a:pt x="408279" y="353948"/>
                  </a:lnTo>
                </a:path>
                <a:path w="807085" h="354329">
                  <a:moveTo>
                    <a:pt x="807033" y="0"/>
                  </a:moveTo>
                  <a:lnTo>
                    <a:pt x="807033" y="35394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892227" y="5823988"/>
              <a:ext cx="408305" cy="354330"/>
            </a:xfrm>
            <a:custGeom>
              <a:avLst/>
              <a:gdLst/>
              <a:ahLst/>
              <a:cxnLst/>
              <a:rect l="l" t="t" r="r" b="b"/>
              <a:pathLst>
                <a:path w="408304" h="354329">
                  <a:moveTo>
                    <a:pt x="0" y="0"/>
                  </a:moveTo>
                  <a:lnTo>
                    <a:pt x="0" y="353948"/>
                  </a:lnTo>
                </a:path>
                <a:path w="408304" h="354329">
                  <a:moveTo>
                    <a:pt x="408279" y="0"/>
                  </a:moveTo>
                  <a:lnTo>
                    <a:pt x="408279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95846" y="5830338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1175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1470" y="5830338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278161" y="5830338"/>
              <a:ext cx="1614170" cy="0"/>
            </a:xfrm>
            <a:custGeom>
              <a:avLst/>
              <a:gdLst/>
              <a:ahLst/>
              <a:cxnLst/>
              <a:rect l="l" t="t" r="r" b="b"/>
              <a:pathLst>
                <a:path w="1614170">
                  <a:moveTo>
                    <a:pt x="0" y="0"/>
                  </a:moveTo>
                  <a:lnTo>
                    <a:pt x="1614066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892227" y="5830338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>
                  <a:moveTo>
                    <a:pt x="0" y="0"/>
                  </a:moveTo>
                  <a:lnTo>
                    <a:pt x="4082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695846" y="5823988"/>
              <a:ext cx="3984625" cy="354330"/>
            </a:xfrm>
            <a:custGeom>
              <a:avLst/>
              <a:gdLst/>
              <a:ahLst/>
              <a:cxnLst/>
              <a:rect l="l" t="t" r="r" b="b"/>
              <a:pathLst>
                <a:path w="3984625" h="354329">
                  <a:moveTo>
                    <a:pt x="3604660" y="6350"/>
                  </a:moveTo>
                  <a:lnTo>
                    <a:pt x="3984364" y="6350"/>
                  </a:lnTo>
                </a:path>
                <a:path w="3984625" h="354329">
                  <a:moveTo>
                    <a:pt x="6350" y="0"/>
                  </a:moveTo>
                  <a:lnTo>
                    <a:pt x="6350" y="353948"/>
                  </a:lnTo>
                </a:path>
                <a:path w="3984625" h="354329">
                  <a:moveTo>
                    <a:pt x="3978014" y="0"/>
                  </a:moveTo>
                  <a:lnTo>
                    <a:pt x="3978014" y="353948"/>
                  </a:lnTo>
                </a:path>
                <a:path w="3984625" h="354329">
                  <a:moveTo>
                    <a:pt x="0" y="347598"/>
                  </a:moveTo>
                  <a:lnTo>
                    <a:pt x="1175624" y="34759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1470" y="6171586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278161" y="6171586"/>
              <a:ext cx="1614170" cy="0"/>
            </a:xfrm>
            <a:custGeom>
              <a:avLst/>
              <a:gdLst/>
              <a:ahLst/>
              <a:cxnLst/>
              <a:rect l="l" t="t" r="r" b="b"/>
              <a:pathLst>
                <a:path w="1614170">
                  <a:moveTo>
                    <a:pt x="0" y="0"/>
                  </a:moveTo>
                  <a:lnTo>
                    <a:pt x="1614066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92227" y="6171586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>
                  <a:moveTo>
                    <a:pt x="0" y="0"/>
                  </a:moveTo>
                  <a:lnTo>
                    <a:pt x="4082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300506" y="6171586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0" y="0"/>
                  </a:moveTo>
                  <a:lnTo>
                    <a:pt x="37970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35086" y="5851652"/>
            <a:ext cx="9404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00050" algn="l"/>
                <a:tab pos="796925" algn="l"/>
              </a:tabLst>
            </a:pPr>
            <a:r>
              <a:rPr sz="1200" spc="-25">
                <a:latin typeface="Constantia"/>
                <a:cs typeface="Constantia"/>
              </a:rPr>
              <a:t>16</a:t>
            </a:r>
            <a:r>
              <a:rPr sz="1200">
                <a:latin typeface="Constantia"/>
                <a:cs typeface="Constantia"/>
              </a:rPr>
              <a:t>	</a:t>
            </a:r>
            <a:r>
              <a:rPr sz="1200" spc="-25">
                <a:latin typeface="Constantia"/>
                <a:cs typeface="Constantia"/>
              </a:rPr>
              <a:t>14</a:t>
            </a:r>
            <a:r>
              <a:rPr sz="1200">
                <a:latin typeface="Constantia"/>
                <a:cs typeface="Constantia"/>
              </a:rPr>
              <a:t>	</a:t>
            </a: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5635" y="5851652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52327" y="5851652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51079" y="5851652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60946" y="5851652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62083" y="5851652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66392" y="5851652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974670" y="5851652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67799" y="3723131"/>
            <a:ext cx="12890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095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630999" y="5460922"/>
            <a:ext cx="1941830" cy="360680"/>
          </a:xfrm>
          <a:custGeom>
            <a:avLst/>
            <a:gdLst/>
            <a:ahLst/>
            <a:cxnLst/>
            <a:rect l="l" t="t" r="r" b="b"/>
            <a:pathLst>
              <a:path w="1941829" h="360679">
                <a:moveTo>
                  <a:pt x="95843" y="268977"/>
                </a:moveTo>
                <a:lnTo>
                  <a:pt x="0" y="360599"/>
                </a:lnTo>
                <a:lnTo>
                  <a:pt x="130450" y="336865"/>
                </a:lnTo>
                <a:lnTo>
                  <a:pt x="116715" y="334478"/>
                </a:lnTo>
                <a:lnTo>
                  <a:pt x="72213" y="334478"/>
                </a:lnTo>
                <a:lnTo>
                  <a:pt x="63562" y="317506"/>
                </a:lnTo>
                <a:lnTo>
                  <a:pt x="74876" y="311739"/>
                </a:lnTo>
                <a:lnTo>
                  <a:pt x="95843" y="268977"/>
                </a:lnTo>
                <a:close/>
              </a:path>
              <a:path w="1941829" h="360679">
                <a:moveTo>
                  <a:pt x="1859919" y="324657"/>
                </a:moveTo>
                <a:lnTo>
                  <a:pt x="1812654" y="330504"/>
                </a:lnTo>
                <a:lnTo>
                  <a:pt x="1941785" y="360599"/>
                </a:lnTo>
                <a:lnTo>
                  <a:pt x="1913688" y="330973"/>
                </a:lnTo>
                <a:lnTo>
                  <a:pt x="1870937" y="330973"/>
                </a:lnTo>
                <a:lnTo>
                  <a:pt x="1859919" y="324657"/>
                </a:lnTo>
                <a:close/>
              </a:path>
              <a:path w="1941829" h="360679">
                <a:moveTo>
                  <a:pt x="67887" y="325992"/>
                </a:moveTo>
                <a:lnTo>
                  <a:pt x="72213" y="334478"/>
                </a:lnTo>
                <a:lnTo>
                  <a:pt x="83528" y="328711"/>
                </a:lnTo>
                <a:lnTo>
                  <a:pt x="67887" y="325992"/>
                </a:lnTo>
                <a:close/>
              </a:path>
              <a:path w="1941829" h="360679">
                <a:moveTo>
                  <a:pt x="83528" y="328711"/>
                </a:moveTo>
                <a:lnTo>
                  <a:pt x="72213" y="334478"/>
                </a:lnTo>
                <a:lnTo>
                  <a:pt x="116715" y="334478"/>
                </a:lnTo>
                <a:lnTo>
                  <a:pt x="83528" y="328711"/>
                </a:lnTo>
                <a:close/>
              </a:path>
              <a:path w="1941829" h="360679">
                <a:moveTo>
                  <a:pt x="1875673" y="322709"/>
                </a:moveTo>
                <a:lnTo>
                  <a:pt x="1859919" y="324657"/>
                </a:lnTo>
                <a:lnTo>
                  <a:pt x="1870937" y="330973"/>
                </a:lnTo>
                <a:lnTo>
                  <a:pt x="1875673" y="322709"/>
                </a:lnTo>
                <a:close/>
              </a:path>
              <a:path w="1941829" h="360679">
                <a:moveTo>
                  <a:pt x="1850543" y="264393"/>
                </a:moveTo>
                <a:lnTo>
                  <a:pt x="1869390" y="308129"/>
                </a:lnTo>
                <a:lnTo>
                  <a:pt x="1880410" y="314445"/>
                </a:lnTo>
                <a:lnTo>
                  <a:pt x="1870937" y="330973"/>
                </a:lnTo>
                <a:lnTo>
                  <a:pt x="1913688" y="330973"/>
                </a:lnTo>
                <a:lnTo>
                  <a:pt x="1850543" y="264393"/>
                </a:lnTo>
                <a:close/>
              </a:path>
              <a:path w="1941829" h="360679">
                <a:moveTo>
                  <a:pt x="1008651" y="0"/>
                </a:moveTo>
                <a:lnTo>
                  <a:pt x="947159" y="2052"/>
                </a:lnTo>
                <a:lnTo>
                  <a:pt x="885305" y="7989"/>
                </a:lnTo>
                <a:lnTo>
                  <a:pt x="823116" y="17547"/>
                </a:lnTo>
                <a:lnTo>
                  <a:pt x="760619" y="30459"/>
                </a:lnTo>
                <a:lnTo>
                  <a:pt x="697840" y="46462"/>
                </a:lnTo>
                <a:lnTo>
                  <a:pt x="634803" y="65294"/>
                </a:lnTo>
                <a:lnTo>
                  <a:pt x="571531" y="86694"/>
                </a:lnTo>
                <a:lnTo>
                  <a:pt x="508035" y="110407"/>
                </a:lnTo>
                <a:lnTo>
                  <a:pt x="444294" y="136195"/>
                </a:lnTo>
                <a:lnTo>
                  <a:pt x="380399" y="163773"/>
                </a:lnTo>
                <a:lnTo>
                  <a:pt x="316373" y="192882"/>
                </a:lnTo>
                <a:lnTo>
                  <a:pt x="252248" y="223263"/>
                </a:lnTo>
                <a:lnTo>
                  <a:pt x="124137" y="286628"/>
                </a:lnTo>
                <a:lnTo>
                  <a:pt x="74876" y="311739"/>
                </a:lnTo>
                <a:lnTo>
                  <a:pt x="67887" y="325992"/>
                </a:lnTo>
                <a:lnTo>
                  <a:pt x="83528" y="328711"/>
                </a:lnTo>
                <a:lnTo>
                  <a:pt x="132788" y="303600"/>
                </a:lnTo>
                <a:lnTo>
                  <a:pt x="260925" y="240224"/>
                </a:lnTo>
                <a:lnTo>
                  <a:pt x="324746" y="209995"/>
                </a:lnTo>
                <a:lnTo>
                  <a:pt x="388438" y="181044"/>
                </a:lnTo>
                <a:lnTo>
                  <a:pt x="451930" y="153648"/>
                </a:lnTo>
                <a:lnTo>
                  <a:pt x="515193" y="128061"/>
                </a:lnTo>
                <a:lnTo>
                  <a:pt x="578130" y="104565"/>
                </a:lnTo>
                <a:lnTo>
                  <a:pt x="640755" y="83392"/>
                </a:lnTo>
                <a:lnTo>
                  <a:pt x="703057" y="64786"/>
                </a:lnTo>
                <a:lnTo>
                  <a:pt x="765009" y="49000"/>
                </a:lnTo>
                <a:lnTo>
                  <a:pt x="826586" y="36282"/>
                </a:lnTo>
                <a:lnTo>
                  <a:pt x="826454" y="36282"/>
                </a:lnTo>
                <a:lnTo>
                  <a:pt x="887772" y="26884"/>
                </a:lnTo>
                <a:lnTo>
                  <a:pt x="887516" y="26884"/>
                </a:lnTo>
                <a:lnTo>
                  <a:pt x="948576" y="21052"/>
                </a:lnTo>
                <a:lnTo>
                  <a:pt x="947813" y="21052"/>
                </a:lnTo>
                <a:lnTo>
                  <a:pt x="1009281" y="19038"/>
                </a:lnTo>
                <a:lnTo>
                  <a:pt x="1197892" y="19038"/>
                </a:lnTo>
                <a:lnTo>
                  <a:pt x="1190985" y="17547"/>
                </a:lnTo>
                <a:lnTo>
                  <a:pt x="1191118" y="17547"/>
                </a:lnTo>
                <a:lnTo>
                  <a:pt x="1130809" y="7989"/>
                </a:lnTo>
                <a:lnTo>
                  <a:pt x="1131064" y="7989"/>
                </a:lnTo>
                <a:lnTo>
                  <a:pt x="1070137" y="2052"/>
                </a:lnTo>
                <a:lnTo>
                  <a:pt x="1070902" y="2052"/>
                </a:lnTo>
                <a:lnTo>
                  <a:pt x="1008651" y="0"/>
                </a:lnTo>
                <a:close/>
              </a:path>
              <a:path w="1941829" h="360679">
                <a:moveTo>
                  <a:pt x="74876" y="311739"/>
                </a:moveTo>
                <a:lnTo>
                  <a:pt x="63562" y="317506"/>
                </a:lnTo>
                <a:lnTo>
                  <a:pt x="67887" y="325992"/>
                </a:lnTo>
                <a:lnTo>
                  <a:pt x="74876" y="311739"/>
                </a:lnTo>
                <a:close/>
              </a:path>
              <a:path w="1941829" h="360679">
                <a:moveTo>
                  <a:pt x="1197892" y="19038"/>
                </a:moveTo>
                <a:lnTo>
                  <a:pt x="1009281" y="19038"/>
                </a:lnTo>
                <a:lnTo>
                  <a:pt x="1069112" y="21052"/>
                </a:lnTo>
                <a:lnTo>
                  <a:pt x="1128546" y="26884"/>
                </a:lnTo>
                <a:lnTo>
                  <a:pt x="1187634" y="36282"/>
                </a:lnTo>
                <a:lnTo>
                  <a:pt x="1246405" y="49000"/>
                </a:lnTo>
                <a:lnTo>
                  <a:pt x="1304894" y="64786"/>
                </a:lnTo>
                <a:lnTo>
                  <a:pt x="1363127" y="83392"/>
                </a:lnTo>
                <a:lnTo>
                  <a:pt x="1421129" y="104565"/>
                </a:lnTo>
                <a:lnTo>
                  <a:pt x="1478942" y="128061"/>
                </a:lnTo>
                <a:lnTo>
                  <a:pt x="1536631" y="153648"/>
                </a:lnTo>
                <a:lnTo>
                  <a:pt x="1594159" y="181044"/>
                </a:lnTo>
                <a:lnTo>
                  <a:pt x="1651555" y="209995"/>
                </a:lnTo>
                <a:lnTo>
                  <a:pt x="1708802" y="240224"/>
                </a:lnTo>
                <a:lnTo>
                  <a:pt x="1822909" y="303446"/>
                </a:lnTo>
                <a:lnTo>
                  <a:pt x="1859919" y="324657"/>
                </a:lnTo>
                <a:lnTo>
                  <a:pt x="1875667" y="322709"/>
                </a:lnTo>
                <a:lnTo>
                  <a:pt x="1832141" y="286782"/>
                </a:lnTo>
                <a:lnTo>
                  <a:pt x="1717489" y="223263"/>
                </a:lnTo>
                <a:lnTo>
                  <a:pt x="1659936" y="192882"/>
                </a:lnTo>
                <a:lnTo>
                  <a:pt x="1602207" y="163773"/>
                </a:lnTo>
                <a:lnTo>
                  <a:pt x="1544273" y="136195"/>
                </a:lnTo>
                <a:lnTo>
                  <a:pt x="1486100" y="110407"/>
                </a:lnTo>
                <a:lnTo>
                  <a:pt x="1427719" y="86694"/>
                </a:lnTo>
                <a:lnTo>
                  <a:pt x="1369057" y="65294"/>
                </a:lnTo>
                <a:lnTo>
                  <a:pt x="1310073" y="46462"/>
                </a:lnTo>
                <a:lnTo>
                  <a:pt x="1250727" y="30459"/>
                </a:lnTo>
                <a:lnTo>
                  <a:pt x="1197892" y="19038"/>
                </a:lnTo>
                <a:close/>
              </a:path>
              <a:path w="1941829" h="360679">
                <a:moveTo>
                  <a:pt x="1869390" y="308129"/>
                </a:moveTo>
                <a:lnTo>
                  <a:pt x="1875673" y="322709"/>
                </a:lnTo>
                <a:lnTo>
                  <a:pt x="1880410" y="314445"/>
                </a:lnTo>
                <a:lnTo>
                  <a:pt x="1869390" y="308129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297476" y="4203255"/>
            <a:ext cx="509905" cy="495300"/>
          </a:xfrm>
          <a:custGeom>
            <a:avLst/>
            <a:gdLst/>
            <a:ahLst/>
            <a:cxnLst/>
            <a:rect l="l" t="t" r="r" b="b"/>
            <a:pathLst>
              <a:path w="509904" h="495300">
                <a:moveTo>
                  <a:pt x="433597" y="372630"/>
                </a:moveTo>
                <a:lnTo>
                  <a:pt x="485378" y="494692"/>
                </a:lnTo>
                <a:lnTo>
                  <a:pt x="498924" y="420965"/>
                </a:lnTo>
                <a:lnTo>
                  <a:pt x="467721" y="420965"/>
                </a:lnTo>
                <a:lnTo>
                  <a:pt x="465166" y="409154"/>
                </a:lnTo>
                <a:lnTo>
                  <a:pt x="464052" y="405126"/>
                </a:lnTo>
                <a:lnTo>
                  <a:pt x="433597" y="372630"/>
                </a:lnTo>
                <a:close/>
              </a:path>
              <a:path w="509904" h="495300">
                <a:moveTo>
                  <a:pt x="464067" y="405126"/>
                </a:moveTo>
                <a:lnTo>
                  <a:pt x="465166" y="409154"/>
                </a:lnTo>
                <a:lnTo>
                  <a:pt x="467721" y="420965"/>
                </a:lnTo>
                <a:lnTo>
                  <a:pt x="477028" y="418952"/>
                </a:lnTo>
                <a:lnTo>
                  <a:pt x="464067" y="405126"/>
                </a:lnTo>
                <a:close/>
              </a:path>
              <a:path w="509904" h="495300">
                <a:moveTo>
                  <a:pt x="509338" y="364284"/>
                </a:moveTo>
                <a:lnTo>
                  <a:pt x="484165" y="406881"/>
                </a:lnTo>
                <a:lnTo>
                  <a:pt x="486341" y="416938"/>
                </a:lnTo>
                <a:lnTo>
                  <a:pt x="467721" y="420965"/>
                </a:lnTo>
                <a:lnTo>
                  <a:pt x="498924" y="420965"/>
                </a:lnTo>
                <a:lnTo>
                  <a:pt x="509338" y="364284"/>
                </a:lnTo>
                <a:close/>
              </a:path>
              <a:path w="509904" h="495300">
                <a:moveTo>
                  <a:pt x="87850" y="25592"/>
                </a:moveTo>
                <a:lnTo>
                  <a:pt x="75824" y="32868"/>
                </a:lnTo>
                <a:lnTo>
                  <a:pt x="89474" y="45406"/>
                </a:lnTo>
                <a:lnTo>
                  <a:pt x="109989" y="50685"/>
                </a:lnTo>
                <a:lnTo>
                  <a:pt x="131409" y="57364"/>
                </a:lnTo>
                <a:lnTo>
                  <a:pt x="173915" y="74133"/>
                </a:lnTo>
                <a:lnTo>
                  <a:pt x="215071" y="94978"/>
                </a:lnTo>
                <a:lnTo>
                  <a:pt x="254513" y="119557"/>
                </a:lnTo>
                <a:lnTo>
                  <a:pt x="291876" y="147532"/>
                </a:lnTo>
                <a:lnTo>
                  <a:pt x="326796" y="178551"/>
                </a:lnTo>
                <a:lnTo>
                  <a:pt x="358913" y="212266"/>
                </a:lnTo>
                <a:lnTo>
                  <a:pt x="387869" y="248325"/>
                </a:lnTo>
                <a:lnTo>
                  <a:pt x="413312" y="286371"/>
                </a:lnTo>
                <a:lnTo>
                  <a:pt x="434988" y="326266"/>
                </a:lnTo>
                <a:lnTo>
                  <a:pt x="452349" y="367247"/>
                </a:lnTo>
                <a:lnTo>
                  <a:pt x="464067" y="405126"/>
                </a:lnTo>
                <a:lnTo>
                  <a:pt x="477032" y="418952"/>
                </a:lnTo>
                <a:lnTo>
                  <a:pt x="484165" y="406881"/>
                </a:lnTo>
                <a:lnTo>
                  <a:pt x="483786" y="405126"/>
                </a:lnTo>
                <a:lnTo>
                  <a:pt x="477711" y="383043"/>
                </a:lnTo>
                <a:lnTo>
                  <a:pt x="461943" y="339642"/>
                </a:lnTo>
                <a:lnTo>
                  <a:pt x="430056" y="277285"/>
                </a:lnTo>
                <a:lnTo>
                  <a:pt x="403713" y="237749"/>
                </a:lnTo>
                <a:lnTo>
                  <a:pt x="373776" y="200350"/>
                </a:lnTo>
                <a:lnTo>
                  <a:pt x="340598" y="165421"/>
                </a:lnTo>
                <a:lnTo>
                  <a:pt x="304538" y="133297"/>
                </a:lnTo>
                <a:lnTo>
                  <a:pt x="265941" y="104316"/>
                </a:lnTo>
                <a:lnTo>
                  <a:pt x="225159" y="78817"/>
                </a:lnTo>
                <a:lnTo>
                  <a:pt x="182535" y="57146"/>
                </a:lnTo>
                <a:lnTo>
                  <a:pt x="138417" y="39650"/>
                </a:lnTo>
                <a:lnTo>
                  <a:pt x="92913" y="26621"/>
                </a:lnTo>
                <a:lnTo>
                  <a:pt x="87850" y="25592"/>
                </a:lnTo>
                <a:close/>
              </a:path>
              <a:path w="509904" h="495300">
                <a:moveTo>
                  <a:pt x="484165" y="406881"/>
                </a:moveTo>
                <a:lnTo>
                  <a:pt x="477032" y="418952"/>
                </a:lnTo>
                <a:lnTo>
                  <a:pt x="486341" y="416938"/>
                </a:lnTo>
                <a:lnTo>
                  <a:pt x="484165" y="406881"/>
                </a:lnTo>
                <a:close/>
              </a:path>
              <a:path w="509904" h="495300">
                <a:moveTo>
                  <a:pt x="130155" y="0"/>
                </a:moveTo>
                <a:lnTo>
                  <a:pt x="0" y="25300"/>
                </a:lnTo>
                <a:lnTo>
                  <a:pt x="122589" y="75824"/>
                </a:lnTo>
                <a:lnTo>
                  <a:pt x="89474" y="45406"/>
                </a:lnTo>
                <a:lnTo>
                  <a:pt x="88155" y="45067"/>
                </a:lnTo>
                <a:lnTo>
                  <a:pt x="73934" y="42203"/>
                </a:lnTo>
                <a:lnTo>
                  <a:pt x="77712" y="23531"/>
                </a:lnTo>
                <a:lnTo>
                  <a:pt x="91256" y="23531"/>
                </a:lnTo>
                <a:lnTo>
                  <a:pt x="130155" y="0"/>
                </a:lnTo>
                <a:close/>
              </a:path>
              <a:path w="509904" h="495300">
                <a:moveTo>
                  <a:pt x="75824" y="32868"/>
                </a:moveTo>
                <a:lnTo>
                  <a:pt x="73934" y="42203"/>
                </a:lnTo>
                <a:lnTo>
                  <a:pt x="88155" y="45067"/>
                </a:lnTo>
                <a:lnTo>
                  <a:pt x="89474" y="45406"/>
                </a:lnTo>
                <a:lnTo>
                  <a:pt x="75824" y="32868"/>
                </a:lnTo>
                <a:close/>
              </a:path>
              <a:path w="509904" h="495300">
                <a:moveTo>
                  <a:pt x="77712" y="23531"/>
                </a:moveTo>
                <a:lnTo>
                  <a:pt x="75896" y="32505"/>
                </a:lnTo>
                <a:lnTo>
                  <a:pt x="75823" y="32868"/>
                </a:lnTo>
                <a:lnTo>
                  <a:pt x="87850" y="25592"/>
                </a:lnTo>
                <a:lnTo>
                  <a:pt x="77712" y="23531"/>
                </a:lnTo>
                <a:close/>
              </a:path>
              <a:path w="509904" h="495300">
                <a:moveTo>
                  <a:pt x="91256" y="23531"/>
                </a:moveTo>
                <a:lnTo>
                  <a:pt x="77712" y="23531"/>
                </a:lnTo>
                <a:lnTo>
                  <a:pt x="87850" y="25592"/>
                </a:lnTo>
                <a:lnTo>
                  <a:pt x="91256" y="235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23</a:t>
            </a:fld>
            <a:endParaRPr spc="-25"/>
          </a:p>
        </p:txBody>
      </p:sp>
      <p:sp>
        <p:nvSpPr>
          <p:cNvPr id="69" name="object 69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4)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5005355" y="3040090"/>
            <a:ext cx="175895" cy="629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240">
              <a:spcBef>
                <a:spcPts val="61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24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1448" y="4341876"/>
            <a:ext cx="151765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445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7005" y="3723131"/>
            <a:ext cx="129539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222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4)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5355" y="3040090"/>
            <a:ext cx="175895" cy="629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240">
              <a:spcBef>
                <a:spcPts val="61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1448" y="4341876"/>
            <a:ext cx="151765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445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409878" y="5823988"/>
            <a:ext cx="794385" cy="354330"/>
            <a:chOff x="5885877" y="5823988"/>
            <a:chExt cx="794385" cy="354330"/>
          </a:xfrm>
        </p:grpSpPr>
        <p:sp>
          <p:nvSpPr>
            <p:cNvPr id="31" name="object 31"/>
            <p:cNvSpPr/>
            <p:nvPr/>
          </p:nvSpPr>
          <p:spPr>
            <a:xfrm>
              <a:off x="5892227" y="5830338"/>
              <a:ext cx="408305" cy="341630"/>
            </a:xfrm>
            <a:custGeom>
              <a:avLst/>
              <a:gdLst/>
              <a:ahLst/>
              <a:cxnLst/>
              <a:rect l="l" t="t" r="r" b="b"/>
              <a:pathLst>
                <a:path w="408304" h="341629">
                  <a:moveTo>
                    <a:pt x="408278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8278" y="341247"/>
                  </a:lnTo>
                  <a:lnTo>
                    <a:pt x="4082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892227" y="5823988"/>
              <a:ext cx="408305" cy="354330"/>
            </a:xfrm>
            <a:custGeom>
              <a:avLst/>
              <a:gdLst/>
              <a:ahLst/>
              <a:cxnLst/>
              <a:rect l="l" t="t" r="r" b="b"/>
              <a:pathLst>
                <a:path w="408304" h="354329">
                  <a:moveTo>
                    <a:pt x="0" y="0"/>
                  </a:moveTo>
                  <a:lnTo>
                    <a:pt x="0" y="353948"/>
                  </a:lnTo>
                </a:path>
                <a:path w="408304" h="354329">
                  <a:moveTo>
                    <a:pt x="408279" y="0"/>
                  </a:moveTo>
                  <a:lnTo>
                    <a:pt x="408279" y="353948"/>
                  </a:lnTo>
                </a:path>
                <a:path w="408304" h="354329">
                  <a:moveTo>
                    <a:pt x="0" y="6350"/>
                  </a:moveTo>
                  <a:lnTo>
                    <a:pt x="408279" y="63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00506" y="5823988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29" h="354329">
                  <a:moveTo>
                    <a:pt x="0" y="6350"/>
                  </a:moveTo>
                  <a:lnTo>
                    <a:pt x="379704" y="6350"/>
                  </a:lnTo>
                </a:path>
                <a:path w="379729" h="354329">
                  <a:moveTo>
                    <a:pt x="373354" y="0"/>
                  </a:moveTo>
                  <a:lnTo>
                    <a:pt x="373354" y="35394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2227" y="6171586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>
                  <a:moveTo>
                    <a:pt x="0" y="0"/>
                  </a:moveTo>
                  <a:lnTo>
                    <a:pt x="4082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300506" y="6171586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0" y="0"/>
                  </a:moveTo>
                  <a:lnTo>
                    <a:pt x="37970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25</a:t>
            </a:fld>
            <a:endParaRPr spc="-25"/>
          </a:p>
        </p:txBody>
      </p:sp>
      <p:sp>
        <p:nvSpPr>
          <p:cNvPr id="37" name="object 37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219846" y="5823989"/>
          <a:ext cx="318960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7567185" y="5851652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824506" y="5851652"/>
            <a:ext cx="3670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" algn="ctr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067005" y="3723131"/>
            <a:ext cx="129539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222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9)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05355" y="3040090"/>
            <a:ext cx="175895" cy="629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240">
              <a:spcBef>
                <a:spcPts val="61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75"/>
              <a:t>Max-</a:t>
            </a:r>
            <a:r>
              <a:t>Heapify()</a:t>
            </a:r>
            <a:r>
              <a:rPr spc="-50"/>
              <a:t> </a:t>
            </a: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object 14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16" name="object 16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26</a:t>
            </a:fld>
            <a:endParaRPr spc="-25"/>
          </a:p>
        </p:txBody>
      </p:sp>
      <p:sp>
        <p:nvSpPr>
          <p:cNvPr id="36" name="object 36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691448" y="4341876"/>
            <a:ext cx="151765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445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7005" y="3723131"/>
            <a:ext cx="129539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222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33511" y="3037331"/>
            <a:ext cx="17716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683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9940" y="1955292"/>
            <a:ext cx="429895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sz="2400" b="1" spc="-2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600" b="1" spc="-2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6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sz="2400"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600">
                <a:latin typeface="Times New Roman"/>
                <a:cs typeface="Times New Roman"/>
              </a:rPr>
              <a:t>(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,</a:t>
            </a:r>
            <a:r>
              <a:rPr sz="2600" spc="-75">
                <a:latin typeface="Times New Roman"/>
                <a:cs typeface="Times New Roman"/>
              </a:rPr>
              <a:t> </a:t>
            </a:r>
            <a:r>
              <a:rPr sz="2600" spc="-25">
                <a:latin typeface="Times New Roman"/>
                <a:cs typeface="Times New Roman"/>
              </a:rPr>
              <a:t>9)</a:t>
            </a:r>
            <a:endParaRPr sz="2600">
              <a:latin typeface="Times New Roman"/>
              <a:cs typeface="Times New Roman"/>
            </a:endParaRPr>
          </a:p>
          <a:p>
            <a:pPr marL="4183379">
              <a:spcBef>
                <a:spcPts val="173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33850">
              <a:spcBef>
                <a:spcPts val="229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5355" y="3040090"/>
            <a:ext cx="175895" cy="62928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15240">
              <a:spcBef>
                <a:spcPts val="61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Analyzing</a:t>
            </a:r>
            <a:r>
              <a:rPr spc="-125"/>
              <a:t> </a:t>
            </a:r>
            <a:r>
              <a:t>Heapify():</a:t>
            </a:r>
            <a:r>
              <a:rPr spc="-114"/>
              <a:t> </a:t>
            </a:r>
            <a:r>
              <a:rPr spc="-10"/>
              <a:t>Informal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27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7969250" cy="217424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Aside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from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recursive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call,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what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is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running</a:t>
            </a:r>
            <a:r>
              <a:rPr sz="2600" spc="-5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time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4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Heapify()?</a:t>
            </a:r>
            <a:endParaRPr sz="2600">
              <a:latin typeface="Constantia"/>
              <a:cs typeface="Constantia"/>
            </a:endParaRPr>
          </a:p>
          <a:p>
            <a:pPr marL="286385" indent="-273685">
              <a:spcBef>
                <a:spcPts val="58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30">
                <a:latin typeface="Constantia"/>
                <a:cs typeface="Constantia"/>
              </a:rPr>
              <a:t>How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many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times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can</a:t>
            </a:r>
            <a:r>
              <a:rPr sz="2600" spc="-7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Heapify()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 spc="-30">
                <a:latin typeface="Constantia"/>
                <a:cs typeface="Constantia"/>
              </a:rPr>
              <a:t>recursively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itself?</a:t>
            </a:r>
            <a:endParaRPr sz="2600">
              <a:latin typeface="Constantia"/>
              <a:cs typeface="Constantia"/>
            </a:endParaRPr>
          </a:p>
          <a:p>
            <a:pPr marL="286385" marR="29209" indent="-274320">
              <a:lnSpc>
                <a:spcPct val="102299"/>
              </a:lnSpc>
              <a:spcBef>
                <a:spcPts val="5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What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is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55">
                <a:latin typeface="Constantia"/>
                <a:cs typeface="Constantia"/>
              </a:rPr>
              <a:t> </a:t>
            </a:r>
            <a:r>
              <a:rPr sz="2600" spc="-35">
                <a:latin typeface="Constantia"/>
                <a:cs typeface="Constantia"/>
              </a:rPr>
              <a:t>worst-</a:t>
            </a:r>
            <a:r>
              <a:rPr sz="2600">
                <a:latin typeface="Constantia"/>
                <a:cs typeface="Constantia"/>
              </a:rPr>
              <a:t>case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running</a:t>
            </a:r>
            <a:r>
              <a:rPr sz="2600" spc="-5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time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Heapify()</a:t>
            </a:r>
            <a:r>
              <a:rPr sz="2600" spc="-9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on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a </a:t>
            </a:r>
            <a:r>
              <a:rPr sz="2600" spc="-10">
                <a:latin typeface="Constantia"/>
                <a:cs typeface="Constantia"/>
              </a:rPr>
              <a:t>heap</a:t>
            </a:r>
            <a:r>
              <a:rPr sz="2600" spc="-15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size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n</a:t>
            </a:r>
            <a:r>
              <a:rPr sz="2600" spc="-25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Analyzing</a:t>
            </a:r>
            <a:r>
              <a:rPr spc="-125"/>
              <a:t> </a:t>
            </a:r>
            <a:r>
              <a:t>Heapify():</a:t>
            </a:r>
            <a:r>
              <a:rPr spc="-114"/>
              <a:t> </a:t>
            </a:r>
            <a:r>
              <a:rPr spc="-10"/>
              <a:t>Formal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28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1" y="1955293"/>
            <a:ext cx="7704455" cy="312356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286385" marR="71120" indent="-274320">
              <a:lnSpc>
                <a:spcPts val="3100"/>
              </a:lnSpc>
              <a:spcBef>
                <a:spcPts val="219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Fixing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up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relationships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between</a:t>
            </a:r>
            <a:r>
              <a:rPr sz="2600" spc="-75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i</a:t>
            </a:r>
            <a:r>
              <a:rPr sz="2600">
                <a:latin typeface="Constantia"/>
                <a:cs typeface="Constantia"/>
              </a:rPr>
              <a:t>,</a:t>
            </a:r>
            <a:r>
              <a:rPr sz="2600" spc="-40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l</a:t>
            </a:r>
            <a:r>
              <a:rPr sz="2600">
                <a:latin typeface="Constantia"/>
                <a:cs typeface="Constantia"/>
              </a:rPr>
              <a:t>,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and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r</a:t>
            </a:r>
            <a:r>
              <a:rPr sz="2600" i="1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takes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 spc="-20">
                <a:latin typeface="Symbol"/>
                <a:cs typeface="Symbol"/>
              </a:rPr>
              <a:t></a:t>
            </a:r>
            <a:r>
              <a:rPr sz="2600" spc="-20">
                <a:latin typeface="Constantia"/>
                <a:cs typeface="Constantia"/>
              </a:rPr>
              <a:t>(1) time</a:t>
            </a:r>
            <a:endParaRPr sz="2600">
              <a:latin typeface="Constantia"/>
              <a:cs typeface="Constantia"/>
            </a:endParaRPr>
          </a:p>
          <a:p>
            <a:pPr marL="286385" marR="172720" indent="-274320">
              <a:spcBef>
                <a:spcPts val="47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If</a:t>
            </a:r>
            <a:r>
              <a:rPr sz="2600" spc="-2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spc="-9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0000FF"/>
                </a:solidFill>
                <a:latin typeface="Constantia"/>
                <a:cs typeface="Constantia"/>
              </a:rPr>
              <a:t>heap</a:t>
            </a:r>
            <a:r>
              <a:rPr sz="2600" spc="-15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at</a:t>
            </a:r>
            <a:r>
              <a:rPr sz="2600" spc="-9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>
                <a:solidFill>
                  <a:srgbClr val="0000FF"/>
                </a:solidFill>
                <a:latin typeface="Constantia"/>
                <a:cs typeface="Constantia"/>
              </a:rPr>
              <a:t>i</a:t>
            </a:r>
            <a:r>
              <a:rPr sz="2600" i="1" spc="1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has</a:t>
            </a:r>
            <a:r>
              <a:rPr sz="2600" spc="-8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>
                <a:solidFill>
                  <a:srgbClr val="0000FF"/>
                </a:solidFill>
                <a:latin typeface="Constantia"/>
                <a:cs typeface="Constantia"/>
              </a:rPr>
              <a:t>n</a:t>
            </a:r>
            <a:r>
              <a:rPr sz="2600" i="1" spc="-5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elements,</a:t>
            </a:r>
            <a:r>
              <a:rPr sz="2600" spc="-4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how</a:t>
            </a:r>
            <a:r>
              <a:rPr sz="2600" spc="-9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0000FF"/>
                </a:solidFill>
                <a:latin typeface="Constantia"/>
                <a:cs typeface="Constantia"/>
              </a:rPr>
              <a:t>many</a:t>
            </a:r>
            <a:r>
              <a:rPr sz="2600" spc="-15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0000FF"/>
                </a:solidFill>
                <a:latin typeface="Constantia"/>
                <a:cs typeface="Constantia"/>
              </a:rPr>
              <a:t>elements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can</a:t>
            </a:r>
            <a:r>
              <a:rPr sz="2600" spc="-8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the</a:t>
            </a:r>
            <a:r>
              <a:rPr sz="2600" spc="-13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0000FF"/>
                </a:solidFill>
                <a:latin typeface="Constantia"/>
                <a:cs typeface="Constantia"/>
              </a:rPr>
              <a:t>subtrees</a:t>
            </a:r>
            <a:r>
              <a:rPr sz="2600" spc="-130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at</a:t>
            </a:r>
            <a:r>
              <a:rPr sz="2600" spc="-8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>
                <a:solidFill>
                  <a:srgbClr val="0000FF"/>
                </a:solidFill>
                <a:latin typeface="Constantia"/>
                <a:cs typeface="Constantia"/>
              </a:rPr>
              <a:t>l</a:t>
            </a:r>
            <a:r>
              <a:rPr sz="2600" i="1" spc="-4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>
                <a:solidFill>
                  <a:srgbClr val="0000FF"/>
                </a:solidFill>
                <a:latin typeface="Constantia"/>
                <a:cs typeface="Constantia"/>
              </a:rPr>
              <a:t>or</a:t>
            </a:r>
            <a:r>
              <a:rPr sz="2600" spc="-10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i="1">
                <a:solidFill>
                  <a:srgbClr val="0000FF"/>
                </a:solidFill>
                <a:latin typeface="Constantia"/>
                <a:cs typeface="Constantia"/>
              </a:rPr>
              <a:t>r</a:t>
            </a:r>
            <a:r>
              <a:rPr sz="2600" i="1" spc="15">
                <a:solidFill>
                  <a:srgbClr val="0000FF"/>
                </a:solidFill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0000FF"/>
                </a:solidFill>
                <a:latin typeface="Constantia"/>
                <a:cs typeface="Constantia"/>
              </a:rPr>
              <a:t>have?</a:t>
            </a:r>
            <a:endParaRPr sz="2600">
              <a:latin typeface="Constantia"/>
              <a:cs typeface="Constantia"/>
            </a:endParaRPr>
          </a:p>
          <a:p>
            <a:pPr marL="652145" lvl="1" indent="-246379">
              <a:spcBef>
                <a:spcPts val="56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Answer: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2</a:t>
            </a: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/3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 spc="-25">
                <a:latin typeface="Constantia"/>
                <a:cs typeface="Constantia"/>
              </a:rPr>
              <a:t>(worst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case:</a:t>
            </a:r>
            <a:r>
              <a:rPr sz="2400" spc="-4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bottom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level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tree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1/2</a:t>
            </a:r>
            <a:r>
              <a:rPr sz="2400" spc="-6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full)</a:t>
            </a:r>
            <a:endParaRPr sz="2400">
              <a:latin typeface="Constantia"/>
              <a:cs typeface="Constantia"/>
            </a:endParaRPr>
          </a:p>
          <a:p>
            <a:pPr marL="286385" indent="-273685">
              <a:spcBef>
                <a:spcPts val="64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So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time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taken</a:t>
            </a:r>
            <a:r>
              <a:rPr sz="2600" spc="-9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by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Heapify()</a:t>
            </a:r>
            <a:r>
              <a:rPr sz="2600" spc="-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is</a:t>
            </a:r>
            <a:r>
              <a:rPr sz="2600" spc="-16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given</a:t>
            </a:r>
            <a:r>
              <a:rPr sz="2600" spc="-9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by</a:t>
            </a:r>
            <a:endParaRPr sz="2600">
              <a:latin typeface="Constantia"/>
              <a:cs typeface="Constantia"/>
            </a:endParaRPr>
          </a:p>
          <a:p>
            <a:pPr marL="1841500">
              <a:spcBef>
                <a:spcPts val="1280"/>
              </a:spcBef>
            </a:pPr>
            <a:r>
              <a:rPr sz="2400" i="1">
                <a:latin typeface="Constantia"/>
                <a:cs typeface="Constantia"/>
              </a:rPr>
              <a:t>T</a:t>
            </a:r>
            <a:r>
              <a:rPr sz="2400">
                <a:latin typeface="Constantia"/>
                <a:cs typeface="Constantia"/>
              </a:rPr>
              <a:t>(</a:t>
            </a: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)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>
                <a:latin typeface="Symbol"/>
                <a:cs typeface="Symbol"/>
              </a:rPr>
              <a:t>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i="1">
                <a:latin typeface="Constantia"/>
                <a:cs typeface="Constantia"/>
              </a:rPr>
              <a:t>T</a:t>
            </a:r>
            <a:r>
              <a:rPr sz="2400">
                <a:latin typeface="Constantia"/>
                <a:cs typeface="Constantia"/>
              </a:rPr>
              <a:t>(2</a:t>
            </a: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/3)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+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 spc="-20">
                <a:latin typeface="Symbol"/>
                <a:cs typeface="Symbol"/>
              </a:rPr>
              <a:t></a:t>
            </a:r>
            <a:r>
              <a:rPr sz="2400" spc="-20">
                <a:latin typeface="Constantia"/>
                <a:cs typeface="Constantia"/>
              </a:rPr>
              <a:t>(1)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1BDE34-C3E8-E643-6739-0C21B5ABED40}"/>
              </a:ext>
            </a:extLst>
          </p:cNvPr>
          <p:cNvSpPr txBox="1"/>
          <p:nvPr/>
        </p:nvSpPr>
        <p:spPr>
          <a:xfrm>
            <a:off x="2895600" y="5715000"/>
            <a:ext cx="663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solve the equation, check the page 102-103 of the textbook.</a:t>
            </a:r>
          </a:p>
          <a:p>
            <a:r>
              <a:rPr lang="en-US"/>
              <a:t>Also: </a:t>
            </a:r>
            <a:r>
              <a:rPr lang="en-US">
                <a:hlinkClick r:id="rId2"/>
              </a:rPr>
              <a:t>https://www.programiz.com/dsa/master-theorem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0" y="1034796"/>
            <a:ext cx="71056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Analyzing</a:t>
            </a:r>
            <a:r>
              <a:rPr spc="-125"/>
              <a:t> </a:t>
            </a:r>
            <a:r>
              <a:t>Heapify():</a:t>
            </a:r>
            <a:r>
              <a:rPr spc="-114"/>
              <a:t> </a:t>
            </a:r>
            <a:r>
              <a:rPr spc="-10"/>
              <a:t>Formal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29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47241" y="1766993"/>
            <a:ext cx="5768975" cy="3545204"/>
          </a:xfrm>
          <a:prstGeom prst="rect">
            <a:avLst/>
          </a:prstGeom>
        </p:spPr>
        <p:txBody>
          <a:bodyPr vert="horz" wrap="square" lIns="0" tIns="188595" rIns="0" bIns="0" rtlCol="0">
            <a:spAutoFit/>
          </a:bodyPr>
          <a:lstStyle/>
          <a:p>
            <a:pPr marL="299085" indent="-273685">
              <a:spcBef>
                <a:spcPts val="148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99085" algn="l"/>
              </a:tabLst>
            </a:pPr>
            <a:r>
              <a:rPr sz="2600">
                <a:latin typeface="Constantia"/>
                <a:cs typeface="Constantia"/>
              </a:rPr>
              <a:t>So</a:t>
            </a:r>
            <a:r>
              <a:rPr sz="2600" spc="-1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we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have</a:t>
            </a:r>
            <a:endParaRPr sz="2600">
              <a:latin typeface="Constantia"/>
              <a:cs typeface="Constantia"/>
            </a:endParaRPr>
          </a:p>
          <a:p>
            <a:pPr marL="1918970">
              <a:spcBef>
                <a:spcPts val="1280"/>
              </a:spcBef>
            </a:pPr>
            <a:r>
              <a:rPr sz="2400" i="1">
                <a:latin typeface="Constantia"/>
                <a:cs typeface="Constantia"/>
              </a:rPr>
              <a:t>T</a:t>
            </a:r>
            <a:r>
              <a:rPr sz="2400">
                <a:latin typeface="Constantia"/>
                <a:cs typeface="Constantia"/>
              </a:rPr>
              <a:t>(</a:t>
            </a: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)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>
                <a:latin typeface="Symbol"/>
                <a:cs typeface="Symbol"/>
              </a:rPr>
              <a:t>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i="1">
                <a:latin typeface="Constantia"/>
                <a:cs typeface="Constantia"/>
              </a:rPr>
              <a:t>T</a:t>
            </a:r>
            <a:r>
              <a:rPr sz="2400">
                <a:latin typeface="Constantia"/>
                <a:cs typeface="Constantia"/>
              </a:rPr>
              <a:t>(2</a:t>
            </a: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/3)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+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 spc="-20">
                <a:latin typeface="Symbol"/>
                <a:cs typeface="Symbol"/>
              </a:rPr>
              <a:t></a:t>
            </a:r>
            <a:r>
              <a:rPr sz="2400" spc="-20">
                <a:latin typeface="Constantia"/>
                <a:cs typeface="Constantia"/>
              </a:rPr>
              <a:t>(1)</a:t>
            </a:r>
            <a:endParaRPr sz="2400">
              <a:latin typeface="Constantia"/>
              <a:cs typeface="Constantia"/>
            </a:endParaRPr>
          </a:p>
          <a:p>
            <a:pPr marL="664845" lvl="1" indent="-246379">
              <a:lnSpc>
                <a:spcPts val="2620"/>
              </a:lnSpc>
              <a:spcBef>
                <a:spcPts val="173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 i="1">
                <a:latin typeface="Constantia"/>
                <a:cs typeface="Constantia"/>
              </a:rPr>
              <a:t>a</a:t>
            </a:r>
            <a:r>
              <a:rPr sz="2400" i="1" spc="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=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1,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b</a:t>
            </a:r>
            <a:r>
              <a:rPr sz="2400" i="1" spc="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=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3/2,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f</a:t>
            </a:r>
            <a:r>
              <a:rPr sz="2400">
                <a:latin typeface="Constantia"/>
                <a:cs typeface="Constantia"/>
              </a:rPr>
              <a:t>(</a:t>
            </a: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)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=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 spc="-20">
                <a:latin typeface="Symbol"/>
                <a:cs typeface="Symbol"/>
              </a:rPr>
              <a:t></a:t>
            </a:r>
            <a:r>
              <a:rPr sz="2400" spc="-20">
                <a:latin typeface="Constantia"/>
                <a:cs typeface="Constantia"/>
              </a:rPr>
              <a:t>(1)</a:t>
            </a:r>
            <a:endParaRPr sz="2400">
              <a:latin typeface="Constantia"/>
              <a:cs typeface="Constantia"/>
            </a:endParaRPr>
          </a:p>
          <a:p>
            <a:pPr marL="683260" lvl="1" indent="-264795">
              <a:lnSpc>
                <a:spcPts val="4300"/>
              </a:lnSpc>
              <a:buClr>
                <a:srgbClr val="0F6FC6"/>
              </a:buClr>
              <a:buSzPct val="85106"/>
              <a:buFont typeface="Wingdings 2"/>
              <a:buChar char=""/>
              <a:tabLst>
                <a:tab pos="683260" algn="l"/>
              </a:tabLst>
            </a:pPr>
            <a:r>
              <a:rPr sz="2350" i="1">
                <a:latin typeface="Times New Roman"/>
                <a:cs typeface="Times New Roman"/>
              </a:rPr>
              <a:t>f</a:t>
            </a:r>
            <a:r>
              <a:rPr sz="2350" i="1" spc="-10">
                <a:latin typeface="Times New Roman"/>
                <a:cs typeface="Times New Roman"/>
              </a:rPr>
              <a:t> </a:t>
            </a:r>
            <a:r>
              <a:rPr sz="2350">
                <a:latin typeface="Times New Roman"/>
                <a:cs typeface="Times New Roman"/>
              </a:rPr>
              <a:t>(</a:t>
            </a:r>
            <a:r>
              <a:rPr sz="2350" i="1">
                <a:latin typeface="Times New Roman"/>
                <a:cs typeface="Times New Roman"/>
              </a:rPr>
              <a:t>n</a:t>
            </a:r>
            <a:r>
              <a:rPr sz="2350">
                <a:latin typeface="Times New Roman"/>
                <a:cs typeface="Times New Roman"/>
              </a:rPr>
              <a:t>)</a:t>
            </a:r>
            <a:r>
              <a:rPr sz="2350" spc="-25">
                <a:latin typeface="Times New Roman"/>
                <a:cs typeface="Times New Roman"/>
              </a:rPr>
              <a:t> </a:t>
            </a:r>
            <a:r>
              <a:rPr sz="2350">
                <a:latin typeface="Symbol"/>
                <a:cs typeface="Symbol"/>
              </a:rPr>
              <a:t></a:t>
            </a:r>
            <a:r>
              <a:rPr sz="2350" spc="-60">
                <a:latin typeface="Times New Roman"/>
                <a:cs typeface="Times New Roman"/>
              </a:rPr>
              <a:t> </a:t>
            </a:r>
            <a:r>
              <a:rPr sz="2350" spc="-60">
                <a:latin typeface="Symbol"/>
                <a:cs typeface="Symbol"/>
              </a:rPr>
              <a:t></a:t>
            </a:r>
            <a:r>
              <a:rPr sz="3800" spc="-60">
                <a:latin typeface="Symbol"/>
                <a:cs typeface="Symbol"/>
              </a:rPr>
              <a:t></a:t>
            </a:r>
            <a:r>
              <a:rPr sz="2350" i="1" spc="-60">
                <a:latin typeface="Times New Roman"/>
                <a:cs typeface="Times New Roman"/>
              </a:rPr>
              <a:t>n</a:t>
            </a:r>
            <a:r>
              <a:rPr sz="2025" spc="-89" baseline="45267">
                <a:latin typeface="Times New Roman"/>
                <a:cs typeface="Times New Roman"/>
              </a:rPr>
              <a:t>log</a:t>
            </a:r>
            <a:r>
              <a:rPr sz="1425" i="1" spc="-89" baseline="43859">
                <a:latin typeface="Times New Roman"/>
                <a:cs typeface="Times New Roman"/>
              </a:rPr>
              <a:t>b</a:t>
            </a:r>
            <a:r>
              <a:rPr sz="1425" i="1" spc="135" baseline="43859">
                <a:latin typeface="Times New Roman"/>
                <a:cs typeface="Times New Roman"/>
              </a:rPr>
              <a:t> </a:t>
            </a:r>
            <a:r>
              <a:rPr sz="2025" i="1" baseline="45267">
                <a:latin typeface="Times New Roman"/>
                <a:cs typeface="Times New Roman"/>
              </a:rPr>
              <a:t>a</a:t>
            </a:r>
            <a:r>
              <a:rPr sz="2025" i="1" spc="82" baseline="45267">
                <a:latin typeface="Times New Roman"/>
                <a:cs typeface="Times New Roman"/>
              </a:rPr>
              <a:t> </a:t>
            </a:r>
            <a:r>
              <a:rPr sz="3800" spc="-140">
                <a:latin typeface="Symbol"/>
                <a:cs typeface="Symbol"/>
              </a:rPr>
              <a:t></a:t>
            </a:r>
            <a:r>
              <a:rPr sz="2350" spc="-140">
                <a:latin typeface="Symbol"/>
                <a:cs typeface="Symbol"/>
              </a:rPr>
              <a:t></a:t>
            </a:r>
            <a:r>
              <a:rPr sz="2350" spc="-55">
                <a:latin typeface="Times New Roman"/>
                <a:cs typeface="Times New Roman"/>
              </a:rPr>
              <a:t> </a:t>
            </a:r>
            <a:r>
              <a:rPr sz="2350">
                <a:latin typeface="Symbol"/>
                <a:cs typeface="Symbol"/>
              </a:rPr>
              <a:t></a:t>
            </a:r>
            <a:r>
              <a:rPr sz="2350">
                <a:latin typeface="Times New Roman"/>
                <a:cs typeface="Times New Roman"/>
              </a:rPr>
              <a:t>(</a:t>
            </a:r>
            <a:r>
              <a:rPr sz="2350" i="1">
                <a:latin typeface="Times New Roman"/>
                <a:cs typeface="Times New Roman"/>
              </a:rPr>
              <a:t>n</a:t>
            </a:r>
            <a:r>
              <a:rPr sz="2025" baseline="45267">
                <a:latin typeface="Times New Roman"/>
                <a:cs typeface="Times New Roman"/>
              </a:rPr>
              <a:t>log</a:t>
            </a:r>
            <a:r>
              <a:rPr sz="1425" baseline="43859">
                <a:latin typeface="Times New Roman"/>
                <a:cs typeface="Times New Roman"/>
              </a:rPr>
              <a:t>3</a:t>
            </a:r>
            <a:r>
              <a:rPr sz="1425" spc="-142" baseline="43859">
                <a:latin typeface="Times New Roman"/>
                <a:cs typeface="Times New Roman"/>
              </a:rPr>
              <a:t> </a:t>
            </a:r>
            <a:r>
              <a:rPr sz="1425" baseline="43859">
                <a:latin typeface="Times New Roman"/>
                <a:cs typeface="Times New Roman"/>
              </a:rPr>
              <a:t>/</a:t>
            </a:r>
            <a:r>
              <a:rPr sz="1425" spc="-30" baseline="43859">
                <a:latin typeface="Times New Roman"/>
                <a:cs typeface="Times New Roman"/>
              </a:rPr>
              <a:t> </a:t>
            </a:r>
            <a:r>
              <a:rPr sz="1425" baseline="43859">
                <a:latin typeface="Times New Roman"/>
                <a:cs typeface="Times New Roman"/>
              </a:rPr>
              <a:t>2</a:t>
            </a:r>
            <a:r>
              <a:rPr sz="1425" spc="-127" baseline="43859">
                <a:latin typeface="Times New Roman"/>
                <a:cs typeface="Times New Roman"/>
              </a:rPr>
              <a:t> </a:t>
            </a:r>
            <a:r>
              <a:rPr sz="2025" baseline="45267">
                <a:latin typeface="Times New Roman"/>
                <a:cs typeface="Times New Roman"/>
              </a:rPr>
              <a:t>1</a:t>
            </a:r>
            <a:r>
              <a:rPr sz="2025" spc="-270" baseline="45267">
                <a:latin typeface="Times New Roman"/>
                <a:cs typeface="Times New Roman"/>
              </a:rPr>
              <a:t> </a:t>
            </a:r>
            <a:r>
              <a:rPr sz="2350">
                <a:latin typeface="Times New Roman"/>
                <a:cs typeface="Times New Roman"/>
              </a:rPr>
              <a:t>)</a:t>
            </a:r>
            <a:r>
              <a:rPr sz="2350" spc="-25">
                <a:latin typeface="Times New Roman"/>
                <a:cs typeface="Times New Roman"/>
              </a:rPr>
              <a:t> </a:t>
            </a:r>
            <a:r>
              <a:rPr sz="2350">
                <a:latin typeface="Symbol"/>
                <a:cs typeface="Symbol"/>
              </a:rPr>
              <a:t></a:t>
            </a:r>
            <a:r>
              <a:rPr sz="2350" spc="-60">
                <a:latin typeface="Times New Roman"/>
                <a:cs typeface="Times New Roman"/>
              </a:rPr>
              <a:t> </a:t>
            </a:r>
            <a:r>
              <a:rPr sz="2350">
                <a:latin typeface="Symbol"/>
                <a:cs typeface="Symbol"/>
              </a:rPr>
              <a:t></a:t>
            </a:r>
            <a:r>
              <a:rPr sz="2350">
                <a:latin typeface="Times New Roman"/>
                <a:cs typeface="Times New Roman"/>
              </a:rPr>
              <a:t>(</a:t>
            </a:r>
            <a:r>
              <a:rPr sz="2350" i="1">
                <a:latin typeface="Times New Roman"/>
                <a:cs typeface="Times New Roman"/>
              </a:rPr>
              <a:t>n</a:t>
            </a:r>
            <a:r>
              <a:rPr sz="2025" baseline="43209">
                <a:latin typeface="Times New Roman"/>
                <a:cs typeface="Times New Roman"/>
              </a:rPr>
              <a:t>0</a:t>
            </a:r>
            <a:r>
              <a:rPr sz="2025" spc="-97" baseline="43209">
                <a:latin typeface="Times New Roman"/>
                <a:cs typeface="Times New Roman"/>
              </a:rPr>
              <a:t> </a:t>
            </a:r>
            <a:r>
              <a:rPr sz="2350">
                <a:latin typeface="Times New Roman"/>
                <a:cs typeface="Times New Roman"/>
              </a:rPr>
              <a:t>)</a:t>
            </a:r>
            <a:r>
              <a:rPr sz="2350" spc="-30">
                <a:latin typeface="Times New Roman"/>
                <a:cs typeface="Times New Roman"/>
              </a:rPr>
              <a:t> </a:t>
            </a:r>
            <a:r>
              <a:rPr sz="2350">
                <a:latin typeface="Symbol"/>
                <a:cs typeface="Symbol"/>
              </a:rPr>
              <a:t></a:t>
            </a:r>
            <a:r>
              <a:rPr sz="2350" spc="-55">
                <a:latin typeface="Times New Roman"/>
                <a:cs typeface="Times New Roman"/>
              </a:rPr>
              <a:t> </a:t>
            </a:r>
            <a:r>
              <a:rPr sz="2350" spc="-20">
                <a:latin typeface="Symbol"/>
                <a:cs typeface="Symbol"/>
              </a:rPr>
              <a:t></a:t>
            </a:r>
            <a:r>
              <a:rPr sz="2350" spc="-20">
                <a:latin typeface="Times New Roman"/>
                <a:cs typeface="Times New Roman"/>
              </a:rPr>
              <a:t>(1)</a:t>
            </a:r>
            <a:endParaRPr sz="2350">
              <a:latin typeface="Times New Roman"/>
              <a:cs typeface="Times New Roman"/>
            </a:endParaRPr>
          </a:p>
          <a:p>
            <a:pPr marL="299085" indent="-273685">
              <a:lnSpc>
                <a:spcPts val="2865"/>
              </a:lnSpc>
              <a:spcBef>
                <a:spcPts val="7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99085" algn="l"/>
              </a:tabLst>
            </a:pPr>
            <a:r>
              <a:rPr sz="2600">
                <a:latin typeface="Constantia"/>
                <a:cs typeface="Constantia"/>
              </a:rPr>
              <a:t>By</a:t>
            </a:r>
            <a:r>
              <a:rPr sz="2600" spc="-1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case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2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Master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Theorem</a:t>
            </a:r>
            <a:endParaRPr sz="2600">
              <a:latin typeface="Constantia"/>
              <a:cs typeface="Constantia"/>
            </a:endParaRPr>
          </a:p>
          <a:p>
            <a:pPr marL="642620" lvl="1" indent="-224154">
              <a:lnSpc>
                <a:spcPts val="3945"/>
              </a:lnSpc>
              <a:buClr>
                <a:srgbClr val="0F6FC6"/>
              </a:buClr>
              <a:buSzPct val="93023"/>
              <a:buFont typeface="Wingdings 2"/>
              <a:buChar char=""/>
              <a:tabLst>
                <a:tab pos="642620" algn="l"/>
              </a:tabLst>
            </a:pPr>
            <a:r>
              <a:rPr sz="2150" i="1" spc="-30">
                <a:latin typeface="Times New Roman"/>
                <a:cs typeface="Times New Roman"/>
              </a:rPr>
              <a:t>T</a:t>
            </a:r>
            <a:r>
              <a:rPr sz="2150" i="1" spc="-260">
                <a:latin typeface="Times New Roman"/>
                <a:cs typeface="Times New Roman"/>
              </a:rPr>
              <a:t> </a:t>
            </a:r>
            <a:r>
              <a:rPr sz="2150">
                <a:latin typeface="Times New Roman"/>
                <a:cs typeface="Times New Roman"/>
              </a:rPr>
              <a:t>(</a:t>
            </a:r>
            <a:r>
              <a:rPr sz="2150" i="1">
                <a:latin typeface="Times New Roman"/>
                <a:cs typeface="Times New Roman"/>
              </a:rPr>
              <a:t>n</a:t>
            </a:r>
            <a:r>
              <a:rPr sz="2150">
                <a:latin typeface="Times New Roman"/>
                <a:cs typeface="Times New Roman"/>
              </a:rPr>
              <a:t>)</a:t>
            </a:r>
            <a:r>
              <a:rPr sz="2150" spc="-45">
                <a:latin typeface="Times New Roman"/>
                <a:cs typeface="Times New Roman"/>
              </a:rPr>
              <a:t> </a:t>
            </a:r>
            <a:r>
              <a:rPr sz="2150">
                <a:latin typeface="Symbol"/>
                <a:cs typeface="Symbol"/>
              </a:rPr>
              <a:t></a:t>
            </a:r>
            <a:r>
              <a:rPr sz="2150" spc="-70">
                <a:latin typeface="Times New Roman"/>
                <a:cs typeface="Times New Roman"/>
              </a:rPr>
              <a:t> </a:t>
            </a:r>
            <a:r>
              <a:rPr sz="2150" spc="-65">
                <a:latin typeface="Symbol"/>
                <a:cs typeface="Symbol"/>
              </a:rPr>
              <a:t></a:t>
            </a:r>
            <a:r>
              <a:rPr sz="3500" spc="-65">
                <a:latin typeface="Symbol"/>
                <a:cs typeface="Symbol"/>
              </a:rPr>
              <a:t></a:t>
            </a:r>
            <a:r>
              <a:rPr sz="2150" i="1" spc="-65">
                <a:latin typeface="Times New Roman"/>
                <a:cs typeface="Times New Roman"/>
              </a:rPr>
              <a:t>n</a:t>
            </a:r>
            <a:r>
              <a:rPr sz="1875" spc="-97" baseline="44444">
                <a:latin typeface="Times New Roman"/>
                <a:cs typeface="Times New Roman"/>
              </a:rPr>
              <a:t>log</a:t>
            </a:r>
            <a:r>
              <a:rPr sz="1350" i="1" spc="-97" baseline="43209">
                <a:latin typeface="Times New Roman"/>
                <a:cs typeface="Times New Roman"/>
              </a:rPr>
              <a:t>b</a:t>
            </a:r>
            <a:r>
              <a:rPr sz="1350" i="1" spc="97" baseline="43209">
                <a:latin typeface="Times New Roman"/>
                <a:cs typeface="Times New Roman"/>
              </a:rPr>
              <a:t> </a:t>
            </a:r>
            <a:r>
              <a:rPr sz="1875" i="1" baseline="44444">
                <a:latin typeface="Times New Roman"/>
                <a:cs typeface="Times New Roman"/>
              </a:rPr>
              <a:t>a</a:t>
            </a:r>
            <a:r>
              <a:rPr sz="1875" i="1" spc="292" baseline="44444">
                <a:latin typeface="Times New Roman"/>
                <a:cs typeface="Times New Roman"/>
              </a:rPr>
              <a:t> </a:t>
            </a:r>
            <a:r>
              <a:rPr sz="2150" spc="-25">
                <a:latin typeface="Times New Roman"/>
                <a:cs typeface="Times New Roman"/>
              </a:rPr>
              <a:t>lg</a:t>
            </a:r>
            <a:r>
              <a:rPr sz="2150" spc="-229">
                <a:latin typeface="Times New Roman"/>
                <a:cs typeface="Times New Roman"/>
              </a:rPr>
              <a:t> </a:t>
            </a:r>
            <a:r>
              <a:rPr sz="2150" i="1" spc="-55">
                <a:latin typeface="Times New Roman"/>
                <a:cs typeface="Times New Roman"/>
              </a:rPr>
              <a:t>n</a:t>
            </a:r>
            <a:r>
              <a:rPr sz="3500" spc="-55">
                <a:latin typeface="Symbol"/>
                <a:cs typeface="Symbol"/>
              </a:rPr>
              <a:t></a:t>
            </a:r>
            <a:r>
              <a:rPr sz="2150" spc="-55">
                <a:latin typeface="Symbol"/>
                <a:cs typeface="Symbol"/>
              </a:rPr>
              <a:t></a:t>
            </a:r>
            <a:r>
              <a:rPr sz="2150" spc="-70">
                <a:latin typeface="Times New Roman"/>
                <a:cs typeface="Times New Roman"/>
              </a:rPr>
              <a:t> </a:t>
            </a:r>
            <a:r>
              <a:rPr sz="2150" spc="-95">
                <a:latin typeface="Symbol"/>
                <a:cs typeface="Symbol"/>
              </a:rPr>
              <a:t></a:t>
            </a:r>
            <a:r>
              <a:rPr sz="2800" spc="-95">
                <a:latin typeface="Symbol"/>
                <a:cs typeface="Symbol"/>
              </a:rPr>
              <a:t></a:t>
            </a:r>
            <a:r>
              <a:rPr sz="2150" spc="-95">
                <a:latin typeface="Times New Roman"/>
                <a:cs typeface="Times New Roman"/>
              </a:rPr>
              <a:t>lg</a:t>
            </a:r>
            <a:r>
              <a:rPr sz="2150" spc="-229">
                <a:latin typeface="Times New Roman"/>
                <a:cs typeface="Times New Roman"/>
              </a:rPr>
              <a:t> </a:t>
            </a:r>
            <a:r>
              <a:rPr sz="2150" i="1" spc="-25">
                <a:latin typeface="Times New Roman"/>
                <a:cs typeface="Times New Roman"/>
              </a:rPr>
              <a:t>n</a:t>
            </a:r>
            <a:r>
              <a:rPr sz="2800" spc="-25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  <a:p>
            <a:pPr marL="299085" indent="-273685">
              <a:spcBef>
                <a:spcPts val="39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99085" algn="l"/>
              </a:tabLst>
            </a:pPr>
            <a:r>
              <a:rPr sz="2600">
                <a:latin typeface="Constantia"/>
                <a:cs typeface="Constantia"/>
              </a:rPr>
              <a:t>Thus,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Heapify()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takes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linear</a:t>
            </a:r>
            <a:r>
              <a:rPr sz="2600" spc="-16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time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914C27-F894-955E-E546-65D3AA84D19B}"/>
              </a:ext>
            </a:extLst>
          </p:cNvPr>
          <p:cNvSpPr txBox="1"/>
          <p:nvPr/>
        </p:nvSpPr>
        <p:spPr>
          <a:xfrm>
            <a:off x="2895600" y="5715000"/>
            <a:ext cx="66351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solve the equation, check the page 102-103 of the textbook.</a:t>
            </a:r>
          </a:p>
          <a:p>
            <a:r>
              <a:rPr lang="en-US"/>
              <a:t>Also: </a:t>
            </a:r>
            <a:r>
              <a:rPr lang="en-US">
                <a:hlinkClick r:id="rId2"/>
              </a:rPr>
              <a:t>https://www.programiz.com/dsa/master-theorem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Heaps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513143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Which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following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are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heaps?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921671" y="29462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4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67563" y="2332227"/>
            <a:ext cx="257175" cy="886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>
                <a:latin typeface="Constantia"/>
                <a:cs typeface="Constantia"/>
              </a:rPr>
              <a:t>C</a:t>
            </a:r>
            <a:endParaRPr sz="2800">
              <a:latin typeface="Constantia"/>
              <a:cs typeface="Constantia"/>
            </a:endParaRPr>
          </a:p>
          <a:p>
            <a:pPr marL="74295">
              <a:spcBef>
                <a:spcPts val="173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198960" y="3561096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59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07988" y="3595116"/>
            <a:ext cx="121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89419" y="3217291"/>
            <a:ext cx="1532255" cy="678180"/>
            <a:chOff x="6965418" y="3217291"/>
            <a:chExt cx="1532255" cy="678180"/>
          </a:xfrm>
        </p:grpSpPr>
        <p:sp>
          <p:nvSpPr>
            <p:cNvPr id="9" name="object 9"/>
            <p:cNvSpPr/>
            <p:nvPr/>
          </p:nvSpPr>
          <p:spPr>
            <a:xfrm>
              <a:off x="6965418" y="3217291"/>
              <a:ext cx="490220" cy="392430"/>
            </a:xfrm>
            <a:custGeom>
              <a:avLst/>
              <a:gdLst/>
              <a:ahLst/>
              <a:cxnLst/>
              <a:rect l="l" t="t" r="r" b="b"/>
              <a:pathLst>
                <a:path w="490220" h="392429">
                  <a:moveTo>
                    <a:pt x="75836" y="283249"/>
                  </a:moveTo>
                  <a:lnTo>
                    <a:pt x="0" y="392012"/>
                  </a:lnTo>
                  <a:lnTo>
                    <a:pt x="123183" y="342954"/>
                  </a:lnTo>
                  <a:lnTo>
                    <a:pt x="113659" y="330944"/>
                  </a:lnTo>
                  <a:lnTo>
                    <a:pt x="97449" y="330944"/>
                  </a:lnTo>
                  <a:lnTo>
                    <a:pt x="81667" y="311042"/>
                  </a:lnTo>
                  <a:lnTo>
                    <a:pt x="91618" y="303150"/>
                  </a:lnTo>
                  <a:lnTo>
                    <a:pt x="75836" y="283249"/>
                  </a:lnTo>
                  <a:close/>
                </a:path>
                <a:path w="490220" h="392429">
                  <a:moveTo>
                    <a:pt x="91618" y="303150"/>
                  </a:moveTo>
                  <a:lnTo>
                    <a:pt x="81667" y="311042"/>
                  </a:lnTo>
                  <a:lnTo>
                    <a:pt x="97449" y="330944"/>
                  </a:lnTo>
                  <a:lnTo>
                    <a:pt x="107401" y="323052"/>
                  </a:lnTo>
                  <a:lnTo>
                    <a:pt x="91618" y="303150"/>
                  </a:lnTo>
                  <a:close/>
                </a:path>
                <a:path w="490220" h="392429">
                  <a:moveTo>
                    <a:pt x="107401" y="323052"/>
                  </a:moveTo>
                  <a:lnTo>
                    <a:pt x="97449" y="330944"/>
                  </a:lnTo>
                  <a:lnTo>
                    <a:pt x="113659" y="330944"/>
                  </a:lnTo>
                  <a:lnTo>
                    <a:pt x="107401" y="323052"/>
                  </a:lnTo>
                  <a:close/>
                </a:path>
                <a:path w="490220" h="392429">
                  <a:moveTo>
                    <a:pt x="473908" y="0"/>
                  </a:moveTo>
                  <a:lnTo>
                    <a:pt x="91618" y="303150"/>
                  </a:lnTo>
                  <a:lnTo>
                    <a:pt x="107401" y="323052"/>
                  </a:lnTo>
                  <a:lnTo>
                    <a:pt x="489690" y="19902"/>
                  </a:lnTo>
                  <a:lnTo>
                    <a:pt x="47390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144517" y="3551181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79131" y="3585972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761702" y="3217001"/>
            <a:ext cx="1957070" cy="1317625"/>
            <a:chOff x="6237702" y="3217000"/>
            <a:chExt cx="1957070" cy="1317625"/>
          </a:xfrm>
        </p:grpSpPr>
        <p:sp>
          <p:nvSpPr>
            <p:cNvPr id="13" name="object 13"/>
            <p:cNvSpPr/>
            <p:nvPr/>
          </p:nvSpPr>
          <p:spPr>
            <a:xfrm>
              <a:off x="7678940" y="3217000"/>
              <a:ext cx="515620" cy="382905"/>
            </a:xfrm>
            <a:custGeom>
              <a:avLst/>
              <a:gdLst/>
              <a:ahLst/>
              <a:cxnLst/>
              <a:rect l="l" t="t" r="r" b="b"/>
              <a:pathLst>
                <a:path w="515620" h="382904">
                  <a:moveTo>
                    <a:pt x="405486" y="317832"/>
                  </a:moveTo>
                  <a:lnTo>
                    <a:pt x="390466" y="338315"/>
                  </a:lnTo>
                  <a:lnTo>
                    <a:pt x="515411" y="382692"/>
                  </a:lnTo>
                  <a:lnTo>
                    <a:pt x="472119" y="325342"/>
                  </a:lnTo>
                  <a:lnTo>
                    <a:pt x="415728" y="325342"/>
                  </a:lnTo>
                  <a:lnTo>
                    <a:pt x="405486" y="317832"/>
                  </a:lnTo>
                  <a:close/>
                </a:path>
                <a:path w="515620" h="382904">
                  <a:moveTo>
                    <a:pt x="420507" y="297349"/>
                  </a:moveTo>
                  <a:lnTo>
                    <a:pt x="405486" y="317832"/>
                  </a:lnTo>
                  <a:lnTo>
                    <a:pt x="415728" y="325342"/>
                  </a:lnTo>
                  <a:lnTo>
                    <a:pt x="430748" y="304859"/>
                  </a:lnTo>
                  <a:lnTo>
                    <a:pt x="420507" y="297349"/>
                  </a:lnTo>
                  <a:close/>
                </a:path>
                <a:path w="515620" h="382904">
                  <a:moveTo>
                    <a:pt x="435527" y="276866"/>
                  </a:moveTo>
                  <a:lnTo>
                    <a:pt x="420507" y="297349"/>
                  </a:lnTo>
                  <a:lnTo>
                    <a:pt x="430748" y="304859"/>
                  </a:lnTo>
                  <a:lnTo>
                    <a:pt x="415728" y="325342"/>
                  </a:lnTo>
                  <a:lnTo>
                    <a:pt x="472119" y="325342"/>
                  </a:lnTo>
                  <a:lnTo>
                    <a:pt x="435527" y="276866"/>
                  </a:lnTo>
                  <a:close/>
                </a:path>
                <a:path w="515620" h="382904">
                  <a:moveTo>
                    <a:pt x="15020" y="0"/>
                  </a:moveTo>
                  <a:lnTo>
                    <a:pt x="0" y="20482"/>
                  </a:lnTo>
                  <a:lnTo>
                    <a:pt x="405486" y="317832"/>
                  </a:lnTo>
                  <a:lnTo>
                    <a:pt x="420507" y="297349"/>
                  </a:lnTo>
                  <a:lnTo>
                    <a:pt x="1502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50402" y="419247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884224" y="4226052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064860" y="3836750"/>
            <a:ext cx="922655" cy="690245"/>
            <a:chOff x="6540859" y="3836749"/>
            <a:chExt cx="922655" cy="690245"/>
          </a:xfrm>
        </p:grpSpPr>
        <p:sp>
          <p:nvSpPr>
            <p:cNvPr id="17" name="object 17"/>
            <p:cNvSpPr/>
            <p:nvPr/>
          </p:nvSpPr>
          <p:spPr>
            <a:xfrm>
              <a:off x="6540859" y="3836749"/>
              <a:ext cx="195580" cy="404495"/>
            </a:xfrm>
            <a:custGeom>
              <a:avLst/>
              <a:gdLst/>
              <a:ahLst/>
              <a:cxnLst/>
              <a:rect l="l" t="t" r="r" b="b"/>
              <a:pathLst>
                <a:path w="195579" h="404495">
                  <a:moveTo>
                    <a:pt x="18616" y="272658"/>
                  </a:moveTo>
                  <a:lnTo>
                    <a:pt x="0" y="403937"/>
                  </a:lnTo>
                  <a:lnTo>
                    <a:pt x="87019" y="305474"/>
                  </a:lnTo>
                  <a:lnTo>
                    <a:pt x="59422" y="305474"/>
                  </a:lnTo>
                  <a:lnTo>
                    <a:pt x="36358" y="294831"/>
                  </a:lnTo>
                  <a:lnTo>
                    <a:pt x="41679" y="283300"/>
                  </a:lnTo>
                  <a:lnTo>
                    <a:pt x="18616" y="272658"/>
                  </a:lnTo>
                  <a:close/>
                </a:path>
                <a:path w="195579" h="404495">
                  <a:moveTo>
                    <a:pt x="41679" y="283300"/>
                  </a:moveTo>
                  <a:lnTo>
                    <a:pt x="36358" y="294831"/>
                  </a:lnTo>
                  <a:lnTo>
                    <a:pt x="59422" y="305474"/>
                  </a:lnTo>
                  <a:lnTo>
                    <a:pt x="64742" y="293943"/>
                  </a:lnTo>
                  <a:lnTo>
                    <a:pt x="41679" y="283300"/>
                  </a:lnTo>
                  <a:close/>
                </a:path>
                <a:path w="195579" h="404495">
                  <a:moveTo>
                    <a:pt x="64742" y="293943"/>
                  </a:moveTo>
                  <a:lnTo>
                    <a:pt x="59422" y="305474"/>
                  </a:lnTo>
                  <a:lnTo>
                    <a:pt x="87019" y="305474"/>
                  </a:lnTo>
                  <a:lnTo>
                    <a:pt x="87805" y="304585"/>
                  </a:lnTo>
                  <a:lnTo>
                    <a:pt x="64742" y="293943"/>
                  </a:lnTo>
                  <a:close/>
                </a:path>
                <a:path w="195579" h="404495">
                  <a:moveTo>
                    <a:pt x="172405" y="0"/>
                  </a:moveTo>
                  <a:lnTo>
                    <a:pt x="41679" y="283300"/>
                  </a:lnTo>
                  <a:lnTo>
                    <a:pt x="64742" y="293943"/>
                  </a:lnTo>
                  <a:lnTo>
                    <a:pt x="195468" y="10641"/>
                  </a:lnTo>
                  <a:lnTo>
                    <a:pt x="172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10342" y="4182565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748925" y="421690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8478062" y="3836385"/>
            <a:ext cx="1119505" cy="698500"/>
            <a:chOff x="6954061" y="3836385"/>
            <a:chExt cx="1119505" cy="698500"/>
          </a:xfrm>
        </p:grpSpPr>
        <p:sp>
          <p:nvSpPr>
            <p:cNvPr id="21" name="object 21"/>
            <p:cNvSpPr/>
            <p:nvPr/>
          </p:nvSpPr>
          <p:spPr>
            <a:xfrm>
              <a:off x="6954061" y="3836385"/>
              <a:ext cx="206375" cy="394970"/>
            </a:xfrm>
            <a:custGeom>
              <a:avLst/>
              <a:gdLst/>
              <a:ahLst/>
              <a:cxnLst/>
              <a:rect l="l" t="t" r="r" b="b"/>
              <a:pathLst>
                <a:path w="206375" h="394970">
                  <a:moveTo>
                    <a:pt x="183329" y="264072"/>
                  </a:moveTo>
                  <a:lnTo>
                    <a:pt x="160616" y="275443"/>
                  </a:lnTo>
                  <a:lnTo>
                    <a:pt x="166274" y="286814"/>
                  </a:lnTo>
                  <a:lnTo>
                    <a:pt x="143559" y="298185"/>
                  </a:lnTo>
                  <a:lnTo>
                    <a:pt x="115191" y="298185"/>
                  </a:lnTo>
                  <a:lnTo>
                    <a:pt x="206115" y="394691"/>
                  </a:lnTo>
                  <a:lnTo>
                    <a:pt x="189280" y="298185"/>
                  </a:lnTo>
                  <a:lnTo>
                    <a:pt x="143597" y="298185"/>
                  </a:lnTo>
                  <a:lnTo>
                    <a:pt x="137904" y="286814"/>
                  </a:lnTo>
                  <a:lnTo>
                    <a:pt x="187296" y="286814"/>
                  </a:lnTo>
                  <a:lnTo>
                    <a:pt x="183329" y="264072"/>
                  </a:lnTo>
                  <a:close/>
                </a:path>
                <a:path w="206375" h="394970">
                  <a:moveTo>
                    <a:pt x="160616" y="275443"/>
                  </a:moveTo>
                  <a:lnTo>
                    <a:pt x="137904" y="286814"/>
                  </a:lnTo>
                  <a:lnTo>
                    <a:pt x="143597" y="298185"/>
                  </a:lnTo>
                  <a:lnTo>
                    <a:pt x="166274" y="286814"/>
                  </a:lnTo>
                  <a:lnTo>
                    <a:pt x="160616" y="275443"/>
                  </a:lnTo>
                  <a:close/>
                </a:path>
                <a:path w="206375" h="394970">
                  <a:moveTo>
                    <a:pt x="22712" y="0"/>
                  </a:moveTo>
                  <a:lnTo>
                    <a:pt x="0" y="11371"/>
                  </a:lnTo>
                  <a:lnTo>
                    <a:pt x="137904" y="286814"/>
                  </a:lnTo>
                  <a:lnTo>
                    <a:pt x="160616" y="275443"/>
                  </a:lnTo>
                  <a:lnTo>
                    <a:pt x="227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719959" y="419247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9360923" y="4226052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534415" y="3828690"/>
            <a:ext cx="195580" cy="412115"/>
          </a:xfrm>
          <a:custGeom>
            <a:avLst/>
            <a:gdLst/>
            <a:ahLst/>
            <a:cxnLst/>
            <a:rect l="l" t="t" r="r" b="b"/>
            <a:pathLst>
              <a:path w="195579" h="412114">
                <a:moveTo>
                  <a:pt x="17612" y="280579"/>
                </a:moveTo>
                <a:lnTo>
                  <a:pt x="0" y="411996"/>
                </a:lnTo>
                <a:lnTo>
                  <a:pt x="86080" y="313082"/>
                </a:lnTo>
                <a:lnTo>
                  <a:pt x="58666" y="313082"/>
                </a:lnTo>
                <a:lnTo>
                  <a:pt x="35523" y="302618"/>
                </a:lnTo>
                <a:lnTo>
                  <a:pt x="40756" y="291045"/>
                </a:lnTo>
                <a:lnTo>
                  <a:pt x="17612" y="280579"/>
                </a:lnTo>
                <a:close/>
              </a:path>
              <a:path w="195579" h="412114">
                <a:moveTo>
                  <a:pt x="40756" y="291045"/>
                </a:moveTo>
                <a:lnTo>
                  <a:pt x="35523" y="302618"/>
                </a:lnTo>
                <a:lnTo>
                  <a:pt x="58666" y="313082"/>
                </a:lnTo>
                <a:lnTo>
                  <a:pt x="63899" y="301510"/>
                </a:lnTo>
                <a:lnTo>
                  <a:pt x="40756" y="291045"/>
                </a:lnTo>
                <a:close/>
              </a:path>
              <a:path w="195579" h="412114">
                <a:moveTo>
                  <a:pt x="63899" y="301510"/>
                </a:moveTo>
                <a:lnTo>
                  <a:pt x="58666" y="313082"/>
                </a:lnTo>
                <a:lnTo>
                  <a:pt x="86080" y="313082"/>
                </a:lnTo>
                <a:lnTo>
                  <a:pt x="87043" y="311976"/>
                </a:lnTo>
                <a:lnTo>
                  <a:pt x="63899" y="301510"/>
                </a:lnTo>
                <a:close/>
              </a:path>
              <a:path w="195579" h="412114">
                <a:moveTo>
                  <a:pt x="172364" y="0"/>
                </a:moveTo>
                <a:lnTo>
                  <a:pt x="40756" y="291045"/>
                </a:lnTo>
                <a:lnTo>
                  <a:pt x="63899" y="301510"/>
                </a:lnTo>
                <a:lnTo>
                  <a:pt x="195507" y="10464"/>
                </a:lnTo>
                <a:lnTo>
                  <a:pt x="17236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184885" y="29462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5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235886" y="2377947"/>
            <a:ext cx="265430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>
                <a:latin typeface="Constantia"/>
                <a:cs typeface="Constantia"/>
              </a:rPr>
              <a:t>A</a:t>
            </a:r>
            <a:endParaRPr sz="2800">
              <a:latin typeface="Constantia"/>
              <a:cs typeface="Constantia"/>
            </a:endParaRPr>
          </a:p>
          <a:p>
            <a:pPr marL="69215">
              <a:spcBef>
                <a:spcPts val="137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462175" y="3561096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59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2571997" y="3595116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752633" y="3217291"/>
            <a:ext cx="1532255" cy="678180"/>
            <a:chOff x="1228632" y="3217291"/>
            <a:chExt cx="1532255" cy="678180"/>
          </a:xfrm>
        </p:grpSpPr>
        <p:sp>
          <p:nvSpPr>
            <p:cNvPr id="30" name="object 30"/>
            <p:cNvSpPr/>
            <p:nvPr/>
          </p:nvSpPr>
          <p:spPr>
            <a:xfrm>
              <a:off x="1228632" y="3217291"/>
              <a:ext cx="490220" cy="392430"/>
            </a:xfrm>
            <a:custGeom>
              <a:avLst/>
              <a:gdLst/>
              <a:ahLst/>
              <a:cxnLst/>
              <a:rect l="l" t="t" r="r" b="b"/>
              <a:pathLst>
                <a:path w="490219" h="392429">
                  <a:moveTo>
                    <a:pt x="75837" y="283249"/>
                  </a:moveTo>
                  <a:lnTo>
                    <a:pt x="0" y="392012"/>
                  </a:lnTo>
                  <a:lnTo>
                    <a:pt x="123182" y="342954"/>
                  </a:lnTo>
                  <a:lnTo>
                    <a:pt x="113658" y="330944"/>
                  </a:lnTo>
                  <a:lnTo>
                    <a:pt x="97449" y="330944"/>
                  </a:lnTo>
                  <a:lnTo>
                    <a:pt x="81667" y="311042"/>
                  </a:lnTo>
                  <a:lnTo>
                    <a:pt x="91618" y="303150"/>
                  </a:lnTo>
                  <a:lnTo>
                    <a:pt x="75837" y="283249"/>
                  </a:lnTo>
                  <a:close/>
                </a:path>
                <a:path w="490219" h="392429">
                  <a:moveTo>
                    <a:pt x="91618" y="303150"/>
                  </a:moveTo>
                  <a:lnTo>
                    <a:pt x="81667" y="311042"/>
                  </a:lnTo>
                  <a:lnTo>
                    <a:pt x="97449" y="330944"/>
                  </a:lnTo>
                  <a:lnTo>
                    <a:pt x="107400" y="323053"/>
                  </a:lnTo>
                  <a:lnTo>
                    <a:pt x="91618" y="303150"/>
                  </a:lnTo>
                  <a:close/>
                </a:path>
                <a:path w="490219" h="392429">
                  <a:moveTo>
                    <a:pt x="107400" y="323053"/>
                  </a:moveTo>
                  <a:lnTo>
                    <a:pt x="97449" y="330944"/>
                  </a:lnTo>
                  <a:lnTo>
                    <a:pt x="113658" y="330944"/>
                  </a:lnTo>
                  <a:lnTo>
                    <a:pt x="107400" y="323053"/>
                  </a:lnTo>
                  <a:close/>
                </a:path>
                <a:path w="490219" h="392429">
                  <a:moveTo>
                    <a:pt x="473908" y="0"/>
                  </a:moveTo>
                  <a:lnTo>
                    <a:pt x="91618" y="303150"/>
                  </a:lnTo>
                  <a:lnTo>
                    <a:pt x="107400" y="323053"/>
                  </a:lnTo>
                  <a:lnTo>
                    <a:pt x="489689" y="19902"/>
                  </a:lnTo>
                  <a:lnTo>
                    <a:pt x="47390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07730" y="3551181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42345" y="3585972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2024916" y="3217001"/>
            <a:ext cx="1957070" cy="1317625"/>
            <a:chOff x="500916" y="3217000"/>
            <a:chExt cx="1957070" cy="1317625"/>
          </a:xfrm>
        </p:grpSpPr>
        <p:sp>
          <p:nvSpPr>
            <p:cNvPr id="34" name="object 34"/>
            <p:cNvSpPr/>
            <p:nvPr/>
          </p:nvSpPr>
          <p:spPr>
            <a:xfrm>
              <a:off x="1942155" y="3217000"/>
              <a:ext cx="515620" cy="382905"/>
            </a:xfrm>
            <a:custGeom>
              <a:avLst/>
              <a:gdLst/>
              <a:ahLst/>
              <a:cxnLst/>
              <a:rect l="l" t="t" r="r" b="b"/>
              <a:pathLst>
                <a:path w="515619" h="382904">
                  <a:moveTo>
                    <a:pt x="405486" y="317831"/>
                  </a:moveTo>
                  <a:lnTo>
                    <a:pt x="390465" y="338315"/>
                  </a:lnTo>
                  <a:lnTo>
                    <a:pt x="515410" y="382692"/>
                  </a:lnTo>
                  <a:lnTo>
                    <a:pt x="472119" y="325342"/>
                  </a:lnTo>
                  <a:lnTo>
                    <a:pt x="415728" y="325342"/>
                  </a:lnTo>
                  <a:lnTo>
                    <a:pt x="405486" y="317831"/>
                  </a:lnTo>
                  <a:close/>
                </a:path>
                <a:path w="515619" h="382904">
                  <a:moveTo>
                    <a:pt x="420506" y="297349"/>
                  </a:moveTo>
                  <a:lnTo>
                    <a:pt x="405486" y="317831"/>
                  </a:lnTo>
                  <a:lnTo>
                    <a:pt x="415728" y="325342"/>
                  </a:lnTo>
                  <a:lnTo>
                    <a:pt x="430748" y="304859"/>
                  </a:lnTo>
                  <a:lnTo>
                    <a:pt x="420506" y="297349"/>
                  </a:lnTo>
                  <a:close/>
                </a:path>
                <a:path w="515619" h="382904">
                  <a:moveTo>
                    <a:pt x="435527" y="276866"/>
                  </a:moveTo>
                  <a:lnTo>
                    <a:pt x="420506" y="297349"/>
                  </a:lnTo>
                  <a:lnTo>
                    <a:pt x="430748" y="304859"/>
                  </a:lnTo>
                  <a:lnTo>
                    <a:pt x="415728" y="325342"/>
                  </a:lnTo>
                  <a:lnTo>
                    <a:pt x="472119" y="325342"/>
                  </a:lnTo>
                  <a:lnTo>
                    <a:pt x="435527" y="276866"/>
                  </a:lnTo>
                  <a:close/>
                </a:path>
                <a:path w="515619" h="382904">
                  <a:moveTo>
                    <a:pt x="15020" y="0"/>
                  </a:moveTo>
                  <a:lnTo>
                    <a:pt x="0" y="20482"/>
                  </a:lnTo>
                  <a:lnTo>
                    <a:pt x="405486" y="317831"/>
                  </a:lnTo>
                  <a:lnTo>
                    <a:pt x="420506" y="297349"/>
                  </a:lnTo>
                  <a:lnTo>
                    <a:pt x="1502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13616" y="419247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146644" y="4226052"/>
            <a:ext cx="121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328074" y="3836750"/>
            <a:ext cx="922655" cy="690245"/>
            <a:chOff x="804073" y="3836749"/>
            <a:chExt cx="922655" cy="690245"/>
          </a:xfrm>
        </p:grpSpPr>
        <p:sp>
          <p:nvSpPr>
            <p:cNvPr id="38" name="object 38"/>
            <p:cNvSpPr/>
            <p:nvPr/>
          </p:nvSpPr>
          <p:spPr>
            <a:xfrm>
              <a:off x="804073" y="3836749"/>
              <a:ext cx="195580" cy="404495"/>
            </a:xfrm>
            <a:custGeom>
              <a:avLst/>
              <a:gdLst/>
              <a:ahLst/>
              <a:cxnLst/>
              <a:rect l="l" t="t" r="r" b="b"/>
              <a:pathLst>
                <a:path w="195580" h="404495">
                  <a:moveTo>
                    <a:pt x="18616" y="272658"/>
                  </a:moveTo>
                  <a:lnTo>
                    <a:pt x="0" y="403937"/>
                  </a:lnTo>
                  <a:lnTo>
                    <a:pt x="87019" y="305474"/>
                  </a:lnTo>
                  <a:lnTo>
                    <a:pt x="59421" y="305474"/>
                  </a:lnTo>
                  <a:lnTo>
                    <a:pt x="36358" y="294831"/>
                  </a:lnTo>
                  <a:lnTo>
                    <a:pt x="41678" y="283300"/>
                  </a:lnTo>
                  <a:lnTo>
                    <a:pt x="18616" y="272658"/>
                  </a:lnTo>
                  <a:close/>
                </a:path>
                <a:path w="195580" h="404495">
                  <a:moveTo>
                    <a:pt x="41678" y="283300"/>
                  </a:moveTo>
                  <a:lnTo>
                    <a:pt x="36358" y="294831"/>
                  </a:lnTo>
                  <a:lnTo>
                    <a:pt x="59421" y="305474"/>
                  </a:lnTo>
                  <a:lnTo>
                    <a:pt x="64742" y="293943"/>
                  </a:lnTo>
                  <a:lnTo>
                    <a:pt x="41678" y="283300"/>
                  </a:lnTo>
                  <a:close/>
                </a:path>
                <a:path w="195580" h="404495">
                  <a:moveTo>
                    <a:pt x="64742" y="293943"/>
                  </a:moveTo>
                  <a:lnTo>
                    <a:pt x="59421" y="305474"/>
                  </a:lnTo>
                  <a:lnTo>
                    <a:pt x="87019" y="305474"/>
                  </a:lnTo>
                  <a:lnTo>
                    <a:pt x="87805" y="304585"/>
                  </a:lnTo>
                  <a:lnTo>
                    <a:pt x="64742" y="293943"/>
                  </a:lnTo>
                  <a:close/>
                </a:path>
                <a:path w="195580" h="404495">
                  <a:moveTo>
                    <a:pt x="172404" y="0"/>
                  </a:moveTo>
                  <a:lnTo>
                    <a:pt x="41678" y="283300"/>
                  </a:lnTo>
                  <a:lnTo>
                    <a:pt x="64742" y="293943"/>
                  </a:lnTo>
                  <a:lnTo>
                    <a:pt x="195467" y="10641"/>
                  </a:lnTo>
                  <a:lnTo>
                    <a:pt x="1724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373557" y="4182565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012140" y="421690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41276" y="3836385"/>
            <a:ext cx="1119505" cy="698500"/>
            <a:chOff x="1217275" y="3836385"/>
            <a:chExt cx="1119505" cy="698500"/>
          </a:xfrm>
        </p:grpSpPr>
        <p:sp>
          <p:nvSpPr>
            <p:cNvPr id="42" name="object 42"/>
            <p:cNvSpPr/>
            <p:nvPr/>
          </p:nvSpPr>
          <p:spPr>
            <a:xfrm>
              <a:off x="1217275" y="3836385"/>
              <a:ext cx="206375" cy="394970"/>
            </a:xfrm>
            <a:custGeom>
              <a:avLst/>
              <a:gdLst/>
              <a:ahLst/>
              <a:cxnLst/>
              <a:rect l="l" t="t" r="r" b="b"/>
              <a:pathLst>
                <a:path w="206375" h="394970">
                  <a:moveTo>
                    <a:pt x="183328" y="264072"/>
                  </a:moveTo>
                  <a:lnTo>
                    <a:pt x="160615" y="275443"/>
                  </a:lnTo>
                  <a:lnTo>
                    <a:pt x="166272" y="286814"/>
                  </a:lnTo>
                  <a:lnTo>
                    <a:pt x="143558" y="298185"/>
                  </a:lnTo>
                  <a:lnTo>
                    <a:pt x="115191" y="298185"/>
                  </a:lnTo>
                  <a:lnTo>
                    <a:pt x="206116" y="394691"/>
                  </a:lnTo>
                  <a:lnTo>
                    <a:pt x="189279" y="298185"/>
                  </a:lnTo>
                  <a:lnTo>
                    <a:pt x="143596" y="298185"/>
                  </a:lnTo>
                  <a:lnTo>
                    <a:pt x="137903" y="286814"/>
                  </a:lnTo>
                  <a:lnTo>
                    <a:pt x="187296" y="286814"/>
                  </a:lnTo>
                  <a:lnTo>
                    <a:pt x="183328" y="264072"/>
                  </a:lnTo>
                  <a:close/>
                </a:path>
                <a:path w="206375" h="394970">
                  <a:moveTo>
                    <a:pt x="160615" y="275443"/>
                  </a:moveTo>
                  <a:lnTo>
                    <a:pt x="137903" y="286814"/>
                  </a:lnTo>
                  <a:lnTo>
                    <a:pt x="143596" y="298185"/>
                  </a:lnTo>
                  <a:lnTo>
                    <a:pt x="166272" y="286814"/>
                  </a:lnTo>
                  <a:lnTo>
                    <a:pt x="160615" y="275443"/>
                  </a:lnTo>
                  <a:close/>
                </a:path>
                <a:path w="206375" h="394970">
                  <a:moveTo>
                    <a:pt x="22712" y="0"/>
                  </a:moveTo>
                  <a:lnTo>
                    <a:pt x="0" y="11371"/>
                  </a:lnTo>
                  <a:lnTo>
                    <a:pt x="137903" y="286814"/>
                  </a:lnTo>
                  <a:lnTo>
                    <a:pt x="160615" y="275443"/>
                  </a:lnTo>
                  <a:lnTo>
                    <a:pt x="22712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983173" y="419247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3624138" y="4226052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3797630" y="3828690"/>
            <a:ext cx="195580" cy="412115"/>
          </a:xfrm>
          <a:custGeom>
            <a:avLst/>
            <a:gdLst/>
            <a:ahLst/>
            <a:cxnLst/>
            <a:rect l="l" t="t" r="r" b="b"/>
            <a:pathLst>
              <a:path w="195580" h="412114">
                <a:moveTo>
                  <a:pt x="17611" y="280579"/>
                </a:moveTo>
                <a:lnTo>
                  <a:pt x="0" y="411996"/>
                </a:lnTo>
                <a:lnTo>
                  <a:pt x="86080" y="313082"/>
                </a:lnTo>
                <a:lnTo>
                  <a:pt x="58666" y="313082"/>
                </a:lnTo>
                <a:lnTo>
                  <a:pt x="35521" y="302618"/>
                </a:lnTo>
                <a:lnTo>
                  <a:pt x="40755" y="291045"/>
                </a:lnTo>
                <a:lnTo>
                  <a:pt x="17611" y="280579"/>
                </a:lnTo>
                <a:close/>
              </a:path>
              <a:path w="195580" h="412114">
                <a:moveTo>
                  <a:pt x="40755" y="291045"/>
                </a:moveTo>
                <a:lnTo>
                  <a:pt x="35521" y="302618"/>
                </a:lnTo>
                <a:lnTo>
                  <a:pt x="58666" y="313082"/>
                </a:lnTo>
                <a:lnTo>
                  <a:pt x="63899" y="301511"/>
                </a:lnTo>
                <a:lnTo>
                  <a:pt x="40755" y="291045"/>
                </a:lnTo>
                <a:close/>
              </a:path>
              <a:path w="195580" h="412114">
                <a:moveTo>
                  <a:pt x="63899" y="301511"/>
                </a:moveTo>
                <a:lnTo>
                  <a:pt x="58666" y="313082"/>
                </a:lnTo>
                <a:lnTo>
                  <a:pt x="86080" y="313082"/>
                </a:lnTo>
                <a:lnTo>
                  <a:pt x="87043" y="311976"/>
                </a:lnTo>
                <a:lnTo>
                  <a:pt x="63899" y="301511"/>
                </a:lnTo>
                <a:close/>
              </a:path>
              <a:path w="195580" h="412114">
                <a:moveTo>
                  <a:pt x="172364" y="0"/>
                </a:moveTo>
                <a:lnTo>
                  <a:pt x="40755" y="291045"/>
                </a:lnTo>
                <a:lnTo>
                  <a:pt x="63899" y="301511"/>
                </a:lnTo>
                <a:lnTo>
                  <a:pt x="195507" y="10464"/>
                </a:lnTo>
                <a:lnTo>
                  <a:pt x="172364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817779" y="29462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4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5860357" y="2356611"/>
            <a:ext cx="238125" cy="861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50">
                <a:latin typeface="Constantia"/>
                <a:cs typeface="Constantia"/>
              </a:rPr>
              <a:t>B</a:t>
            </a:r>
            <a:endParaRPr sz="2800">
              <a:latin typeface="Constantia"/>
              <a:cs typeface="Constantia"/>
            </a:endParaRPr>
          </a:p>
          <a:p>
            <a:pPr marL="78105">
              <a:spcBef>
                <a:spcPts val="154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5095070" y="3561096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60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204891" y="3595116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385527" y="3217291"/>
            <a:ext cx="1532255" cy="678180"/>
            <a:chOff x="3861526" y="3217291"/>
            <a:chExt cx="1532255" cy="678180"/>
          </a:xfrm>
        </p:grpSpPr>
        <p:sp>
          <p:nvSpPr>
            <p:cNvPr id="51" name="object 51"/>
            <p:cNvSpPr/>
            <p:nvPr/>
          </p:nvSpPr>
          <p:spPr>
            <a:xfrm>
              <a:off x="3861526" y="3217291"/>
              <a:ext cx="490220" cy="392430"/>
            </a:xfrm>
            <a:custGeom>
              <a:avLst/>
              <a:gdLst/>
              <a:ahLst/>
              <a:cxnLst/>
              <a:rect l="l" t="t" r="r" b="b"/>
              <a:pathLst>
                <a:path w="490220" h="392429">
                  <a:moveTo>
                    <a:pt x="75836" y="283249"/>
                  </a:moveTo>
                  <a:lnTo>
                    <a:pt x="0" y="392012"/>
                  </a:lnTo>
                  <a:lnTo>
                    <a:pt x="123183" y="342954"/>
                  </a:lnTo>
                  <a:lnTo>
                    <a:pt x="113659" y="330944"/>
                  </a:lnTo>
                  <a:lnTo>
                    <a:pt x="97449" y="330944"/>
                  </a:lnTo>
                  <a:lnTo>
                    <a:pt x="81668" y="311042"/>
                  </a:lnTo>
                  <a:lnTo>
                    <a:pt x="91619" y="303151"/>
                  </a:lnTo>
                  <a:lnTo>
                    <a:pt x="75836" y="283249"/>
                  </a:lnTo>
                  <a:close/>
                </a:path>
                <a:path w="490220" h="392429">
                  <a:moveTo>
                    <a:pt x="91619" y="303151"/>
                  </a:moveTo>
                  <a:lnTo>
                    <a:pt x="81668" y="311042"/>
                  </a:lnTo>
                  <a:lnTo>
                    <a:pt x="97449" y="330944"/>
                  </a:lnTo>
                  <a:lnTo>
                    <a:pt x="107401" y="323052"/>
                  </a:lnTo>
                  <a:lnTo>
                    <a:pt x="91619" y="303151"/>
                  </a:lnTo>
                  <a:close/>
                </a:path>
                <a:path w="490220" h="392429">
                  <a:moveTo>
                    <a:pt x="107401" y="323052"/>
                  </a:moveTo>
                  <a:lnTo>
                    <a:pt x="97449" y="330944"/>
                  </a:lnTo>
                  <a:lnTo>
                    <a:pt x="113659" y="330944"/>
                  </a:lnTo>
                  <a:lnTo>
                    <a:pt x="107401" y="323052"/>
                  </a:lnTo>
                  <a:close/>
                </a:path>
                <a:path w="490220" h="392429">
                  <a:moveTo>
                    <a:pt x="473908" y="0"/>
                  </a:moveTo>
                  <a:lnTo>
                    <a:pt x="91619" y="303151"/>
                  </a:lnTo>
                  <a:lnTo>
                    <a:pt x="107401" y="323052"/>
                  </a:lnTo>
                  <a:lnTo>
                    <a:pt x="489690" y="19902"/>
                  </a:lnTo>
                  <a:lnTo>
                    <a:pt x="47390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040626" y="3551181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6675240" y="3585972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657811" y="3217001"/>
            <a:ext cx="1957070" cy="1317625"/>
            <a:chOff x="3133811" y="3217000"/>
            <a:chExt cx="1957070" cy="1317625"/>
          </a:xfrm>
        </p:grpSpPr>
        <p:sp>
          <p:nvSpPr>
            <p:cNvPr id="55" name="object 55"/>
            <p:cNvSpPr/>
            <p:nvPr/>
          </p:nvSpPr>
          <p:spPr>
            <a:xfrm>
              <a:off x="4575049" y="3217000"/>
              <a:ext cx="515620" cy="382905"/>
            </a:xfrm>
            <a:custGeom>
              <a:avLst/>
              <a:gdLst/>
              <a:ahLst/>
              <a:cxnLst/>
              <a:rect l="l" t="t" r="r" b="b"/>
              <a:pathLst>
                <a:path w="515620" h="382904">
                  <a:moveTo>
                    <a:pt x="405486" y="317832"/>
                  </a:moveTo>
                  <a:lnTo>
                    <a:pt x="390466" y="338315"/>
                  </a:lnTo>
                  <a:lnTo>
                    <a:pt x="515411" y="382692"/>
                  </a:lnTo>
                  <a:lnTo>
                    <a:pt x="472119" y="325342"/>
                  </a:lnTo>
                  <a:lnTo>
                    <a:pt x="415728" y="325342"/>
                  </a:lnTo>
                  <a:lnTo>
                    <a:pt x="405486" y="317832"/>
                  </a:lnTo>
                  <a:close/>
                </a:path>
                <a:path w="515620" h="382904">
                  <a:moveTo>
                    <a:pt x="420507" y="297349"/>
                  </a:moveTo>
                  <a:lnTo>
                    <a:pt x="405486" y="317832"/>
                  </a:lnTo>
                  <a:lnTo>
                    <a:pt x="415728" y="325342"/>
                  </a:lnTo>
                  <a:lnTo>
                    <a:pt x="430748" y="304859"/>
                  </a:lnTo>
                  <a:lnTo>
                    <a:pt x="420507" y="297349"/>
                  </a:lnTo>
                  <a:close/>
                </a:path>
                <a:path w="515620" h="382904">
                  <a:moveTo>
                    <a:pt x="435527" y="276866"/>
                  </a:moveTo>
                  <a:lnTo>
                    <a:pt x="420507" y="297349"/>
                  </a:lnTo>
                  <a:lnTo>
                    <a:pt x="430748" y="304859"/>
                  </a:lnTo>
                  <a:lnTo>
                    <a:pt x="415728" y="325342"/>
                  </a:lnTo>
                  <a:lnTo>
                    <a:pt x="472119" y="325342"/>
                  </a:lnTo>
                  <a:lnTo>
                    <a:pt x="435527" y="276866"/>
                  </a:lnTo>
                  <a:close/>
                </a:path>
                <a:path w="515620" h="382904">
                  <a:moveTo>
                    <a:pt x="15020" y="0"/>
                  </a:moveTo>
                  <a:lnTo>
                    <a:pt x="0" y="20482"/>
                  </a:lnTo>
                  <a:lnTo>
                    <a:pt x="405486" y="317832"/>
                  </a:lnTo>
                  <a:lnTo>
                    <a:pt x="420507" y="297349"/>
                  </a:lnTo>
                  <a:lnTo>
                    <a:pt x="1502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146511" y="419247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779538" y="4226052"/>
            <a:ext cx="1219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4960970" y="3836750"/>
            <a:ext cx="1532255" cy="697865"/>
            <a:chOff x="3436969" y="3836749"/>
            <a:chExt cx="1532255" cy="697865"/>
          </a:xfrm>
        </p:grpSpPr>
        <p:sp>
          <p:nvSpPr>
            <p:cNvPr id="59" name="object 59"/>
            <p:cNvSpPr/>
            <p:nvPr/>
          </p:nvSpPr>
          <p:spPr>
            <a:xfrm>
              <a:off x="3436969" y="3836749"/>
              <a:ext cx="195580" cy="404495"/>
            </a:xfrm>
            <a:custGeom>
              <a:avLst/>
              <a:gdLst/>
              <a:ahLst/>
              <a:cxnLst/>
              <a:rect l="l" t="t" r="r" b="b"/>
              <a:pathLst>
                <a:path w="195579" h="404495">
                  <a:moveTo>
                    <a:pt x="18615" y="272658"/>
                  </a:moveTo>
                  <a:lnTo>
                    <a:pt x="0" y="403937"/>
                  </a:lnTo>
                  <a:lnTo>
                    <a:pt x="87019" y="305474"/>
                  </a:lnTo>
                  <a:lnTo>
                    <a:pt x="59420" y="305474"/>
                  </a:lnTo>
                  <a:lnTo>
                    <a:pt x="36357" y="294831"/>
                  </a:lnTo>
                  <a:lnTo>
                    <a:pt x="41678" y="283300"/>
                  </a:lnTo>
                  <a:lnTo>
                    <a:pt x="18615" y="272658"/>
                  </a:lnTo>
                  <a:close/>
                </a:path>
                <a:path w="195579" h="404495">
                  <a:moveTo>
                    <a:pt x="41678" y="283300"/>
                  </a:moveTo>
                  <a:lnTo>
                    <a:pt x="36357" y="294831"/>
                  </a:lnTo>
                  <a:lnTo>
                    <a:pt x="59420" y="305474"/>
                  </a:lnTo>
                  <a:lnTo>
                    <a:pt x="64741" y="293943"/>
                  </a:lnTo>
                  <a:lnTo>
                    <a:pt x="41678" y="283300"/>
                  </a:lnTo>
                  <a:close/>
                </a:path>
                <a:path w="195579" h="404495">
                  <a:moveTo>
                    <a:pt x="64741" y="293943"/>
                  </a:moveTo>
                  <a:lnTo>
                    <a:pt x="59420" y="305474"/>
                  </a:lnTo>
                  <a:lnTo>
                    <a:pt x="87019" y="305474"/>
                  </a:lnTo>
                  <a:lnTo>
                    <a:pt x="87805" y="304585"/>
                  </a:lnTo>
                  <a:lnTo>
                    <a:pt x="64741" y="293943"/>
                  </a:lnTo>
                  <a:close/>
                </a:path>
                <a:path w="195579" h="404495">
                  <a:moveTo>
                    <a:pt x="172403" y="0"/>
                  </a:moveTo>
                  <a:lnTo>
                    <a:pt x="41678" y="283300"/>
                  </a:lnTo>
                  <a:lnTo>
                    <a:pt x="64741" y="293943"/>
                  </a:lnTo>
                  <a:lnTo>
                    <a:pt x="195466" y="10641"/>
                  </a:lnTo>
                  <a:lnTo>
                    <a:pt x="17240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616067" y="419247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6254650" y="422605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430525" y="3828690"/>
            <a:ext cx="922655" cy="697865"/>
            <a:chOff x="4906524" y="3828689"/>
            <a:chExt cx="922655" cy="697865"/>
          </a:xfrm>
        </p:grpSpPr>
        <p:sp>
          <p:nvSpPr>
            <p:cNvPr id="63" name="object 63"/>
            <p:cNvSpPr/>
            <p:nvPr/>
          </p:nvSpPr>
          <p:spPr>
            <a:xfrm>
              <a:off x="4906524" y="3828689"/>
              <a:ext cx="195580" cy="412115"/>
            </a:xfrm>
            <a:custGeom>
              <a:avLst/>
              <a:gdLst/>
              <a:ahLst/>
              <a:cxnLst/>
              <a:rect l="l" t="t" r="r" b="b"/>
              <a:pathLst>
                <a:path w="195579" h="412114">
                  <a:moveTo>
                    <a:pt x="17612" y="280579"/>
                  </a:moveTo>
                  <a:lnTo>
                    <a:pt x="0" y="411996"/>
                  </a:lnTo>
                  <a:lnTo>
                    <a:pt x="86080" y="313082"/>
                  </a:lnTo>
                  <a:lnTo>
                    <a:pt x="58666" y="313082"/>
                  </a:lnTo>
                  <a:lnTo>
                    <a:pt x="35523" y="302618"/>
                  </a:lnTo>
                  <a:lnTo>
                    <a:pt x="40756" y="291045"/>
                  </a:lnTo>
                  <a:lnTo>
                    <a:pt x="17612" y="280579"/>
                  </a:lnTo>
                  <a:close/>
                </a:path>
                <a:path w="195579" h="412114">
                  <a:moveTo>
                    <a:pt x="40756" y="291045"/>
                  </a:moveTo>
                  <a:lnTo>
                    <a:pt x="35523" y="302618"/>
                  </a:lnTo>
                  <a:lnTo>
                    <a:pt x="58666" y="313082"/>
                  </a:lnTo>
                  <a:lnTo>
                    <a:pt x="63899" y="301510"/>
                  </a:lnTo>
                  <a:lnTo>
                    <a:pt x="40756" y="291045"/>
                  </a:lnTo>
                  <a:close/>
                </a:path>
                <a:path w="195579" h="412114">
                  <a:moveTo>
                    <a:pt x="63899" y="301510"/>
                  </a:moveTo>
                  <a:lnTo>
                    <a:pt x="58666" y="313082"/>
                  </a:lnTo>
                  <a:lnTo>
                    <a:pt x="86080" y="313082"/>
                  </a:lnTo>
                  <a:lnTo>
                    <a:pt x="87043" y="311976"/>
                  </a:lnTo>
                  <a:lnTo>
                    <a:pt x="63899" y="301510"/>
                  </a:lnTo>
                  <a:close/>
                </a:path>
                <a:path w="195579" h="412114">
                  <a:moveTo>
                    <a:pt x="172364" y="0"/>
                  </a:moveTo>
                  <a:lnTo>
                    <a:pt x="40756" y="291045"/>
                  </a:lnTo>
                  <a:lnTo>
                    <a:pt x="63899" y="301510"/>
                  </a:lnTo>
                  <a:lnTo>
                    <a:pt x="195508" y="10464"/>
                  </a:lnTo>
                  <a:lnTo>
                    <a:pt x="17236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476007" y="4182565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116972" y="4216908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843681" y="3828330"/>
            <a:ext cx="206375" cy="403225"/>
          </a:xfrm>
          <a:custGeom>
            <a:avLst/>
            <a:gdLst/>
            <a:ahLst/>
            <a:cxnLst/>
            <a:rect l="l" t="t" r="r" b="b"/>
            <a:pathLst>
              <a:path w="206375" h="403225">
                <a:moveTo>
                  <a:pt x="138841" y="294311"/>
                </a:moveTo>
                <a:lnTo>
                  <a:pt x="116036" y="305494"/>
                </a:lnTo>
                <a:lnTo>
                  <a:pt x="206161" y="402747"/>
                </a:lnTo>
                <a:lnTo>
                  <a:pt x="190057" y="305714"/>
                </a:lnTo>
                <a:lnTo>
                  <a:pt x="144433" y="305714"/>
                </a:lnTo>
                <a:lnTo>
                  <a:pt x="138949" y="294530"/>
                </a:lnTo>
                <a:lnTo>
                  <a:pt x="138841" y="294311"/>
                </a:lnTo>
                <a:close/>
              </a:path>
              <a:path w="206375" h="403225">
                <a:moveTo>
                  <a:pt x="161646" y="283127"/>
                </a:moveTo>
                <a:lnTo>
                  <a:pt x="138841" y="294311"/>
                </a:lnTo>
                <a:lnTo>
                  <a:pt x="144325" y="305494"/>
                </a:lnTo>
                <a:lnTo>
                  <a:pt x="144433" y="305714"/>
                </a:lnTo>
                <a:lnTo>
                  <a:pt x="167238" y="294530"/>
                </a:lnTo>
                <a:lnTo>
                  <a:pt x="161646" y="283127"/>
                </a:lnTo>
                <a:close/>
              </a:path>
              <a:path w="206375" h="403225">
                <a:moveTo>
                  <a:pt x="184452" y="271943"/>
                </a:moveTo>
                <a:lnTo>
                  <a:pt x="161646" y="283127"/>
                </a:lnTo>
                <a:lnTo>
                  <a:pt x="167130" y="294311"/>
                </a:lnTo>
                <a:lnTo>
                  <a:pt x="167238" y="294530"/>
                </a:lnTo>
                <a:lnTo>
                  <a:pt x="144433" y="305714"/>
                </a:lnTo>
                <a:lnTo>
                  <a:pt x="190057" y="305714"/>
                </a:lnTo>
                <a:lnTo>
                  <a:pt x="184452" y="271943"/>
                </a:lnTo>
                <a:close/>
              </a:path>
              <a:path w="206375" h="403225">
                <a:moveTo>
                  <a:pt x="22805" y="0"/>
                </a:moveTo>
                <a:lnTo>
                  <a:pt x="0" y="11183"/>
                </a:lnTo>
                <a:lnTo>
                  <a:pt x="138841" y="294311"/>
                </a:lnTo>
                <a:lnTo>
                  <a:pt x="161646" y="283127"/>
                </a:lnTo>
                <a:lnTo>
                  <a:pt x="2280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201460" y="4800092"/>
            <a:ext cx="1721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5">
                <a:latin typeface="Constantia"/>
                <a:cs typeface="Constantia"/>
              </a:rPr>
              <a:t>Yes,</a:t>
            </a:r>
            <a:r>
              <a:rPr spc="-3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it</a:t>
            </a:r>
            <a:r>
              <a:rPr spc="-7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is</a:t>
            </a:r>
            <a:r>
              <a:rPr spc="-11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a</a:t>
            </a:r>
            <a:r>
              <a:rPr spc="-75">
                <a:latin typeface="Constantia"/>
                <a:cs typeface="Constantia"/>
              </a:rPr>
              <a:t> </a:t>
            </a:r>
            <a:r>
              <a:rPr spc="-10">
                <a:latin typeface="Constantia"/>
                <a:cs typeface="Constantia"/>
              </a:rPr>
              <a:t>heap…!</a:t>
            </a:r>
            <a:endParaRPr>
              <a:latin typeface="Constantia"/>
              <a:cs typeface="Constantia"/>
            </a:endParaRPr>
          </a:p>
        </p:txBody>
      </p:sp>
      <p:sp>
        <p:nvSpPr>
          <p:cNvPr id="70" name="object 7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</a:t>
            </a:fld>
            <a:endParaRPr spc="-25"/>
          </a:p>
        </p:txBody>
      </p:sp>
      <p:sp>
        <p:nvSpPr>
          <p:cNvPr id="68" name="object 68"/>
          <p:cNvSpPr txBox="1"/>
          <p:nvPr/>
        </p:nvSpPr>
        <p:spPr>
          <a:xfrm>
            <a:off x="4966971" y="4800092"/>
            <a:ext cx="2020570" cy="56515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090"/>
              </a:lnSpc>
              <a:spcBef>
                <a:spcPts val="225"/>
              </a:spcBef>
            </a:pPr>
            <a:r>
              <a:rPr>
                <a:latin typeface="Constantia"/>
                <a:cs typeface="Constantia"/>
              </a:rPr>
              <a:t>No,</a:t>
            </a:r>
            <a:r>
              <a:rPr spc="-3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it</a:t>
            </a:r>
            <a:r>
              <a:rPr spc="-7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is</a:t>
            </a:r>
            <a:r>
              <a:rPr spc="-7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not,</a:t>
            </a:r>
            <a:r>
              <a:rPr spc="-3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b/c</a:t>
            </a:r>
            <a:r>
              <a:rPr spc="-75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it</a:t>
            </a:r>
            <a:r>
              <a:rPr spc="-70">
                <a:latin typeface="Constantia"/>
                <a:cs typeface="Constantia"/>
              </a:rPr>
              <a:t> </a:t>
            </a:r>
            <a:r>
              <a:rPr spc="-25">
                <a:latin typeface="Constantia"/>
                <a:cs typeface="Constantia"/>
              </a:rPr>
              <a:t>is </a:t>
            </a:r>
            <a:r>
              <a:rPr spc="-10">
                <a:latin typeface="Constantia"/>
                <a:cs typeface="Constantia"/>
              </a:rPr>
              <a:t>not</a:t>
            </a:r>
            <a:r>
              <a:rPr spc="-90">
                <a:latin typeface="Constantia"/>
                <a:cs typeface="Constantia"/>
              </a:rPr>
              <a:t> </a:t>
            </a:r>
            <a:r>
              <a:rPr spc="-10">
                <a:latin typeface="Constantia"/>
                <a:cs typeface="Constantia"/>
              </a:rPr>
              <a:t>complete…!</a:t>
            </a:r>
            <a:endParaRPr>
              <a:latin typeface="Constantia"/>
              <a:cs typeface="Constanti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7644308" y="4800093"/>
            <a:ext cx="2753360" cy="84581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algn="just">
              <a:lnSpc>
                <a:spcPct val="99400"/>
              </a:lnSpc>
              <a:spcBef>
                <a:spcPts val="110"/>
              </a:spcBef>
            </a:pPr>
            <a:r>
              <a:rPr spc="-10">
                <a:latin typeface="Constantia"/>
                <a:cs typeface="Constantia"/>
              </a:rPr>
              <a:t>Complete!</a:t>
            </a:r>
            <a:r>
              <a:rPr spc="-25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But,</a:t>
            </a:r>
            <a:r>
              <a:rPr spc="-25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it</a:t>
            </a:r>
            <a:r>
              <a:rPr spc="-65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is</a:t>
            </a:r>
            <a:r>
              <a:rPr spc="-6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not,</a:t>
            </a:r>
            <a:r>
              <a:rPr spc="-25">
                <a:latin typeface="Constantia"/>
                <a:cs typeface="Constantia"/>
              </a:rPr>
              <a:t> b/c </a:t>
            </a:r>
            <a:r>
              <a:rPr>
                <a:latin typeface="Constantia"/>
                <a:cs typeface="Constantia"/>
              </a:rPr>
              <a:t>heap-</a:t>
            </a:r>
            <a:r>
              <a:rPr spc="-10">
                <a:latin typeface="Constantia"/>
                <a:cs typeface="Constantia"/>
              </a:rPr>
              <a:t>order</a:t>
            </a:r>
            <a:r>
              <a:rPr spc="-105">
                <a:latin typeface="Constantia"/>
                <a:cs typeface="Constantia"/>
              </a:rPr>
              <a:t> </a:t>
            </a:r>
            <a:r>
              <a:rPr spc="-10">
                <a:latin typeface="Constantia"/>
                <a:cs typeface="Constantia"/>
              </a:rPr>
              <a:t>condition</a:t>
            </a:r>
            <a:r>
              <a:rPr spc="-35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is</a:t>
            </a:r>
            <a:r>
              <a:rPr spc="-40">
                <a:latin typeface="Constantia"/>
                <a:cs typeface="Constantia"/>
              </a:rPr>
              <a:t> </a:t>
            </a:r>
            <a:r>
              <a:rPr spc="-25">
                <a:latin typeface="Constantia"/>
                <a:cs typeface="Constantia"/>
              </a:rPr>
              <a:t>not </a:t>
            </a:r>
            <a:r>
              <a:rPr spc="-10">
                <a:latin typeface="Constantia"/>
                <a:cs typeface="Constantia"/>
              </a:rPr>
              <a:t>satisfied…!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85"/>
              <a:t> </a:t>
            </a:r>
            <a:r>
              <a:t>a</a:t>
            </a:r>
            <a:r>
              <a:rPr spc="-75"/>
              <a:t> </a:t>
            </a:r>
            <a:r>
              <a:rPr spc="-20"/>
              <a:t>heap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30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453006" y="5117084"/>
            <a:ext cx="7085965" cy="111696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9079" marR="5080" indent="-247015">
              <a:lnSpc>
                <a:spcPct val="100800"/>
              </a:lnSpc>
              <a:spcBef>
                <a:spcPts val="7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259079" algn="l"/>
              </a:tabLst>
            </a:pPr>
            <a:r>
              <a:rPr sz="2400">
                <a:latin typeface="Times New Roman"/>
                <a:cs typeface="Times New Roman"/>
              </a:rPr>
              <a:t>Each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call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to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Max-</a:t>
            </a:r>
            <a:r>
              <a:rPr sz="2400" i="1">
                <a:latin typeface="Times New Roman"/>
                <a:cs typeface="Times New Roman"/>
              </a:rPr>
              <a:t>Heapify</a:t>
            </a:r>
            <a:r>
              <a:rPr sz="2400" i="1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costs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O(lg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i="1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)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time,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and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Build- Max-</a:t>
            </a:r>
            <a:r>
              <a:rPr sz="2400" i="1">
                <a:latin typeface="Times New Roman"/>
                <a:cs typeface="Times New Roman"/>
              </a:rPr>
              <a:t>Heap</a:t>
            </a:r>
            <a:r>
              <a:rPr sz="2400" i="1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make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O(</a:t>
            </a:r>
            <a:r>
              <a:rPr sz="2400" i="1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)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such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spc="-10">
                <a:latin typeface="Times New Roman"/>
                <a:cs typeface="Times New Roman"/>
              </a:rPr>
              <a:t>call.</a:t>
            </a:r>
            <a:endParaRPr sz="2400">
              <a:latin typeface="Times New Roman"/>
              <a:cs typeface="Times New Roman"/>
            </a:endParaRPr>
          </a:p>
          <a:p>
            <a:pPr marL="259079">
              <a:lnSpc>
                <a:spcPts val="2810"/>
              </a:lnSpc>
            </a:pPr>
            <a:r>
              <a:rPr sz="2400">
                <a:latin typeface="Times New Roman"/>
                <a:cs typeface="Times New Roman"/>
              </a:rPr>
              <a:t>Thus,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the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running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time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is</a:t>
            </a:r>
            <a:r>
              <a:rPr sz="2400" spc="-1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O(</a:t>
            </a:r>
            <a:r>
              <a:rPr sz="2400" i="1">
                <a:latin typeface="Times New Roman"/>
                <a:cs typeface="Times New Roman"/>
              </a:rPr>
              <a:t>n</a:t>
            </a:r>
            <a:r>
              <a:rPr sz="2400" i="1" spc="-2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lg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 i="1" spc="-25">
                <a:latin typeface="Times New Roman"/>
                <a:cs typeface="Times New Roman"/>
              </a:rPr>
              <a:t>n</a:t>
            </a:r>
            <a:r>
              <a:rPr sz="2400" spc="-25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1943101"/>
            <a:ext cx="7907655" cy="20345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86385" marR="5080" indent="-274320">
              <a:lnSpc>
                <a:spcPct val="100800"/>
              </a:lnSpc>
              <a:spcBef>
                <a:spcPts val="7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20">
                <a:latin typeface="Constantia"/>
                <a:cs typeface="Constantia"/>
              </a:rPr>
              <a:t>Use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procedure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spc="-45">
                <a:latin typeface="Constantia"/>
                <a:cs typeface="Constantia"/>
              </a:rPr>
              <a:t>Max-</a:t>
            </a:r>
            <a:r>
              <a:rPr sz="2600">
                <a:latin typeface="Constantia"/>
                <a:cs typeface="Constantia"/>
              </a:rPr>
              <a:t>Heapify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in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bottom-up </a:t>
            </a:r>
            <a:r>
              <a:rPr sz="2600" spc="-10">
                <a:latin typeface="Constantia"/>
                <a:cs typeface="Constantia"/>
              </a:rPr>
              <a:t>manner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to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sz="2600" spc="-35">
                <a:latin typeface="Constantia"/>
                <a:cs typeface="Constantia"/>
              </a:rPr>
              <a:t>convert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array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i="1">
                <a:latin typeface="Times New Roman"/>
                <a:cs typeface="Times New Roman"/>
              </a:rPr>
              <a:t>A</a:t>
            </a:r>
            <a:r>
              <a:rPr sz="2600">
                <a:latin typeface="Times New Roman"/>
                <a:cs typeface="Times New Roman"/>
              </a:rPr>
              <a:t>[1..</a:t>
            </a:r>
            <a:r>
              <a:rPr sz="2600" i="1">
                <a:latin typeface="Times New Roman"/>
                <a:cs typeface="Times New Roman"/>
              </a:rPr>
              <a:t>n</a:t>
            </a:r>
            <a:r>
              <a:rPr sz="2600">
                <a:latin typeface="Times New Roman"/>
                <a:cs typeface="Times New Roman"/>
              </a:rPr>
              <a:t>]</a:t>
            </a:r>
            <a:r>
              <a:rPr sz="2600">
                <a:latin typeface="Constantia"/>
                <a:cs typeface="Constantia"/>
              </a:rPr>
              <a:t>,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where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 i="1">
                <a:latin typeface="Times New Roman"/>
                <a:cs typeface="Times New Roman"/>
              </a:rPr>
              <a:t>n</a:t>
            </a:r>
            <a:r>
              <a:rPr sz="2600" i="1" spc="-15">
                <a:latin typeface="Times New Roman"/>
                <a:cs typeface="Times New Roman"/>
              </a:rPr>
              <a:t> </a:t>
            </a:r>
            <a:r>
              <a:rPr sz="2600">
                <a:latin typeface="Times New Roman"/>
                <a:cs typeface="Times New Roman"/>
              </a:rPr>
              <a:t>=</a:t>
            </a:r>
            <a:r>
              <a:rPr sz="2600" spc="-20">
                <a:latin typeface="Times New Roman"/>
                <a:cs typeface="Times New Roman"/>
              </a:rPr>
              <a:t> </a:t>
            </a:r>
            <a:r>
              <a:rPr sz="2600" i="1" spc="-10">
                <a:latin typeface="Times New Roman"/>
                <a:cs typeface="Times New Roman"/>
              </a:rPr>
              <a:t>A</a:t>
            </a:r>
            <a:r>
              <a:rPr sz="2600" spc="-10">
                <a:latin typeface="Times New Roman"/>
                <a:cs typeface="Times New Roman"/>
              </a:rPr>
              <a:t>.</a:t>
            </a:r>
            <a:r>
              <a:rPr sz="2600" i="1" spc="-10">
                <a:latin typeface="Times New Roman"/>
                <a:cs typeface="Times New Roman"/>
              </a:rPr>
              <a:t>length</a:t>
            </a:r>
            <a:r>
              <a:rPr sz="2600" spc="-10">
                <a:latin typeface="Constantia"/>
                <a:cs typeface="Constantia"/>
              </a:rPr>
              <a:t>, </a:t>
            </a:r>
            <a:r>
              <a:rPr sz="2600" spc="-20">
                <a:latin typeface="Constantia"/>
                <a:cs typeface="Constantia"/>
              </a:rPr>
              <a:t>into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45">
                <a:latin typeface="Constantia"/>
                <a:cs typeface="Constantia"/>
              </a:rPr>
              <a:t> max-</a:t>
            </a:r>
            <a:r>
              <a:rPr sz="2600" spc="-20">
                <a:latin typeface="Constantia"/>
                <a:cs typeface="Constantia"/>
              </a:rPr>
              <a:t>heap.</a:t>
            </a:r>
            <a:endParaRPr sz="2600">
              <a:latin typeface="Constantia"/>
              <a:cs typeface="Constantia"/>
            </a:endParaRPr>
          </a:p>
          <a:p>
            <a:pPr marL="317500">
              <a:spcBef>
                <a:spcPts val="405"/>
              </a:spcBef>
            </a:pPr>
            <a:r>
              <a:rPr sz="2000" b="1" spc="-10">
                <a:solidFill>
                  <a:srgbClr val="0000FF"/>
                </a:solidFill>
                <a:latin typeface="Times New Roman"/>
                <a:cs typeface="Times New Roman"/>
              </a:rPr>
              <a:t>Build-Max-Heap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sz="2000" i="1" spc="-10">
                <a:latin typeface="Times New Roman"/>
                <a:cs typeface="Times New Roman"/>
              </a:rPr>
              <a:t>A</a:t>
            </a:r>
            <a:r>
              <a:rPr sz="2000" spc="-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317500">
              <a:spcBef>
                <a:spcPts val="1200"/>
              </a:spcBef>
            </a:pPr>
            <a:r>
              <a:rPr sz="2000" i="1" spc="-10">
                <a:latin typeface="Times New Roman"/>
                <a:cs typeface="Times New Roman"/>
              </a:rPr>
              <a:t>A</a:t>
            </a:r>
            <a:r>
              <a:rPr sz="2000" spc="-10">
                <a:latin typeface="Times New Roman"/>
                <a:cs typeface="Times New Roman"/>
              </a:rPr>
              <a:t>.</a:t>
            </a:r>
            <a:r>
              <a:rPr sz="2000" i="1" spc="-10">
                <a:latin typeface="Times New Roman"/>
                <a:cs typeface="Times New Roman"/>
              </a:rPr>
              <a:t>heap-</a:t>
            </a:r>
            <a:r>
              <a:rPr sz="2000" i="1">
                <a:latin typeface="Times New Roman"/>
                <a:cs typeface="Times New Roman"/>
              </a:rPr>
              <a:t>size</a:t>
            </a:r>
            <a:r>
              <a:rPr sz="2000" i="1" spc="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10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A.length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9941" y="3951733"/>
            <a:ext cx="3771265" cy="1116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>
              <a:spcBef>
                <a:spcPts val="100"/>
              </a:spcBef>
            </a:pPr>
            <a:r>
              <a:rPr sz="2000" b="1">
                <a:latin typeface="Times New Roman"/>
                <a:cs typeface="Times New Roman"/>
              </a:rPr>
              <a:t>for</a:t>
            </a:r>
            <a:r>
              <a:rPr sz="2000" b="1" spc="-20">
                <a:latin typeface="Times New Roman"/>
                <a:cs typeface="Times New Roman"/>
              </a:rPr>
              <a:t> </a:t>
            </a:r>
            <a:r>
              <a:rPr sz="2000" i="1">
                <a:latin typeface="Times New Roman"/>
                <a:cs typeface="Times New Roman"/>
              </a:rPr>
              <a:t>i</a:t>
            </a:r>
            <a:r>
              <a:rPr sz="2000" i="1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Symbol"/>
                <a:cs typeface="Symbol"/>
              </a:rPr>
              <a:t></a:t>
            </a:r>
            <a:r>
              <a:rPr sz="2000" i="1">
                <a:latin typeface="Times New Roman"/>
                <a:cs typeface="Times New Roman"/>
              </a:rPr>
              <a:t>A</a:t>
            </a:r>
            <a:r>
              <a:rPr sz="2000">
                <a:latin typeface="Times New Roman"/>
                <a:cs typeface="Times New Roman"/>
              </a:rPr>
              <a:t>.</a:t>
            </a:r>
            <a:r>
              <a:rPr sz="2000" i="1">
                <a:latin typeface="Times New Roman"/>
                <a:cs typeface="Times New Roman"/>
              </a:rPr>
              <a:t>length</a:t>
            </a:r>
            <a:r>
              <a:rPr sz="2000" i="1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/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2</a:t>
            </a:r>
            <a:r>
              <a:rPr sz="2000">
                <a:latin typeface="Symbol"/>
                <a:cs typeface="Symbol"/>
              </a:rPr>
              <a:t>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downto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spc="-5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31265"/>
            <a:r>
              <a:rPr sz="2000" b="1" spc="-10">
                <a:solidFill>
                  <a:srgbClr val="0000FF"/>
                </a:solidFill>
                <a:latin typeface="Times New Roman"/>
                <a:cs typeface="Times New Roman"/>
              </a:rPr>
              <a:t>Max-</a:t>
            </a:r>
            <a:r>
              <a:rPr sz="2000" b="1">
                <a:solidFill>
                  <a:srgbClr val="0000FF"/>
                </a:solidFill>
                <a:latin typeface="Times New Roman"/>
                <a:cs typeface="Times New Roman"/>
              </a:rPr>
              <a:t>heapify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 i="1">
                <a:latin typeface="Times New Roman"/>
                <a:cs typeface="Times New Roman"/>
              </a:rPr>
              <a:t>A</a:t>
            </a:r>
            <a:r>
              <a:rPr sz="2000">
                <a:latin typeface="Times New Roman"/>
                <a:cs typeface="Times New Roman"/>
              </a:rPr>
              <a:t>,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lang="en-US" sz="2000" i="1" spc="-10" err="1">
                <a:latin typeface="Times New Roman"/>
                <a:cs typeface="Times New Roman"/>
              </a:rPr>
              <a:t>i</a:t>
            </a:r>
            <a:r>
              <a:rPr sz="2000" spc="-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286385" indent="-273685">
              <a:spcBef>
                <a:spcPts val="67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Simple</a:t>
            </a:r>
            <a:r>
              <a:rPr sz="2600" i="1" spc="-60">
                <a:latin typeface="Constantia"/>
                <a:cs typeface="Constantia"/>
              </a:rPr>
              <a:t> </a:t>
            </a:r>
            <a:r>
              <a:rPr sz="2600" i="1">
                <a:latin typeface="Constantia"/>
                <a:cs typeface="Constantia"/>
              </a:rPr>
              <a:t>upper</a:t>
            </a:r>
            <a:r>
              <a:rPr sz="2600" i="1" spc="-60">
                <a:latin typeface="Constantia"/>
                <a:cs typeface="Constantia"/>
              </a:rPr>
              <a:t> </a:t>
            </a:r>
            <a:r>
              <a:rPr sz="2600" i="1" spc="-10">
                <a:latin typeface="Constantia"/>
                <a:cs typeface="Constantia"/>
              </a:rPr>
              <a:t>bound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51140" y="3951732"/>
            <a:ext cx="7658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20">
                <a:latin typeface="Times New Roman"/>
                <a:cs typeface="Times New Roman"/>
              </a:rPr>
              <a:t>O(</a:t>
            </a:r>
            <a:r>
              <a:rPr sz="2000" i="1" spc="-20">
                <a:latin typeface="Times New Roman"/>
                <a:cs typeface="Times New Roman"/>
              </a:rPr>
              <a:t>n</a:t>
            </a:r>
            <a:r>
              <a:rPr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>
                <a:latin typeface="Times New Roman"/>
                <a:cs typeface="Times New Roman"/>
              </a:rPr>
              <a:t>O(lg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i="1" spc="-25">
                <a:latin typeface="Times New Roman"/>
                <a:cs typeface="Times New Roman"/>
              </a:rPr>
              <a:t>n</a:t>
            </a:r>
            <a:r>
              <a:rPr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F0DDE5-945A-FC28-3F74-C446C324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800" y="3316839"/>
            <a:ext cx="2279025" cy="15671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85"/>
              <a:t> </a:t>
            </a:r>
            <a:r>
              <a:t>a</a:t>
            </a:r>
            <a:r>
              <a:rPr spc="-75"/>
              <a:t> </a:t>
            </a:r>
            <a:r>
              <a:rPr spc="-20"/>
              <a:t>heap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47240" y="1849543"/>
            <a:ext cx="8009890" cy="264414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99085" indent="-273685">
              <a:spcBef>
                <a:spcPts val="83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99085" algn="l"/>
              </a:tabLst>
            </a:pPr>
            <a:r>
              <a:rPr sz="2600">
                <a:latin typeface="Constantia"/>
                <a:cs typeface="Constantia"/>
              </a:rPr>
              <a:t>Tight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bound</a:t>
            </a:r>
            <a:endParaRPr sz="2600">
              <a:latin typeface="Constantia"/>
              <a:cs typeface="Constantia"/>
            </a:endParaRPr>
          </a:p>
          <a:p>
            <a:pPr marL="664845" lvl="1" indent="-246379">
              <a:spcBef>
                <a:spcPts val="68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 i="1">
                <a:latin typeface="Constantia"/>
                <a:cs typeface="Constantia"/>
              </a:rPr>
              <a:t>n</a:t>
            </a:r>
            <a:r>
              <a:rPr sz="2400">
                <a:latin typeface="Constantia"/>
                <a:cs typeface="Constantia"/>
              </a:rPr>
              <a:t>-element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heap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has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height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Symbol"/>
                <a:cs typeface="Symbol"/>
              </a:rPr>
              <a:t></a:t>
            </a:r>
            <a:r>
              <a:rPr sz="2400">
                <a:latin typeface="Constantia"/>
                <a:cs typeface="Constantia"/>
              </a:rPr>
              <a:t>lg</a:t>
            </a:r>
            <a:r>
              <a:rPr sz="2400" spc="-30">
                <a:latin typeface="Constantia"/>
                <a:cs typeface="Constantia"/>
              </a:rPr>
              <a:t> </a:t>
            </a:r>
            <a:r>
              <a:rPr sz="2400" i="1" spc="-25">
                <a:latin typeface="Constantia"/>
                <a:cs typeface="Constantia"/>
              </a:rPr>
              <a:t>n</a:t>
            </a:r>
            <a:r>
              <a:rPr sz="2400" spc="-25">
                <a:latin typeface="Symbol"/>
                <a:cs typeface="Symbol"/>
              </a:rPr>
              <a:t></a:t>
            </a:r>
            <a:endParaRPr sz="2400">
              <a:latin typeface="Symbol"/>
              <a:cs typeface="Symbol"/>
            </a:endParaRPr>
          </a:p>
          <a:p>
            <a:pPr marL="664845" lvl="1" indent="-246379">
              <a:spcBef>
                <a:spcPts val="53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>
                <a:latin typeface="Constantia"/>
                <a:cs typeface="Constantia"/>
              </a:rPr>
              <a:t>At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most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Symbol"/>
                <a:cs typeface="Symbol"/>
              </a:rPr>
              <a:t></a:t>
            </a:r>
            <a:r>
              <a:rPr sz="2400" i="1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/2</a:t>
            </a:r>
            <a:r>
              <a:rPr sz="2400" i="1" baseline="24305">
                <a:latin typeface="Times New Roman"/>
                <a:cs typeface="Times New Roman"/>
              </a:rPr>
              <a:t>h</a:t>
            </a:r>
            <a:r>
              <a:rPr sz="2400" baseline="24305">
                <a:latin typeface="Times New Roman"/>
                <a:cs typeface="Times New Roman"/>
              </a:rPr>
              <a:t>+1</a:t>
            </a:r>
            <a:r>
              <a:rPr sz="2400">
                <a:latin typeface="Symbol"/>
                <a:cs typeface="Symbol"/>
              </a:rPr>
              <a:t>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10">
                <a:latin typeface="Constantia"/>
                <a:cs typeface="Constantia"/>
              </a:rPr>
              <a:t>nodes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any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height</a:t>
            </a:r>
            <a:endParaRPr sz="2400">
              <a:latin typeface="Constantia"/>
              <a:cs typeface="Constantia"/>
            </a:endParaRPr>
          </a:p>
          <a:p>
            <a:pPr marL="664845" marR="17780" lvl="1" indent="-247015">
              <a:lnSpc>
                <a:spcPts val="2810"/>
              </a:lnSpc>
              <a:spcBef>
                <a:spcPts val="75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>
                <a:latin typeface="Constantia"/>
                <a:cs typeface="Constantia"/>
              </a:rPr>
              <a:t>Time</a:t>
            </a:r>
            <a:r>
              <a:rPr sz="2400" spc="-14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required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by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 spc="-45">
                <a:latin typeface="Constantia"/>
                <a:cs typeface="Constantia"/>
              </a:rPr>
              <a:t>Max-</a:t>
            </a:r>
            <a:r>
              <a:rPr sz="2400" spc="-10">
                <a:latin typeface="Constantia"/>
                <a:cs typeface="Constantia"/>
              </a:rPr>
              <a:t>Heapify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when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called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on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node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25">
                <a:latin typeface="Constantia"/>
                <a:cs typeface="Constantia"/>
              </a:rPr>
              <a:t>of </a:t>
            </a:r>
            <a:r>
              <a:rPr sz="2400">
                <a:latin typeface="Constantia"/>
                <a:cs typeface="Constantia"/>
              </a:rPr>
              <a:t>any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height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h</a:t>
            </a:r>
            <a:r>
              <a:rPr sz="2400" i="1" spc="-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O(</a:t>
            </a:r>
            <a:r>
              <a:rPr sz="2400" i="1" spc="-20">
                <a:latin typeface="Constantia"/>
                <a:cs typeface="Constantia"/>
              </a:rPr>
              <a:t>h</a:t>
            </a:r>
            <a:r>
              <a:rPr sz="2400" spc="-2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664845" lvl="1" indent="-246379">
              <a:spcBef>
                <a:spcPts val="54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64845" algn="l"/>
              </a:tabLst>
            </a:pPr>
            <a:r>
              <a:rPr sz="2400" spc="-50">
                <a:latin typeface="Constantia"/>
                <a:cs typeface="Constantia"/>
              </a:rPr>
              <a:t>Total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cost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7326" y="5411216"/>
            <a:ext cx="7037705" cy="66294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259715" marR="5080" indent="-247015">
              <a:lnSpc>
                <a:spcPts val="2500"/>
              </a:lnSpc>
              <a:spcBef>
                <a:spcPts val="200"/>
              </a:spcBef>
              <a:buClr>
                <a:srgbClr val="009DD9"/>
              </a:buClr>
              <a:buSzPct val="71428"/>
              <a:buFont typeface="Wingdings 2"/>
              <a:buChar char=""/>
              <a:tabLst>
                <a:tab pos="259715" algn="l"/>
              </a:tabLst>
            </a:pPr>
            <a:r>
              <a:rPr sz="2100" spc="-85">
                <a:latin typeface="Constantia"/>
                <a:cs typeface="Constantia"/>
              </a:rPr>
              <a:t>We</a:t>
            </a:r>
            <a:r>
              <a:rPr sz="2100" spc="-114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can</a:t>
            </a:r>
            <a:r>
              <a:rPr sz="2100" spc="-8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build</a:t>
            </a:r>
            <a:r>
              <a:rPr sz="2100" spc="-8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a</a:t>
            </a:r>
            <a:r>
              <a:rPr sz="2100" spc="-75">
                <a:latin typeface="Constantia"/>
                <a:cs typeface="Constantia"/>
              </a:rPr>
              <a:t> </a:t>
            </a:r>
            <a:r>
              <a:rPr sz="2100" spc="-35">
                <a:latin typeface="Constantia"/>
                <a:cs typeface="Constantia"/>
              </a:rPr>
              <a:t>max-</a:t>
            </a:r>
            <a:r>
              <a:rPr sz="2100">
                <a:latin typeface="Constantia"/>
                <a:cs typeface="Constantia"/>
              </a:rPr>
              <a:t>heap</a:t>
            </a:r>
            <a:r>
              <a:rPr sz="2100" spc="-90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from</a:t>
            </a:r>
            <a:r>
              <a:rPr sz="2100" spc="-10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an</a:t>
            </a:r>
            <a:r>
              <a:rPr sz="2100" spc="-90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unordered</a:t>
            </a:r>
            <a:r>
              <a:rPr sz="2100" spc="-80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array</a:t>
            </a:r>
            <a:r>
              <a:rPr sz="2100" spc="-80">
                <a:latin typeface="Constantia"/>
                <a:cs typeface="Constantia"/>
              </a:rPr>
              <a:t> </a:t>
            </a:r>
            <a:r>
              <a:rPr sz="2100">
                <a:latin typeface="Constantia"/>
                <a:cs typeface="Constantia"/>
              </a:rPr>
              <a:t>in</a:t>
            </a:r>
            <a:r>
              <a:rPr sz="2100" spc="-55">
                <a:latin typeface="Constantia"/>
                <a:cs typeface="Constantia"/>
              </a:rPr>
              <a:t> </a:t>
            </a:r>
            <a:r>
              <a:rPr sz="2100" spc="-10">
                <a:latin typeface="Constantia"/>
                <a:cs typeface="Constantia"/>
              </a:rPr>
              <a:t>linear </a:t>
            </a:r>
            <a:r>
              <a:rPr sz="2100" spc="-20">
                <a:latin typeface="Constantia"/>
                <a:cs typeface="Constantia"/>
              </a:rPr>
              <a:t>time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409372" y="4985114"/>
            <a:ext cx="469900" cy="0"/>
          </a:xfrm>
          <a:custGeom>
            <a:avLst/>
            <a:gdLst/>
            <a:ahLst/>
            <a:cxnLst/>
            <a:rect l="l" t="t" r="r" b="b"/>
            <a:pathLst>
              <a:path w="469900">
                <a:moveTo>
                  <a:pt x="0" y="0"/>
                </a:moveTo>
                <a:lnTo>
                  <a:pt x="469656" y="0"/>
                </a:lnTo>
              </a:path>
            </a:pathLst>
          </a:custGeom>
          <a:ln w="11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01604" y="498511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388" y="0"/>
                </a:lnTo>
              </a:path>
            </a:pathLst>
          </a:custGeom>
          <a:ln w="11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089005" y="4985114"/>
            <a:ext cx="288925" cy="0"/>
          </a:xfrm>
          <a:custGeom>
            <a:avLst/>
            <a:gdLst/>
            <a:ahLst/>
            <a:cxnLst/>
            <a:rect l="l" t="t" r="r" b="b"/>
            <a:pathLst>
              <a:path w="288925">
                <a:moveTo>
                  <a:pt x="0" y="0"/>
                </a:moveTo>
                <a:lnTo>
                  <a:pt x="288388" y="0"/>
                </a:lnTo>
              </a:path>
            </a:pathLst>
          </a:custGeom>
          <a:ln w="111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66060" y="4601227"/>
            <a:ext cx="16002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 i="1" spc="-5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31</a:t>
            </a:fld>
            <a:endParaRPr spc="-25"/>
          </a:p>
        </p:txBody>
      </p:sp>
      <p:sp>
        <p:nvSpPr>
          <p:cNvPr id="9" name="object 9"/>
          <p:cNvSpPr txBox="1"/>
          <p:nvPr/>
        </p:nvSpPr>
        <p:spPr>
          <a:xfrm>
            <a:off x="7243593" y="4972414"/>
            <a:ext cx="104139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200" i="1" spc="-5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756191" y="4972414"/>
            <a:ext cx="104139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200" i="1" spc="-50">
                <a:latin typeface="Times New Roman"/>
                <a:cs typeface="Times New Roman"/>
              </a:rPr>
              <a:t>h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98291" y="4688774"/>
            <a:ext cx="91122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100" spc="-345">
                <a:latin typeface="Symbol"/>
                <a:cs typeface="Symbol"/>
              </a:rPr>
              <a:t></a:t>
            </a:r>
            <a:r>
              <a:rPr sz="2100" spc="-45">
                <a:latin typeface="Times New Roman"/>
                <a:cs typeface="Times New Roman"/>
              </a:rPr>
              <a:t> </a:t>
            </a:r>
            <a:r>
              <a:rPr sz="3150" baseline="1322">
                <a:latin typeface="Symbol"/>
                <a:cs typeface="Symbol"/>
              </a:rPr>
              <a:t></a:t>
            </a:r>
            <a:r>
              <a:rPr sz="3150" spc="-97" baseline="1322">
                <a:latin typeface="Times New Roman"/>
                <a:cs typeface="Times New Roman"/>
              </a:rPr>
              <a:t> </a:t>
            </a:r>
            <a:r>
              <a:rPr sz="3150" spc="-127" baseline="1322">
                <a:latin typeface="Symbol"/>
                <a:cs typeface="Symbol"/>
              </a:rPr>
              <a:t></a:t>
            </a:r>
            <a:r>
              <a:rPr sz="2800" spc="-85">
                <a:latin typeface="Symbol"/>
                <a:cs typeface="Symbol"/>
              </a:rPr>
              <a:t></a:t>
            </a:r>
            <a:r>
              <a:rPr sz="3150" i="1" spc="-127" baseline="1322">
                <a:latin typeface="Times New Roman"/>
                <a:cs typeface="Times New Roman"/>
              </a:rPr>
              <a:t>n</a:t>
            </a:r>
            <a:r>
              <a:rPr sz="2800" spc="-85">
                <a:latin typeface="Symbol"/>
                <a:cs typeface="Symbol"/>
              </a:rPr>
              <a:t>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73648" y="4774914"/>
            <a:ext cx="29464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>
                <a:latin typeface="Symbol"/>
                <a:cs typeface="Symbol"/>
              </a:rPr>
              <a:t></a:t>
            </a:r>
            <a:r>
              <a:rPr sz="2100" spc="-275">
                <a:latin typeface="Times New Roman"/>
                <a:cs typeface="Times New Roman"/>
              </a:rPr>
              <a:t> </a:t>
            </a:r>
            <a:r>
              <a:rPr sz="3150" i="1" spc="-75" baseline="1322">
                <a:latin typeface="Times New Roman"/>
                <a:cs typeface="Times New Roman"/>
              </a:rPr>
              <a:t>n</a:t>
            </a:r>
            <a:endParaRPr sz="3150" baseline="1322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73649" y="4602627"/>
            <a:ext cx="105346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694055" algn="l"/>
              </a:tabLst>
            </a:pPr>
            <a:r>
              <a:rPr sz="2100" spc="-50">
                <a:latin typeface="Symbol"/>
                <a:cs typeface="Symbol"/>
              </a:rPr>
              <a:t></a:t>
            </a:r>
            <a:r>
              <a:rPr sz="2100">
                <a:latin typeface="Times New Roman"/>
                <a:cs typeface="Times New Roman"/>
              </a:rPr>
              <a:t>	</a:t>
            </a:r>
            <a:r>
              <a:rPr sz="2100" i="1">
                <a:latin typeface="Times New Roman"/>
                <a:cs typeface="Times New Roman"/>
              </a:rPr>
              <a:t>h</a:t>
            </a:r>
            <a:r>
              <a:rPr sz="2100" i="1" spc="325">
                <a:latin typeface="Times New Roman"/>
                <a:cs typeface="Times New Roman"/>
              </a:rPr>
              <a:t> </a:t>
            </a:r>
            <a:r>
              <a:rPr sz="2100" spc="-50">
                <a:latin typeface="Symbol"/>
                <a:cs typeface="Symbol"/>
              </a:rPr>
              <a:t>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10889" y="4770715"/>
            <a:ext cx="589280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3150" spc="-517" baseline="2645">
                <a:latin typeface="Symbol"/>
                <a:cs typeface="Symbol"/>
              </a:rPr>
              <a:t></a:t>
            </a:r>
            <a:r>
              <a:rPr sz="3150" spc="-67" baseline="2645">
                <a:latin typeface="Times New Roman"/>
                <a:cs typeface="Times New Roman"/>
              </a:rPr>
              <a:t> </a:t>
            </a:r>
            <a:r>
              <a:rPr sz="2100">
                <a:latin typeface="Symbol"/>
                <a:cs typeface="Symbol"/>
              </a:rPr>
              <a:t></a:t>
            </a:r>
            <a:r>
              <a:rPr sz="2100" spc="-65">
                <a:latin typeface="Times New Roman"/>
                <a:cs typeface="Times New Roman"/>
              </a:rPr>
              <a:t> </a:t>
            </a:r>
            <a:r>
              <a:rPr sz="2100" spc="-50">
                <a:latin typeface="Symbol"/>
                <a:cs typeface="Symbol"/>
              </a:rPr>
              <a:t>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51959" y="5048033"/>
            <a:ext cx="108775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971550" algn="l"/>
              </a:tabLst>
            </a:pPr>
            <a:r>
              <a:rPr sz="2100" spc="-50">
                <a:latin typeface="Symbol"/>
                <a:cs typeface="Symbol"/>
              </a:rPr>
              <a:t></a:t>
            </a:r>
            <a:r>
              <a:rPr sz="2100">
                <a:latin typeface="Times New Roman"/>
                <a:cs typeface="Times New Roman"/>
              </a:rPr>
              <a:t>	</a:t>
            </a:r>
            <a:r>
              <a:rPr sz="2100" spc="-5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51959" y="4585830"/>
            <a:ext cx="12890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 spc="-50">
                <a:latin typeface="Symbol"/>
                <a:cs typeface="Symbol"/>
              </a:rPr>
              <a:t>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996529" y="4684575"/>
            <a:ext cx="1250315" cy="4514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100" spc="-105">
                <a:latin typeface="Symbol"/>
                <a:cs typeface="Symbol"/>
              </a:rPr>
              <a:t></a:t>
            </a:r>
            <a:r>
              <a:rPr sz="2800" spc="-105">
                <a:latin typeface="Symbol"/>
                <a:cs typeface="Symbol"/>
              </a:rPr>
              <a:t></a:t>
            </a:r>
            <a:r>
              <a:rPr sz="2100" i="1" spc="-105">
                <a:latin typeface="Times New Roman"/>
                <a:cs typeface="Times New Roman"/>
              </a:rPr>
              <a:t>h</a:t>
            </a:r>
            <a:r>
              <a:rPr sz="2800" spc="-105">
                <a:latin typeface="Symbol"/>
                <a:cs typeface="Symbol"/>
              </a:rPr>
              <a:t></a:t>
            </a:r>
            <a:r>
              <a:rPr sz="2800" spc="-375">
                <a:latin typeface="Times New Roman"/>
                <a:cs typeface="Times New Roman"/>
              </a:rPr>
              <a:t> </a:t>
            </a:r>
            <a:r>
              <a:rPr sz="2100">
                <a:latin typeface="Symbol"/>
                <a:cs typeface="Symbol"/>
              </a:rPr>
              <a:t></a:t>
            </a:r>
            <a:r>
              <a:rPr sz="2100" spc="-45">
                <a:latin typeface="Times New Roman"/>
                <a:cs typeface="Times New Roman"/>
              </a:rPr>
              <a:t> </a:t>
            </a:r>
            <a:r>
              <a:rPr sz="2100">
                <a:latin typeface="Symbol"/>
                <a:cs typeface="Symbol"/>
              </a:rPr>
              <a:t></a:t>
            </a:r>
            <a:r>
              <a:rPr sz="3150" baseline="2645">
                <a:latin typeface="Symbol"/>
                <a:cs typeface="Symbol"/>
              </a:rPr>
              <a:t></a:t>
            </a:r>
            <a:r>
              <a:rPr sz="3150" spc="-405" baseline="2645">
                <a:latin typeface="Times New Roman"/>
                <a:cs typeface="Times New Roman"/>
              </a:rPr>
              <a:t> </a:t>
            </a:r>
            <a:r>
              <a:rPr sz="2100" i="1" spc="-50">
                <a:latin typeface="Times New Roman"/>
                <a:cs typeface="Times New Roman"/>
              </a:rPr>
              <a:t>n</a:t>
            </a:r>
            <a:endParaRPr sz="21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83270" y="4551366"/>
            <a:ext cx="728980" cy="81026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R="5080" algn="r">
              <a:spcBef>
                <a:spcPts val="665"/>
              </a:spcBef>
            </a:pPr>
            <a:r>
              <a:rPr sz="2100" spc="-50">
                <a:latin typeface="Symbol"/>
                <a:cs typeface="Symbol"/>
              </a:rPr>
              <a:t></a:t>
            </a:r>
            <a:endParaRPr sz="2100">
              <a:latin typeface="Symbol"/>
              <a:cs typeface="Symbol"/>
            </a:endParaRPr>
          </a:p>
          <a:p>
            <a:pPr marR="5080" algn="r">
              <a:spcBef>
                <a:spcPts val="565"/>
              </a:spcBef>
              <a:tabLst>
                <a:tab pos="599440" algn="l"/>
              </a:tabLst>
            </a:pPr>
            <a:r>
              <a:rPr sz="2100" spc="-50">
                <a:latin typeface="Symbol"/>
                <a:cs typeface="Symbol"/>
              </a:rPr>
              <a:t></a:t>
            </a:r>
            <a:r>
              <a:rPr sz="2100">
                <a:latin typeface="Times New Roman"/>
                <a:cs typeface="Times New Roman"/>
              </a:rPr>
              <a:t>	</a:t>
            </a:r>
            <a:r>
              <a:rPr sz="2100" spc="-50">
                <a:latin typeface="Symbol"/>
                <a:cs typeface="Symbol"/>
              </a:rPr>
              <a:t>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8719" y="4698563"/>
            <a:ext cx="313055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150" spc="-5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61347" y="4698563"/>
            <a:ext cx="313055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150" spc="-5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955686" y="4698563"/>
            <a:ext cx="313055" cy="509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3150" spc="-50">
                <a:latin typeface="Symbol"/>
                <a:cs typeface="Symbol"/>
              </a:rPr>
              <a:t></a:t>
            </a:r>
            <a:endParaRPr sz="3150">
              <a:latin typeface="Symbol"/>
              <a:cs typeface="Symbo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34123" y="4609653"/>
            <a:ext cx="13779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200" spc="-50">
                <a:latin typeface="Symbol"/>
                <a:cs typeface="Symbol"/>
              </a:rPr>
              <a:t>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3649" y="5031241"/>
            <a:ext cx="105346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  <a:tabLst>
                <a:tab pos="300990" algn="l"/>
                <a:tab pos="937260" algn="l"/>
              </a:tabLst>
            </a:pPr>
            <a:r>
              <a:rPr sz="2100" spc="-50">
                <a:latin typeface="Symbol"/>
                <a:cs typeface="Symbol"/>
              </a:rPr>
              <a:t></a:t>
            </a:r>
            <a:r>
              <a:rPr sz="2100">
                <a:latin typeface="Times New Roman"/>
                <a:cs typeface="Times New Roman"/>
              </a:rPr>
              <a:t>	</a:t>
            </a:r>
            <a:r>
              <a:rPr i="1" spc="-37" baseline="2314">
                <a:latin typeface="Times New Roman"/>
                <a:cs typeface="Times New Roman"/>
              </a:rPr>
              <a:t>h</a:t>
            </a:r>
            <a:r>
              <a:rPr spc="-37" baseline="2314">
                <a:latin typeface="Symbol"/>
                <a:cs typeface="Symbol"/>
              </a:rPr>
              <a:t></a:t>
            </a:r>
            <a:r>
              <a:rPr b="1" spc="-37" baseline="2314">
                <a:latin typeface="Courier New"/>
                <a:cs typeface="Courier New"/>
              </a:rPr>
              <a:t>0</a:t>
            </a:r>
            <a:r>
              <a:rPr b="1" baseline="2314">
                <a:latin typeface="Courier New"/>
                <a:cs typeface="Courier New"/>
              </a:rPr>
              <a:t>	</a:t>
            </a:r>
            <a:r>
              <a:rPr sz="2100" spc="-50">
                <a:latin typeface="Symbol"/>
                <a:cs typeface="Symbol"/>
              </a:rPr>
              <a:t></a:t>
            </a:r>
            <a:endParaRPr sz="2100">
              <a:latin typeface="Symbol"/>
              <a:cs typeface="Symbo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4645" y="5139802"/>
            <a:ext cx="29337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200" i="1" spc="-25">
                <a:latin typeface="Times New Roman"/>
                <a:cs typeface="Times New Roman"/>
              </a:rPr>
              <a:t>h</a:t>
            </a:r>
            <a:r>
              <a:rPr sz="1200" spc="-25">
                <a:latin typeface="Symbol"/>
                <a:cs typeface="Symbol"/>
              </a:rPr>
              <a:t></a:t>
            </a:r>
            <a:r>
              <a:rPr sz="1200" b="1" spc="-25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68983" y="5139802"/>
            <a:ext cx="293370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200" i="1" spc="-25">
                <a:latin typeface="Times New Roman"/>
                <a:cs typeface="Times New Roman"/>
              </a:rPr>
              <a:t>h</a:t>
            </a:r>
            <a:r>
              <a:rPr sz="1200" spc="-25">
                <a:latin typeface="Symbol"/>
                <a:cs typeface="Symbol"/>
              </a:rPr>
              <a:t></a:t>
            </a:r>
            <a:r>
              <a:rPr sz="1200" b="1" spc="-25">
                <a:latin typeface="Courier New"/>
                <a:cs typeface="Courier New"/>
              </a:rPr>
              <a:t>0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63961" y="4972414"/>
            <a:ext cx="296545" cy="201978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200" i="1" spc="-25">
                <a:latin typeface="Times New Roman"/>
                <a:cs typeface="Times New Roman"/>
              </a:rPr>
              <a:t>h</a:t>
            </a:r>
            <a:r>
              <a:rPr sz="1200" spc="-25">
                <a:latin typeface="Symbol"/>
                <a:cs typeface="Symbol"/>
              </a:rPr>
              <a:t></a:t>
            </a:r>
            <a:r>
              <a:rPr sz="1200" b="1" spc="-25">
                <a:latin typeface="Courier New"/>
                <a:cs typeface="Courier New"/>
              </a:rPr>
              <a:t>1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86104" y="4980803"/>
            <a:ext cx="18732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 b="1" spc="-50"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98703" y="4980803"/>
            <a:ext cx="18732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 b="1" spc="-50"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406472" y="4980803"/>
            <a:ext cx="18732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spcBef>
                <a:spcPts val="114"/>
              </a:spcBef>
            </a:pPr>
            <a:r>
              <a:rPr sz="2100" b="1" spc="-50">
                <a:latin typeface="Courier New"/>
                <a:cs typeface="Courier New"/>
              </a:rPr>
              <a:t>2</a:t>
            </a:r>
            <a:endParaRPr sz="210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889591" y="4480077"/>
            <a:ext cx="3188335" cy="3486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0800">
              <a:spcBef>
                <a:spcPts val="114"/>
              </a:spcBef>
              <a:tabLst>
                <a:tab pos="2355850" algn="l"/>
              </a:tabLst>
            </a:pPr>
            <a:r>
              <a:rPr sz="2175" spc="-60" baseline="-7662">
                <a:latin typeface="Symbol"/>
                <a:cs typeface="Symbol"/>
              </a:rPr>
              <a:t></a:t>
            </a:r>
            <a:r>
              <a:rPr sz="1200" spc="-40">
                <a:latin typeface="Times New Roman"/>
                <a:cs typeface="Times New Roman"/>
              </a:rPr>
              <a:t>lg</a:t>
            </a:r>
            <a:r>
              <a:rPr sz="1200" spc="-140">
                <a:latin typeface="Times New Roman"/>
                <a:cs typeface="Times New Roman"/>
              </a:rPr>
              <a:t> </a:t>
            </a:r>
            <a:r>
              <a:rPr sz="1200" i="1">
                <a:latin typeface="Times New Roman"/>
                <a:cs typeface="Times New Roman"/>
              </a:rPr>
              <a:t>n</a:t>
            </a:r>
            <a:r>
              <a:rPr sz="1200" i="1" spc="-170">
                <a:latin typeface="Times New Roman"/>
                <a:cs typeface="Times New Roman"/>
              </a:rPr>
              <a:t> </a:t>
            </a:r>
            <a:r>
              <a:rPr sz="2175" spc="-37" baseline="-7662">
                <a:latin typeface="Symbol"/>
                <a:cs typeface="Symbol"/>
              </a:rPr>
              <a:t></a:t>
            </a:r>
            <a:r>
              <a:rPr sz="3150" spc="-37" baseline="-29100">
                <a:latin typeface="Symbol"/>
                <a:cs typeface="Symbol"/>
              </a:rPr>
              <a:t></a:t>
            </a:r>
            <a:r>
              <a:rPr sz="3150" baseline="-29100">
                <a:latin typeface="Times New Roman"/>
                <a:cs typeface="Times New Roman"/>
              </a:rPr>
              <a:t>	</a:t>
            </a:r>
            <a:r>
              <a:rPr sz="2175" spc="-60" baseline="-7662">
                <a:latin typeface="Symbol"/>
                <a:cs typeface="Symbol"/>
              </a:rPr>
              <a:t></a:t>
            </a:r>
            <a:r>
              <a:rPr sz="1200" spc="-40">
                <a:latin typeface="Times New Roman"/>
                <a:cs typeface="Times New Roman"/>
              </a:rPr>
              <a:t>lg</a:t>
            </a:r>
            <a:r>
              <a:rPr sz="1200" spc="-160">
                <a:latin typeface="Times New Roman"/>
                <a:cs typeface="Times New Roman"/>
              </a:rPr>
              <a:t> </a:t>
            </a:r>
            <a:r>
              <a:rPr sz="1200" i="1">
                <a:latin typeface="Times New Roman"/>
                <a:cs typeface="Times New Roman"/>
              </a:rPr>
              <a:t>n</a:t>
            </a:r>
            <a:r>
              <a:rPr sz="1200" i="1" spc="-185">
                <a:latin typeface="Times New Roman"/>
                <a:cs typeface="Times New Roman"/>
              </a:rPr>
              <a:t> </a:t>
            </a:r>
            <a:r>
              <a:rPr sz="2175" baseline="-7662">
                <a:latin typeface="Symbol"/>
                <a:cs typeface="Symbol"/>
              </a:rPr>
              <a:t></a:t>
            </a:r>
            <a:r>
              <a:rPr sz="2175" spc="382" baseline="-7662">
                <a:latin typeface="Times New Roman"/>
                <a:cs typeface="Times New Roman"/>
              </a:rPr>
              <a:t> </a:t>
            </a:r>
            <a:r>
              <a:rPr sz="3150" i="1" baseline="-25132">
                <a:latin typeface="Times New Roman"/>
                <a:cs typeface="Times New Roman"/>
              </a:rPr>
              <a:t>h</a:t>
            </a:r>
            <a:r>
              <a:rPr sz="3150" i="1" spc="442" baseline="-25132">
                <a:latin typeface="Times New Roman"/>
                <a:cs typeface="Times New Roman"/>
              </a:rPr>
              <a:t> </a:t>
            </a:r>
            <a:r>
              <a:rPr sz="3150" spc="-75" baseline="-22486">
                <a:latin typeface="Symbol"/>
                <a:cs typeface="Symbol"/>
              </a:rPr>
              <a:t></a:t>
            </a:r>
            <a:endParaRPr sz="3150" baseline="-22486">
              <a:latin typeface="Symbol"/>
              <a:cs typeface="Symbol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589BED7-816A-64C6-5393-55A609A64EFB}"/>
              </a:ext>
            </a:extLst>
          </p:cNvPr>
          <p:cNvSpPr txBox="1"/>
          <p:nvPr/>
        </p:nvSpPr>
        <p:spPr>
          <a:xfrm>
            <a:off x="9037909" y="474807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2"/>
              </a:rPr>
              <a:t>Details Here</a:t>
            </a:r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9940" y="1955292"/>
            <a:ext cx="728980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50">
                <a:latin typeface="Constantia"/>
                <a:cs typeface="Constantia"/>
              </a:rPr>
              <a:t>Work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through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example:</a:t>
            </a:r>
            <a:r>
              <a:rPr sz="2600" spc="-50">
                <a:latin typeface="Constantia"/>
                <a:cs typeface="Constantia"/>
              </a:rPr>
              <a:t> </a:t>
            </a:r>
            <a:r>
              <a:rPr sz="2600">
                <a:latin typeface="Times New Roman"/>
                <a:cs typeface="Times New Roman"/>
              </a:rPr>
              <a:t>10</a:t>
            </a:r>
            <a:r>
              <a:rPr sz="2600">
                <a:latin typeface="Constantia"/>
                <a:cs typeface="Constantia"/>
              </a:rPr>
              <a:t>-element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input</a:t>
            </a:r>
            <a:r>
              <a:rPr sz="2600" spc="-16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array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A</a:t>
            </a:r>
            <a:endParaRPr sz="2600">
              <a:latin typeface="Constantia"/>
              <a:cs typeface="Constantia"/>
            </a:endParaRPr>
          </a:p>
          <a:p>
            <a:pPr marL="1159510" algn="ctr">
              <a:spcBef>
                <a:spcPts val="154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1134110" algn="ctr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32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71768" y="3723131"/>
            <a:ext cx="12128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33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370042" y="4427219"/>
            <a:ext cx="175895" cy="525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020">
              <a:spcBef>
                <a:spcPts val="38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29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70" y="308637"/>
                  </a:lnTo>
                  <a:lnTo>
                    <a:pt x="124915" y="325334"/>
                  </a:lnTo>
                  <a:lnTo>
                    <a:pt x="170146" y="331250"/>
                  </a:lnTo>
                  <a:lnTo>
                    <a:pt x="215378" y="325334"/>
                  </a:lnTo>
                  <a:lnTo>
                    <a:pt x="256022" y="308637"/>
                  </a:lnTo>
                  <a:lnTo>
                    <a:pt x="290458" y="282739"/>
                  </a:lnTo>
                  <a:lnTo>
                    <a:pt x="317062" y="249219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5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1396626" y="1916070"/>
            <a:ext cx="8303259" cy="15619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5;</a:t>
            </a:r>
            <a:r>
              <a:rPr sz="2600" spc="-4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before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4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 i="1" spc="-25" err="1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r>
              <a:rPr lang="en-US" sz="2600" spc="-25">
                <a:latin typeface="Constantia"/>
                <a:cs typeface="Constantia"/>
              </a:rPr>
              <a:t>  ; start the last parent = index of last element/2 = 10/2 = 5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5795811" y="5823988"/>
            <a:ext cx="411480" cy="354330"/>
            <a:chOff x="4271811" y="5823988"/>
            <a:chExt cx="411480" cy="354330"/>
          </a:xfrm>
        </p:grpSpPr>
        <p:sp>
          <p:nvSpPr>
            <p:cNvPr id="32" name="object 32"/>
            <p:cNvSpPr/>
            <p:nvPr/>
          </p:nvSpPr>
          <p:spPr>
            <a:xfrm>
              <a:off x="4278161" y="5830338"/>
              <a:ext cx="398780" cy="341630"/>
            </a:xfrm>
            <a:custGeom>
              <a:avLst/>
              <a:gdLst/>
              <a:ahLst/>
              <a:cxnLst/>
              <a:rect l="l" t="t" r="r" b="b"/>
              <a:pathLst>
                <a:path w="398779" h="341629">
                  <a:moveTo>
                    <a:pt x="398753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398753" y="341247"/>
                  </a:lnTo>
                  <a:lnTo>
                    <a:pt x="3987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278161" y="5823988"/>
              <a:ext cx="398780" cy="354330"/>
            </a:xfrm>
            <a:custGeom>
              <a:avLst/>
              <a:gdLst/>
              <a:ahLst/>
              <a:cxnLst/>
              <a:rect l="l" t="t" r="r" b="b"/>
              <a:pathLst>
                <a:path w="398779" h="354329">
                  <a:moveTo>
                    <a:pt x="0" y="0"/>
                  </a:moveTo>
                  <a:lnTo>
                    <a:pt x="0" y="353948"/>
                  </a:lnTo>
                </a:path>
                <a:path w="398779" h="354329">
                  <a:moveTo>
                    <a:pt x="398754" y="0"/>
                  </a:moveTo>
                  <a:lnTo>
                    <a:pt x="398754" y="353948"/>
                  </a:lnTo>
                </a:path>
                <a:path w="398779" h="354329">
                  <a:moveTo>
                    <a:pt x="0" y="6350"/>
                  </a:moveTo>
                  <a:lnTo>
                    <a:pt x="398754" y="6350"/>
                  </a:lnTo>
                </a:path>
                <a:path w="398779" h="354329">
                  <a:moveTo>
                    <a:pt x="0" y="347598"/>
                  </a:moveTo>
                  <a:lnTo>
                    <a:pt x="398754" y="3475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33</a:t>
            </a:fld>
            <a:endParaRPr spc="-25"/>
          </a:p>
        </p:txBody>
      </p:sp>
      <p:sp>
        <p:nvSpPr>
          <p:cNvPr id="35" name="object 35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4" name="object 44"/>
          <p:cNvGraphicFramePr>
            <a:graphicFrameLocks noGrp="1"/>
          </p:cNvGraphicFramePr>
          <p:nvPr/>
        </p:nvGraphicFramePr>
        <p:xfrm>
          <a:off x="4219846" y="5823989"/>
          <a:ext cx="1575435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" name="object 45"/>
          <p:cNvSpPr txBox="1"/>
          <p:nvPr/>
        </p:nvSpPr>
        <p:spPr>
          <a:xfrm>
            <a:off x="5923752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6194566" y="5823989"/>
          <a:ext cx="199707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71768" y="3723131"/>
            <a:ext cx="12128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33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370042" y="4427219"/>
            <a:ext cx="175895" cy="525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020">
              <a:spcBef>
                <a:spcPts val="38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29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4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19846" y="5823988"/>
            <a:ext cx="1588770" cy="354330"/>
            <a:chOff x="2695846" y="5823988"/>
            <a:chExt cx="1588770" cy="354330"/>
          </a:xfrm>
        </p:grpSpPr>
        <p:sp>
          <p:nvSpPr>
            <p:cNvPr id="32" name="object 32"/>
            <p:cNvSpPr/>
            <p:nvPr/>
          </p:nvSpPr>
          <p:spPr>
            <a:xfrm>
              <a:off x="3871470" y="5830338"/>
              <a:ext cx="407034" cy="341630"/>
            </a:xfrm>
            <a:custGeom>
              <a:avLst/>
              <a:gdLst/>
              <a:ahLst/>
              <a:cxnLst/>
              <a:rect l="l" t="t" r="r" b="b"/>
              <a:pathLst>
                <a:path w="407035" h="341629">
                  <a:moveTo>
                    <a:pt x="406690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6690" y="341247"/>
                  </a:lnTo>
                  <a:lnTo>
                    <a:pt x="4066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71470" y="5823988"/>
              <a:ext cx="407034" cy="354330"/>
            </a:xfrm>
            <a:custGeom>
              <a:avLst/>
              <a:gdLst/>
              <a:ahLst/>
              <a:cxnLst/>
              <a:rect l="l" t="t" r="r" b="b"/>
              <a:pathLst>
                <a:path w="407035" h="354329">
                  <a:moveTo>
                    <a:pt x="0" y="0"/>
                  </a:moveTo>
                  <a:lnTo>
                    <a:pt x="0" y="353948"/>
                  </a:lnTo>
                </a:path>
                <a:path w="407035" h="354329">
                  <a:moveTo>
                    <a:pt x="406691" y="0"/>
                  </a:moveTo>
                  <a:lnTo>
                    <a:pt x="406691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5846" y="5830338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1175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71470" y="5830338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95846" y="6171586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1175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871470" y="6171586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34</a:t>
            </a:fld>
            <a:endParaRPr spc="-25"/>
          </a:p>
        </p:txBody>
      </p:sp>
      <p:sp>
        <p:nvSpPr>
          <p:cNvPr id="39" name="object 39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26196" y="5830338"/>
            <a:ext cx="3733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599551" y="5830338"/>
            <a:ext cx="400685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50055" y="5851652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548811" y="5851652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795812" y="5823989"/>
          <a:ext cx="239585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8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071768" y="3723131"/>
            <a:ext cx="12128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33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370042" y="4427219"/>
            <a:ext cx="175895" cy="525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020">
              <a:spcBef>
                <a:spcPts val="38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29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4;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19847" y="5823988"/>
            <a:ext cx="3984625" cy="354330"/>
            <a:chOff x="2695846" y="5823988"/>
            <a:chExt cx="3984625" cy="354330"/>
          </a:xfrm>
        </p:grpSpPr>
        <p:sp>
          <p:nvSpPr>
            <p:cNvPr id="33" name="object 33"/>
            <p:cNvSpPr/>
            <p:nvPr/>
          </p:nvSpPr>
          <p:spPr>
            <a:xfrm>
              <a:off x="3871468" y="5830341"/>
              <a:ext cx="2021205" cy="341630"/>
            </a:xfrm>
            <a:custGeom>
              <a:avLst/>
              <a:gdLst/>
              <a:ahLst/>
              <a:cxnLst/>
              <a:rect l="l" t="t" r="r" b="b"/>
              <a:pathLst>
                <a:path w="2021204" h="341629">
                  <a:moveTo>
                    <a:pt x="406692" y="0"/>
                  </a:moveTo>
                  <a:lnTo>
                    <a:pt x="0" y="0"/>
                  </a:lnTo>
                  <a:lnTo>
                    <a:pt x="0" y="341249"/>
                  </a:lnTo>
                  <a:lnTo>
                    <a:pt x="406692" y="341249"/>
                  </a:lnTo>
                  <a:lnTo>
                    <a:pt x="406692" y="0"/>
                  </a:lnTo>
                  <a:close/>
                </a:path>
                <a:path w="2021204" h="341629">
                  <a:moveTo>
                    <a:pt x="2020747" y="0"/>
                  </a:moveTo>
                  <a:lnTo>
                    <a:pt x="1612480" y="0"/>
                  </a:lnTo>
                  <a:lnTo>
                    <a:pt x="1612480" y="341249"/>
                  </a:lnTo>
                  <a:lnTo>
                    <a:pt x="2020747" y="341249"/>
                  </a:lnTo>
                  <a:lnTo>
                    <a:pt x="202074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871470" y="5823988"/>
              <a:ext cx="2021205" cy="354330"/>
            </a:xfrm>
            <a:custGeom>
              <a:avLst/>
              <a:gdLst/>
              <a:ahLst/>
              <a:cxnLst/>
              <a:rect l="l" t="t" r="r" b="b"/>
              <a:pathLst>
                <a:path w="2021204" h="354329">
                  <a:moveTo>
                    <a:pt x="0" y="0"/>
                  </a:moveTo>
                  <a:lnTo>
                    <a:pt x="0" y="353948"/>
                  </a:lnTo>
                </a:path>
                <a:path w="2021204" h="354329">
                  <a:moveTo>
                    <a:pt x="406691" y="0"/>
                  </a:moveTo>
                  <a:lnTo>
                    <a:pt x="406691" y="353948"/>
                  </a:lnTo>
                </a:path>
                <a:path w="2021204" h="354329">
                  <a:moveTo>
                    <a:pt x="1612478" y="0"/>
                  </a:moveTo>
                  <a:lnTo>
                    <a:pt x="1612478" y="353948"/>
                  </a:lnTo>
                </a:path>
                <a:path w="2021204" h="354329">
                  <a:moveTo>
                    <a:pt x="2020757" y="0"/>
                  </a:moveTo>
                  <a:lnTo>
                    <a:pt x="2020757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5846" y="5830338"/>
              <a:ext cx="1176020" cy="0"/>
            </a:xfrm>
            <a:custGeom>
              <a:avLst/>
              <a:gdLst/>
              <a:ahLst/>
              <a:cxnLst/>
              <a:rect l="l" t="t" r="r" b="b"/>
              <a:pathLst>
                <a:path w="1176020">
                  <a:moveTo>
                    <a:pt x="0" y="0"/>
                  </a:moveTo>
                  <a:lnTo>
                    <a:pt x="11756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871470" y="5830338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278161" y="5830338"/>
              <a:ext cx="1205865" cy="0"/>
            </a:xfrm>
            <a:custGeom>
              <a:avLst/>
              <a:gdLst/>
              <a:ahLst/>
              <a:cxnLst/>
              <a:rect l="l" t="t" r="r" b="b"/>
              <a:pathLst>
                <a:path w="1205864">
                  <a:moveTo>
                    <a:pt x="0" y="0"/>
                  </a:moveTo>
                  <a:lnTo>
                    <a:pt x="1205787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83948" y="5830338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>
                  <a:moveTo>
                    <a:pt x="0" y="0"/>
                  </a:moveTo>
                  <a:lnTo>
                    <a:pt x="4082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695846" y="5830338"/>
              <a:ext cx="3984625" cy="341630"/>
            </a:xfrm>
            <a:custGeom>
              <a:avLst/>
              <a:gdLst/>
              <a:ahLst/>
              <a:cxnLst/>
              <a:rect l="l" t="t" r="r" b="b"/>
              <a:pathLst>
                <a:path w="3984625" h="341629">
                  <a:moveTo>
                    <a:pt x="3196381" y="0"/>
                  </a:moveTo>
                  <a:lnTo>
                    <a:pt x="3984364" y="0"/>
                  </a:lnTo>
                </a:path>
                <a:path w="3984625" h="341629">
                  <a:moveTo>
                    <a:pt x="0" y="341248"/>
                  </a:moveTo>
                  <a:lnTo>
                    <a:pt x="1175624" y="34124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871470" y="6171586"/>
              <a:ext cx="407034" cy="0"/>
            </a:xfrm>
            <a:custGeom>
              <a:avLst/>
              <a:gdLst/>
              <a:ahLst/>
              <a:cxnLst/>
              <a:rect l="l" t="t" r="r" b="b"/>
              <a:pathLst>
                <a:path w="407035">
                  <a:moveTo>
                    <a:pt x="0" y="0"/>
                  </a:moveTo>
                  <a:lnTo>
                    <a:pt x="40669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78161" y="6171586"/>
              <a:ext cx="1205865" cy="0"/>
            </a:xfrm>
            <a:custGeom>
              <a:avLst/>
              <a:gdLst/>
              <a:ahLst/>
              <a:cxnLst/>
              <a:rect l="l" t="t" r="r" b="b"/>
              <a:pathLst>
                <a:path w="1205864">
                  <a:moveTo>
                    <a:pt x="0" y="0"/>
                  </a:moveTo>
                  <a:lnTo>
                    <a:pt x="1205787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83948" y="6171586"/>
              <a:ext cx="408305" cy="0"/>
            </a:xfrm>
            <a:custGeom>
              <a:avLst/>
              <a:gdLst/>
              <a:ahLst/>
              <a:cxnLst/>
              <a:rect l="l" t="t" r="r" b="b"/>
              <a:pathLst>
                <a:path w="408304">
                  <a:moveTo>
                    <a:pt x="0" y="0"/>
                  </a:moveTo>
                  <a:lnTo>
                    <a:pt x="4082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92227" y="6171586"/>
              <a:ext cx="788035" cy="0"/>
            </a:xfrm>
            <a:custGeom>
              <a:avLst/>
              <a:gdLst/>
              <a:ahLst/>
              <a:cxnLst/>
              <a:rect l="l" t="t" r="r" b="b"/>
              <a:pathLst>
                <a:path w="788034">
                  <a:moveTo>
                    <a:pt x="0" y="0"/>
                  </a:moveTo>
                  <a:lnTo>
                    <a:pt x="787983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26196" y="5830338"/>
            <a:ext cx="3733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599551" y="5830338"/>
            <a:ext cx="400685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50055" y="5851652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48811" y="5851652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923752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200916" y="5830338"/>
            <a:ext cx="408305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30785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7135094" y="5851652"/>
            <a:ext cx="154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566392" y="5851652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824506" y="5830338"/>
            <a:ext cx="3733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marL="635"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071768" y="3723131"/>
            <a:ext cx="12128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333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3370042" y="4427219"/>
            <a:ext cx="175895" cy="52578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3020">
              <a:spcBef>
                <a:spcPts val="38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29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5562600" y="5460923"/>
            <a:ext cx="1605280" cy="360680"/>
          </a:xfrm>
          <a:custGeom>
            <a:avLst/>
            <a:gdLst/>
            <a:ahLst/>
            <a:cxnLst/>
            <a:rect l="l" t="t" r="r" b="b"/>
            <a:pathLst>
              <a:path w="1605279" h="360679">
                <a:moveTo>
                  <a:pt x="88091" y="261498"/>
                </a:moveTo>
                <a:lnTo>
                  <a:pt x="0" y="360597"/>
                </a:lnTo>
                <a:lnTo>
                  <a:pt x="119310" y="328701"/>
                </a:lnTo>
                <a:lnTo>
                  <a:pt x="69855" y="328701"/>
                </a:lnTo>
                <a:lnTo>
                  <a:pt x="59855" y="312488"/>
                </a:lnTo>
                <a:lnTo>
                  <a:pt x="70664" y="305820"/>
                </a:lnTo>
                <a:lnTo>
                  <a:pt x="88091" y="261498"/>
                </a:lnTo>
                <a:close/>
              </a:path>
              <a:path w="1605279" h="360679">
                <a:moveTo>
                  <a:pt x="1526301" y="317764"/>
                </a:moveTo>
                <a:lnTo>
                  <a:pt x="1478709" y="319534"/>
                </a:lnTo>
                <a:lnTo>
                  <a:pt x="1604782" y="360597"/>
                </a:lnTo>
                <a:lnTo>
                  <a:pt x="1576406" y="325001"/>
                </a:lnTo>
                <a:lnTo>
                  <a:pt x="1536736" y="325001"/>
                </a:lnTo>
                <a:lnTo>
                  <a:pt x="1526301" y="317764"/>
                </a:lnTo>
                <a:close/>
              </a:path>
              <a:path w="1605279" h="360679">
                <a:moveTo>
                  <a:pt x="64855" y="320594"/>
                </a:moveTo>
                <a:lnTo>
                  <a:pt x="69855" y="328701"/>
                </a:lnTo>
                <a:lnTo>
                  <a:pt x="80664" y="322034"/>
                </a:lnTo>
                <a:lnTo>
                  <a:pt x="64855" y="320594"/>
                </a:lnTo>
                <a:close/>
              </a:path>
              <a:path w="1605279" h="360679">
                <a:moveTo>
                  <a:pt x="80664" y="322034"/>
                </a:moveTo>
                <a:lnTo>
                  <a:pt x="69855" y="328701"/>
                </a:lnTo>
                <a:lnTo>
                  <a:pt x="119310" y="328701"/>
                </a:lnTo>
                <a:lnTo>
                  <a:pt x="128093" y="326353"/>
                </a:lnTo>
                <a:lnTo>
                  <a:pt x="80664" y="322034"/>
                </a:lnTo>
                <a:close/>
              </a:path>
              <a:path w="1605279" h="360679">
                <a:moveTo>
                  <a:pt x="1542164" y="317174"/>
                </a:moveTo>
                <a:lnTo>
                  <a:pt x="1526301" y="317764"/>
                </a:lnTo>
                <a:lnTo>
                  <a:pt x="1536736" y="325001"/>
                </a:lnTo>
                <a:lnTo>
                  <a:pt x="1542164" y="317174"/>
                </a:lnTo>
                <a:close/>
              </a:path>
              <a:path w="1605279" h="360679">
                <a:moveTo>
                  <a:pt x="1522131" y="256917"/>
                </a:moveTo>
                <a:lnTo>
                  <a:pt x="1537156" y="302110"/>
                </a:lnTo>
                <a:lnTo>
                  <a:pt x="1547592" y="309347"/>
                </a:lnTo>
                <a:lnTo>
                  <a:pt x="1536736" y="325001"/>
                </a:lnTo>
                <a:lnTo>
                  <a:pt x="1576406" y="325001"/>
                </a:lnTo>
                <a:lnTo>
                  <a:pt x="1522131" y="256917"/>
                </a:lnTo>
                <a:close/>
              </a:path>
              <a:path w="1605279" h="360679">
                <a:moveTo>
                  <a:pt x="833476" y="0"/>
                </a:moveTo>
                <a:lnTo>
                  <a:pt x="782431" y="2070"/>
                </a:lnTo>
                <a:lnTo>
                  <a:pt x="731112" y="8039"/>
                </a:lnTo>
                <a:lnTo>
                  <a:pt x="679545" y="17633"/>
                </a:lnTo>
                <a:lnTo>
                  <a:pt x="627749" y="30586"/>
                </a:lnTo>
                <a:lnTo>
                  <a:pt x="575744" y="46630"/>
                </a:lnTo>
                <a:lnTo>
                  <a:pt x="523546" y="65501"/>
                </a:lnTo>
                <a:lnTo>
                  <a:pt x="471172" y="86936"/>
                </a:lnTo>
                <a:lnTo>
                  <a:pt x="418625" y="110683"/>
                </a:lnTo>
                <a:lnTo>
                  <a:pt x="365873" y="136507"/>
                </a:lnTo>
                <a:lnTo>
                  <a:pt x="313007" y="164118"/>
                </a:lnTo>
                <a:lnTo>
                  <a:pt x="260280" y="193122"/>
                </a:lnTo>
                <a:lnTo>
                  <a:pt x="207260" y="223512"/>
                </a:lnTo>
                <a:lnTo>
                  <a:pt x="101166" y="287006"/>
                </a:lnTo>
                <a:lnTo>
                  <a:pt x="64855" y="320594"/>
                </a:lnTo>
                <a:lnTo>
                  <a:pt x="80664" y="322034"/>
                </a:lnTo>
                <a:lnTo>
                  <a:pt x="111168" y="303220"/>
                </a:lnTo>
                <a:lnTo>
                  <a:pt x="217042" y="239858"/>
                </a:lnTo>
                <a:lnTo>
                  <a:pt x="269753" y="209649"/>
                </a:lnTo>
                <a:lnTo>
                  <a:pt x="322356" y="180718"/>
                </a:lnTo>
                <a:lnTo>
                  <a:pt x="374787" y="153344"/>
                </a:lnTo>
                <a:lnTo>
                  <a:pt x="427015" y="127785"/>
                </a:lnTo>
                <a:lnTo>
                  <a:pt x="478940" y="104330"/>
                </a:lnTo>
                <a:lnTo>
                  <a:pt x="530591" y="83201"/>
                </a:lnTo>
                <a:lnTo>
                  <a:pt x="581946" y="64644"/>
                </a:lnTo>
                <a:lnTo>
                  <a:pt x="632994" y="48903"/>
                </a:lnTo>
                <a:lnTo>
                  <a:pt x="683708" y="36229"/>
                </a:lnTo>
                <a:lnTo>
                  <a:pt x="683551" y="36229"/>
                </a:lnTo>
                <a:lnTo>
                  <a:pt x="734077" y="26863"/>
                </a:lnTo>
                <a:lnTo>
                  <a:pt x="733765" y="26863"/>
                </a:lnTo>
                <a:lnTo>
                  <a:pt x="784150" y="21048"/>
                </a:lnTo>
                <a:lnTo>
                  <a:pt x="783241" y="21048"/>
                </a:lnTo>
                <a:lnTo>
                  <a:pt x="834238" y="19034"/>
                </a:lnTo>
                <a:lnTo>
                  <a:pt x="990345" y="19034"/>
                </a:lnTo>
                <a:lnTo>
                  <a:pt x="984980" y="17633"/>
                </a:lnTo>
                <a:lnTo>
                  <a:pt x="985137" y="17633"/>
                </a:lnTo>
                <a:lnTo>
                  <a:pt x="935059" y="8039"/>
                </a:lnTo>
                <a:lnTo>
                  <a:pt x="935367" y="8039"/>
                </a:lnTo>
                <a:lnTo>
                  <a:pt x="884674" y="2070"/>
                </a:lnTo>
                <a:lnTo>
                  <a:pt x="885585" y="2070"/>
                </a:lnTo>
                <a:lnTo>
                  <a:pt x="833476" y="0"/>
                </a:lnTo>
                <a:close/>
              </a:path>
              <a:path w="1605279" h="360679">
                <a:moveTo>
                  <a:pt x="70664" y="305820"/>
                </a:moveTo>
                <a:lnTo>
                  <a:pt x="59855" y="312488"/>
                </a:lnTo>
                <a:lnTo>
                  <a:pt x="64855" y="320594"/>
                </a:lnTo>
                <a:lnTo>
                  <a:pt x="70664" y="305820"/>
                </a:lnTo>
                <a:close/>
              </a:path>
              <a:path w="1605279" h="360679">
                <a:moveTo>
                  <a:pt x="990345" y="19034"/>
                </a:moveTo>
                <a:lnTo>
                  <a:pt x="834238" y="19034"/>
                </a:lnTo>
                <a:lnTo>
                  <a:pt x="883442" y="21048"/>
                </a:lnTo>
                <a:lnTo>
                  <a:pt x="932331" y="26863"/>
                </a:lnTo>
                <a:lnTo>
                  <a:pt x="980953" y="36229"/>
                </a:lnTo>
                <a:lnTo>
                  <a:pt x="1029341" y="48903"/>
                </a:lnTo>
                <a:lnTo>
                  <a:pt x="1077521" y="64644"/>
                </a:lnTo>
                <a:lnTo>
                  <a:pt x="1125513" y="83201"/>
                </a:lnTo>
                <a:lnTo>
                  <a:pt x="1173340" y="104330"/>
                </a:lnTo>
                <a:lnTo>
                  <a:pt x="1221031" y="127785"/>
                </a:lnTo>
                <a:lnTo>
                  <a:pt x="1268651" y="153344"/>
                </a:lnTo>
                <a:lnTo>
                  <a:pt x="1316152" y="180718"/>
                </a:lnTo>
                <a:lnTo>
                  <a:pt x="1363343" y="209516"/>
                </a:lnTo>
                <a:lnTo>
                  <a:pt x="1410610" y="239712"/>
                </a:lnTo>
                <a:lnTo>
                  <a:pt x="1505049" y="303024"/>
                </a:lnTo>
                <a:lnTo>
                  <a:pt x="1526301" y="317764"/>
                </a:lnTo>
                <a:lnTo>
                  <a:pt x="1542163" y="317174"/>
                </a:lnTo>
                <a:lnTo>
                  <a:pt x="1515656" y="287201"/>
                </a:lnTo>
                <a:lnTo>
                  <a:pt x="1420865" y="223658"/>
                </a:lnTo>
                <a:lnTo>
                  <a:pt x="1373266" y="193255"/>
                </a:lnTo>
                <a:lnTo>
                  <a:pt x="1325510" y="164118"/>
                </a:lnTo>
                <a:lnTo>
                  <a:pt x="1277571" y="136507"/>
                </a:lnTo>
                <a:lnTo>
                  <a:pt x="1229422" y="110683"/>
                </a:lnTo>
                <a:lnTo>
                  <a:pt x="1181101" y="86936"/>
                </a:lnTo>
                <a:lnTo>
                  <a:pt x="1132537" y="65501"/>
                </a:lnTo>
                <a:lnTo>
                  <a:pt x="1083680" y="46630"/>
                </a:lnTo>
                <a:lnTo>
                  <a:pt x="1034507" y="30586"/>
                </a:lnTo>
                <a:lnTo>
                  <a:pt x="990345" y="19034"/>
                </a:lnTo>
                <a:close/>
              </a:path>
              <a:path w="1605279" h="360679">
                <a:moveTo>
                  <a:pt x="1537156" y="302110"/>
                </a:moveTo>
                <a:lnTo>
                  <a:pt x="1542164" y="317174"/>
                </a:lnTo>
                <a:lnTo>
                  <a:pt x="1547592" y="309347"/>
                </a:lnTo>
                <a:lnTo>
                  <a:pt x="1537156" y="3021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4050" y="4202409"/>
            <a:ext cx="523240" cy="492125"/>
          </a:xfrm>
          <a:custGeom>
            <a:avLst/>
            <a:gdLst/>
            <a:ahLst/>
            <a:cxnLst/>
            <a:rect l="l" t="t" r="r" b="b"/>
            <a:pathLst>
              <a:path w="523239" h="492125">
                <a:moveTo>
                  <a:pt x="0" y="361083"/>
                </a:moveTo>
                <a:lnTo>
                  <a:pt x="23303" y="491611"/>
                </a:lnTo>
                <a:lnTo>
                  <a:pt x="54969" y="418001"/>
                </a:lnTo>
                <a:lnTo>
                  <a:pt x="41324" y="418001"/>
                </a:lnTo>
                <a:lnTo>
                  <a:pt x="22738" y="413825"/>
                </a:lnTo>
                <a:lnTo>
                  <a:pt x="24980" y="403844"/>
                </a:lnTo>
                <a:lnTo>
                  <a:pt x="0" y="361083"/>
                </a:lnTo>
                <a:close/>
              </a:path>
              <a:path w="523239" h="492125">
                <a:moveTo>
                  <a:pt x="45230" y="401978"/>
                </a:moveTo>
                <a:lnTo>
                  <a:pt x="32031" y="415913"/>
                </a:lnTo>
                <a:lnTo>
                  <a:pt x="41324" y="418001"/>
                </a:lnTo>
                <a:lnTo>
                  <a:pt x="43822" y="406880"/>
                </a:lnTo>
                <a:lnTo>
                  <a:pt x="45230" y="401978"/>
                </a:lnTo>
                <a:close/>
              </a:path>
              <a:path w="523239" h="492125">
                <a:moveTo>
                  <a:pt x="75699" y="369812"/>
                </a:moveTo>
                <a:lnTo>
                  <a:pt x="45230" y="401978"/>
                </a:lnTo>
                <a:lnTo>
                  <a:pt x="43822" y="406880"/>
                </a:lnTo>
                <a:lnTo>
                  <a:pt x="41324" y="418001"/>
                </a:lnTo>
                <a:lnTo>
                  <a:pt x="54969" y="418001"/>
                </a:lnTo>
                <a:lnTo>
                  <a:pt x="75699" y="369812"/>
                </a:lnTo>
                <a:close/>
              </a:path>
              <a:path w="523239" h="492125">
                <a:moveTo>
                  <a:pt x="24980" y="403844"/>
                </a:moveTo>
                <a:lnTo>
                  <a:pt x="22738" y="413825"/>
                </a:lnTo>
                <a:lnTo>
                  <a:pt x="32031" y="415913"/>
                </a:lnTo>
                <a:lnTo>
                  <a:pt x="24980" y="403844"/>
                </a:lnTo>
                <a:close/>
              </a:path>
              <a:path w="523239" h="492125">
                <a:moveTo>
                  <a:pt x="435271" y="25860"/>
                </a:moveTo>
                <a:lnTo>
                  <a:pt x="380813" y="40258"/>
                </a:lnTo>
                <a:lnTo>
                  <a:pt x="335419" y="57590"/>
                </a:lnTo>
                <a:lnTo>
                  <a:pt x="291557" y="79065"/>
                </a:lnTo>
                <a:lnTo>
                  <a:pt x="249581" y="104336"/>
                </a:lnTo>
                <a:lnTo>
                  <a:pt x="209850" y="133064"/>
                </a:lnTo>
                <a:lnTo>
                  <a:pt x="172723" y="164912"/>
                </a:lnTo>
                <a:lnTo>
                  <a:pt x="138560" y="199546"/>
                </a:lnTo>
                <a:lnTo>
                  <a:pt x="107729" y="236635"/>
                </a:lnTo>
                <a:lnTo>
                  <a:pt x="80595" y="275852"/>
                </a:lnTo>
                <a:lnTo>
                  <a:pt x="57637" y="316646"/>
                </a:lnTo>
                <a:lnTo>
                  <a:pt x="39016" y="359107"/>
                </a:lnTo>
                <a:lnTo>
                  <a:pt x="25236" y="402704"/>
                </a:lnTo>
                <a:lnTo>
                  <a:pt x="24980" y="403844"/>
                </a:lnTo>
                <a:lnTo>
                  <a:pt x="32030" y="415913"/>
                </a:lnTo>
                <a:lnTo>
                  <a:pt x="45230" y="401978"/>
                </a:lnTo>
                <a:lnTo>
                  <a:pt x="49810" y="386029"/>
                </a:lnTo>
                <a:lnTo>
                  <a:pt x="57010" y="365362"/>
                </a:lnTo>
                <a:lnTo>
                  <a:pt x="74876" y="324752"/>
                </a:lnTo>
                <a:lnTo>
                  <a:pt x="97191" y="285203"/>
                </a:lnTo>
                <a:lnTo>
                  <a:pt x="123385" y="247487"/>
                </a:lnTo>
                <a:lnTo>
                  <a:pt x="153201" y="211735"/>
                </a:lnTo>
                <a:lnTo>
                  <a:pt x="186275" y="178299"/>
                </a:lnTo>
                <a:lnTo>
                  <a:pt x="222243" y="147532"/>
                </a:lnTo>
                <a:lnTo>
                  <a:pt x="260733" y="119781"/>
                </a:lnTo>
                <a:lnTo>
                  <a:pt x="301372" y="95392"/>
                </a:lnTo>
                <a:lnTo>
                  <a:pt x="343783" y="74706"/>
                </a:lnTo>
                <a:lnTo>
                  <a:pt x="387593" y="58061"/>
                </a:lnTo>
                <a:lnTo>
                  <a:pt x="432198" y="45846"/>
                </a:lnTo>
                <a:lnTo>
                  <a:pt x="433644" y="45566"/>
                </a:lnTo>
                <a:lnTo>
                  <a:pt x="447262" y="33220"/>
                </a:lnTo>
                <a:lnTo>
                  <a:pt x="435271" y="25860"/>
                </a:lnTo>
                <a:close/>
              </a:path>
              <a:path w="523239" h="492125">
                <a:moveTo>
                  <a:pt x="511819" y="23872"/>
                </a:moveTo>
                <a:lnTo>
                  <a:pt x="445441" y="23872"/>
                </a:lnTo>
                <a:lnTo>
                  <a:pt x="449083" y="42570"/>
                </a:lnTo>
                <a:lnTo>
                  <a:pt x="433644" y="45566"/>
                </a:lnTo>
                <a:lnTo>
                  <a:pt x="400217" y="75871"/>
                </a:lnTo>
                <a:lnTo>
                  <a:pt x="523133" y="26148"/>
                </a:lnTo>
                <a:lnTo>
                  <a:pt x="511819" y="23872"/>
                </a:lnTo>
                <a:close/>
              </a:path>
              <a:path w="523239" h="492125">
                <a:moveTo>
                  <a:pt x="447262" y="33220"/>
                </a:moveTo>
                <a:lnTo>
                  <a:pt x="433644" y="45566"/>
                </a:lnTo>
                <a:lnTo>
                  <a:pt x="449083" y="42570"/>
                </a:lnTo>
                <a:lnTo>
                  <a:pt x="447262" y="33220"/>
                </a:lnTo>
                <a:close/>
              </a:path>
              <a:path w="523239" h="492125">
                <a:moveTo>
                  <a:pt x="445441" y="23872"/>
                </a:moveTo>
                <a:lnTo>
                  <a:pt x="435271" y="25860"/>
                </a:lnTo>
                <a:lnTo>
                  <a:pt x="447262" y="33220"/>
                </a:lnTo>
                <a:lnTo>
                  <a:pt x="445441" y="23872"/>
                </a:lnTo>
                <a:close/>
              </a:path>
              <a:path w="523239" h="492125">
                <a:moveTo>
                  <a:pt x="393145" y="0"/>
                </a:moveTo>
                <a:lnTo>
                  <a:pt x="435271" y="25860"/>
                </a:lnTo>
                <a:lnTo>
                  <a:pt x="445441" y="23872"/>
                </a:lnTo>
                <a:lnTo>
                  <a:pt x="511819" y="23872"/>
                </a:lnTo>
                <a:lnTo>
                  <a:pt x="393145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35</a:t>
            </a:fld>
            <a:endParaRPr spc="-25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9941" y="1943101"/>
            <a:ext cx="5481955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4;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after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the</a:t>
            </a:r>
            <a:r>
              <a:rPr sz="2600" spc="-14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36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3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4219846" y="5823988"/>
            <a:ext cx="1182370" cy="354330"/>
            <a:chOff x="2695846" y="5823988"/>
            <a:chExt cx="1182370" cy="354330"/>
          </a:xfrm>
        </p:grpSpPr>
        <p:sp>
          <p:nvSpPr>
            <p:cNvPr id="33" name="object 33"/>
            <p:cNvSpPr/>
            <p:nvPr/>
          </p:nvSpPr>
          <p:spPr>
            <a:xfrm>
              <a:off x="3475892" y="5830338"/>
              <a:ext cx="395605" cy="341630"/>
            </a:xfrm>
            <a:custGeom>
              <a:avLst/>
              <a:gdLst/>
              <a:ahLst/>
              <a:cxnLst/>
              <a:rect l="l" t="t" r="r" b="b"/>
              <a:pathLst>
                <a:path w="395604" h="341629">
                  <a:moveTo>
                    <a:pt x="395578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395578" y="341247"/>
                  </a:lnTo>
                  <a:lnTo>
                    <a:pt x="3955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475891" y="5823988"/>
              <a:ext cx="395605" cy="354330"/>
            </a:xfrm>
            <a:custGeom>
              <a:avLst/>
              <a:gdLst/>
              <a:ahLst/>
              <a:cxnLst/>
              <a:rect l="l" t="t" r="r" b="b"/>
              <a:pathLst>
                <a:path w="395604" h="354329">
                  <a:moveTo>
                    <a:pt x="0" y="0"/>
                  </a:moveTo>
                  <a:lnTo>
                    <a:pt x="0" y="353948"/>
                  </a:lnTo>
                </a:path>
                <a:path w="395604" h="354329">
                  <a:moveTo>
                    <a:pt x="395579" y="0"/>
                  </a:moveTo>
                  <a:lnTo>
                    <a:pt x="395579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5846" y="5830338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045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475891" y="5830338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5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695846" y="6171586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045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475891" y="6171586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5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37</a:t>
            </a:fld>
            <a:endParaRPr spc="-25"/>
          </a:p>
        </p:txBody>
      </p:sp>
      <p:sp>
        <p:nvSpPr>
          <p:cNvPr id="40" name="object 40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26196" y="5830338"/>
            <a:ext cx="3733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763208" y="5851652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150055" y="5851652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5389120" y="5823989"/>
          <a:ext cx="280225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3;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357844" y="3009899"/>
            <a:ext cx="109855" cy="66548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12700">
              <a:spcBef>
                <a:spcPts val="9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5240">
              <a:spcBef>
                <a:spcPts val="84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4219847" y="5823988"/>
            <a:ext cx="2794635" cy="354330"/>
            <a:chOff x="2695846" y="5823988"/>
            <a:chExt cx="2794635" cy="354330"/>
          </a:xfrm>
        </p:grpSpPr>
        <p:sp>
          <p:nvSpPr>
            <p:cNvPr id="34" name="object 34"/>
            <p:cNvSpPr/>
            <p:nvPr/>
          </p:nvSpPr>
          <p:spPr>
            <a:xfrm>
              <a:off x="3475888" y="5830341"/>
              <a:ext cx="2008505" cy="341630"/>
            </a:xfrm>
            <a:custGeom>
              <a:avLst/>
              <a:gdLst/>
              <a:ahLst/>
              <a:cxnLst/>
              <a:rect l="l" t="t" r="r" b="b"/>
              <a:pathLst>
                <a:path w="2008504" h="341629">
                  <a:moveTo>
                    <a:pt x="395579" y="0"/>
                  </a:moveTo>
                  <a:lnTo>
                    <a:pt x="0" y="0"/>
                  </a:lnTo>
                  <a:lnTo>
                    <a:pt x="0" y="341249"/>
                  </a:lnTo>
                  <a:lnTo>
                    <a:pt x="395579" y="341249"/>
                  </a:lnTo>
                  <a:lnTo>
                    <a:pt x="395579" y="0"/>
                  </a:lnTo>
                  <a:close/>
                </a:path>
                <a:path w="2008504" h="341629">
                  <a:moveTo>
                    <a:pt x="2008047" y="0"/>
                  </a:moveTo>
                  <a:lnTo>
                    <a:pt x="1609305" y="0"/>
                  </a:lnTo>
                  <a:lnTo>
                    <a:pt x="1609305" y="341249"/>
                  </a:lnTo>
                  <a:lnTo>
                    <a:pt x="2008047" y="341249"/>
                  </a:lnTo>
                  <a:lnTo>
                    <a:pt x="2008047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75891" y="5823988"/>
              <a:ext cx="2008505" cy="354330"/>
            </a:xfrm>
            <a:custGeom>
              <a:avLst/>
              <a:gdLst/>
              <a:ahLst/>
              <a:cxnLst/>
              <a:rect l="l" t="t" r="r" b="b"/>
              <a:pathLst>
                <a:path w="2008504" h="354329">
                  <a:moveTo>
                    <a:pt x="0" y="0"/>
                  </a:moveTo>
                  <a:lnTo>
                    <a:pt x="0" y="353948"/>
                  </a:lnTo>
                </a:path>
                <a:path w="2008504" h="354329">
                  <a:moveTo>
                    <a:pt x="395579" y="0"/>
                  </a:moveTo>
                  <a:lnTo>
                    <a:pt x="395579" y="353948"/>
                  </a:lnTo>
                </a:path>
                <a:path w="2008504" h="354329">
                  <a:moveTo>
                    <a:pt x="1609303" y="0"/>
                  </a:moveTo>
                  <a:lnTo>
                    <a:pt x="1609303" y="353948"/>
                  </a:lnTo>
                </a:path>
                <a:path w="2008504" h="354329">
                  <a:moveTo>
                    <a:pt x="2008057" y="0"/>
                  </a:moveTo>
                  <a:lnTo>
                    <a:pt x="2008057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95846" y="5830338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045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475891" y="5830338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5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871470" y="5830338"/>
              <a:ext cx="1214120" cy="0"/>
            </a:xfrm>
            <a:custGeom>
              <a:avLst/>
              <a:gdLst/>
              <a:ahLst/>
              <a:cxnLst/>
              <a:rect l="l" t="t" r="r" b="b"/>
              <a:pathLst>
                <a:path w="1214120">
                  <a:moveTo>
                    <a:pt x="0" y="0"/>
                  </a:moveTo>
                  <a:lnTo>
                    <a:pt x="12137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085194" y="5830338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0" y="0"/>
                  </a:moveTo>
                  <a:lnTo>
                    <a:pt x="39875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695846" y="6171586"/>
              <a:ext cx="780415" cy="0"/>
            </a:xfrm>
            <a:custGeom>
              <a:avLst/>
              <a:gdLst/>
              <a:ahLst/>
              <a:cxnLst/>
              <a:rect l="l" t="t" r="r" b="b"/>
              <a:pathLst>
                <a:path w="780414">
                  <a:moveTo>
                    <a:pt x="0" y="0"/>
                  </a:moveTo>
                  <a:lnTo>
                    <a:pt x="780045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75891" y="6171586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579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71470" y="6171586"/>
              <a:ext cx="1214120" cy="0"/>
            </a:xfrm>
            <a:custGeom>
              <a:avLst/>
              <a:gdLst/>
              <a:ahLst/>
              <a:cxnLst/>
              <a:rect l="l" t="t" r="r" b="b"/>
              <a:pathLst>
                <a:path w="1214120">
                  <a:moveTo>
                    <a:pt x="0" y="0"/>
                  </a:moveTo>
                  <a:lnTo>
                    <a:pt x="121372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085194" y="6171586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79">
                  <a:moveTo>
                    <a:pt x="0" y="0"/>
                  </a:moveTo>
                  <a:lnTo>
                    <a:pt x="39875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226196" y="5830338"/>
            <a:ext cx="3733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763208" y="5851652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150055" y="5851652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21824" y="5851652"/>
            <a:ext cx="1543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802161" y="5830338"/>
            <a:ext cx="3987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51079" y="5851652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730785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61" name="object 61"/>
          <p:cNvGraphicFramePr>
            <a:graphicFrameLocks noGrp="1"/>
          </p:cNvGraphicFramePr>
          <p:nvPr/>
        </p:nvGraphicFramePr>
        <p:xfrm>
          <a:off x="7001598" y="5823989"/>
          <a:ext cx="118998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object 62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854211" y="3735323"/>
            <a:ext cx="17716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501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5226031" y="5460408"/>
            <a:ext cx="1605280" cy="360680"/>
          </a:xfrm>
          <a:custGeom>
            <a:avLst/>
            <a:gdLst/>
            <a:ahLst/>
            <a:cxnLst/>
            <a:rect l="l" t="t" r="r" b="b"/>
            <a:pathLst>
              <a:path w="1605279" h="360679">
                <a:moveTo>
                  <a:pt x="88091" y="261498"/>
                </a:moveTo>
                <a:lnTo>
                  <a:pt x="0" y="360597"/>
                </a:lnTo>
                <a:lnTo>
                  <a:pt x="119310" y="328701"/>
                </a:lnTo>
                <a:lnTo>
                  <a:pt x="69856" y="328701"/>
                </a:lnTo>
                <a:lnTo>
                  <a:pt x="59855" y="312487"/>
                </a:lnTo>
                <a:lnTo>
                  <a:pt x="70663" y="305820"/>
                </a:lnTo>
                <a:lnTo>
                  <a:pt x="88091" y="261498"/>
                </a:lnTo>
                <a:close/>
              </a:path>
              <a:path w="1605279" h="360679">
                <a:moveTo>
                  <a:pt x="1526301" y="317764"/>
                </a:moveTo>
                <a:lnTo>
                  <a:pt x="1478709" y="319533"/>
                </a:lnTo>
                <a:lnTo>
                  <a:pt x="1604782" y="360597"/>
                </a:lnTo>
                <a:lnTo>
                  <a:pt x="1576406" y="325001"/>
                </a:lnTo>
                <a:lnTo>
                  <a:pt x="1536736" y="325001"/>
                </a:lnTo>
                <a:lnTo>
                  <a:pt x="1526301" y="317764"/>
                </a:lnTo>
                <a:close/>
              </a:path>
              <a:path w="1605279" h="360679">
                <a:moveTo>
                  <a:pt x="64855" y="320594"/>
                </a:moveTo>
                <a:lnTo>
                  <a:pt x="69856" y="328701"/>
                </a:lnTo>
                <a:lnTo>
                  <a:pt x="80665" y="322034"/>
                </a:lnTo>
                <a:lnTo>
                  <a:pt x="64855" y="320594"/>
                </a:lnTo>
                <a:close/>
              </a:path>
              <a:path w="1605279" h="360679">
                <a:moveTo>
                  <a:pt x="80665" y="322034"/>
                </a:moveTo>
                <a:lnTo>
                  <a:pt x="69856" y="328701"/>
                </a:lnTo>
                <a:lnTo>
                  <a:pt x="119310" y="328701"/>
                </a:lnTo>
                <a:lnTo>
                  <a:pt x="128093" y="326353"/>
                </a:lnTo>
                <a:lnTo>
                  <a:pt x="80665" y="322034"/>
                </a:lnTo>
                <a:close/>
              </a:path>
              <a:path w="1605279" h="360679">
                <a:moveTo>
                  <a:pt x="1542164" y="317174"/>
                </a:moveTo>
                <a:lnTo>
                  <a:pt x="1526301" y="317764"/>
                </a:lnTo>
                <a:lnTo>
                  <a:pt x="1536736" y="325001"/>
                </a:lnTo>
                <a:lnTo>
                  <a:pt x="1542164" y="317174"/>
                </a:lnTo>
                <a:close/>
              </a:path>
              <a:path w="1605279" h="360679">
                <a:moveTo>
                  <a:pt x="1522131" y="256916"/>
                </a:moveTo>
                <a:lnTo>
                  <a:pt x="1537156" y="302110"/>
                </a:lnTo>
                <a:lnTo>
                  <a:pt x="1547592" y="309347"/>
                </a:lnTo>
                <a:lnTo>
                  <a:pt x="1536736" y="325001"/>
                </a:lnTo>
                <a:lnTo>
                  <a:pt x="1576406" y="325001"/>
                </a:lnTo>
                <a:lnTo>
                  <a:pt x="1522131" y="256916"/>
                </a:lnTo>
                <a:close/>
              </a:path>
              <a:path w="1605279" h="360679">
                <a:moveTo>
                  <a:pt x="833476" y="0"/>
                </a:moveTo>
                <a:lnTo>
                  <a:pt x="782431" y="2070"/>
                </a:lnTo>
                <a:lnTo>
                  <a:pt x="731112" y="8037"/>
                </a:lnTo>
                <a:lnTo>
                  <a:pt x="679545" y="17632"/>
                </a:lnTo>
                <a:lnTo>
                  <a:pt x="627749" y="30586"/>
                </a:lnTo>
                <a:lnTo>
                  <a:pt x="575744" y="46630"/>
                </a:lnTo>
                <a:lnTo>
                  <a:pt x="523546" y="65500"/>
                </a:lnTo>
                <a:lnTo>
                  <a:pt x="471172" y="86935"/>
                </a:lnTo>
                <a:lnTo>
                  <a:pt x="418625" y="110681"/>
                </a:lnTo>
                <a:lnTo>
                  <a:pt x="365873" y="136507"/>
                </a:lnTo>
                <a:lnTo>
                  <a:pt x="313007" y="164118"/>
                </a:lnTo>
                <a:lnTo>
                  <a:pt x="260280" y="193121"/>
                </a:lnTo>
                <a:lnTo>
                  <a:pt x="207260" y="223511"/>
                </a:lnTo>
                <a:lnTo>
                  <a:pt x="101168" y="287005"/>
                </a:lnTo>
                <a:lnTo>
                  <a:pt x="64855" y="320594"/>
                </a:lnTo>
                <a:lnTo>
                  <a:pt x="80665" y="322034"/>
                </a:lnTo>
                <a:lnTo>
                  <a:pt x="111168" y="303219"/>
                </a:lnTo>
                <a:lnTo>
                  <a:pt x="217043" y="239858"/>
                </a:lnTo>
                <a:lnTo>
                  <a:pt x="269753" y="209649"/>
                </a:lnTo>
                <a:lnTo>
                  <a:pt x="322357" y="180717"/>
                </a:lnTo>
                <a:lnTo>
                  <a:pt x="374787" y="153344"/>
                </a:lnTo>
                <a:lnTo>
                  <a:pt x="427015" y="127785"/>
                </a:lnTo>
                <a:lnTo>
                  <a:pt x="478942" y="104329"/>
                </a:lnTo>
                <a:lnTo>
                  <a:pt x="530588" y="83201"/>
                </a:lnTo>
                <a:lnTo>
                  <a:pt x="581951" y="64643"/>
                </a:lnTo>
                <a:lnTo>
                  <a:pt x="632994" y="48903"/>
                </a:lnTo>
                <a:lnTo>
                  <a:pt x="683708" y="36228"/>
                </a:lnTo>
                <a:lnTo>
                  <a:pt x="683551" y="36228"/>
                </a:lnTo>
                <a:lnTo>
                  <a:pt x="734083" y="26861"/>
                </a:lnTo>
                <a:lnTo>
                  <a:pt x="733776" y="26861"/>
                </a:lnTo>
                <a:lnTo>
                  <a:pt x="784139" y="21048"/>
                </a:lnTo>
                <a:lnTo>
                  <a:pt x="783208" y="21048"/>
                </a:lnTo>
                <a:lnTo>
                  <a:pt x="834238" y="19034"/>
                </a:lnTo>
                <a:lnTo>
                  <a:pt x="990345" y="19034"/>
                </a:lnTo>
                <a:lnTo>
                  <a:pt x="984975" y="17632"/>
                </a:lnTo>
                <a:lnTo>
                  <a:pt x="985130" y="17632"/>
                </a:lnTo>
                <a:lnTo>
                  <a:pt x="935059" y="8037"/>
                </a:lnTo>
                <a:lnTo>
                  <a:pt x="935367" y="8037"/>
                </a:lnTo>
                <a:lnTo>
                  <a:pt x="884685" y="2070"/>
                </a:lnTo>
                <a:lnTo>
                  <a:pt x="885618" y="2070"/>
                </a:lnTo>
                <a:lnTo>
                  <a:pt x="833476" y="0"/>
                </a:lnTo>
                <a:close/>
              </a:path>
              <a:path w="1605279" h="360679">
                <a:moveTo>
                  <a:pt x="70663" y="305820"/>
                </a:moveTo>
                <a:lnTo>
                  <a:pt x="59855" y="312487"/>
                </a:lnTo>
                <a:lnTo>
                  <a:pt x="64855" y="320594"/>
                </a:lnTo>
                <a:lnTo>
                  <a:pt x="70663" y="305820"/>
                </a:lnTo>
                <a:close/>
              </a:path>
              <a:path w="1605279" h="360679">
                <a:moveTo>
                  <a:pt x="990345" y="19034"/>
                </a:moveTo>
                <a:lnTo>
                  <a:pt x="834238" y="19034"/>
                </a:lnTo>
                <a:lnTo>
                  <a:pt x="883443" y="21048"/>
                </a:lnTo>
                <a:lnTo>
                  <a:pt x="932331" y="26861"/>
                </a:lnTo>
                <a:lnTo>
                  <a:pt x="980953" y="36228"/>
                </a:lnTo>
                <a:lnTo>
                  <a:pt x="1029341" y="48903"/>
                </a:lnTo>
                <a:lnTo>
                  <a:pt x="1077521" y="64643"/>
                </a:lnTo>
                <a:lnTo>
                  <a:pt x="1125513" y="83201"/>
                </a:lnTo>
                <a:lnTo>
                  <a:pt x="1173340" y="104329"/>
                </a:lnTo>
                <a:lnTo>
                  <a:pt x="1221031" y="127785"/>
                </a:lnTo>
                <a:lnTo>
                  <a:pt x="1268652" y="153344"/>
                </a:lnTo>
                <a:lnTo>
                  <a:pt x="1316153" y="180717"/>
                </a:lnTo>
                <a:lnTo>
                  <a:pt x="1363343" y="209516"/>
                </a:lnTo>
                <a:lnTo>
                  <a:pt x="1410610" y="239712"/>
                </a:lnTo>
                <a:lnTo>
                  <a:pt x="1505049" y="303024"/>
                </a:lnTo>
                <a:lnTo>
                  <a:pt x="1526301" y="317764"/>
                </a:lnTo>
                <a:lnTo>
                  <a:pt x="1542164" y="317174"/>
                </a:lnTo>
                <a:lnTo>
                  <a:pt x="1515656" y="287201"/>
                </a:lnTo>
                <a:lnTo>
                  <a:pt x="1420865" y="223658"/>
                </a:lnTo>
                <a:lnTo>
                  <a:pt x="1373266" y="193254"/>
                </a:lnTo>
                <a:lnTo>
                  <a:pt x="1325510" y="164118"/>
                </a:lnTo>
                <a:lnTo>
                  <a:pt x="1277571" y="136507"/>
                </a:lnTo>
                <a:lnTo>
                  <a:pt x="1229422" y="110681"/>
                </a:lnTo>
                <a:lnTo>
                  <a:pt x="1181101" y="86935"/>
                </a:lnTo>
                <a:lnTo>
                  <a:pt x="1132535" y="65500"/>
                </a:lnTo>
                <a:lnTo>
                  <a:pt x="1083683" y="46630"/>
                </a:lnTo>
                <a:lnTo>
                  <a:pt x="1034507" y="30586"/>
                </a:lnTo>
                <a:lnTo>
                  <a:pt x="990345" y="19034"/>
                </a:lnTo>
                <a:close/>
              </a:path>
              <a:path w="1605279" h="360679">
                <a:moveTo>
                  <a:pt x="1537156" y="302110"/>
                </a:moveTo>
                <a:lnTo>
                  <a:pt x="1542164" y="317174"/>
                </a:lnTo>
                <a:lnTo>
                  <a:pt x="1547592" y="309347"/>
                </a:lnTo>
                <a:lnTo>
                  <a:pt x="1537156" y="30211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583905" y="3554234"/>
            <a:ext cx="386715" cy="509905"/>
          </a:xfrm>
          <a:custGeom>
            <a:avLst/>
            <a:gdLst/>
            <a:ahLst/>
            <a:cxnLst/>
            <a:rect l="l" t="t" r="r" b="b"/>
            <a:pathLst>
              <a:path w="386714" h="509904">
                <a:moveTo>
                  <a:pt x="310592" y="386099"/>
                </a:moveTo>
                <a:lnTo>
                  <a:pt x="358414" y="509766"/>
                </a:lnTo>
                <a:lnTo>
                  <a:pt x="374652" y="435024"/>
                </a:lnTo>
                <a:lnTo>
                  <a:pt x="343067" y="435024"/>
                </a:lnTo>
                <a:lnTo>
                  <a:pt x="341274" y="421247"/>
                </a:lnTo>
                <a:lnTo>
                  <a:pt x="341238" y="420968"/>
                </a:lnTo>
                <a:lnTo>
                  <a:pt x="310592" y="386099"/>
                </a:lnTo>
                <a:close/>
              </a:path>
              <a:path w="386714" h="509904">
                <a:moveTo>
                  <a:pt x="341238" y="420968"/>
                </a:moveTo>
                <a:lnTo>
                  <a:pt x="343067" y="435024"/>
                </a:lnTo>
                <a:lnTo>
                  <a:pt x="352507" y="433796"/>
                </a:lnTo>
                <a:lnTo>
                  <a:pt x="341238" y="420968"/>
                </a:lnTo>
                <a:close/>
              </a:path>
              <a:path w="386714" h="509904">
                <a:moveTo>
                  <a:pt x="386563" y="380197"/>
                </a:moveTo>
                <a:lnTo>
                  <a:pt x="360484" y="421247"/>
                </a:lnTo>
                <a:lnTo>
                  <a:pt x="361957" y="432567"/>
                </a:lnTo>
                <a:lnTo>
                  <a:pt x="343067" y="435024"/>
                </a:lnTo>
                <a:lnTo>
                  <a:pt x="374652" y="435024"/>
                </a:lnTo>
                <a:lnTo>
                  <a:pt x="386563" y="380197"/>
                </a:lnTo>
                <a:close/>
              </a:path>
              <a:path w="386714" h="509904">
                <a:moveTo>
                  <a:pt x="86648" y="22251"/>
                </a:moveTo>
                <a:lnTo>
                  <a:pt x="74884" y="28041"/>
                </a:lnTo>
                <a:lnTo>
                  <a:pt x="90017" y="44575"/>
                </a:lnTo>
                <a:lnTo>
                  <a:pt x="95185" y="46883"/>
                </a:lnTo>
                <a:lnTo>
                  <a:pt x="110794" y="55083"/>
                </a:lnTo>
                <a:lnTo>
                  <a:pt x="156193" y="86111"/>
                </a:lnTo>
                <a:lnTo>
                  <a:pt x="185191" y="111951"/>
                </a:lnTo>
                <a:lnTo>
                  <a:pt x="212713" y="141423"/>
                </a:lnTo>
                <a:lnTo>
                  <a:pt x="238478" y="174161"/>
                </a:lnTo>
                <a:lnTo>
                  <a:pt x="262208" y="209798"/>
                </a:lnTo>
                <a:lnTo>
                  <a:pt x="283630" y="247966"/>
                </a:lnTo>
                <a:lnTo>
                  <a:pt x="302475" y="288292"/>
                </a:lnTo>
                <a:lnTo>
                  <a:pt x="318479" y="330407"/>
                </a:lnTo>
                <a:lnTo>
                  <a:pt x="331379" y="373937"/>
                </a:lnTo>
                <a:lnTo>
                  <a:pt x="340918" y="418513"/>
                </a:lnTo>
                <a:lnTo>
                  <a:pt x="341238" y="420968"/>
                </a:lnTo>
                <a:lnTo>
                  <a:pt x="352512" y="433796"/>
                </a:lnTo>
                <a:lnTo>
                  <a:pt x="360484" y="421247"/>
                </a:lnTo>
                <a:lnTo>
                  <a:pt x="359808" y="416054"/>
                </a:lnTo>
                <a:lnTo>
                  <a:pt x="350010" y="369963"/>
                </a:lnTo>
                <a:lnTo>
                  <a:pt x="336746" y="325005"/>
                </a:lnTo>
                <a:lnTo>
                  <a:pt x="320287" y="281536"/>
                </a:lnTo>
                <a:lnTo>
                  <a:pt x="300893" y="239911"/>
                </a:lnTo>
                <a:lnTo>
                  <a:pt x="278825" y="200484"/>
                </a:lnTo>
                <a:lnTo>
                  <a:pt x="254341" y="163612"/>
                </a:lnTo>
                <a:lnTo>
                  <a:pt x="227691" y="129653"/>
                </a:lnTo>
                <a:lnTo>
                  <a:pt x="199124" y="98960"/>
                </a:lnTo>
                <a:lnTo>
                  <a:pt x="168882" y="71902"/>
                </a:lnTo>
                <a:lnTo>
                  <a:pt x="137200" y="48844"/>
                </a:lnTo>
                <a:lnTo>
                  <a:pt x="104061" y="30026"/>
                </a:lnTo>
                <a:lnTo>
                  <a:pt x="87213" y="22461"/>
                </a:lnTo>
                <a:lnTo>
                  <a:pt x="86648" y="22251"/>
                </a:lnTo>
                <a:close/>
              </a:path>
              <a:path w="386714" h="509904">
                <a:moveTo>
                  <a:pt x="360484" y="421247"/>
                </a:moveTo>
                <a:lnTo>
                  <a:pt x="352512" y="433796"/>
                </a:lnTo>
                <a:lnTo>
                  <a:pt x="361957" y="432567"/>
                </a:lnTo>
                <a:lnTo>
                  <a:pt x="360484" y="421247"/>
                </a:lnTo>
                <a:close/>
              </a:path>
              <a:path w="386714" h="509904">
                <a:moveTo>
                  <a:pt x="131857" y="0"/>
                </a:moveTo>
                <a:lnTo>
                  <a:pt x="0" y="13942"/>
                </a:lnTo>
                <a:lnTo>
                  <a:pt x="117756" y="74884"/>
                </a:lnTo>
                <a:lnTo>
                  <a:pt x="90017" y="44575"/>
                </a:lnTo>
                <a:lnTo>
                  <a:pt x="79427" y="39847"/>
                </a:lnTo>
                <a:lnTo>
                  <a:pt x="71587" y="36978"/>
                </a:lnTo>
                <a:lnTo>
                  <a:pt x="78181" y="19105"/>
                </a:lnTo>
                <a:lnTo>
                  <a:pt x="93039" y="19105"/>
                </a:lnTo>
                <a:lnTo>
                  <a:pt x="131857" y="0"/>
                </a:lnTo>
                <a:close/>
              </a:path>
              <a:path w="386714" h="509904">
                <a:moveTo>
                  <a:pt x="74884" y="28041"/>
                </a:moveTo>
                <a:lnTo>
                  <a:pt x="71587" y="36978"/>
                </a:lnTo>
                <a:lnTo>
                  <a:pt x="79427" y="39847"/>
                </a:lnTo>
                <a:lnTo>
                  <a:pt x="90017" y="44575"/>
                </a:lnTo>
                <a:lnTo>
                  <a:pt x="74884" y="28041"/>
                </a:lnTo>
                <a:close/>
              </a:path>
              <a:path w="386714" h="509904">
                <a:moveTo>
                  <a:pt x="78181" y="19105"/>
                </a:moveTo>
                <a:lnTo>
                  <a:pt x="74884" y="28041"/>
                </a:lnTo>
                <a:lnTo>
                  <a:pt x="86648" y="22251"/>
                </a:lnTo>
                <a:lnTo>
                  <a:pt x="78181" y="19105"/>
                </a:lnTo>
                <a:close/>
              </a:path>
              <a:path w="386714" h="509904">
                <a:moveTo>
                  <a:pt x="93039" y="19105"/>
                </a:moveTo>
                <a:lnTo>
                  <a:pt x="78181" y="19105"/>
                </a:lnTo>
                <a:lnTo>
                  <a:pt x="86648" y="22251"/>
                </a:lnTo>
                <a:lnTo>
                  <a:pt x="93039" y="191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38</a:t>
            </a:fld>
            <a:endParaRPr spc="-25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9940" y="1943101"/>
            <a:ext cx="545846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3;</a:t>
            </a:r>
            <a:r>
              <a:rPr sz="2600" spc="-9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after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the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39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1" name="object 41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2" name="object 42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Heaps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666813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A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FF0000"/>
                </a:solidFill>
                <a:latin typeface="Constantia"/>
                <a:cs typeface="Constantia"/>
              </a:rPr>
              <a:t>heap</a:t>
            </a:r>
            <a:r>
              <a:rPr sz="2600" spc="-15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can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be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seen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as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complete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binary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tree: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9685" y="2642313"/>
            <a:ext cx="3414395" cy="1574165"/>
            <a:chOff x="2115684" y="2642312"/>
            <a:chExt cx="3414395" cy="1574165"/>
          </a:xfrm>
        </p:grpSpPr>
        <p:sp>
          <p:nvSpPr>
            <p:cNvPr id="5" name="object 5"/>
            <p:cNvSpPr/>
            <p:nvPr/>
          </p:nvSpPr>
          <p:spPr>
            <a:xfrm>
              <a:off x="3968700" y="2655012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783908" y="3212795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4365" y="2923979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176512" y="3212795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53439" y="2923949"/>
              <a:ext cx="973455" cy="337820"/>
            </a:xfrm>
            <a:custGeom>
              <a:avLst/>
              <a:gdLst/>
              <a:ahLst/>
              <a:cxnLst/>
              <a:rect l="l" t="t" r="r" b="b"/>
              <a:pathLst>
                <a:path w="973454" h="337820">
                  <a:moveTo>
                    <a:pt x="848470" y="308971"/>
                  </a:moveTo>
                  <a:lnTo>
                    <a:pt x="840385" y="333051"/>
                  </a:lnTo>
                  <a:lnTo>
                    <a:pt x="972907" y="337357"/>
                  </a:lnTo>
                  <a:lnTo>
                    <a:pt x="938474" y="313014"/>
                  </a:lnTo>
                  <a:lnTo>
                    <a:pt x="860510" y="313014"/>
                  </a:lnTo>
                  <a:lnTo>
                    <a:pt x="848470" y="308971"/>
                  </a:lnTo>
                  <a:close/>
                </a:path>
                <a:path w="973454" h="337820">
                  <a:moveTo>
                    <a:pt x="856555" y="284893"/>
                  </a:moveTo>
                  <a:lnTo>
                    <a:pt x="848470" y="308971"/>
                  </a:lnTo>
                  <a:lnTo>
                    <a:pt x="860510" y="313014"/>
                  </a:lnTo>
                  <a:lnTo>
                    <a:pt x="868594" y="288936"/>
                  </a:lnTo>
                  <a:lnTo>
                    <a:pt x="856555" y="284893"/>
                  </a:lnTo>
                  <a:close/>
                </a:path>
                <a:path w="973454" h="337820">
                  <a:moveTo>
                    <a:pt x="864640" y="260814"/>
                  </a:moveTo>
                  <a:lnTo>
                    <a:pt x="856555" y="284893"/>
                  </a:lnTo>
                  <a:lnTo>
                    <a:pt x="868594" y="288936"/>
                  </a:lnTo>
                  <a:lnTo>
                    <a:pt x="860510" y="313014"/>
                  </a:lnTo>
                  <a:lnTo>
                    <a:pt x="938474" y="313014"/>
                  </a:lnTo>
                  <a:lnTo>
                    <a:pt x="864640" y="260814"/>
                  </a:lnTo>
                  <a:close/>
                </a:path>
                <a:path w="973454" h="337820">
                  <a:moveTo>
                    <a:pt x="8084" y="0"/>
                  </a:moveTo>
                  <a:lnTo>
                    <a:pt x="0" y="24077"/>
                  </a:lnTo>
                  <a:lnTo>
                    <a:pt x="848470" y="308971"/>
                  </a:lnTo>
                  <a:lnTo>
                    <a:pt x="856555" y="284893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28384" y="3874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62205" y="3906011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942840" y="3484938"/>
            <a:ext cx="1367790" cy="731520"/>
            <a:chOff x="2418840" y="3484938"/>
            <a:chExt cx="1367790" cy="731520"/>
          </a:xfrm>
        </p:grpSpPr>
        <p:sp>
          <p:nvSpPr>
            <p:cNvPr id="13" name="object 13"/>
            <p:cNvSpPr/>
            <p:nvPr/>
          </p:nvSpPr>
          <p:spPr>
            <a:xfrm>
              <a:off x="2418840" y="3484938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33612" y="3872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072195" y="3906011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589196" y="3484984"/>
            <a:ext cx="1926589" cy="731520"/>
            <a:chOff x="3065195" y="3484984"/>
            <a:chExt cx="1926589" cy="731520"/>
          </a:xfrm>
        </p:grpSpPr>
        <p:sp>
          <p:nvSpPr>
            <p:cNvPr id="17" name="object 17"/>
            <p:cNvSpPr/>
            <p:nvPr/>
          </p:nvSpPr>
          <p:spPr>
            <a:xfrm>
              <a:off x="3065195" y="3484984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4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4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4" h="436245">
                  <a:moveTo>
                    <a:pt x="357889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9" y="317616"/>
                  </a:lnTo>
                  <a:close/>
                </a:path>
                <a:path w="418464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638499" y="3874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271527" y="3906011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452956" y="3488276"/>
            <a:ext cx="1134110" cy="728345"/>
            <a:chOff x="4928956" y="3488275"/>
            <a:chExt cx="1134110" cy="728345"/>
          </a:xfrm>
        </p:grpSpPr>
        <p:sp>
          <p:nvSpPr>
            <p:cNvPr id="21" name="object 21"/>
            <p:cNvSpPr/>
            <p:nvPr/>
          </p:nvSpPr>
          <p:spPr>
            <a:xfrm>
              <a:off x="4928956" y="3488275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4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4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70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09912" y="3872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350876" y="3906011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3228409" y="3488333"/>
            <a:ext cx="4055745" cy="1325245"/>
            <a:chOff x="1704408" y="3488332"/>
            <a:chExt cx="4055745" cy="1325245"/>
          </a:xfrm>
        </p:grpSpPr>
        <p:sp>
          <p:nvSpPr>
            <p:cNvPr id="25" name="object 25"/>
            <p:cNvSpPr/>
            <p:nvPr/>
          </p:nvSpPr>
          <p:spPr>
            <a:xfrm>
              <a:off x="5456509" y="3488332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2"/>
                  </a:moveTo>
                  <a:lnTo>
                    <a:pt x="199825" y="349338"/>
                  </a:lnTo>
                  <a:lnTo>
                    <a:pt x="303237" y="432324"/>
                  </a:lnTo>
                  <a:lnTo>
                    <a:pt x="275233" y="345391"/>
                  </a:lnTo>
                  <a:lnTo>
                    <a:pt x="227947" y="345391"/>
                  </a:lnTo>
                  <a:lnTo>
                    <a:pt x="220743" y="334932"/>
                  </a:lnTo>
                  <a:close/>
                </a:path>
                <a:path w="303529" h="432435">
                  <a:moveTo>
                    <a:pt x="241663" y="320525"/>
                  </a:moveTo>
                  <a:lnTo>
                    <a:pt x="220743" y="334932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3" y="320525"/>
                  </a:lnTo>
                  <a:close/>
                </a:path>
                <a:path w="303529" h="432435">
                  <a:moveTo>
                    <a:pt x="262582" y="306118"/>
                  </a:moveTo>
                  <a:lnTo>
                    <a:pt x="241663" y="320525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3" y="345391"/>
                  </a:lnTo>
                  <a:lnTo>
                    <a:pt x="262582" y="306118"/>
                  </a:lnTo>
                  <a:close/>
                </a:path>
                <a:path w="303529" h="432435">
                  <a:moveTo>
                    <a:pt x="20919" y="0"/>
                  </a:moveTo>
                  <a:lnTo>
                    <a:pt x="0" y="14406"/>
                  </a:lnTo>
                  <a:lnTo>
                    <a:pt x="220743" y="334932"/>
                  </a:lnTo>
                  <a:lnTo>
                    <a:pt x="241663" y="320525"/>
                  </a:lnTo>
                  <a:lnTo>
                    <a:pt x="209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717108" y="4471416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887254" y="4146588"/>
              <a:ext cx="300355" cy="325120"/>
            </a:xfrm>
            <a:custGeom>
              <a:avLst/>
              <a:gdLst/>
              <a:ahLst/>
              <a:cxnLst/>
              <a:rect l="l" t="t" r="r" b="b"/>
              <a:pathLst>
                <a:path w="300355" h="325120">
                  <a:moveTo>
                    <a:pt x="57953" y="205572"/>
                  </a:moveTo>
                  <a:lnTo>
                    <a:pt x="0" y="324827"/>
                  </a:lnTo>
                  <a:lnTo>
                    <a:pt x="114029" y="257167"/>
                  </a:lnTo>
                  <a:lnTo>
                    <a:pt x="105495" y="249314"/>
                  </a:lnTo>
                  <a:lnTo>
                    <a:pt x="86738" y="249314"/>
                  </a:lnTo>
                  <a:lnTo>
                    <a:pt x="68046" y="232116"/>
                  </a:lnTo>
                  <a:lnTo>
                    <a:pt x="76645" y="222770"/>
                  </a:lnTo>
                  <a:lnTo>
                    <a:pt x="57953" y="205572"/>
                  </a:lnTo>
                  <a:close/>
                </a:path>
                <a:path w="300355" h="325120">
                  <a:moveTo>
                    <a:pt x="76645" y="222770"/>
                  </a:moveTo>
                  <a:lnTo>
                    <a:pt x="68046" y="232116"/>
                  </a:lnTo>
                  <a:lnTo>
                    <a:pt x="86738" y="249314"/>
                  </a:lnTo>
                  <a:lnTo>
                    <a:pt x="95337" y="239969"/>
                  </a:lnTo>
                  <a:lnTo>
                    <a:pt x="76645" y="222770"/>
                  </a:lnTo>
                  <a:close/>
                </a:path>
                <a:path w="300355" h="325120">
                  <a:moveTo>
                    <a:pt x="95337" y="239969"/>
                  </a:moveTo>
                  <a:lnTo>
                    <a:pt x="86738" y="249314"/>
                  </a:lnTo>
                  <a:lnTo>
                    <a:pt x="105495" y="249314"/>
                  </a:lnTo>
                  <a:lnTo>
                    <a:pt x="95337" y="239969"/>
                  </a:lnTo>
                  <a:close/>
                </a:path>
                <a:path w="300355" h="325120">
                  <a:moveTo>
                    <a:pt x="281618" y="0"/>
                  </a:moveTo>
                  <a:lnTo>
                    <a:pt x="76645" y="222770"/>
                  </a:lnTo>
                  <a:lnTo>
                    <a:pt x="95337" y="239969"/>
                  </a:lnTo>
                  <a:lnTo>
                    <a:pt x="300310" y="17198"/>
                  </a:lnTo>
                  <a:lnTo>
                    <a:pt x="2816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514600" y="44693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09146" y="4146983"/>
              <a:ext cx="276225" cy="322580"/>
            </a:xfrm>
            <a:custGeom>
              <a:avLst/>
              <a:gdLst/>
              <a:ahLst/>
              <a:cxnLst/>
              <a:rect l="l" t="t" r="r" b="b"/>
              <a:pathLst>
                <a:path w="276225" h="322579">
                  <a:moveTo>
                    <a:pt x="183856" y="233631"/>
                  </a:moveTo>
                  <a:lnTo>
                    <a:pt x="164468" y="250041"/>
                  </a:lnTo>
                  <a:lnTo>
                    <a:pt x="275598" y="322365"/>
                  </a:lnTo>
                  <a:lnTo>
                    <a:pt x="241157" y="243325"/>
                  </a:lnTo>
                  <a:lnTo>
                    <a:pt x="192062" y="243325"/>
                  </a:lnTo>
                  <a:lnTo>
                    <a:pt x="183856" y="233631"/>
                  </a:lnTo>
                  <a:close/>
                </a:path>
                <a:path w="276225" h="322579">
                  <a:moveTo>
                    <a:pt x="203244" y="217221"/>
                  </a:moveTo>
                  <a:lnTo>
                    <a:pt x="183856" y="233631"/>
                  </a:lnTo>
                  <a:lnTo>
                    <a:pt x="192062" y="243325"/>
                  </a:lnTo>
                  <a:lnTo>
                    <a:pt x="211449" y="226915"/>
                  </a:lnTo>
                  <a:lnTo>
                    <a:pt x="203244" y="217221"/>
                  </a:lnTo>
                  <a:close/>
                </a:path>
                <a:path w="276225" h="322579">
                  <a:moveTo>
                    <a:pt x="222632" y="200812"/>
                  </a:moveTo>
                  <a:lnTo>
                    <a:pt x="203244" y="217221"/>
                  </a:lnTo>
                  <a:lnTo>
                    <a:pt x="211449" y="226915"/>
                  </a:lnTo>
                  <a:lnTo>
                    <a:pt x="192062" y="243325"/>
                  </a:lnTo>
                  <a:lnTo>
                    <a:pt x="241157" y="243325"/>
                  </a:lnTo>
                  <a:lnTo>
                    <a:pt x="222632" y="200812"/>
                  </a:lnTo>
                  <a:close/>
                </a:path>
                <a:path w="276225" h="322579">
                  <a:moveTo>
                    <a:pt x="19387" y="0"/>
                  </a:moveTo>
                  <a:lnTo>
                    <a:pt x="0" y="16409"/>
                  </a:lnTo>
                  <a:lnTo>
                    <a:pt x="183856" y="233631"/>
                  </a:lnTo>
                  <a:lnTo>
                    <a:pt x="203244" y="217221"/>
                  </a:lnTo>
                  <a:lnTo>
                    <a:pt x="19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88708" y="4471416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453005" y="4503420"/>
            <a:ext cx="5030470" cy="1374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5035">
              <a:spcBef>
                <a:spcPts val="100"/>
              </a:spcBef>
              <a:tabLst>
                <a:tab pos="1708785" algn="l"/>
                <a:tab pos="2301875" algn="l"/>
              </a:tabLst>
            </a:pPr>
            <a:r>
              <a:rPr sz="1400" spc="-50">
                <a:latin typeface="Constantia"/>
                <a:cs typeface="Constantia"/>
              </a:rPr>
              <a:t>2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50">
                <a:latin typeface="Constantia"/>
                <a:cs typeface="Constantia"/>
              </a:rPr>
              <a:t>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  <a:p>
            <a:pPr>
              <a:spcBef>
                <a:spcPts val="935"/>
              </a:spcBef>
            </a:pPr>
            <a:endParaRPr sz="1400">
              <a:latin typeface="Constantia"/>
              <a:cs typeface="Constantia"/>
            </a:endParaRPr>
          </a:p>
          <a:p>
            <a:pPr marL="259079" indent="-246379">
              <a:spcBef>
                <a:spcPts val="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259079" algn="l"/>
              </a:tabLst>
            </a:pPr>
            <a:r>
              <a:rPr sz="2400">
                <a:latin typeface="Constantia"/>
                <a:cs typeface="Constantia"/>
              </a:rPr>
              <a:t>What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makes</a:t>
            </a:r>
            <a:r>
              <a:rPr sz="2400" spc="-1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binary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tree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complete?</a:t>
            </a:r>
            <a:endParaRPr sz="2400">
              <a:latin typeface="Constantia"/>
              <a:cs typeface="Constantia"/>
            </a:endParaRPr>
          </a:p>
          <a:p>
            <a:pPr marL="259079" indent="-246379">
              <a:spcBef>
                <a:spcPts val="5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259079" algn="l"/>
              </a:tabLst>
            </a:pPr>
            <a:r>
              <a:rPr sz="2400">
                <a:latin typeface="Constantia"/>
                <a:cs typeface="Constantia"/>
              </a:rPr>
              <a:t>Is</a:t>
            </a:r>
            <a:r>
              <a:rPr sz="2400" spc="-1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13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example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30">
                <a:latin typeface="Constantia"/>
                <a:cs typeface="Constantia"/>
              </a:rPr>
              <a:t>above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complete?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782854" y="4147536"/>
            <a:ext cx="234950" cy="324485"/>
          </a:xfrm>
          <a:custGeom>
            <a:avLst/>
            <a:gdLst/>
            <a:ahLst/>
            <a:cxnLst/>
            <a:rect l="l" t="t" r="r" b="b"/>
            <a:pathLst>
              <a:path w="234950" h="324485">
                <a:moveTo>
                  <a:pt x="42417" y="198257"/>
                </a:moveTo>
                <a:lnTo>
                  <a:pt x="0" y="323880"/>
                </a:lnTo>
                <a:lnTo>
                  <a:pt x="104564" y="242351"/>
                </a:lnTo>
                <a:lnTo>
                  <a:pt x="98446" y="238010"/>
                </a:lnTo>
                <a:lnTo>
                  <a:pt x="76499" y="238010"/>
                </a:lnTo>
                <a:lnTo>
                  <a:pt x="55784" y="223312"/>
                </a:lnTo>
                <a:lnTo>
                  <a:pt x="63133" y="212955"/>
                </a:lnTo>
                <a:lnTo>
                  <a:pt x="42417" y="198257"/>
                </a:lnTo>
                <a:close/>
              </a:path>
              <a:path w="234950" h="324485">
                <a:moveTo>
                  <a:pt x="63133" y="212955"/>
                </a:moveTo>
                <a:lnTo>
                  <a:pt x="55784" y="223312"/>
                </a:lnTo>
                <a:lnTo>
                  <a:pt x="76499" y="238010"/>
                </a:lnTo>
                <a:lnTo>
                  <a:pt x="83848" y="227653"/>
                </a:lnTo>
                <a:lnTo>
                  <a:pt x="63133" y="212955"/>
                </a:lnTo>
                <a:close/>
              </a:path>
              <a:path w="234950" h="324485">
                <a:moveTo>
                  <a:pt x="83848" y="227653"/>
                </a:moveTo>
                <a:lnTo>
                  <a:pt x="76499" y="238010"/>
                </a:lnTo>
                <a:lnTo>
                  <a:pt x="98446" y="238010"/>
                </a:lnTo>
                <a:lnTo>
                  <a:pt x="83848" y="227653"/>
                </a:lnTo>
                <a:close/>
              </a:path>
              <a:path w="234950" h="324485">
                <a:moveTo>
                  <a:pt x="214235" y="0"/>
                </a:moveTo>
                <a:lnTo>
                  <a:pt x="63133" y="212955"/>
                </a:lnTo>
                <a:lnTo>
                  <a:pt x="83848" y="227653"/>
                </a:lnTo>
                <a:lnTo>
                  <a:pt x="234950" y="14698"/>
                </a:lnTo>
                <a:lnTo>
                  <a:pt x="21423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4386569" y="3204971"/>
            <a:ext cx="175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</a:t>
            </a:fld>
            <a:endParaRPr spc="-25"/>
          </a:p>
        </p:txBody>
      </p:sp>
      <p:sp>
        <p:nvSpPr>
          <p:cNvPr id="34" name="object 34"/>
          <p:cNvSpPr txBox="1"/>
          <p:nvPr/>
        </p:nvSpPr>
        <p:spPr>
          <a:xfrm>
            <a:off x="6790411" y="32171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71818" y="26837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8"/>
                  </a:lnTo>
                  <a:lnTo>
                    <a:pt x="23229" y="81519"/>
                  </a:lnTo>
                  <a:lnTo>
                    <a:pt x="6077" y="120837"/>
                  </a:lnTo>
                  <a:lnTo>
                    <a:pt x="0" y="164593"/>
                  </a:lnTo>
                  <a:lnTo>
                    <a:pt x="6077" y="208348"/>
                  </a:lnTo>
                  <a:lnTo>
                    <a:pt x="23229" y="247665"/>
                  </a:lnTo>
                  <a:lnTo>
                    <a:pt x="49834" y="280977"/>
                  </a:lnTo>
                  <a:lnTo>
                    <a:pt x="84270" y="306713"/>
                  </a:lnTo>
                  <a:lnTo>
                    <a:pt x="124915" y="323305"/>
                  </a:lnTo>
                  <a:lnTo>
                    <a:pt x="170146" y="329185"/>
                  </a:lnTo>
                  <a:lnTo>
                    <a:pt x="215378" y="323305"/>
                  </a:lnTo>
                  <a:lnTo>
                    <a:pt x="256022" y="306713"/>
                  </a:lnTo>
                  <a:lnTo>
                    <a:pt x="290458" y="280977"/>
                  </a:lnTo>
                  <a:lnTo>
                    <a:pt x="317062" y="247665"/>
                  </a:lnTo>
                  <a:lnTo>
                    <a:pt x="334214" y="208348"/>
                  </a:lnTo>
                  <a:lnTo>
                    <a:pt x="340292" y="164593"/>
                  </a:lnTo>
                  <a:lnTo>
                    <a:pt x="334214" y="120837"/>
                  </a:lnTo>
                  <a:lnTo>
                    <a:pt x="317062" y="81519"/>
                  </a:lnTo>
                  <a:lnTo>
                    <a:pt x="290458" y="48208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2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4599550" y="5823988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48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19846" y="5823988"/>
            <a:ext cx="379730" cy="354330"/>
          </a:xfrm>
          <a:custGeom>
            <a:avLst/>
            <a:gdLst/>
            <a:ahLst/>
            <a:cxnLst/>
            <a:rect l="l" t="t" r="r" b="b"/>
            <a:pathLst>
              <a:path w="379730" h="354329">
                <a:moveTo>
                  <a:pt x="0" y="6350"/>
                </a:moveTo>
                <a:lnTo>
                  <a:pt x="379704" y="6350"/>
                </a:lnTo>
              </a:path>
              <a:path w="379730" h="354329">
                <a:moveTo>
                  <a:pt x="6350" y="0"/>
                </a:moveTo>
                <a:lnTo>
                  <a:pt x="6350" y="353948"/>
                </a:lnTo>
              </a:path>
              <a:path w="379730" h="354329">
                <a:moveTo>
                  <a:pt x="0" y="347598"/>
                </a:moveTo>
                <a:lnTo>
                  <a:pt x="379704" y="347598"/>
                </a:lnTo>
              </a:path>
            </a:pathLst>
          </a:custGeom>
          <a:ln w="127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40</a:t>
            </a:fld>
            <a:endParaRPr spc="-25"/>
          </a:p>
        </p:txBody>
      </p:sp>
      <p:sp>
        <p:nvSpPr>
          <p:cNvPr id="35" name="object 35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359692" y="5851652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5" name="object 45"/>
          <p:cNvGraphicFramePr>
            <a:graphicFrameLocks noGrp="1"/>
          </p:cNvGraphicFramePr>
          <p:nvPr/>
        </p:nvGraphicFramePr>
        <p:xfrm>
          <a:off x="4593202" y="5823989"/>
          <a:ext cx="359790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object 46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8"/>
                  </a:lnTo>
                  <a:lnTo>
                    <a:pt x="23229" y="81519"/>
                  </a:lnTo>
                  <a:lnTo>
                    <a:pt x="6077" y="120837"/>
                  </a:lnTo>
                  <a:lnTo>
                    <a:pt x="0" y="164593"/>
                  </a:lnTo>
                  <a:lnTo>
                    <a:pt x="6077" y="208348"/>
                  </a:lnTo>
                  <a:lnTo>
                    <a:pt x="23229" y="247665"/>
                  </a:lnTo>
                  <a:lnTo>
                    <a:pt x="49834" y="280977"/>
                  </a:lnTo>
                  <a:lnTo>
                    <a:pt x="84270" y="306713"/>
                  </a:lnTo>
                  <a:lnTo>
                    <a:pt x="124915" y="323305"/>
                  </a:lnTo>
                  <a:lnTo>
                    <a:pt x="170146" y="329185"/>
                  </a:lnTo>
                  <a:lnTo>
                    <a:pt x="215378" y="323305"/>
                  </a:lnTo>
                  <a:lnTo>
                    <a:pt x="256022" y="306713"/>
                  </a:lnTo>
                  <a:lnTo>
                    <a:pt x="290458" y="280977"/>
                  </a:lnTo>
                  <a:lnTo>
                    <a:pt x="317062" y="247665"/>
                  </a:lnTo>
                  <a:lnTo>
                    <a:pt x="334214" y="208348"/>
                  </a:lnTo>
                  <a:lnTo>
                    <a:pt x="340292" y="164593"/>
                  </a:lnTo>
                  <a:lnTo>
                    <a:pt x="334214" y="120837"/>
                  </a:lnTo>
                  <a:lnTo>
                    <a:pt x="317062" y="81519"/>
                  </a:lnTo>
                  <a:lnTo>
                    <a:pt x="290458" y="48208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70" y="308637"/>
                  </a:lnTo>
                  <a:lnTo>
                    <a:pt x="124915" y="325334"/>
                  </a:lnTo>
                  <a:lnTo>
                    <a:pt x="170146" y="331250"/>
                  </a:lnTo>
                  <a:lnTo>
                    <a:pt x="215378" y="325334"/>
                  </a:lnTo>
                  <a:lnTo>
                    <a:pt x="256022" y="308637"/>
                  </a:lnTo>
                  <a:lnTo>
                    <a:pt x="290458" y="282739"/>
                  </a:lnTo>
                  <a:lnTo>
                    <a:pt x="317062" y="249219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5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2;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31424" y="3036170"/>
            <a:ext cx="13652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2794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10648" y="3802379"/>
            <a:ext cx="110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99550" y="5823988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48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19846" y="5823988"/>
            <a:ext cx="379730" cy="354330"/>
          </a:xfrm>
          <a:custGeom>
            <a:avLst/>
            <a:gdLst/>
            <a:ahLst/>
            <a:cxnLst/>
            <a:rect l="l" t="t" r="r" b="b"/>
            <a:pathLst>
              <a:path w="379730" h="354329">
                <a:moveTo>
                  <a:pt x="0" y="6350"/>
                </a:moveTo>
                <a:lnTo>
                  <a:pt x="379704" y="6350"/>
                </a:lnTo>
              </a:path>
              <a:path w="379730" h="354329">
                <a:moveTo>
                  <a:pt x="6350" y="0"/>
                </a:moveTo>
                <a:lnTo>
                  <a:pt x="6350" y="353948"/>
                </a:lnTo>
              </a:path>
              <a:path w="379730" h="354329">
                <a:moveTo>
                  <a:pt x="0" y="347598"/>
                </a:moveTo>
                <a:lnTo>
                  <a:pt x="379704" y="347598"/>
                </a:lnTo>
              </a:path>
            </a:pathLst>
          </a:custGeom>
          <a:ln w="1270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359692" y="5851652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6" name="object 46"/>
          <p:cNvGraphicFramePr>
            <a:graphicFrameLocks noGrp="1"/>
          </p:cNvGraphicFramePr>
          <p:nvPr/>
        </p:nvGraphicFramePr>
        <p:xfrm>
          <a:off x="4593202" y="5823989"/>
          <a:ext cx="359790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7" name="object 47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14104" y="5469807"/>
            <a:ext cx="1205865" cy="360680"/>
          </a:xfrm>
          <a:custGeom>
            <a:avLst/>
            <a:gdLst/>
            <a:ahLst/>
            <a:cxnLst/>
            <a:rect l="l" t="t" r="r" b="b"/>
            <a:pathLst>
              <a:path w="1205864" h="360679">
                <a:moveTo>
                  <a:pt x="73982" y="250559"/>
                </a:moveTo>
                <a:lnTo>
                  <a:pt x="0" y="360591"/>
                </a:lnTo>
                <a:lnTo>
                  <a:pt x="98056" y="319602"/>
                </a:lnTo>
                <a:lnTo>
                  <a:pt x="64938" y="319602"/>
                </a:lnTo>
                <a:lnTo>
                  <a:pt x="52851" y="304878"/>
                </a:lnTo>
                <a:lnTo>
                  <a:pt x="62666" y="296820"/>
                </a:lnTo>
                <a:lnTo>
                  <a:pt x="73982" y="250559"/>
                </a:lnTo>
                <a:close/>
              </a:path>
              <a:path w="1205864" h="360679">
                <a:moveTo>
                  <a:pt x="1086717" y="302468"/>
                </a:moveTo>
                <a:lnTo>
                  <a:pt x="1086570" y="302468"/>
                </a:lnTo>
                <a:lnTo>
                  <a:pt x="1205696" y="360591"/>
                </a:lnTo>
                <a:lnTo>
                  <a:pt x="1179277" y="315907"/>
                </a:lnTo>
                <a:lnTo>
                  <a:pt x="1143241" y="315907"/>
                </a:lnTo>
                <a:lnTo>
                  <a:pt x="1133910" y="307293"/>
                </a:lnTo>
                <a:lnTo>
                  <a:pt x="1086717" y="302468"/>
                </a:lnTo>
                <a:close/>
              </a:path>
              <a:path w="1205864" h="360679">
                <a:moveTo>
                  <a:pt x="74754" y="311544"/>
                </a:moveTo>
                <a:lnTo>
                  <a:pt x="58894" y="312240"/>
                </a:lnTo>
                <a:lnTo>
                  <a:pt x="64938" y="319602"/>
                </a:lnTo>
                <a:lnTo>
                  <a:pt x="74754" y="311544"/>
                </a:lnTo>
                <a:close/>
              </a:path>
              <a:path w="1205864" h="360679">
                <a:moveTo>
                  <a:pt x="122334" y="309454"/>
                </a:moveTo>
                <a:lnTo>
                  <a:pt x="74754" y="311544"/>
                </a:lnTo>
                <a:lnTo>
                  <a:pt x="64938" y="319602"/>
                </a:lnTo>
                <a:lnTo>
                  <a:pt x="98056" y="319602"/>
                </a:lnTo>
                <a:lnTo>
                  <a:pt x="122334" y="309454"/>
                </a:lnTo>
                <a:close/>
              </a:path>
              <a:path w="1205864" h="360679">
                <a:moveTo>
                  <a:pt x="1133910" y="307293"/>
                </a:moveTo>
                <a:lnTo>
                  <a:pt x="1143241" y="315907"/>
                </a:lnTo>
                <a:lnTo>
                  <a:pt x="1149701" y="308908"/>
                </a:lnTo>
                <a:lnTo>
                  <a:pt x="1133910" y="307293"/>
                </a:lnTo>
                <a:close/>
              </a:path>
              <a:path w="1205864" h="360679">
                <a:moveTo>
                  <a:pt x="1138214" y="246456"/>
                </a:moveTo>
                <a:lnTo>
                  <a:pt x="1146830" y="293296"/>
                </a:lnTo>
                <a:lnTo>
                  <a:pt x="1156162" y="301909"/>
                </a:lnTo>
                <a:lnTo>
                  <a:pt x="1143241" y="315907"/>
                </a:lnTo>
                <a:lnTo>
                  <a:pt x="1179277" y="315907"/>
                </a:lnTo>
                <a:lnTo>
                  <a:pt x="1138214" y="246456"/>
                </a:lnTo>
                <a:close/>
              </a:path>
              <a:path w="1205864" h="360679">
                <a:moveTo>
                  <a:pt x="62666" y="296820"/>
                </a:moveTo>
                <a:lnTo>
                  <a:pt x="52851" y="304878"/>
                </a:lnTo>
                <a:lnTo>
                  <a:pt x="58894" y="312240"/>
                </a:lnTo>
                <a:lnTo>
                  <a:pt x="62666" y="296820"/>
                </a:lnTo>
                <a:close/>
              </a:path>
              <a:path w="1205864" h="360679">
                <a:moveTo>
                  <a:pt x="625982" y="0"/>
                </a:moveTo>
                <a:lnTo>
                  <a:pt x="587223" y="2112"/>
                </a:lnTo>
                <a:lnTo>
                  <a:pt x="548316" y="8150"/>
                </a:lnTo>
                <a:lnTo>
                  <a:pt x="509281" y="17829"/>
                </a:lnTo>
                <a:lnTo>
                  <a:pt x="470129" y="30869"/>
                </a:lnTo>
                <a:lnTo>
                  <a:pt x="430867" y="46998"/>
                </a:lnTo>
                <a:lnTo>
                  <a:pt x="391501" y="65944"/>
                </a:lnTo>
                <a:lnTo>
                  <a:pt x="352036" y="87447"/>
                </a:lnTo>
                <a:lnTo>
                  <a:pt x="312462" y="111253"/>
                </a:lnTo>
                <a:lnTo>
                  <a:pt x="272733" y="137143"/>
                </a:lnTo>
                <a:lnTo>
                  <a:pt x="232943" y="164807"/>
                </a:lnTo>
                <a:lnTo>
                  <a:pt x="193333" y="193806"/>
                </a:lnTo>
                <a:lnTo>
                  <a:pt x="153457" y="224228"/>
                </a:lnTo>
                <a:lnTo>
                  <a:pt x="73720" y="287744"/>
                </a:lnTo>
                <a:lnTo>
                  <a:pt x="58894" y="312240"/>
                </a:lnTo>
                <a:lnTo>
                  <a:pt x="74754" y="311544"/>
                </a:lnTo>
                <a:lnTo>
                  <a:pt x="85808" y="302468"/>
                </a:lnTo>
                <a:lnTo>
                  <a:pt x="165327" y="239129"/>
                </a:lnTo>
                <a:lnTo>
                  <a:pt x="204887" y="208952"/>
                </a:lnTo>
                <a:lnTo>
                  <a:pt x="244369" y="180051"/>
                </a:lnTo>
                <a:lnTo>
                  <a:pt x="283706" y="152716"/>
                </a:lnTo>
                <a:lnTo>
                  <a:pt x="322875" y="127204"/>
                </a:lnTo>
                <a:lnTo>
                  <a:pt x="361771" y="103822"/>
                </a:lnTo>
                <a:lnTo>
                  <a:pt x="400418" y="82781"/>
                </a:lnTo>
                <a:lnTo>
                  <a:pt x="439125" y="64165"/>
                </a:lnTo>
                <a:lnTo>
                  <a:pt x="477361" y="48494"/>
                </a:lnTo>
                <a:lnTo>
                  <a:pt x="515291" y="35906"/>
                </a:lnTo>
                <a:lnTo>
                  <a:pt x="552888" y="26643"/>
                </a:lnTo>
                <a:lnTo>
                  <a:pt x="589488" y="21037"/>
                </a:lnTo>
                <a:lnTo>
                  <a:pt x="588245" y="21037"/>
                </a:lnTo>
                <a:lnTo>
                  <a:pt x="626996" y="19023"/>
                </a:lnTo>
                <a:lnTo>
                  <a:pt x="744699" y="19023"/>
                </a:lnTo>
                <a:lnTo>
                  <a:pt x="740714" y="17640"/>
                </a:lnTo>
                <a:lnTo>
                  <a:pt x="702796" y="7988"/>
                </a:lnTo>
                <a:lnTo>
                  <a:pt x="665167" y="2112"/>
                </a:lnTo>
                <a:lnTo>
                  <a:pt x="666413" y="2112"/>
                </a:lnTo>
                <a:lnTo>
                  <a:pt x="625982" y="0"/>
                </a:lnTo>
                <a:close/>
              </a:path>
              <a:path w="1205864" h="360679">
                <a:moveTo>
                  <a:pt x="744699" y="19023"/>
                </a:moveTo>
                <a:lnTo>
                  <a:pt x="626996" y="19023"/>
                </a:lnTo>
                <a:lnTo>
                  <a:pt x="663521" y="21037"/>
                </a:lnTo>
                <a:lnTo>
                  <a:pt x="699832" y="26805"/>
                </a:lnTo>
                <a:lnTo>
                  <a:pt x="772038" y="48677"/>
                </a:lnTo>
                <a:lnTo>
                  <a:pt x="807982" y="64319"/>
                </a:lnTo>
                <a:lnTo>
                  <a:pt x="843837" y="82781"/>
                </a:lnTo>
                <a:lnTo>
                  <a:pt x="879612" y="103822"/>
                </a:lnTo>
                <a:lnTo>
                  <a:pt x="915325" y="127204"/>
                </a:lnTo>
                <a:lnTo>
                  <a:pt x="951030" y="152716"/>
                </a:lnTo>
                <a:lnTo>
                  <a:pt x="986662" y="180051"/>
                </a:lnTo>
                <a:lnTo>
                  <a:pt x="1022022" y="208773"/>
                </a:lnTo>
                <a:lnTo>
                  <a:pt x="1057494" y="238935"/>
                </a:lnTo>
                <a:lnTo>
                  <a:pt x="1128407" y="302213"/>
                </a:lnTo>
                <a:lnTo>
                  <a:pt x="1133910" y="307293"/>
                </a:lnTo>
                <a:lnTo>
                  <a:pt x="1149702" y="308908"/>
                </a:lnTo>
                <a:lnTo>
                  <a:pt x="1069834" y="224422"/>
                </a:lnTo>
                <a:lnTo>
                  <a:pt x="1034031" y="193985"/>
                </a:lnTo>
                <a:lnTo>
                  <a:pt x="998098" y="164807"/>
                </a:lnTo>
                <a:lnTo>
                  <a:pt x="962009" y="137143"/>
                </a:lnTo>
                <a:lnTo>
                  <a:pt x="925741" y="111253"/>
                </a:lnTo>
                <a:lnTo>
                  <a:pt x="889339" y="87447"/>
                </a:lnTo>
                <a:lnTo>
                  <a:pt x="852729" y="65944"/>
                </a:lnTo>
                <a:lnTo>
                  <a:pt x="815571" y="46845"/>
                </a:lnTo>
                <a:lnTo>
                  <a:pt x="778300" y="30687"/>
                </a:lnTo>
                <a:lnTo>
                  <a:pt x="744699" y="19023"/>
                </a:lnTo>
                <a:close/>
              </a:path>
              <a:path w="1205864" h="360679">
                <a:moveTo>
                  <a:pt x="1146830" y="293296"/>
                </a:moveTo>
                <a:lnTo>
                  <a:pt x="1149701" y="308908"/>
                </a:lnTo>
                <a:lnTo>
                  <a:pt x="1156162" y="301909"/>
                </a:lnTo>
                <a:lnTo>
                  <a:pt x="1146830" y="29329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068874" y="3731733"/>
            <a:ext cx="763270" cy="528320"/>
          </a:xfrm>
          <a:custGeom>
            <a:avLst/>
            <a:gdLst/>
            <a:ahLst/>
            <a:cxnLst/>
            <a:rect l="l" t="t" r="r" b="b"/>
            <a:pathLst>
              <a:path w="763270" h="528320">
                <a:moveTo>
                  <a:pt x="674659" y="500639"/>
                </a:moveTo>
                <a:lnTo>
                  <a:pt x="634420" y="528031"/>
                </a:lnTo>
                <a:lnTo>
                  <a:pt x="739155" y="501776"/>
                </a:lnTo>
                <a:lnTo>
                  <a:pt x="685960" y="501776"/>
                </a:lnTo>
                <a:lnTo>
                  <a:pt x="674659" y="500639"/>
                </a:lnTo>
                <a:close/>
              </a:path>
              <a:path w="763270" h="528320">
                <a:moveTo>
                  <a:pt x="686913" y="492299"/>
                </a:moveTo>
                <a:lnTo>
                  <a:pt x="674659" y="500639"/>
                </a:lnTo>
                <a:lnTo>
                  <a:pt x="685960" y="501776"/>
                </a:lnTo>
                <a:lnTo>
                  <a:pt x="686913" y="492299"/>
                </a:lnTo>
                <a:close/>
              </a:path>
              <a:path w="763270" h="528320">
                <a:moveTo>
                  <a:pt x="637912" y="451911"/>
                </a:moveTo>
                <a:lnTo>
                  <a:pt x="673684" y="481395"/>
                </a:lnTo>
                <a:lnTo>
                  <a:pt x="687866" y="482822"/>
                </a:lnTo>
                <a:lnTo>
                  <a:pt x="686074" y="500639"/>
                </a:lnTo>
                <a:lnTo>
                  <a:pt x="685960" y="501776"/>
                </a:lnTo>
                <a:lnTo>
                  <a:pt x="739155" y="501776"/>
                </a:lnTo>
                <a:lnTo>
                  <a:pt x="763032" y="495791"/>
                </a:lnTo>
                <a:lnTo>
                  <a:pt x="637912" y="451911"/>
                </a:lnTo>
                <a:close/>
              </a:path>
              <a:path w="763270" h="528320">
                <a:moveTo>
                  <a:pt x="30117" y="75352"/>
                </a:moveTo>
                <a:lnTo>
                  <a:pt x="23819" y="87041"/>
                </a:lnTo>
                <a:lnTo>
                  <a:pt x="26653" y="96017"/>
                </a:lnTo>
                <a:lnTo>
                  <a:pt x="36047" y="119418"/>
                </a:lnTo>
                <a:lnTo>
                  <a:pt x="60344" y="165318"/>
                </a:lnTo>
                <a:lnTo>
                  <a:pt x="91486" y="209740"/>
                </a:lnTo>
                <a:lnTo>
                  <a:pt x="128898" y="252362"/>
                </a:lnTo>
                <a:lnTo>
                  <a:pt x="172025" y="292858"/>
                </a:lnTo>
                <a:lnTo>
                  <a:pt x="220315" y="330893"/>
                </a:lnTo>
                <a:lnTo>
                  <a:pt x="301406" y="382666"/>
                </a:lnTo>
                <a:lnTo>
                  <a:pt x="360250" y="413033"/>
                </a:lnTo>
                <a:lnTo>
                  <a:pt x="422376" y="439722"/>
                </a:lnTo>
                <a:lnTo>
                  <a:pt x="487085" y="462328"/>
                </a:lnTo>
                <a:lnTo>
                  <a:pt x="554156" y="480590"/>
                </a:lnTo>
                <a:lnTo>
                  <a:pt x="622896" y="494089"/>
                </a:lnTo>
                <a:lnTo>
                  <a:pt x="674659" y="500639"/>
                </a:lnTo>
                <a:lnTo>
                  <a:pt x="686911" y="492299"/>
                </a:lnTo>
                <a:lnTo>
                  <a:pt x="673684" y="481395"/>
                </a:lnTo>
                <a:lnTo>
                  <a:pt x="659631" y="479982"/>
                </a:lnTo>
                <a:lnTo>
                  <a:pt x="625527" y="475221"/>
                </a:lnTo>
                <a:lnTo>
                  <a:pt x="558172" y="461968"/>
                </a:lnTo>
                <a:lnTo>
                  <a:pt x="492419" y="444040"/>
                </a:lnTo>
                <a:lnTo>
                  <a:pt x="428663" y="421739"/>
                </a:lnTo>
                <a:lnTo>
                  <a:pt x="367776" y="395532"/>
                </a:lnTo>
                <a:lnTo>
                  <a:pt x="310149" y="365740"/>
                </a:lnTo>
                <a:lnTo>
                  <a:pt x="256335" y="332734"/>
                </a:lnTo>
                <a:lnTo>
                  <a:pt x="207040" y="297003"/>
                </a:lnTo>
                <a:lnTo>
                  <a:pt x="162510" y="258723"/>
                </a:lnTo>
                <a:lnTo>
                  <a:pt x="123443" y="218377"/>
                </a:lnTo>
                <a:lnTo>
                  <a:pt x="90380" y="176362"/>
                </a:lnTo>
                <a:lnTo>
                  <a:pt x="63844" y="133082"/>
                </a:lnTo>
                <a:lnTo>
                  <a:pt x="44618" y="89638"/>
                </a:lnTo>
                <a:lnTo>
                  <a:pt x="30117" y="75352"/>
                </a:lnTo>
                <a:close/>
              </a:path>
              <a:path w="763270" h="528320">
                <a:moveTo>
                  <a:pt x="673684" y="481395"/>
                </a:moveTo>
                <a:lnTo>
                  <a:pt x="686913" y="492299"/>
                </a:lnTo>
                <a:lnTo>
                  <a:pt x="687866" y="482822"/>
                </a:lnTo>
                <a:lnTo>
                  <a:pt x="673684" y="481395"/>
                </a:lnTo>
                <a:close/>
              </a:path>
              <a:path w="763270" h="528320">
                <a:moveTo>
                  <a:pt x="18779" y="0"/>
                </a:moveTo>
                <a:lnTo>
                  <a:pt x="0" y="131255"/>
                </a:lnTo>
                <a:lnTo>
                  <a:pt x="23819" y="87041"/>
                </a:lnTo>
                <a:lnTo>
                  <a:pt x="21029" y="78206"/>
                </a:lnTo>
                <a:lnTo>
                  <a:pt x="39204" y="72497"/>
                </a:lnTo>
                <a:lnTo>
                  <a:pt x="52981" y="72497"/>
                </a:lnTo>
                <a:lnTo>
                  <a:pt x="18779" y="0"/>
                </a:lnTo>
                <a:close/>
              </a:path>
              <a:path w="763270" h="528320">
                <a:moveTo>
                  <a:pt x="52981" y="72497"/>
                </a:moveTo>
                <a:lnTo>
                  <a:pt x="39204" y="72497"/>
                </a:lnTo>
                <a:lnTo>
                  <a:pt x="44338" y="88936"/>
                </a:lnTo>
                <a:lnTo>
                  <a:pt x="44618" y="89638"/>
                </a:lnTo>
                <a:lnTo>
                  <a:pt x="75351" y="119917"/>
                </a:lnTo>
                <a:lnTo>
                  <a:pt x="52981" y="72497"/>
                </a:lnTo>
                <a:close/>
              </a:path>
              <a:path w="763270" h="528320">
                <a:moveTo>
                  <a:pt x="39204" y="72497"/>
                </a:moveTo>
                <a:lnTo>
                  <a:pt x="30117" y="75352"/>
                </a:lnTo>
                <a:lnTo>
                  <a:pt x="44618" y="89638"/>
                </a:lnTo>
                <a:lnTo>
                  <a:pt x="44338" y="88936"/>
                </a:lnTo>
                <a:lnTo>
                  <a:pt x="39204" y="72497"/>
                </a:lnTo>
                <a:close/>
              </a:path>
              <a:path w="763270" h="528320">
                <a:moveTo>
                  <a:pt x="30116" y="75352"/>
                </a:moveTo>
                <a:lnTo>
                  <a:pt x="21029" y="78206"/>
                </a:lnTo>
                <a:lnTo>
                  <a:pt x="23819" y="87041"/>
                </a:lnTo>
                <a:lnTo>
                  <a:pt x="30116" y="7535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913382" y="41315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41</a:t>
            </a:fld>
            <a:endParaRPr spc="-25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2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42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5910647" y="3723131"/>
            <a:ext cx="13208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98982" y="3036170"/>
            <a:ext cx="17716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508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70" y="308637"/>
                  </a:lnTo>
                  <a:lnTo>
                    <a:pt x="124915" y="325334"/>
                  </a:lnTo>
                  <a:lnTo>
                    <a:pt x="170146" y="331250"/>
                  </a:lnTo>
                  <a:lnTo>
                    <a:pt x="215378" y="325334"/>
                  </a:lnTo>
                  <a:lnTo>
                    <a:pt x="256022" y="308637"/>
                  </a:lnTo>
                  <a:lnTo>
                    <a:pt x="290458" y="282739"/>
                  </a:lnTo>
                  <a:lnTo>
                    <a:pt x="317062" y="249219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5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9940" y="1943101"/>
            <a:ext cx="66738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2;</a:t>
            </a:r>
            <a:r>
              <a:rPr sz="2600" spc="-5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recursively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 i="1" spc="-10">
                <a:latin typeface="Constantia"/>
                <a:cs typeface="Constantia"/>
              </a:rPr>
              <a:t>largest</a:t>
            </a:r>
            <a:r>
              <a:rPr sz="2600" spc="-1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1775460" algn="ctr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1750060" algn="ctr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7" y="3723131"/>
            <a:ext cx="13208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95812" y="5823988"/>
            <a:ext cx="2408555" cy="354330"/>
            <a:chOff x="4271811" y="5823988"/>
            <a:chExt cx="2408555" cy="354330"/>
          </a:xfrm>
        </p:grpSpPr>
        <p:sp>
          <p:nvSpPr>
            <p:cNvPr id="33" name="object 33"/>
            <p:cNvSpPr/>
            <p:nvPr/>
          </p:nvSpPr>
          <p:spPr>
            <a:xfrm>
              <a:off x="4278160" y="5830341"/>
              <a:ext cx="2395855" cy="341630"/>
            </a:xfrm>
            <a:custGeom>
              <a:avLst/>
              <a:gdLst/>
              <a:ahLst/>
              <a:cxnLst/>
              <a:rect l="l" t="t" r="r" b="b"/>
              <a:pathLst>
                <a:path w="2395854" h="341629">
                  <a:moveTo>
                    <a:pt x="398754" y="0"/>
                  </a:moveTo>
                  <a:lnTo>
                    <a:pt x="0" y="0"/>
                  </a:lnTo>
                  <a:lnTo>
                    <a:pt x="0" y="341249"/>
                  </a:lnTo>
                  <a:lnTo>
                    <a:pt x="398754" y="341249"/>
                  </a:lnTo>
                  <a:lnTo>
                    <a:pt x="398754" y="0"/>
                  </a:lnTo>
                  <a:close/>
                </a:path>
                <a:path w="2395854" h="341629">
                  <a:moveTo>
                    <a:pt x="2395690" y="0"/>
                  </a:moveTo>
                  <a:lnTo>
                    <a:pt x="2022335" y="0"/>
                  </a:lnTo>
                  <a:lnTo>
                    <a:pt x="2022335" y="341249"/>
                  </a:lnTo>
                  <a:lnTo>
                    <a:pt x="2395690" y="341249"/>
                  </a:lnTo>
                  <a:lnTo>
                    <a:pt x="23956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278161" y="5823988"/>
              <a:ext cx="2022475" cy="354330"/>
            </a:xfrm>
            <a:custGeom>
              <a:avLst/>
              <a:gdLst/>
              <a:ahLst/>
              <a:cxnLst/>
              <a:rect l="l" t="t" r="r" b="b"/>
              <a:pathLst>
                <a:path w="2022475" h="354329">
                  <a:moveTo>
                    <a:pt x="0" y="0"/>
                  </a:moveTo>
                  <a:lnTo>
                    <a:pt x="0" y="353948"/>
                  </a:lnTo>
                </a:path>
                <a:path w="2022475" h="354329">
                  <a:moveTo>
                    <a:pt x="398754" y="0"/>
                  </a:moveTo>
                  <a:lnTo>
                    <a:pt x="398754" y="353948"/>
                  </a:lnTo>
                </a:path>
                <a:path w="2022475" h="354329">
                  <a:moveTo>
                    <a:pt x="2022345" y="0"/>
                  </a:moveTo>
                  <a:lnTo>
                    <a:pt x="2022345" y="353948"/>
                  </a:lnTo>
                </a:path>
                <a:path w="2022475" h="354329">
                  <a:moveTo>
                    <a:pt x="0" y="6350"/>
                  </a:moveTo>
                  <a:lnTo>
                    <a:pt x="398754" y="635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76915" y="5830338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591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78161" y="5823988"/>
              <a:ext cx="2402205" cy="354330"/>
            </a:xfrm>
            <a:custGeom>
              <a:avLst/>
              <a:gdLst/>
              <a:ahLst/>
              <a:cxnLst/>
              <a:rect l="l" t="t" r="r" b="b"/>
              <a:pathLst>
                <a:path w="2402204" h="354329">
                  <a:moveTo>
                    <a:pt x="2022345" y="6350"/>
                  </a:moveTo>
                  <a:lnTo>
                    <a:pt x="2402049" y="6350"/>
                  </a:lnTo>
                </a:path>
                <a:path w="2402204" h="354329">
                  <a:moveTo>
                    <a:pt x="2395699" y="0"/>
                  </a:moveTo>
                  <a:lnTo>
                    <a:pt x="2395699" y="353948"/>
                  </a:lnTo>
                </a:path>
                <a:path w="2402204" h="354329">
                  <a:moveTo>
                    <a:pt x="0" y="347598"/>
                  </a:moveTo>
                  <a:lnTo>
                    <a:pt x="398754" y="3475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676915" y="6171586"/>
              <a:ext cx="1623695" cy="0"/>
            </a:xfrm>
            <a:custGeom>
              <a:avLst/>
              <a:gdLst/>
              <a:ahLst/>
              <a:cxnLst/>
              <a:rect l="l" t="t" r="r" b="b"/>
              <a:pathLst>
                <a:path w="1623695">
                  <a:moveTo>
                    <a:pt x="0" y="0"/>
                  </a:moveTo>
                  <a:lnTo>
                    <a:pt x="1623591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300506" y="6171586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29">
                  <a:moveTo>
                    <a:pt x="0" y="0"/>
                  </a:moveTo>
                  <a:lnTo>
                    <a:pt x="379704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9" name="object 49"/>
          <p:cNvGraphicFramePr>
            <a:graphicFrameLocks noGrp="1"/>
          </p:cNvGraphicFramePr>
          <p:nvPr/>
        </p:nvGraphicFramePr>
        <p:xfrm>
          <a:off x="4219846" y="5823989"/>
          <a:ext cx="1575435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object 50"/>
          <p:cNvSpPr txBox="1"/>
          <p:nvPr/>
        </p:nvSpPr>
        <p:spPr>
          <a:xfrm>
            <a:off x="5965026" y="5851652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51079" y="5851652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609194" y="5830338"/>
            <a:ext cx="398780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7007949" y="5830338"/>
            <a:ext cx="408305" cy="218650"/>
          </a:xfrm>
          <a:prstGeom prst="rect">
            <a:avLst/>
          </a:prstGeom>
          <a:ln w="12700">
            <a:solidFill>
              <a:srgbClr val="009900"/>
            </a:solidFill>
          </a:ln>
        </p:spPr>
        <p:txBody>
          <a:bodyPr vert="horz" wrap="square" lIns="0" tIns="33655" rIns="0" bIns="0" rtlCol="0">
            <a:spAutoFit/>
          </a:bodyPr>
          <a:lstStyle/>
          <a:p>
            <a:pPr algn="ctr">
              <a:spcBef>
                <a:spcPts val="265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566392" y="5851652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61971" y="5851652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998982" y="3036170"/>
            <a:ext cx="17716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508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6019800" y="5469799"/>
            <a:ext cx="1941830" cy="360680"/>
          </a:xfrm>
          <a:custGeom>
            <a:avLst/>
            <a:gdLst/>
            <a:ahLst/>
            <a:cxnLst/>
            <a:rect l="l" t="t" r="r" b="b"/>
            <a:pathLst>
              <a:path w="1941829" h="360679">
                <a:moveTo>
                  <a:pt x="95844" y="268977"/>
                </a:moveTo>
                <a:lnTo>
                  <a:pt x="0" y="360599"/>
                </a:lnTo>
                <a:lnTo>
                  <a:pt x="130450" y="336865"/>
                </a:lnTo>
                <a:lnTo>
                  <a:pt x="116714" y="334478"/>
                </a:lnTo>
                <a:lnTo>
                  <a:pt x="72213" y="334478"/>
                </a:lnTo>
                <a:lnTo>
                  <a:pt x="63562" y="317506"/>
                </a:lnTo>
                <a:lnTo>
                  <a:pt x="74876" y="311738"/>
                </a:lnTo>
                <a:lnTo>
                  <a:pt x="95844" y="268977"/>
                </a:lnTo>
                <a:close/>
              </a:path>
              <a:path w="1941829" h="360679">
                <a:moveTo>
                  <a:pt x="1859919" y="324657"/>
                </a:moveTo>
                <a:lnTo>
                  <a:pt x="1812654" y="330504"/>
                </a:lnTo>
                <a:lnTo>
                  <a:pt x="1941785" y="360599"/>
                </a:lnTo>
                <a:lnTo>
                  <a:pt x="1913688" y="330972"/>
                </a:lnTo>
                <a:lnTo>
                  <a:pt x="1870937" y="330972"/>
                </a:lnTo>
                <a:lnTo>
                  <a:pt x="1859919" y="324657"/>
                </a:lnTo>
                <a:close/>
              </a:path>
              <a:path w="1941829" h="360679">
                <a:moveTo>
                  <a:pt x="67887" y="325992"/>
                </a:moveTo>
                <a:lnTo>
                  <a:pt x="72213" y="334478"/>
                </a:lnTo>
                <a:lnTo>
                  <a:pt x="83528" y="328711"/>
                </a:lnTo>
                <a:lnTo>
                  <a:pt x="67887" y="325992"/>
                </a:lnTo>
                <a:close/>
              </a:path>
              <a:path w="1941829" h="360679">
                <a:moveTo>
                  <a:pt x="83528" y="328711"/>
                </a:moveTo>
                <a:lnTo>
                  <a:pt x="72213" y="334478"/>
                </a:lnTo>
                <a:lnTo>
                  <a:pt x="116714" y="334478"/>
                </a:lnTo>
                <a:lnTo>
                  <a:pt x="83528" y="328711"/>
                </a:lnTo>
                <a:close/>
              </a:path>
              <a:path w="1941829" h="360679">
                <a:moveTo>
                  <a:pt x="1875673" y="322709"/>
                </a:moveTo>
                <a:lnTo>
                  <a:pt x="1859919" y="324657"/>
                </a:lnTo>
                <a:lnTo>
                  <a:pt x="1870937" y="330972"/>
                </a:lnTo>
                <a:lnTo>
                  <a:pt x="1875673" y="322709"/>
                </a:lnTo>
                <a:close/>
              </a:path>
              <a:path w="1941829" h="360679">
                <a:moveTo>
                  <a:pt x="1850544" y="264393"/>
                </a:moveTo>
                <a:lnTo>
                  <a:pt x="1869392" y="308130"/>
                </a:lnTo>
                <a:lnTo>
                  <a:pt x="1880410" y="314445"/>
                </a:lnTo>
                <a:lnTo>
                  <a:pt x="1870937" y="330972"/>
                </a:lnTo>
                <a:lnTo>
                  <a:pt x="1913688" y="330972"/>
                </a:lnTo>
                <a:lnTo>
                  <a:pt x="1850544" y="264393"/>
                </a:lnTo>
                <a:close/>
              </a:path>
              <a:path w="1941829" h="360679">
                <a:moveTo>
                  <a:pt x="1008653" y="0"/>
                </a:moveTo>
                <a:lnTo>
                  <a:pt x="947160" y="2052"/>
                </a:lnTo>
                <a:lnTo>
                  <a:pt x="885305" y="7989"/>
                </a:lnTo>
                <a:lnTo>
                  <a:pt x="823117" y="17547"/>
                </a:lnTo>
                <a:lnTo>
                  <a:pt x="760620" y="30459"/>
                </a:lnTo>
                <a:lnTo>
                  <a:pt x="697840" y="46462"/>
                </a:lnTo>
                <a:lnTo>
                  <a:pt x="634804" y="65294"/>
                </a:lnTo>
                <a:lnTo>
                  <a:pt x="571531" y="86694"/>
                </a:lnTo>
                <a:lnTo>
                  <a:pt x="508035" y="110407"/>
                </a:lnTo>
                <a:lnTo>
                  <a:pt x="444295" y="136195"/>
                </a:lnTo>
                <a:lnTo>
                  <a:pt x="380399" y="163773"/>
                </a:lnTo>
                <a:lnTo>
                  <a:pt x="316374" y="192882"/>
                </a:lnTo>
                <a:lnTo>
                  <a:pt x="252249" y="223263"/>
                </a:lnTo>
                <a:lnTo>
                  <a:pt x="124137" y="286628"/>
                </a:lnTo>
                <a:lnTo>
                  <a:pt x="74876" y="311738"/>
                </a:lnTo>
                <a:lnTo>
                  <a:pt x="67887" y="325992"/>
                </a:lnTo>
                <a:lnTo>
                  <a:pt x="83528" y="328711"/>
                </a:lnTo>
                <a:lnTo>
                  <a:pt x="132788" y="303600"/>
                </a:lnTo>
                <a:lnTo>
                  <a:pt x="260926" y="240224"/>
                </a:lnTo>
                <a:lnTo>
                  <a:pt x="324747" y="209995"/>
                </a:lnTo>
                <a:lnTo>
                  <a:pt x="388439" y="181044"/>
                </a:lnTo>
                <a:lnTo>
                  <a:pt x="451930" y="153648"/>
                </a:lnTo>
                <a:lnTo>
                  <a:pt x="515194" y="128061"/>
                </a:lnTo>
                <a:lnTo>
                  <a:pt x="578130" y="104565"/>
                </a:lnTo>
                <a:lnTo>
                  <a:pt x="640755" y="83392"/>
                </a:lnTo>
                <a:lnTo>
                  <a:pt x="703059" y="64786"/>
                </a:lnTo>
                <a:lnTo>
                  <a:pt x="765009" y="49000"/>
                </a:lnTo>
                <a:lnTo>
                  <a:pt x="826586" y="36282"/>
                </a:lnTo>
                <a:lnTo>
                  <a:pt x="826454" y="36282"/>
                </a:lnTo>
                <a:lnTo>
                  <a:pt x="887773" y="26884"/>
                </a:lnTo>
                <a:lnTo>
                  <a:pt x="887517" y="26884"/>
                </a:lnTo>
                <a:lnTo>
                  <a:pt x="948576" y="21052"/>
                </a:lnTo>
                <a:lnTo>
                  <a:pt x="947813" y="21052"/>
                </a:lnTo>
                <a:lnTo>
                  <a:pt x="1009282" y="19038"/>
                </a:lnTo>
                <a:lnTo>
                  <a:pt x="1197892" y="19038"/>
                </a:lnTo>
                <a:lnTo>
                  <a:pt x="1190985" y="17547"/>
                </a:lnTo>
                <a:lnTo>
                  <a:pt x="1191118" y="17547"/>
                </a:lnTo>
                <a:lnTo>
                  <a:pt x="1130810" y="7989"/>
                </a:lnTo>
                <a:lnTo>
                  <a:pt x="1131066" y="7989"/>
                </a:lnTo>
                <a:lnTo>
                  <a:pt x="1070138" y="2052"/>
                </a:lnTo>
                <a:lnTo>
                  <a:pt x="1070903" y="2052"/>
                </a:lnTo>
                <a:lnTo>
                  <a:pt x="1008653" y="0"/>
                </a:lnTo>
                <a:close/>
              </a:path>
              <a:path w="1941829" h="360679">
                <a:moveTo>
                  <a:pt x="74876" y="311738"/>
                </a:moveTo>
                <a:lnTo>
                  <a:pt x="63562" y="317506"/>
                </a:lnTo>
                <a:lnTo>
                  <a:pt x="67887" y="325992"/>
                </a:lnTo>
                <a:lnTo>
                  <a:pt x="74876" y="311738"/>
                </a:lnTo>
                <a:close/>
              </a:path>
              <a:path w="1941829" h="360679">
                <a:moveTo>
                  <a:pt x="1197892" y="19038"/>
                </a:moveTo>
                <a:lnTo>
                  <a:pt x="1009282" y="19038"/>
                </a:lnTo>
                <a:lnTo>
                  <a:pt x="1069112" y="21052"/>
                </a:lnTo>
                <a:lnTo>
                  <a:pt x="1128547" y="26884"/>
                </a:lnTo>
                <a:lnTo>
                  <a:pt x="1187634" y="36282"/>
                </a:lnTo>
                <a:lnTo>
                  <a:pt x="1246407" y="49000"/>
                </a:lnTo>
                <a:lnTo>
                  <a:pt x="1304895" y="64786"/>
                </a:lnTo>
                <a:lnTo>
                  <a:pt x="1363127" y="83392"/>
                </a:lnTo>
                <a:lnTo>
                  <a:pt x="1421131" y="104565"/>
                </a:lnTo>
                <a:lnTo>
                  <a:pt x="1478942" y="128061"/>
                </a:lnTo>
                <a:lnTo>
                  <a:pt x="1536631" y="153648"/>
                </a:lnTo>
                <a:lnTo>
                  <a:pt x="1594160" y="181044"/>
                </a:lnTo>
                <a:lnTo>
                  <a:pt x="1651554" y="209995"/>
                </a:lnTo>
                <a:lnTo>
                  <a:pt x="1708803" y="240224"/>
                </a:lnTo>
                <a:lnTo>
                  <a:pt x="1822909" y="303446"/>
                </a:lnTo>
                <a:lnTo>
                  <a:pt x="1859919" y="324657"/>
                </a:lnTo>
                <a:lnTo>
                  <a:pt x="1875673" y="322709"/>
                </a:lnTo>
                <a:lnTo>
                  <a:pt x="1832142" y="286782"/>
                </a:lnTo>
                <a:lnTo>
                  <a:pt x="1717489" y="223263"/>
                </a:lnTo>
                <a:lnTo>
                  <a:pt x="1659936" y="192882"/>
                </a:lnTo>
                <a:lnTo>
                  <a:pt x="1602209" y="163773"/>
                </a:lnTo>
                <a:lnTo>
                  <a:pt x="1544273" y="136195"/>
                </a:lnTo>
                <a:lnTo>
                  <a:pt x="1486100" y="110407"/>
                </a:lnTo>
                <a:lnTo>
                  <a:pt x="1427721" y="86694"/>
                </a:lnTo>
                <a:lnTo>
                  <a:pt x="1369058" y="65294"/>
                </a:lnTo>
                <a:lnTo>
                  <a:pt x="1310073" y="46462"/>
                </a:lnTo>
                <a:lnTo>
                  <a:pt x="1250727" y="30459"/>
                </a:lnTo>
                <a:lnTo>
                  <a:pt x="1197892" y="19038"/>
                </a:lnTo>
                <a:close/>
              </a:path>
              <a:path w="1941829" h="360679">
                <a:moveTo>
                  <a:pt x="1869392" y="308130"/>
                </a:moveTo>
                <a:lnTo>
                  <a:pt x="1875674" y="322709"/>
                </a:lnTo>
                <a:lnTo>
                  <a:pt x="1880410" y="314445"/>
                </a:lnTo>
                <a:lnTo>
                  <a:pt x="1869392" y="30813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598092" y="4393148"/>
            <a:ext cx="429895" cy="489584"/>
          </a:xfrm>
          <a:custGeom>
            <a:avLst/>
            <a:gdLst/>
            <a:ahLst/>
            <a:cxnLst/>
            <a:rect l="l" t="t" r="r" b="b"/>
            <a:pathLst>
              <a:path w="429895" h="489585">
                <a:moveTo>
                  <a:pt x="120482" y="414031"/>
                </a:moveTo>
                <a:lnTo>
                  <a:pt x="0" y="469392"/>
                </a:lnTo>
                <a:lnTo>
                  <a:pt x="131060" y="489493"/>
                </a:lnTo>
                <a:lnTo>
                  <a:pt x="91951" y="467912"/>
                </a:lnTo>
                <a:lnTo>
                  <a:pt x="78281" y="467912"/>
                </a:lnTo>
                <a:lnTo>
                  <a:pt x="72643" y="449715"/>
                </a:lnTo>
                <a:lnTo>
                  <a:pt x="89999" y="444353"/>
                </a:lnTo>
                <a:lnTo>
                  <a:pt x="120482" y="414031"/>
                </a:lnTo>
                <a:close/>
              </a:path>
              <a:path w="429895" h="489585">
                <a:moveTo>
                  <a:pt x="75463" y="458814"/>
                </a:moveTo>
                <a:lnTo>
                  <a:pt x="78281" y="467912"/>
                </a:lnTo>
                <a:lnTo>
                  <a:pt x="87025" y="465194"/>
                </a:lnTo>
                <a:lnTo>
                  <a:pt x="75463" y="458814"/>
                </a:lnTo>
                <a:close/>
              </a:path>
              <a:path w="429895" h="489585">
                <a:moveTo>
                  <a:pt x="87025" y="465194"/>
                </a:moveTo>
                <a:lnTo>
                  <a:pt x="78281" y="467912"/>
                </a:lnTo>
                <a:lnTo>
                  <a:pt x="91951" y="467912"/>
                </a:lnTo>
                <a:lnTo>
                  <a:pt x="87025" y="465194"/>
                </a:lnTo>
                <a:close/>
              </a:path>
              <a:path w="429895" h="489585">
                <a:moveTo>
                  <a:pt x="396702" y="75854"/>
                </a:moveTo>
                <a:lnTo>
                  <a:pt x="385228" y="88446"/>
                </a:lnTo>
                <a:lnTo>
                  <a:pt x="384732" y="89011"/>
                </a:lnTo>
                <a:lnTo>
                  <a:pt x="374759" y="128125"/>
                </a:lnTo>
                <a:lnTo>
                  <a:pt x="360262" y="169193"/>
                </a:lnTo>
                <a:lnTo>
                  <a:pt x="342271" y="208945"/>
                </a:lnTo>
                <a:lnTo>
                  <a:pt x="321076" y="247031"/>
                </a:lnTo>
                <a:lnTo>
                  <a:pt x="296971" y="283098"/>
                </a:lnTo>
                <a:lnTo>
                  <a:pt x="270255" y="316795"/>
                </a:lnTo>
                <a:lnTo>
                  <a:pt x="241231" y="347771"/>
                </a:lnTo>
                <a:lnTo>
                  <a:pt x="210202" y="375679"/>
                </a:lnTo>
                <a:lnTo>
                  <a:pt x="177478" y="400177"/>
                </a:lnTo>
                <a:lnTo>
                  <a:pt x="143371" y="420921"/>
                </a:lnTo>
                <a:lnTo>
                  <a:pt x="108195" y="437583"/>
                </a:lnTo>
                <a:lnTo>
                  <a:pt x="89999" y="444353"/>
                </a:lnTo>
                <a:lnTo>
                  <a:pt x="75463" y="458814"/>
                </a:lnTo>
                <a:lnTo>
                  <a:pt x="87025" y="465194"/>
                </a:lnTo>
                <a:lnTo>
                  <a:pt x="97261" y="462013"/>
                </a:lnTo>
                <a:lnTo>
                  <a:pt x="116372" y="454789"/>
                </a:lnTo>
                <a:lnTo>
                  <a:pt x="153288" y="437186"/>
                </a:lnTo>
                <a:lnTo>
                  <a:pt x="188908" y="415415"/>
                </a:lnTo>
                <a:lnTo>
                  <a:pt x="222953" y="389832"/>
                </a:lnTo>
                <a:lnTo>
                  <a:pt x="255141" y="360786"/>
                </a:lnTo>
                <a:lnTo>
                  <a:pt x="285192" y="328620"/>
                </a:lnTo>
                <a:lnTo>
                  <a:pt x="312818" y="293672"/>
                </a:lnTo>
                <a:lnTo>
                  <a:pt x="337729" y="256282"/>
                </a:lnTo>
                <a:lnTo>
                  <a:pt x="359633" y="216786"/>
                </a:lnTo>
                <a:lnTo>
                  <a:pt x="378231" y="175517"/>
                </a:lnTo>
                <a:lnTo>
                  <a:pt x="393223" y="132814"/>
                </a:lnTo>
                <a:lnTo>
                  <a:pt x="404301" y="89011"/>
                </a:lnTo>
                <a:lnTo>
                  <a:pt x="404389" y="88446"/>
                </a:lnTo>
                <a:lnTo>
                  <a:pt x="396702" y="75854"/>
                </a:lnTo>
                <a:close/>
              </a:path>
              <a:path w="429895" h="489585">
                <a:moveTo>
                  <a:pt x="89999" y="444353"/>
                </a:moveTo>
                <a:lnTo>
                  <a:pt x="72643" y="449715"/>
                </a:lnTo>
                <a:lnTo>
                  <a:pt x="75462" y="458814"/>
                </a:lnTo>
                <a:lnTo>
                  <a:pt x="89999" y="444353"/>
                </a:lnTo>
                <a:close/>
              </a:path>
              <a:path w="429895" h="489585">
                <a:moveTo>
                  <a:pt x="418736" y="74395"/>
                </a:moveTo>
                <a:lnTo>
                  <a:pt x="387289" y="74395"/>
                </a:lnTo>
                <a:lnTo>
                  <a:pt x="406114" y="77312"/>
                </a:lnTo>
                <a:lnTo>
                  <a:pt x="404389" y="88446"/>
                </a:lnTo>
                <a:lnTo>
                  <a:pt x="429788" y="130053"/>
                </a:lnTo>
                <a:lnTo>
                  <a:pt x="418736" y="74395"/>
                </a:lnTo>
                <a:close/>
              </a:path>
              <a:path w="429895" h="489585">
                <a:moveTo>
                  <a:pt x="403962" y="0"/>
                </a:moveTo>
                <a:lnTo>
                  <a:pt x="353935" y="122792"/>
                </a:lnTo>
                <a:lnTo>
                  <a:pt x="384713" y="89011"/>
                </a:lnTo>
                <a:lnTo>
                  <a:pt x="384877" y="88446"/>
                </a:lnTo>
                <a:lnTo>
                  <a:pt x="385476" y="86094"/>
                </a:lnTo>
                <a:lnTo>
                  <a:pt x="387289" y="74395"/>
                </a:lnTo>
                <a:lnTo>
                  <a:pt x="418736" y="74395"/>
                </a:lnTo>
                <a:lnTo>
                  <a:pt x="403962" y="0"/>
                </a:lnTo>
                <a:close/>
              </a:path>
              <a:path w="429895" h="489585">
                <a:moveTo>
                  <a:pt x="387289" y="74395"/>
                </a:moveTo>
                <a:lnTo>
                  <a:pt x="385476" y="86094"/>
                </a:lnTo>
                <a:lnTo>
                  <a:pt x="384732" y="89011"/>
                </a:lnTo>
                <a:lnTo>
                  <a:pt x="385228" y="88446"/>
                </a:lnTo>
                <a:lnTo>
                  <a:pt x="396701" y="75854"/>
                </a:lnTo>
                <a:lnTo>
                  <a:pt x="387289" y="74395"/>
                </a:lnTo>
                <a:close/>
              </a:path>
              <a:path w="429895" h="489585">
                <a:moveTo>
                  <a:pt x="396702" y="75854"/>
                </a:moveTo>
                <a:lnTo>
                  <a:pt x="404389" y="88446"/>
                </a:lnTo>
                <a:lnTo>
                  <a:pt x="406114" y="77312"/>
                </a:lnTo>
                <a:lnTo>
                  <a:pt x="396702" y="75854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43</a:t>
            </a:fld>
            <a:endParaRPr spc="-25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2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44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98982" y="3036170"/>
            <a:ext cx="17716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508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169163" y="0"/>
                  </a:moveTo>
                  <a:lnTo>
                    <a:pt x="124193" y="5879"/>
                  </a:lnTo>
                  <a:lnTo>
                    <a:pt x="83783" y="22471"/>
                  </a:lnTo>
                  <a:lnTo>
                    <a:pt x="49547" y="48207"/>
                  </a:lnTo>
                  <a:lnTo>
                    <a:pt x="23095" y="81519"/>
                  </a:lnTo>
                  <a:lnTo>
                    <a:pt x="6042" y="120836"/>
                  </a:lnTo>
                  <a:lnTo>
                    <a:pt x="0" y="164591"/>
                  </a:lnTo>
                  <a:lnTo>
                    <a:pt x="6042" y="208347"/>
                  </a:lnTo>
                  <a:lnTo>
                    <a:pt x="23095" y="247664"/>
                  </a:lnTo>
                  <a:lnTo>
                    <a:pt x="49547" y="280976"/>
                  </a:lnTo>
                  <a:lnTo>
                    <a:pt x="83783" y="306712"/>
                  </a:lnTo>
                  <a:lnTo>
                    <a:pt x="124193" y="323304"/>
                  </a:lnTo>
                  <a:lnTo>
                    <a:pt x="169163" y="329183"/>
                  </a:lnTo>
                  <a:lnTo>
                    <a:pt x="214134" y="323304"/>
                  </a:lnTo>
                  <a:lnTo>
                    <a:pt x="254544" y="306712"/>
                  </a:lnTo>
                  <a:lnTo>
                    <a:pt x="288781" y="280976"/>
                  </a:lnTo>
                  <a:lnTo>
                    <a:pt x="315232" y="247664"/>
                  </a:lnTo>
                  <a:lnTo>
                    <a:pt x="332285" y="208347"/>
                  </a:lnTo>
                  <a:lnTo>
                    <a:pt x="338327" y="164591"/>
                  </a:lnTo>
                  <a:lnTo>
                    <a:pt x="332285" y="120836"/>
                  </a:lnTo>
                  <a:lnTo>
                    <a:pt x="315232" y="81519"/>
                  </a:lnTo>
                  <a:lnTo>
                    <a:pt x="288781" y="48207"/>
                  </a:lnTo>
                  <a:lnTo>
                    <a:pt x="254544" y="22471"/>
                  </a:lnTo>
                  <a:lnTo>
                    <a:pt x="214134" y="587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1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219846" y="5823988"/>
            <a:ext cx="386080" cy="354330"/>
            <a:chOff x="2695846" y="5823988"/>
            <a:chExt cx="386080" cy="354330"/>
          </a:xfrm>
        </p:grpSpPr>
        <p:sp>
          <p:nvSpPr>
            <p:cNvPr id="32" name="object 32"/>
            <p:cNvSpPr/>
            <p:nvPr/>
          </p:nvSpPr>
          <p:spPr>
            <a:xfrm>
              <a:off x="2702196" y="5830338"/>
              <a:ext cx="373380" cy="341630"/>
            </a:xfrm>
            <a:custGeom>
              <a:avLst/>
              <a:gdLst/>
              <a:ahLst/>
              <a:cxnLst/>
              <a:rect l="l" t="t" r="r" b="b"/>
              <a:pathLst>
                <a:path w="373380" h="341629">
                  <a:moveTo>
                    <a:pt x="373353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373353" y="341247"/>
                  </a:lnTo>
                  <a:lnTo>
                    <a:pt x="37335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075550" y="5823988"/>
              <a:ext cx="0" cy="354330"/>
            </a:xfrm>
            <a:custGeom>
              <a:avLst/>
              <a:gdLst/>
              <a:ahLst/>
              <a:cxnLst/>
              <a:rect l="l" t="t" r="r" b="b"/>
              <a:pathLst>
                <a:path h="354329">
                  <a:moveTo>
                    <a:pt x="0" y="0"/>
                  </a:moveTo>
                  <a:lnTo>
                    <a:pt x="0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695846" y="5823988"/>
              <a:ext cx="379730" cy="12700"/>
            </a:xfrm>
            <a:custGeom>
              <a:avLst/>
              <a:gdLst/>
              <a:ahLst/>
              <a:cxnLst/>
              <a:rect l="l" t="t" r="r" b="b"/>
              <a:pathLst>
                <a:path w="379730" h="12700">
                  <a:moveTo>
                    <a:pt x="0" y="0"/>
                  </a:moveTo>
                  <a:lnTo>
                    <a:pt x="379704" y="0"/>
                  </a:lnTo>
                  <a:lnTo>
                    <a:pt x="379704" y="12699"/>
                  </a:lnTo>
                  <a:lnTo>
                    <a:pt x="0" y="126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695846" y="5823988"/>
              <a:ext cx="379730" cy="354330"/>
            </a:xfrm>
            <a:custGeom>
              <a:avLst/>
              <a:gdLst/>
              <a:ahLst/>
              <a:cxnLst/>
              <a:rect l="l" t="t" r="r" b="b"/>
              <a:pathLst>
                <a:path w="379730" h="354329">
                  <a:moveTo>
                    <a:pt x="6350" y="0"/>
                  </a:moveTo>
                  <a:lnTo>
                    <a:pt x="6350" y="353948"/>
                  </a:lnTo>
                </a:path>
                <a:path w="379730" h="354329">
                  <a:moveTo>
                    <a:pt x="0" y="347598"/>
                  </a:moveTo>
                  <a:lnTo>
                    <a:pt x="379704" y="3475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45</a:t>
            </a:fld>
            <a:endParaRPr spc="-25"/>
          </a:p>
        </p:txBody>
      </p:sp>
      <p:sp>
        <p:nvSpPr>
          <p:cNvPr id="37" name="object 37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359692" y="5851652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4593201" y="5823989"/>
          <a:ext cx="359790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object 48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998982" y="3036170"/>
            <a:ext cx="17716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508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169163" y="0"/>
                  </a:moveTo>
                  <a:lnTo>
                    <a:pt x="124193" y="5879"/>
                  </a:lnTo>
                  <a:lnTo>
                    <a:pt x="83783" y="22471"/>
                  </a:lnTo>
                  <a:lnTo>
                    <a:pt x="49547" y="48207"/>
                  </a:lnTo>
                  <a:lnTo>
                    <a:pt x="23095" y="81519"/>
                  </a:lnTo>
                  <a:lnTo>
                    <a:pt x="6042" y="120836"/>
                  </a:lnTo>
                  <a:lnTo>
                    <a:pt x="0" y="164591"/>
                  </a:lnTo>
                  <a:lnTo>
                    <a:pt x="6042" y="208347"/>
                  </a:lnTo>
                  <a:lnTo>
                    <a:pt x="23095" y="247664"/>
                  </a:lnTo>
                  <a:lnTo>
                    <a:pt x="49547" y="280976"/>
                  </a:lnTo>
                  <a:lnTo>
                    <a:pt x="83783" y="306712"/>
                  </a:lnTo>
                  <a:lnTo>
                    <a:pt x="124193" y="323304"/>
                  </a:lnTo>
                  <a:lnTo>
                    <a:pt x="169163" y="329183"/>
                  </a:lnTo>
                  <a:lnTo>
                    <a:pt x="214134" y="323304"/>
                  </a:lnTo>
                  <a:lnTo>
                    <a:pt x="254544" y="306712"/>
                  </a:lnTo>
                  <a:lnTo>
                    <a:pt x="288781" y="280976"/>
                  </a:lnTo>
                  <a:lnTo>
                    <a:pt x="315232" y="247664"/>
                  </a:lnTo>
                  <a:lnTo>
                    <a:pt x="332285" y="208347"/>
                  </a:lnTo>
                  <a:lnTo>
                    <a:pt x="338327" y="164591"/>
                  </a:lnTo>
                  <a:lnTo>
                    <a:pt x="332285" y="120836"/>
                  </a:lnTo>
                  <a:lnTo>
                    <a:pt x="315232" y="81519"/>
                  </a:lnTo>
                  <a:lnTo>
                    <a:pt x="288781" y="48207"/>
                  </a:lnTo>
                  <a:lnTo>
                    <a:pt x="254544" y="22471"/>
                  </a:lnTo>
                  <a:lnTo>
                    <a:pt x="214134" y="5879"/>
                  </a:lnTo>
                  <a:lnTo>
                    <a:pt x="16916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8"/>
                  </a:lnTo>
                  <a:lnTo>
                    <a:pt x="23229" y="81519"/>
                  </a:lnTo>
                  <a:lnTo>
                    <a:pt x="6077" y="120837"/>
                  </a:lnTo>
                  <a:lnTo>
                    <a:pt x="0" y="164593"/>
                  </a:lnTo>
                  <a:lnTo>
                    <a:pt x="6077" y="208348"/>
                  </a:lnTo>
                  <a:lnTo>
                    <a:pt x="23229" y="247665"/>
                  </a:lnTo>
                  <a:lnTo>
                    <a:pt x="49834" y="280977"/>
                  </a:lnTo>
                  <a:lnTo>
                    <a:pt x="84270" y="306713"/>
                  </a:lnTo>
                  <a:lnTo>
                    <a:pt x="124915" y="323305"/>
                  </a:lnTo>
                  <a:lnTo>
                    <a:pt x="170146" y="329185"/>
                  </a:lnTo>
                  <a:lnTo>
                    <a:pt x="215378" y="323305"/>
                  </a:lnTo>
                  <a:lnTo>
                    <a:pt x="256022" y="306713"/>
                  </a:lnTo>
                  <a:lnTo>
                    <a:pt x="290458" y="280977"/>
                  </a:lnTo>
                  <a:lnTo>
                    <a:pt x="317062" y="247665"/>
                  </a:lnTo>
                  <a:lnTo>
                    <a:pt x="334214" y="208348"/>
                  </a:lnTo>
                  <a:lnTo>
                    <a:pt x="340292" y="164593"/>
                  </a:lnTo>
                  <a:lnTo>
                    <a:pt x="334214" y="120837"/>
                  </a:lnTo>
                  <a:lnTo>
                    <a:pt x="317062" y="81519"/>
                  </a:lnTo>
                  <a:lnTo>
                    <a:pt x="290458" y="48208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059940" y="1943101"/>
            <a:ext cx="4273550" cy="1171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1;</a:t>
            </a:r>
            <a:r>
              <a:rPr sz="2600" spc="-8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i</a:t>
            </a:r>
            <a:r>
              <a:rPr sz="2600" spc="-25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64329">
              <a:spcBef>
                <a:spcPts val="4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2" name="object 42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FF0000"/>
                      </a:solidFill>
                      <a:prstDash val="solid"/>
                    </a:lnR>
                    <a:lnT w="12700">
                      <a:solidFill>
                        <a:srgbClr val="FF0000"/>
                      </a:solidFill>
                      <a:prstDash val="solid"/>
                    </a:lnT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3" name="object 43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432868" y="5469741"/>
            <a:ext cx="349250" cy="360680"/>
          </a:xfrm>
          <a:custGeom>
            <a:avLst/>
            <a:gdLst/>
            <a:ahLst/>
            <a:cxnLst/>
            <a:rect l="l" t="t" r="r" b="b"/>
            <a:pathLst>
              <a:path w="349250" h="360679">
                <a:moveTo>
                  <a:pt x="6524" y="228490"/>
                </a:moveTo>
                <a:lnTo>
                  <a:pt x="6418" y="228673"/>
                </a:lnTo>
                <a:lnTo>
                  <a:pt x="0" y="360657"/>
                </a:lnTo>
                <a:lnTo>
                  <a:pt x="50161" y="292075"/>
                </a:lnTo>
                <a:lnTo>
                  <a:pt x="34366" y="292075"/>
                </a:lnTo>
                <a:lnTo>
                  <a:pt x="16463" y="285565"/>
                </a:lnTo>
                <a:lnTo>
                  <a:pt x="20725" y="273844"/>
                </a:lnTo>
                <a:lnTo>
                  <a:pt x="6581" y="228673"/>
                </a:lnTo>
                <a:lnTo>
                  <a:pt x="6524" y="228490"/>
                </a:lnTo>
                <a:close/>
              </a:path>
              <a:path w="349250" h="360679">
                <a:moveTo>
                  <a:pt x="274760" y="250964"/>
                </a:moveTo>
                <a:lnTo>
                  <a:pt x="349247" y="360657"/>
                </a:lnTo>
                <a:lnTo>
                  <a:pt x="348313" y="292075"/>
                </a:lnTo>
                <a:lnTo>
                  <a:pt x="348298" y="290916"/>
                </a:lnTo>
                <a:lnTo>
                  <a:pt x="317300" y="290916"/>
                </a:lnTo>
                <a:lnTo>
                  <a:pt x="313306" y="278613"/>
                </a:lnTo>
                <a:lnTo>
                  <a:pt x="274760" y="250964"/>
                </a:lnTo>
                <a:close/>
              </a:path>
              <a:path w="349250" h="360679">
                <a:moveTo>
                  <a:pt x="38786" y="279921"/>
                </a:moveTo>
                <a:lnTo>
                  <a:pt x="25415" y="288821"/>
                </a:lnTo>
                <a:lnTo>
                  <a:pt x="34366" y="292075"/>
                </a:lnTo>
                <a:lnTo>
                  <a:pt x="38786" y="279921"/>
                </a:lnTo>
                <a:close/>
              </a:path>
              <a:path w="349250" h="360679">
                <a:moveTo>
                  <a:pt x="78276" y="253637"/>
                </a:moveTo>
                <a:lnTo>
                  <a:pt x="38786" y="279921"/>
                </a:lnTo>
                <a:lnTo>
                  <a:pt x="34366" y="292075"/>
                </a:lnTo>
                <a:lnTo>
                  <a:pt x="50161" y="292075"/>
                </a:lnTo>
                <a:lnTo>
                  <a:pt x="78276" y="253637"/>
                </a:lnTo>
                <a:close/>
              </a:path>
              <a:path w="349250" h="360679">
                <a:moveTo>
                  <a:pt x="313306" y="278613"/>
                </a:moveTo>
                <a:lnTo>
                  <a:pt x="317300" y="290916"/>
                </a:lnTo>
                <a:lnTo>
                  <a:pt x="326359" y="287976"/>
                </a:lnTo>
                <a:lnTo>
                  <a:pt x="313306" y="278613"/>
                </a:lnTo>
                <a:close/>
              </a:path>
              <a:path w="349250" h="360679">
                <a:moveTo>
                  <a:pt x="347444" y="228222"/>
                </a:moveTo>
                <a:lnTo>
                  <a:pt x="347297" y="228490"/>
                </a:lnTo>
                <a:lnTo>
                  <a:pt x="331569" y="273174"/>
                </a:lnTo>
                <a:lnTo>
                  <a:pt x="335419" y="285034"/>
                </a:lnTo>
                <a:lnTo>
                  <a:pt x="317300" y="290916"/>
                </a:lnTo>
                <a:lnTo>
                  <a:pt x="348298" y="290916"/>
                </a:lnTo>
                <a:lnTo>
                  <a:pt x="347537" y="235000"/>
                </a:lnTo>
                <a:lnTo>
                  <a:pt x="347444" y="228222"/>
                </a:lnTo>
                <a:close/>
              </a:path>
              <a:path w="349250" h="360679">
                <a:moveTo>
                  <a:pt x="20725" y="273844"/>
                </a:moveTo>
                <a:lnTo>
                  <a:pt x="16463" y="285565"/>
                </a:lnTo>
                <a:lnTo>
                  <a:pt x="25415" y="288821"/>
                </a:lnTo>
                <a:lnTo>
                  <a:pt x="20725" y="273844"/>
                </a:lnTo>
                <a:close/>
              </a:path>
              <a:path w="349250" h="360679">
                <a:moveTo>
                  <a:pt x="182063" y="0"/>
                </a:moveTo>
                <a:lnTo>
                  <a:pt x="180891" y="0"/>
                </a:lnTo>
                <a:lnTo>
                  <a:pt x="167808" y="2409"/>
                </a:lnTo>
                <a:lnTo>
                  <a:pt x="129446" y="34255"/>
                </a:lnTo>
                <a:lnTo>
                  <a:pt x="106435" y="69701"/>
                </a:lnTo>
                <a:lnTo>
                  <a:pt x="83309" y="115434"/>
                </a:lnTo>
                <a:lnTo>
                  <a:pt x="60298" y="168927"/>
                </a:lnTo>
                <a:lnTo>
                  <a:pt x="37375" y="228078"/>
                </a:lnTo>
                <a:lnTo>
                  <a:pt x="20725" y="273844"/>
                </a:lnTo>
                <a:lnTo>
                  <a:pt x="25415" y="288821"/>
                </a:lnTo>
                <a:lnTo>
                  <a:pt x="38786" y="279921"/>
                </a:lnTo>
                <a:lnTo>
                  <a:pt x="55121" y="235000"/>
                </a:lnTo>
                <a:lnTo>
                  <a:pt x="66579" y="204826"/>
                </a:lnTo>
                <a:lnTo>
                  <a:pt x="89396" y="148625"/>
                </a:lnTo>
                <a:lnTo>
                  <a:pt x="111938" y="99886"/>
                </a:lnTo>
                <a:lnTo>
                  <a:pt x="134162" y="60562"/>
                </a:lnTo>
                <a:lnTo>
                  <a:pt x="154639" y="34255"/>
                </a:lnTo>
                <a:lnTo>
                  <a:pt x="154484" y="34255"/>
                </a:lnTo>
                <a:lnTo>
                  <a:pt x="155098" y="33732"/>
                </a:lnTo>
                <a:lnTo>
                  <a:pt x="155572" y="33191"/>
                </a:lnTo>
                <a:lnTo>
                  <a:pt x="155732" y="33191"/>
                </a:lnTo>
                <a:lnTo>
                  <a:pt x="164310" y="25871"/>
                </a:lnTo>
                <a:lnTo>
                  <a:pt x="163965" y="25871"/>
                </a:lnTo>
                <a:lnTo>
                  <a:pt x="165672" y="24709"/>
                </a:lnTo>
                <a:lnTo>
                  <a:pt x="166148" y="24709"/>
                </a:lnTo>
                <a:lnTo>
                  <a:pt x="173191" y="20960"/>
                </a:lnTo>
                <a:lnTo>
                  <a:pt x="172241" y="20960"/>
                </a:lnTo>
                <a:lnTo>
                  <a:pt x="174659" y="20116"/>
                </a:lnTo>
                <a:lnTo>
                  <a:pt x="176826" y="20116"/>
                </a:lnTo>
                <a:lnTo>
                  <a:pt x="181465" y="19263"/>
                </a:lnTo>
                <a:lnTo>
                  <a:pt x="179750" y="18945"/>
                </a:lnTo>
                <a:lnTo>
                  <a:pt x="219217" y="18945"/>
                </a:lnTo>
                <a:lnTo>
                  <a:pt x="208912" y="9848"/>
                </a:lnTo>
                <a:lnTo>
                  <a:pt x="208324" y="9437"/>
                </a:lnTo>
                <a:lnTo>
                  <a:pt x="196015" y="2745"/>
                </a:lnTo>
                <a:lnTo>
                  <a:pt x="195065" y="2409"/>
                </a:lnTo>
                <a:lnTo>
                  <a:pt x="182063" y="0"/>
                </a:lnTo>
                <a:close/>
              </a:path>
              <a:path w="349250" h="360679">
                <a:moveTo>
                  <a:pt x="231337" y="33027"/>
                </a:moveTo>
                <a:lnTo>
                  <a:pt x="206554" y="33027"/>
                </a:lnTo>
                <a:lnTo>
                  <a:pt x="207182" y="33732"/>
                </a:lnTo>
                <a:lnTo>
                  <a:pt x="207775" y="34255"/>
                </a:lnTo>
                <a:lnTo>
                  <a:pt x="207575" y="34255"/>
                </a:lnTo>
                <a:lnTo>
                  <a:pt x="237278" y="78849"/>
                </a:lnTo>
                <a:lnTo>
                  <a:pt x="257939" y="123159"/>
                </a:lnTo>
                <a:lnTo>
                  <a:pt x="278523" y="175798"/>
                </a:lnTo>
                <a:lnTo>
                  <a:pt x="299090" y="234817"/>
                </a:lnTo>
                <a:lnTo>
                  <a:pt x="313306" y="278613"/>
                </a:lnTo>
                <a:lnTo>
                  <a:pt x="326359" y="287976"/>
                </a:lnTo>
                <a:lnTo>
                  <a:pt x="317121" y="228673"/>
                </a:lnTo>
                <a:lnTo>
                  <a:pt x="296344" y="169065"/>
                </a:lnTo>
                <a:lnTo>
                  <a:pt x="275352" y="115434"/>
                </a:lnTo>
                <a:lnTo>
                  <a:pt x="254090" y="69903"/>
                </a:lnTo>
                <a:lnTo>
                  <a:pt x="232262" y="34255"/>
                </a:lnTo>
                <a:lnTo>
                  <a:pt x="207746" y="34255"/>
                </a:lnTo>
                <a:lnTo>
                  <a:pt x="207238" y="33732"/>
                </a:lnTo>
                <a:lnTo>
                  <a:pt x="231912" y="33732"/>
                </a:lnTo>
                <a:lnTo>
                  <a:pt x="231337" y="33027"/>
                </a:lnTo>
                <a:close/>
              </a:path>
              <a:path w="349250" h="360679">
                <a:moveTo>
                  <a:pt x="331569" y="273174"/>
                </a:moveTo>
                <a:lnTo>
                  <a:pt x="326359" y="287976"/>
                </a:lnTo>
                <a:lnTo>
                  <a:pt x="335419" y="285034"/>
                </a:lnTo>
                <a:lnTo>
                  <a:pt x="331569" y="273174"/>
                </a:lnTo>
                <a:close/>
              </a:path>
              <a:path w="349250" h="360679">
                <a:moveTo>
                  <a:pt x="155098" y="33732"/>
                </a:moveTo>
                <a:lnTo>
                  <a:pt x="154497" y="34255"/>
                </a:lnTo>
                <a:lnTo>
                  <a:pt x="154639" y="34255"/>
                </a:lnTo>
                <a:lnTo>
                  <a:pt x="155098" y="33732"/>
                </a:lnTo>
                <a:close/>
              </a:path>
              <a:path w="349250" h="360679">
                <a:moveTo>
                  <a:pt x="155732" y="33191"/>
                </a:moveTo>
                <a:lnTo>
                  <a:pt x="155572" y="33191"/>
                </a:lnTo>
                <a:lnTo>
                  <a:pt x="155098" y="33732"/>
                </a:lnTo>
                <a:lnTo>
                  <a:pt x="155732" y="33191"/>
                </a:lnTo>
                <a:close/>
              </a:path>
              <a:path w="349250" h="360679">
                <a:moveTo>
                  <a:pt x="224414" y="24709"/>
                </a:moveTo>
                <a:lnTo>
                  <a:pt x="196992" y="24709"/>
                </a:lnTo>
                <a:lnTo>
                  <a:pt x="198652" y="25871"/>
                </a:lnTo>
                <a:lnTo>
                  <a:pt x="198278" y="25871"/>
                </a:lnTo>
                <a:lnTo>
                  <a:pt x="207182" y="33732"/>
                </a:lnTo>
                <a:lnTo>
                  <a:pt x="206554" y="33027"/>
                </a:lnTo>
                <a:lnTo>
                  <a:pt x="231337" y="33027"/>
                </a:lnTo>
                <a:lnTo>
                  <a:pt x="225382" y="25871"/>
                </a:lnTo>
                <a:lnTo>
                  <a:pt x="198668" y="25871"/>
                </a:lnTo>
                <a:lnTo>
                  <a:pt x="197770" y="25382"/>
                </a:lnTo>
                <a:lnTo>
                  <a:pt x="224975" y="25382"/>
                </a:lnTo>
                <a:lnTo>
                  <a:pt x="224414" y="24709"/>
                </a:lnTo>
                <a:close/>
              </a:path>
              <a:path w="349250" h="360679">
                <a:moveTo>
                  <a:pt x="165672" y="24709"/>
                </a:moveTo>
                <a:lnTo>
                  <a:pt x="163965" y="25871"/>
                </a:lnTo>
                <a:lnTo>
                  <a:pt x="164883" y="25382"/>
                </a:lnTo>
                <a:lnTo>
                  <a:pt x="165672" y="24709"/>
                </a:lnTo>
                <a:close/>
              </a:path>
              <a:path w="349250" h="360679">
                <a:moveTo>
                  <a:pt x="164883" y="25382"/>
                </a:moveTo>
                <a:lnTo>
                  <a:pt x="163965" y="25871"/>
                </a:lnTo>
                <a:lnTo>
                  <a:pt x="164310" y="25871"/>
                </a:lnTo>
                <a:lnTo>
                  <a:pt x="164883" y="25382"/>
                </a:lnTo>
                <a:close/>
              </a:path>
              <a:path w="349250" h="360679">
                <a:moveTo>
                  <a:pt x="196992" y="24709"/>
                </a:moveTo>
                <a:lnTo>
                  <a:pt x="197770" y="25382"/>
                </a:lnTo>
                <a:lnTo>
                  <a:pt x="198668" y="25871"/>
                </a:lnTo>
                <a:lnTo>
                  <a:pt x="196992" y="24709"/>
                </a:lnTo>
                <a:close/>
              </a:path>
              <a:path w="349250" h="360679">
                <a:moveTo>
                  <a:pt x="166148" y="24709"/>
                </a:moveTo>
                <a:lnTo>
                  <a:pt x="165672" y="24709"/>
                </a:lnTo>
                <a:lnTo>
                  <a:pt x="164883" y="25382"/>
                </a:lnTo>
                <a:lnTo>
                  <a:pt x="166148" y="24709"/>
                </a:lnTo>
                <a:close/>
              </a:path>
              <a:path w="349250" h="360679">
                <a:moveTo>
                  <a:pt x="220544" y="20116"/>
                </a:moveTo>
                <a:lnTo>
                  <a:pt x="188237" y="20116"/>
                </a:lnTo>
                <a:lnTo>
                  <a:pt x="190618" y="20960"/>
                </a:lnTo>
                <a:lnTo>
                  <a:pt x="189634" y="20960"/>
                </a:lnTo>
                <a:lnTo>
                  <a:pt x="197770" y="25382"/>
                </a:lnTo>
                <a:lnTo>
                  <a:pt x="196961" y="24709"/>
                </a:lnTo>
                <a:lnTo>
                  <a:pt x="224414" y="24709"/>
                </a:lnTo>
                <a:lnTo>
                  <a:pt x="221294" y="20960"/>
                </a:lnTo>
                <a:lnTo>
                  <a:pt x="190625" y="20960"/>
                </a:lnTo>
                <a:lnTo>
                  <a:pt x="189184" y="20693"/>
                </a:lnTo>
                <a:lnTo>
                  <a:pt x="221072" y="20693"/>
                </a:lnTo>
                <a:lnTo>
                  <a:pt x="220884" y="20467"/>
                </a:lnTo>
                <a:lnTo>
                  <a:pt x="220544" y="20116"/>
                </a:lnTo>
                <a:close/>
              </a:path>
              <a:path w="349250" h="360679">
                <a:moveTo>
                  <a:pt x="174775" y="20116"/>
                </a:moveTo>
                <a:lnTo>
                  <a:pt x="174065" y="20323"/>
                </a:lnTo>
                <a:lnTo>
                  <a:pt x="172241" y="20960"/>
                </a:lnTo>
                <a:lnTo>
                  <a:pt x="173692" y="20693"/>
                </a:lnTo>
                <a:lnTo>
                  <a:pt x="174775" y="20116"/>
                </a:lnTo>
                <a:close/>
              </a:path>
              <a:path w="349250" h="360679">
                <a:moveTo>
                  <a:pt x="173692" y="20693"/>
                </a:moveTo>
                <a:lnTo>
                  <a:pt x="172241" y="20960"/>
                </a:lnTo>
                <a:lnTo>
                  <a:pt x="173191" y="20960"/>
                </a:lnTo>
                <a:lnTo>
                  <a:pt x="173692" y="20693"/>
                </a:lnTo>
                <a:close/>
              </a:path>
              <a:path w="349250" h="360679">
                <a:moveTo>
                  <a:pt x="188237" y="20116"/>
                </a:moveTo>
                <a:lnTo>
                  <a:pt x="188083" y="20116"/>
                </a:lnTo>
                <a:lnTo>
                  <a:pt x="189184" y="20693"/>
                </a:lnTo>
                <a:lnTo>
                  <a:pt x="190625" y="20960"/>
                </a:lnTo>
                <a:lnTo>
                  <a:pt x="188237" y="20116"/>
                </a:lnTo>
                <a:close/>
              </a:path>
              <a:path w="349250" h="360679">
                <a:moveTo>
                  <a:pt x="176826" y="20116"/>
                </a:moveTo>
                <a:lnTo>
                  <a:pt x="174775" y="20116"/>
                </a:lnTo>
                <a:lnTo>
                  <a:pt x="173692" y="20693"/>
                </a:lnTo>
                <a:lnTo>
                  <a:pt x="176826" y="20116"/>
                </a:lnTo>
                <a:close/>
              </a:path>
              <a:path w="349250" h="360679">
                <a:moveTo>
                  <a:pt x="219217" y="18945"/>
                </a:moveTo>
                <a:lnTo>
                  <a:pt x="183193" y="18945"/>
                </a:lnTo>
                <a:lnTo>
                  <a:pt x="181465" y="19263"/>
                </a:lnTo>
                <a:lnTo>
                  <a:pt x="189184" y="20693"/>
                </a:lnTo>
                <a:lnTo>
                  <a:pt x="188083" y="20116"/>
                </a:lnTo>
                <a:lnTo>
                  <a:pt x="220544" y="20116"/>
                </a:lnTo>
                <a:lnTo>
                  <a:pt x="219217" y="18945"/>
                </a:lnTo>
                <a:close/>
              </a:path>
              <a:path w="349250" h="360679">
                <a:moveTo>
                  <a:pt x="183193" y="18945"/>
                </a:moveTo>
                <a:lnTo>
                  <a:pt x="179750" y="18945"/>
                </a:lnTo>
                <a:lnTo>
                  <a:pt x="181465" y="19263"/>
                </a:lnTo>
                <a:lnTo>
                  <a:pt x="183193" y="1894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5087655" y="2973911"/>
            <a:ext cx="1014730" cy="429259"/>
          </a:xfrm>
          <a:custGeom>
            <a:avLst/>
            <a:gdLst/>
            <a:ahLst/>
            <a:cxnLst/>
            <a:rect l="l" t="t" r="r" b="b"/>
            <a:pathLst>
              <a:path w="1014729" h="429260">
                <a:moveTo>
                  <a:pt x="1098" y="296050"/>
                </a:moveTo>
                <a:lnTo>
                  <a:pt x="0" y="428637"/>
                </a:lnTo>
                <a:lnTo>
                  <a:pt x="45606" y="360699"/>
                </a:lnTo>
                <a:lnTo>
                  <a:pt x="30636" y="360699"/>
                </a:lnTo>
                <a:lnTo>
                  <a:pt x="14118" y="351309"/>
                </a:lnTo>
                <a:lnTo>
                  <a:pt x="14942" y="349898"/>
                </a:lnTo>
                <a:lnTo>
                  <a:pt x="18520" y="344720"/>
                </a:lnTo>
                <a:lnTo>
                  <a:pt x="1098" y="296050"/>
                </a:lnTo>
                <a:close/>
              </a:path>
              <a:path w="1014729" h="429260">
                <a:moveTo>
                  <a:pt x="18520" y="344720"/>
                </a:moveTo>
                <a:lnTo>
                  <a:pt x="14942" y="349898"/>
                </a:lnTo>
                <a:lnTo>
                  <a:pt x="14118" y="351309"/>
                </a:lnTo>
                <a:lnTo>
                  <a:pt x="30636" y="360699"/>
                </a:lnTo>
                <a:lnTo>
                  <a:pt x="33968" y="355836"/>
                </a:lnTo>
                <a:lnTo>
                  <a:pt x="22499" y="355836"/>
                </a:lnTo>
                <a:lnTo>
                  <a:pt x="18520" y="344720"/>
                </a:lnTo>
                <a:close/>
              </a:path>
              <a:path w="1014729" h="429260">
                <a:moveTo>
                  <a:pt x="73900" y="318550"/>
                </a:moveTo>
                <a:lnTo>
                  <a:pt x="46817" y="338195"/>
                </a:lnTo>
                <a:lnTo>
                  <a:pt x="42532" y="343340"/>
                </a:lnTo>
                <a:lnTo>
                  <a:pt x="30636" y="360699"/>
                </a:lnTo>
                <a:lnTo>
                  <a:pt x="45606" y="360699"/>
                </a:lnTo>
                <a:lnTo>
                  <a:pt x="73900" y="318550"/>
                </a:lnTo>
                <a:close/>
              </a:path>
              <a:path w="1014729" h="429260">
                <a:moveTo>
                  <a:pt x="925813" y="27951"/>
                </a:moveTo>
                <a:lnTo>
                  <a:pt x="824727" y="34775"/>
                </a:lnTo>
                <a:lnTo>
                  <a:pt x="731539" y="45421"/>
                </a:lnTo>
                <a:lnTo>
                  <a:pt x="640589" y="59828"/>
                </a:lnTo>
                <a:lnTo>
                  <a:pt x="552615" y="77708"/>
                </a:lnTo>
                <a:lnTo>
                  <a:pt x="468349" y="98776"/>
                </a:lnTo>
                <a:lnTo>
                  <a:pt x="427728" y="110449"/>
                </a:lnTo>
                <a:lnTo>
                  <a:pt x="388415" y="122784"/>
                </a:lnTo>
                <a:lnTo>
                  <a:pt x="350395" y="135776"/>
                </a:lnTo>
                <a:lnTo>
                  <a:pt x="313758" y="149390"/>
                </a:lnTo>
                <a:lnTo>
                  <a:pt x="244999" y="178348"/>
                </a:lnTo>
                <a:lnTo>
                  <a:pt x="182863" y="209392"/>
                </a:lnTo>
                <a:lnTo>
                  <a:pt x="128068" y="242271"/>
                </a:lnTo>
                <a:lnTo>
                  <a:pt x="81328" y="276759"/>
                </a:lnTo>
                <a:lnTo>
                  <a:pt x="43366" y="312674"/>
                </a:lnTo>
                <a:lnTo>
                  <a:pt x="18520" y="344720"/>
                </a:lnTo>
                <a:lnTo>
                  <a:pt x="22499" y="355836"/>
                </a:lnTo>
                <a:lnTo>
                  <a:pt x="46817" y="338195"/>
                </a:lnTo>
                <a:lnTo>
                  <a:pt x="56956" y="326022"/>
                </a:lnTo>
                <a:lnTo>
                  <a:pt x="73830" y="308811"/>
                </a:lnTo>
                <a:lnTo>
                  <a:pt x="114560" y="274941"/>
                </a:lnTo>
                <a:lnTo>
                  <a:pt x="163775" y="242271"/>
                </a:lnTo>
                <a:lnTo>
                  <a:pt x="221280" y="210809"/>
                </a:lnTo>
                <a:lnTo>
                  <a:pt x="285732" y="181255"/>
                </a:lnTo>
                <a:lnTo>
                  <a:pt x="356556" y="153802"/>
                </a:lnTo>
                <a:lnTo>
                  <a:pt x="394120" y="140959"/>
                </a:lnTo>
                <a:lnTo>
                  <a:pt x="432992" y="128757"/>
                </a:lnTo>
                <a:lnTo>
                  <a:pt x="472972" y="117257"/>
                </a:lnTo>
                <a:lnTo>
                  <a:pt x="556411" y="96376"/>
                </a:lnTo>
                <a:lnTo>
                  <a:pt x="643572" y="78643"/>
                </a:lnTo>
                <a:lnTo>
                  <a:pt x="733703" y="64348"/>
                </a:lnTo>
                <a:lnTo>
                  <a:pt x="826053" y="53779"/>
                </a:lnTo>
                <a:lnTo>
                  <a:pt x="919985" y="47221"/>
                </a:lnTo>
                <a:lnTo>
                  <a:pt x="925712" y="47017"/>
                </a:lnTo>
                <a:lnTo>
                  <a:pt x="938462" y="37033"/>
                </a:lnTo>
                <a:lnTo>
                  <a:pt x="925813" y="27951"/>
                </a:lnTo>
                <a:close/>
              </a:path>
              <a:path w="1014729" h="429260">
                <a:moveTo>
                  <a:pt x="46817" y="338195"/>
                </a:moveTo>
                <a:lnTo>
                  <a:pt x="22499" y="355836"/>
                </a:lnTo>
                <a:lnTo>
                  <a:pt x="33968" y="355836"/>
                </a:lnTo>
                <a:lnTo>
                  <a:pt x="42532" y="343340"/>
                </a:lnTo>
                <a:lnTo>
                  <a:pt x="46817" y="338195"/>
                </a:lnTo>
                <a:close/>
              </a:path>
              <a:path w="1014729" h="429260">
                <a:moveTo>
                  <a:pt x="986057" y="27514"/>
                </a:moveTo>
                <a:lnTo>
                  <a:pt x="938124" y="27514"/>
                </a:lnTo>
                <a:lnTo>
                  <a:pt x="938761" y="45421"/>
                </a:lnTo>
                <a:lnTo>
                  <a:pt x="938801" y="46553"/>
                </a:lnTo>
                <a:lnTo>
                  <a:pt x="925712" y="47017"/>
                </a:lnTo>
                <a:lnTo>
                  <a:pt x="888467" y="76183"/>
                </a:lnTo>
                <a:lnTo>
                  <a:pt x="1014646" y="35445"/>
                </a:lnTo>
                <a:lnTo>
                  <a:pt x="986057" y="27514"/>
                </a:lnTo>
                <a:close/>
              </a:path>
              <a:path w="1014729" h="429260">
                <a:moveTo>
                  <a:pt x="938463" y="37033"/>
                </a:moveTo>
                <a:lnTo>
                  <a:pt x="925712" y="47017"/>
                </a:lnTo>
                <a:lnTo>
                  <a:pt x="938801" y="46553"/>
                </a:lnTo>
                <a:lnTo>
                  <a:pt x="938463" y="37033"/>
                </a:lnTo>
                <a:close/>
              </a:path>
              <a:path w="1014729" h="429260">
                <a:moveTo>
                  <a:pt x="938124" y="27514"/>
                </a:moveTo>
                <a:lnTo>
                  <a:pt x="925813" y="27951"/>
                </a:lnTo>
                <a:lnTo>
                  <a:pt x="938462" y="37033"/>
                </a:lnTo>
                <a:lnTo>
                  <a:pt x="938148" y="28182"/>
                </a:lnTo>
                <a:lnTo>
                  <a:pt x="938124" y="27514"/>
                </a:lnTo>
                <a:close/>
              </a:path>
              <a:path w="1014729" h="429260">
                <a:moveTo>
                  <a:pt x="886880" y="0"/>
                </a:moveTo>
                <a:lnTo>
                  <a:pt x="925813" y="27951"/>
                </a:lnTo>
                <a:lnTo>
                  <a:pt x="938124" y="27514"/>
                </a:lnTo>
                <a:lnTo>
                  <a:pt x="986057" y="27514"/>
                </a:lnTo>
                <a:lnTo>
                  <a:pt x="88688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4998982" y="3036170"/>
            <a:ext cx="177165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508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46</a:t>
            </a:fld>
            <a:endParaRPr spc="-25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28121" y="3036170"/>
            <a:ext cx="139700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587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47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40" name="object 40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059941" y="1943100"/>
            <a:ext cx="429450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1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29404">
              <a:spcBef>
                <a:spcPts val="3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8"/>
                  </a:lnTo>
                  <a:lnTo>
                    <a:pt x="23229" y="81519"/>
                  </a:lnTo>
                  <a:lnTo>
                    <a:pt x="6077" y="120837"/>
                  </a:lnTo>
                  <a:lnTo>
                    <a:pt x="0" y="164593"/>
                  </a:lnTo>
                  <a:lnTo>
                    <a:pt x="6077" y="208348"/>
                  </a:lnTo>
                  <a:lnTo>
                    <a:pt x="23229" y="247665"/>
                  </a:lnTo>
                  <a:lnTo>
                    <a:pt x="49834" y="280977"/>
                  </a:lnTo>
                  <a:lnTo>
                    <a:pt x="84270" y="306713"/>
                  </a:lnTo>
                  <a:lnTo>
                    <a:pt x="124915" y="323305"/>
                  </a:lnTo>
                  <a:lnTo>
                    <a:pt x="170146" y="329185"/>
                  </a:lnTo>
                  <a:lnTo>
                    <a:pt x="215378" y="323305"/>
                  </a:lnTo>
                  <a:lnTo>
                    <a:pt x="256022" y="306713"/>
                  </a:lnTo>
                  <a:lnTo>
                    <a:pt x="290458" y="280977"/>
                  </a:lnTo>
                  <a:lnTo>
                    <a:pt x="317062" y="247665"/>
                  </a:lnTo>
                  <a:lnTo>
                    <a:pt x="334214" y="208348"/>
                  </a:lnTo>
                  <a:lnTo>
                    <a:pt x="340292" y="164593"/>
                  </a:lnTo>
                  <a:lnTo>
                    <a:pt x="334214" y="120837"/>
                  </a:lnTo>
                  <a:lnTo>
                    <a:pt x="317062" y="81519"/>
                  </a:lnTo>
                  <a:lnTo>
                    <a:pt x="290458" y="48208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028121" y="3036170"/>
            <a:ext cx="139700" cy="6362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5875">
              <a:spcBef>
                <a:spcPts val="645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4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95470" y="5823988"/>
            <a:ext cx="0" cy="354330"/>
          </a:xfrm>
          <a:custGeom>
            <a:avLst/>
            <a:gdLst/>
            <a:ahLst/>
            <a:cxnLst/>
            <a:rect l="l" t="t" r="r" b="b"/>
            <a:pathLst>
              <a:path h="354329">
                <a:moveTo>
                  <a:pt x="0" y="0"/>
                </a:moveTo>
                <a:lnTo>
                  <a:pt x="0" y="353948"/>
                </a:lnTo>
              </a:path>
            </a:pathLst>
          </a:custGeom>
          <a:ln w="127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3" name="object 33"/>
          <p:cNvGrpSpPr/>
          <p:nvPr/>
        </p:nvGrpSpPr>
        <p:grpSpPr>
          <a:xfrm>
            <a:off x="4219846" y="5823988"/>
            <a:ext cx="1176020" cy="354330"/>
            <a:chOff x="2695846" y="5823988"/>
            <a:chExt cx="1176020" cy="354330"/>
          </a:xfrm>
        </p:grpSpPr>
        <p:sp>
          <p:nvSpPr>
            <p:cNvPr id="34" name="object 34"/>
            <p:cNvSpPr/>
            <p:nvPr/>
          </p:nvSpPr>
          <p:spPr>
            <a:xfrm>
              <a:off x="3075551" y="5830338"/>
              <a:ext cx="400685" cy="341630"/>
            </a:xfrm>
            <a:custGeom>
              <a:avLst/>
              <a:gdLst/>
              <a:ahLst/>
              <a:cxnLst/>
              <a:rect l="l" t="t" r="r" b="b"/>
              <a:pathLst>
                <a:path w="400685" h="341629">
                  <a:moveTo>
                    <a:pt x="400340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0340" y="341247"/>
                  </a:lnTo>
                  <a:lnTo>
                    <a:pt x="40034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75550" y="5823988"/>
              <a:ext cx="400685" cy="354330"/>
            </a:xfrm>
            <a:custGeom>
              <a:avLst/>
              <a:gdLst/>
              <a:ahLst/>
              <a:cxnLst/>
              <a:rect l="l" t="t" r="r" b="b"/>
              <a:pathLst>
                <a:path w="400685" h="354329">
                  <a:moveTo>
                    <a:pt x="0" y="0"/>
                  </a:moveTo>
                  <a:lnTo>
                    <a:pt x="0" y="353948"/>
                  </a:lnTo>
                </a:path>
                <a:path w="400685" h="354329">
                  <a:moveTo>
                    <a:pt x="400341" y="0"/>
                  </a:moveTo>
                  <a:lnTo>
                    <a:pt x="400341" y="35394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695846" y="5830338"/>
              <a:ext cx="379730" cy="0"/>
            </a:xfrm>
            <a:custGeom>
              <a:avLst/>
              <a:gdLst/>
              <a:ahLst/>
              <a:cxnLst/>
              <a:rect l="l" t="t" r="r" b="b"/>
              <a:pathLst>
                <a:path w="379730">
                  <a:moveTo>
                    <a:pt x="0" y="0"/>
                  </a:moveTo>
                  <a:lnTo>
                    <a:pt x="379704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75550" y="5830338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0" y="0"/>
                  </a:moveTo>
                  <a:lnTo>
                    <a:pt x="40034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695846" y="5823988"/>
              <a:ext cx="1176020" cy="354330"/>
            </a:xfrm>
            <a:custGeom>
              <a:avLst/>
              <a:gdLst/>
              <a:ahLst/>
              <a:cxnLst/>
              <a:rect l="l" t="t" r="r" b="b"/>
              <a:pathLst>
                <a:path w="1176020" h="354329">
                  <a:moveTo>
                    <a:pt x="780045" y="6350"/>
                  </a:moveTo>
                  <a:lnTo>
                    <a:pt x="1175624" y="6350"/>
                  </a:lnTo>
                </a:path>
                <a:path w="1176020" h="354329">
                  <a:moveTo>
                    <a:pt x="6350" y="0"/>
                  </a:moveTo>
                  <a:lnTo>
                    <a:pt x="6350" y="353948"/>
                  </a:lnTo>
                </a:path>
                <a:path w="1176020" h="354329">
                  <a:moveTo>
                    <a:pt x="0" y="347598"/>
                  </a:moveTo>
                  <a:lnTo>
                    <a:pt x="379704" y="347598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75550" y="6171586"/>
              <a:ext cx="400685" cy="0"/>
            </a:xfrm>
            <a:custGeom>
              <a:avLst/>
              <a:gdLst/>
              <a:ahLst/>
              <a:cxnLst/>
              <a:rect l="l" t="t" r="r" b="b"/>
              <a:pathLst>
                <a:path w="400685">
                  <a:moveTo>
                    <a:pt x="0" y="0"/>
                  </a:moveTo>
                  <a:lnTo>
                    <a:pt x="400341" y="0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75891" y="6171586"/>
              <a:ext cx="395605" cy="0"/>
            </a:xfrm>
            <a:custGeom>
              <a:avLst/>
              <a:gdLst/>
              <a:ahLst/>
              <a:cxnLst/>
              <a:rect l="l" t="t" r="r" b="b"/>
              <a:pathLst>
                <a:path w="395604">
                  <a:moveTo>
                    <a:pt x="0" y="0"/>
                  </a:moveTo>
                  <a:lnTo>
                    <a:pt x="395579" y="0"/>
                  </a:lnTo>
                </a:path>
              </a:pathLst>
            </a:custGeom>
            <a:ln w="1270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335086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599552" y="5851652"/>
            <a:ext cx="4006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119894" y="5851652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5389120" y="5823989"/>
          <a:ext cx="2802254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33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FF0000"/>
                      </a:solidFill>
                      <a:prstDash val="solid"/>
                    </a:lnR>
                    <a:lnB w="12700">
                      <a:solidFill>
                        <a:srgbClr val="FF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FF00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object 55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2059940" y="1943100"/>
            <a:ext cx="661670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1;</a:t>
            </a:r>
            <a:r>
              <a:rPr sz="2600" spc="-5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recursively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i="1" spc="-10">
                <a:latin typeface="Constantia"/>
                <a:cs typeface="Constantia"/>
              </a:rPr>
              <a:t>largest</a:t>
            </a:r>
            <a:r>
              <a:rPr sz="2600" spc="-1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1832610" algn="ctr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1794510" algn="ctr">
              <a:spcBef>
                <a:spcPts val="3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055396" y="3738371"/>
            <a:ext cx="175895" cy="580390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9845">
              <a:spcBef>
                <a:spcPts val="60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4795917" y="5469822"/>
            <a:ext cx="823594" cy="360680"/>
          </a:xfrm>
          <a:custGeom>
            <a:avLst/>
            <a:gdLst/>
            <a:ahLst/>
            <a:cxnLst/>
            <a:rect l="l" t="t" r="r" b="b"/>
            <a:pathLst>
              <a:path w="823595" h="360679">
                <a:moveTo>
                  <a:pt x="51935" y="238579"/>
                </a:moveTo>
                <a:lnTo>
                  <a:pt x="0" y="360576"/>
                </a:lnTo>
                <a:lnTo>
                  <a:pt x="79173" y="308090"/>
                </a:lnTo>
                <a:lnTo>
                  <a:pt x="56056" y="308090"/>
                </a:lnTo>
                <a:lnTo>
                  <a:pt x="41412" y="295906"/>
                </a:lnTo>
                <a:lnTo>
                  <a:pt x="47158" y="288999"/>
                </a:lnTo>
                <a:lnTo>
                  <a:pt x="49530" y="286233"/>
                </a:lnTo>
                <a:lnTo>
                  <a:pt x="51935" y="238579"/>
                </a:lnTo>
                <a:close/>
              </a:path>
              <a:path w="823595" h="360679">
                <a:moveTo>
                  <a:pt x="717336" y="281150"/>
                </a:moveTo>
                <a:lnTo>
                  <a:pt x="823506" y="360576"/>
                </a:lnTo>
                <a:lnTo>
                  <a:pt x="803492" y="304988"/>
                </a:lnTo>
                <a:lnTo>
                  <a:pt x="770522" y="304988"/>
                </a:lnTo>
                <a:lnTo>
                  <a:pt x="767485" y="300881"/>
                </a:lnTo>
                <a:lnTo>
                  <a:pt x="762769" y="294720"/>
                </a:lnTo>
                <a:lnTo>
                  <a:pt x="717336" y="281150"/>
                </a:lnTo>
                <a:close/>
              </a:path>
              <a:path w="823595" h="360679">
                <a:moveTo>
                  <a:pt x="64271" y="298305"/>
                </a:moveTo>
                <a:lnTo>
                  <a:pt x="48734" y="301998"/>
                </a:lnTo>
                <a:lnTo>
                  <a:pt x="56056" y="308090"/>
                </a:lnTo>
                <a:lnTo>
                  <a:pt x="61803" y="301183"/>
                </a:lnTo>
                <a:lnTo>
                  <a:pt x="64271" y="298305"/>
                </a:lnTo>
                <a:close/>
              </a:path>
              <a:path w="823595" h="360679">
                <a:moveTo>
                  <a:pt x="110514" y="287313"/>
                </a:moveTo>
                <a:lnTo>
                  <a:pt x="64271" y="298305"/>
                </a:lnTo>
                <a:lnTo>
                  <a:pt x="61803" y="301183"/>
                </a:lnTo>
                <a:lnTo>
                  <a:pt x="56056" y="308090"/>
                </a:lnTo>
                <a:lnTo>
                  <a:pt x="79173" y="308090"/>
                </a:lnTo>
                <a:lnTo>
                  <a:pt x="110514" y="287313"/>
                </a:lnTo>
                <a:close/>
              </a:path>
              <a:path w="823595" h="360679">
                <a:moveTo>
                  <a:pt x="762769" y="294720"/>
                </a:moveTo>
                <a:lnTo>
                  <a:pt x="767485" y="300881"/>
                </a:lnTo>
                <a:lnTo>
                  <a:pt x="770522" y="304988"/>
                </a:lnTo>
                <a:lnTo>
                  <a:pt x="778179" y="299322"/>
                </a:lnTo>
                <a:lnTo>
                  <a:pt x="762769" y="294720"/>
                </a:lnTo>
                <a:close/>
              </a:path>
              <a:path w="823595" h="360679">
                <a:moveTo>
                  <a:pt x="778590" y="235824"/>
                </a:moveTo>
                <a:lnTo>
                  <a:pt x="778297" y="281150"/>
                </a:lnTo>
                <a:lnTo>
                  <a:pt x="778281" y="283644"/>
                </a:lnTo>
                <a:lnTo>
                  <a:pt x="782612" y="289301"/>
                </a:lnTo>
                <a:lnTo>
                  <a:pt x="785836" y="293657"/>
                </a:lnTo>
                <a:lnTo>
                  <a:pt x="770522" y="304988"/>
                </a:lnTo>
                <a:lnTo>
                  <a:pt x="803492" y="304988"/>
                </a:lnTo>
                <a:lnTo>
                  <a:pt x="778590" y="235824"/>
                </a:lnTo>
                <a:close/>
              </a:path>
              <a:path w="823595" h="360679">
                <a:moveTo>
                  <a:pt x="49530" y="286233"/>
                </a:moveTo>
                <a:lnTo>
                  <a:pt x="47158" y="288999"/>
                </a:lnTo>
                <a:lnTo>
                  <a:pt x="41412" y="295906"/>
                </a:lnTo>
                <a:lnTo>
                  <a:pt x="48734" y="301998"/>
                </a:lnTo>
                <a:lnTo>
                  <a:pt x="49375" y="289301"/>
                </a:lnTo>
                <a:lnTo>
                  <a:pt x="49476" y="287313"/>
                </a:lnTo>
                <a:lnTo>
                  <a:pt x="49530" y="286233"/>
                </a:lnTo>
                <a:close/>
              </a:path>
              <a:path w="823595" h="360679">
                <a:moveTo>
                  <a:pt x="455642" y="2219"/>
                </a:moveTo>
                <a:lnTo>
                  <a:pt x="399976" y="2219"/>
                </a:lnTo>
                <a:lnTo>
                  <a:pt x="372827" y="8425"/>
                </a:lnTo>
                <a:lnTo>
                  <a:pt x="318669" y="31502"/>
                </a:lnTo>
                <a:lnTo>
                  <a:pt x="264575" y="66847"/>
                </a:lnTo>
                <a:lnTo>
                  <a:pt x="210388" y="112330"/>
                </a:lnTo>
                <a:lnTo>
                  <a:pt x="156099" y="165852"/>
                </a:lnTo>
                <a:lnTo>
                  <a:pt x="128899" y="195010"/>
                </a:lnTo>
                <a:lnTo>
                  <a:pt x="101636" y="225463"/>
                </a:lnTo>
                <a:lnTo>
                  <a:pt x="49530" y="286233"/>
                </a:lnTo>
                <a:lnTo>
                  <a:pt x="48791" y="300881"/>
                </a:lnTo>
                <a:lnTo>
                  <a:pt x="48734" y="301998"/>
                </a:lnTo>
                <a:lnTo>
                  <a:pt x="64271" y="298305"/>
                </a:lnTo>
                <a:lnTo>
                  <a:pt x="116098" y="237864"/>
                </a:lnTo>
                <a:lnTo>
                  <a:pt x="143092" y="207718"/>
                </a:lnTo>
                <a:lnTo>
                  <a:pt x="170028" y="178848"/>
                </a:lnTo>
                <a:lnTo>
                  <a:pt x="196856" y="151556"/>
                </a:lnTo>
                <a:lnTo>
                  <a:pt x="250011" y="102815"/>
                </a:lnTo>
                <a:lnTo>
                  <a:pt x="302592" y="63355"/>
                </a:lnTo>
                <a:lnTo>
                  <a:pt x="354067" y="35417"/>
                </a:lnTo>
                <a:lnTo>
                  <a:pt x="403247" y="21007"/>
                </a:lnTo>
                <a:lnTo>
                  <a:pt x="402813" y="21007"/>
                </a:lnTo>
                <a:lnTo>
                  <a:pt x="404171" y="20801"/>
                </a:lnTo>
                <a:lnTo>
                  <a:pt x="405451" y="20801"/>
                </a:lnTo>
                <a:lnTo>
                  <a:pt x="427903" y="19050"/>
                </a:lnTo>
                <a:lnTo>
                  <a:pt x="509850" y="19050"/>
                </a:lnTo>
                <a:lnTo>
                  <a:pt x="507645" y="17932"/>
                </a:lnTo>
                <a:lnTo>
                  <a:pt x="481147" y="8100"/>
                </a:lnTo>
                <a:lnTo>
                  <a:pt x="455642" y="2219"/>
                </a:lnTo>
                <a:close/>
              </a:path>
              <a:path w="823595" h="360679">
                <a:moveTo>
                  <a:pt x="451460" y="20801"/>
                </a:moveTo>
                <a:lnTo>
                  <a:pt x="500966" y="35773"/>
                </a:lnTo>
                <a:lnTo>
                  <a:pt x="549343" y="63604"/>
                </a:lnTo>
                <a:lnTo>
                  <a:pt x="597870" y="102815"/>
                </a:lnTo>
                <a:lnTo>
                  <a:pt x="646484" y="151556"/>
                </a:lnTo>
                <a:lnTo>
                  <a:pt x="694866" y="207495"/>
                </a:lnTo>
                <a:lnTo>
                  <a:pt x="719071" y="237629"/>
                </a:lnTo>
                <a:lnTo>
                  <a:pt x="762769" y="294720"/>
                </a:lnTo>
                <a:lnTo>
                  <a:pt x="778180" y="299322"/>
                </a:lnTo>
                <a:lnTo>
                  <a:pt x="733922" y="225698"/>
                </a:lnTo>
                <a:lnTo>
                  <a:pt x="709446" y="195233"/>
                </a:lnTo>
                <a:lnTo>
                  <a:pt x="684867" y="166015"/>
                </a:lnTo>
                <a:lnTo>
                  <a:pt x="635320" y="112330"/>
                </a:lnTo>
                <a:lnTo>
                  <a:pt x="585057" y="66686"/>
                </a:lnTo>
                <a:lnTo>
                  <a:pt x="533775" y="31181"/>
                </a:lnTo>
                <a:lnTo>
                  <a:pt x="513709" y="21007"/>
                </a:lnTo>
                <a:lnTo>
                  <a:pt x="452805" y="21007"/>
                </a:lnTo>
                <a:lnTo>
                  <a:pt x="451460" y="20801"/>
                </a:lnTo>
                <a:close/>
              </a:path>
              <a:path w="823595" h="360679">
                <a:moveTo>
                  <a:pt x="778281" y="283644"/>
                </a:moveTo>
                <a:lnTo>
                  <a:pt x="778179" y="299322"/>
                </a:lnTo>
                <a:lnTo>
                  <a:pt x="785836" y="293657"/>
                </a:lnTo>
                <a:lnTo>
                  <a:pt x="782612" y="289301"/>
                </a:lnTo>
                <a:lnTo>
                  <a:pt x="778281" y="283644"/>
                </a:lnTo>
                <a:close/>
              </a:path>
              <a:path w="823595" h="360679">
                <a:moveTo>
                  <a:pt x="404171" y="20801"/>
                </a:moveTo>
                <a:lnTo>
                  <a:pt x="402813" y="21007"/>
                </a:lnTo>
                <a:lnTo>
                  <a:pt x="403247" y="21007"/>
                </a:lnTo>
                <a:lnTo>
                  <a:pt x="404171" y="20801"/>
                </a:lnTo>
                <a:close/>
              </a:path>
              <a:path w="823595" h="360679">
                <a:moveTo>
                  <a:pt x="405451" y="20801"/>
                </a:moveTo>
                <a:lnTo>
                  <a:pt x="404171" y="20801"/>
                </a:lnTo>
                <a:lnTo>
                  <a:pt x="403247" y="21007"/>
                </a:lnTo>
                <a:lnTo>
                  <a:pt x="402813" y="21007"/>
                </a:lnTo>
                <a:lnTo>
                  <a:pt x="405451" y="20801"/>
                </a:lnTo>
                <a:close/>
              </a:path>
              <a:path w="823595" h="360679">
                <a:moveTo>
                  <a:pt x="509850" y="19050"/>
                </a:moveTo>
                <a:lnTo>
                  <a:pt x="427903" y="19050"/>
                </a:lnTo>
                <a:lnTo>
                  <a:pt x="452813" y="21007"/>
                </a:lnTo>
                <a:lnTo>
                  <a:pt x="452333" y="21007"/>
                </a:lnTo>
                <a:lnTo>
                  <a:pt x="451441" y="20801"/>
                </a:lnTo>
                <a:lnTo>
                  <a:pt x="513304" y="20801"/>
                </a:lnTo>
                <a:lnTo>
                  <a:pt x="509850" y="19050"/>
                </a:lnTo>
                <a:close/>
              </a:path>
              <a:path w="823595" h="360679">
                <a:moveTo>
                  <a:pt x="513304" y="20801"/>
                </a:moveTo>
                <a:lnTo>
                  <a:pt x="451460" y="20801"/>
                </a:lnTo>
                <a:lnTo>
                  <a:pt x="452805" y="21007"/>
                </a:lnTo>
                <a:lnTo>
                  <a:pt x="513709" y="21007"/>
                </a:lnTo>
                <a:lnTo>
                  <a:pt x="513304" y="20801"/>
                </a:lnTo>
                <a:close/>
              </a:path>
              <a:path w="823595" h="360679">
                <a:moveTo>
                  <a:pt x="428646" y="0"/>
                </a:moveTo>
                <a:lnTo>
                  <a:pt x="427160" y="0"/>
                </a:lnTo>
                <a:lnTo>
                  <a:pt x="398694" y="2219"/>
                </a:lnTo>
                <a:lnTo>
                  <a:pt x="456906" y="2219"/>
                </a:lnTo>
                <a:lnTo>
                  <a:pt x="42864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124952" y="3534361"/>
            <a:ext cx="793115" cy="525780"/>
          </a:xfrm>
          <a:custGeom>
            <a:avLst/>
            <a:gdLst/>
            <a:ahLst/>
            <a:cxnLst/>
            <a:rect l="l" t="t" r="r" b="b"/>
            <a:pathLst>
              <a:path w="793114" h="525779">
                <a:moveTo>
                  <a:pt x="0" y="394177"/>
                </a:moveTo>
                <a:lnTo>
                  <a:pt x="17758" y="525575"/>
                </a:lnTo>
                <a:lnTo>
                  <a:pt x="52549" y="453290"/>
                </a:lnTo>
                <a:lnTo>
                  <a:pt x="38729" y="453290"/>
                </a:lnTo>
                <a:lnTo>
                  <a:pt x="20633" y="447337"/>
                </a:lnTo>
                <a:lnTo>
                  <a:pt x="23510" y="438641"/>
                </a:lnTo>
                <a:lnTo>
                  <a:pt x="0" y="394177"/>
                </a:lnTo>
                <a:close/>
              </a:path>
              <a:path w="793114" h="525779">
                <a:moveTo>
                  <a:pt x="44552" y="435890"/>
                </a:moveTo>
                <a:lnTo>
                  <a:pt x="29682" y="450314"/>
                </a:lnTo>
                <a:lnTo>
                  <a:pt x="38729" y="453290"/>
                </a:lnTo>
                <a:lnTo>
                  <a:pt x="43945" y="437341"/>
                </a:lnTo>
                <a:lnTo>
                  <a:pt x="44552" y="435890"/>
                </a:lnTo>
                <a:close/>
              </a:path>
              <a:path w="793114" h="525779">
                <a:moveTo>
                  <a:pt x="75261" y="406101"/>
                </a:moveTo>
                <a:lnTo>
                  <a:pt x="44552" y="435890"/>
                </a:lnTo>
                <a:lnTo>
                  <a:pt x="43945" y="437341"/>
                </a:lnTo>
                <a:lnTo>
                  <a:pt x="38729" y="453290"/>
                </a:lnTo>
                <a:lnTo>
                  <a:pt x="52549" y="453290"/>
                </a:lnTo>
                <a:lnTo>
                  <a:pt x="75261" y="406101"/>
                </a:lnTo>
                <a:close/>
              </a:path>
              <a:path w="793114" h="525779">
                <a:moveTo>
                  <a:pt x="23510" y="438641"/>
                </a:moveTo>
                <a:lnTo>
                  <a:pt x="20633" y="447337"/>
                </a:lnTo>
                <a:lnTo>
                  <a:pt x="29682" y="450314"/>
                </a:lnTo>
                <a:lnTo>
                  <a:pt x="23510" y="438641"/>
                </a:lnTo>
                <a:close/>
              </a:path>
              <a:path w="793114" h="525779">
                <a:moveTo>
                  <a:pt x="704202" y="27556"/>
                </a:moveTo>
                <a:lnTo>
                  <a:pt x="646783" y="34406"/>
                </a:lnTo>
                <a:lnTo>
                  <a:pt x="575278" y="47812"/>
                </a:lnTo>
                <a:lnTo>
                  <a:pt x="505505" y="65953"/>
                </a:lnTo>
                <a:lnTo>
                  <a:pt x="438177" y="88412"/>
                </a:lnTo>
                <a:lnTo>
                  <a:pt x="373545" y="114923"/>
                </a:lnTo>
                <a:lnTo>
                  <a:pt x="312323" y="145089"/>
                </a:lnTo>
                <a:lnTo>
                  <a:pt x="255073" y="178556"/>
                </a:lnTo>
                <a:lnTo>
                  <a:pt x="202199" y="215085"/>
                </a:lnTo>
                <a:lnTo>
                  <a:pt x="154564" y="254139"/>
                </a:lnTo>
                <a:lnTo>
                  <a:pt x="112582" y="295476"/>
                </a:lnTo>
                <a:lnTo>
                  <a:pt x="76829" y="338772"/>
                </a:lnTo>
                <a:lnTo>
                  <a:pt x="47890" y="383708"/>
                </a:lnTo>
                <a:lnTo>
                  <a:pt x="26377" y="429973"/>
                </a:lnTo>
                <a:lnTo>
                  <a:pt x="23510" y="438641"/>
                </a:lnTo>
                <a:lnTo>
                  <a:pt x="29682" y="450314"/>
                </a:lnTo>
                <a:lnTo>
                  <a:pt x="44552" y="435890"/>
                </a:lnTo>
                <a:lnTo>
                  <a:pt x="53143" y="415336"/>
                </a:lnTo>
                <a:lnTo>
                  <a:pt x="64236" y="393491"/>
                </a:lnTo>
                <a:lnTo>
                  <a:pt x="91856" y="350481"/>
                </a:lnTo>
                <a:lnTo>
                  <a:pt x="126281" y="308716"/>
                </a:lnTo>
                <a:lnTo>
                  <a:pt x="166963" y="268602"/>
                </a:lnTo>
                <a:lnTo>
                  <a:pt x="213340" y="230536"/>
                </a:lnTo>
                <a:lnTo>
                  <a:pt x="264693" y="194999"/>
                </a:lnTo>
                <a:lnTo>
                  <a:pt x="320749" y="162175"/>
                </a:lnTo>
                <a:lnTo>
                  <a:pt x="380780" y="132546"/>
                </a:lnTo>
                <a:lnTo>
                  <a:pt x="444209" y="106481"/>
                </a:lnTo>
                <a:lnTo>
                  <a:pt x="510616" y="84305"/>
                </a:lnTo>
                <a:lnTo>
                  <a:pt x="579120" y="66471"/>
                </a:lnTo>
                <a:lnTo>
                  <a:pt x="649296" y="53289"/>
                </a:lnTo>
                <a:lnTo>
                  <a:pt x="703154" y="46794"/>
                </a:lnTo>
                <a:lnTo>
                  <a:pt x="716423" y="35951"/>
                </a:lnTo>
                <a:lnTo>
                  <a:pt x="704202" y="27556"/>
                </a:lnTo>
                <a:close/>
              </a:path>
              <a:path w="793114" h="525779">
                <a:moveTo>
                  <a:pt x="767832" y="26470"/>
                </a:moveTo>
                <a:lnTo>
                  <a:pt x="715512" y="26470"/>
                </a:lnTo>
                <a:lnTo>
                  <a:pt x="717334" y="45432"/>
                </a:lnTo>
                <a:lnTo>
                  <a:pt x="703154" y="46794"/>
                </a:lnTo>
                <a:lnTo>
                  <a:pt x="667254" y="76132"/>
                </a:lnTo>
                <a:lnTo>
                  <a:pt x="792557" y="32778"/>
                </a:lnTo>
                <a:lnTo>
                  <a:pt x="767832" y="26470"/>
                </a:lnTo>
                <a:close/>
              </a:path>
              <a:path w="793114" h="525779">
                <a:moveTo>
                  <a:pt x="716423" y="35951"/>
                </a:moveTo>
                <a:lnTo>
                  <a:pt x="703154" y="46794"/>
                </a:lnTo>
                <a:lnTo>
                  <a:pt x="717334" y="45432"/>
                </a:lnTo>
                <a:lnTo>
                  <a:pt x="716423" y="35951"/>
                </a:lnTo>
                <a:close/>
              </a:path>
              <a:path w="793114" h="525779">
                <a:moveTo>
                  <a:pt x="715512" y="26470"/>
                </a:moveTo>
                <a:lnTo>
                  <a:pt x="704202" y="27556"/>
                </a:lnTo>
                <a:lnTo>
                  <a:pt x="716423" y="35951"/>
                </a:lnTo>
                <a:lnTo>
                  <a:pt x="715617" y="27556"/>
                </a:lnTo>
                <a:lnTo>
                  <a:pt x="715512" y="26470"/>
                </a:lnTo>
                <a:close/>
              </a:path>
              <a:path w="793114" h="525779">
                <a:moveTo>
                  <a:pt x="664081" y="0"/>
                </a:moveTo>
                <a:lnTo>
                  <a:pt x="704202" y="27556"/>
                </a:lnTo>
                <a:lnTo>
                  <a:pt x="715512" y="26470"/>
                </a:lnTo>
                <a:lnTo>
                  <a:pt x="767832" y="26470"/>
                </a:lnTo>
                <a:lnTo>
                  <a:pt x="66408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48</a:t>
            </a:fld>
            <a:endParaRPr spc="-25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49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1447" y="4341876"/>
            <a:ext cx="152400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318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7799" y="3723131"/>
            <a:ext cx="12509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778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9941" y="1943100"/>
            <a:ext cx="429450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1</a:t>
            </a:r>
            <a:endParaRPr sz="2600">
              <a:latin typeface="Constantia"/>
              <a:cs typeface="Constantia"/>
            </a:endParaRPr>
          </a:p>
          <a:p>
            <a:pPr marL="4188460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4129404">
              <a:spcBef>
                <a:spcPts val="3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0571" y="3051846"/>
            <a:ext cx="175895" cy="6083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3180">
              <a:spcBef>
                <a:spcPts val="520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33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Heaps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6668134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A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 spc="-10">
                <a:solidFill>
                  <a:srgbClr val="FF0000"/>
                </a:solidFill>
                <a:latin typeface="Constantia"/>
                <a:cs typeface="Constantia"/>
              </a:rPr>
              <a:t>heap</a:t>
            </a:r>
            <a:r>
              <a:rPr sz="2600" spc="-150">
                <a:solidFill>
                  <a:srgbClr val="FF0000"/>
                </a:solidFill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can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be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seen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as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complete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binary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tree: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53005" y="5053077"/>
            <a:ext cx="7006590" cy="76009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59079" marR="5080" indent="-247015">
              <a:lnSpc>
                <a:spcPct val="100800"/>
              </a:lnSpc>
              <a:spcBef>
                <a:spcPts val="7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259079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1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book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calls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them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 spc="-25">
                <a:latin typeface="Constantia"/>
                <a:cs typeface="Constantia"/>
              </a:rPr>
              <a:t>“nearly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complete”</a:t>
            </a:r>
            <a:r>
              <a:rPr sz="2400" spc="-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binary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trees; </a:t>
            </a:r>
            <a:r>
              <a:rPr sz="2400">
                <a:latin typeface="Constantia"/>
                <a:cs typeface="Constantia"/>
              </a:rPr>
              <a:t>can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think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unfilled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slots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as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null</a:t>
            </a:r>
            <a:r>
              <a:rPr sz="2400" spc="-6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pointers</a:t>
            </a:r>
            <a:endParaRPr sz="2400">
              <a:latin typeface="Constantia"/>
              <a:cs typeface="Constant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639685" y="2642313"/>
            <a:ext cx="3414395" cy="1574165"/>
            <a:chOff x="2115684" y="2642312"/>
            <a:chExt cx="3414395" cy="1574165"/>
          </a:xfrm>
        </p:grpSpPr>
        <p:sp>
          <p:nvSpPr>
            <p:cNvPr id="6" name="object 6"/>
            <p:cNvSpPr/>
            <p:nvPr/>
          </p:nvSpPr>
          <p:spPr>
            <a:xfrm>
              <a:off x="3968700" y="2655012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783908" y="3212795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4365" y="2923979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6512" y="3212795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53439" y="2923949"/>
              <a:ext cx="973455" cy="337820"/>
            </a:xfrm>
            <a:custGeom>
              <a:avLst/>
              <a:gdLst/>
              <a:ahLst/>
              <a:cxnLst/>
              <a:rect l="l" t="t" r="r" b="b"/>
              <a:pathLst>
                <a:path w="973454" h="337820">
                  <a:moveTo>
                    <a:pt x="848470" y="308971"/>
                  </a:moveTo>
                  <a:lnTo>
                    <a:pt x="840385" y="333051"/>
                  </a:lnTo>
                  <a:lnTo>
                    <a:pt x="972907" y="337357"/>
                  </a:lnTo>
                  <a:lnTo>
                    <a:pt x="938474" y="313014"/>
                  </a:lnTo>
                  <a:lnTo>
                    <a:pt x="860510" y="313014"/>
                  </a:lnTo>
                  <a:lnTo>
                    <a:pt x="848470" y="308971"/>
                  </a:lnTo>
                  <a:close/>
                </a:path>
                <a:path w="973454" h="337820">
                  <a:moveTo>
                    <a:pt x="856555" y="284893"/>
                  </a:moveTo>
                  <a:lnTo>
                    <a:pt x="848470" y="308971"/>
                  </a:lnTo>
                  <a:lnTo>
                    <a:pt x="860510" y="313014"/>
                  </a:lnTo>
                  <a:lnTo>
                    <a:pt x="868594" y="288936"/>
                  </a:lnTo>
                  <a:lnTo>
                    <a:pt x="856555" y="284893"/>
                  </a:lnTo>
                  <a:close/>
                </a:path>
                <a:path w="973454" h="337820">
                  <a:moveTo>
                    <a:pt x="864640" y="260814"/>
                  </a:moveTo>
                  <a:lnTo>
                    <a:pt x="856555" y="284893"/>
                  </a:lnTo>
                  <a:lnTo>
                    <a:pt x="868594" y="288936"/>
                  </a:lnTo>
                  <a:lnTo>
                    <a:pt x="860510" y="313014"/>
                  </a:lnTo>
                  <a:lnTo>
                    <a:pt x="938474" y="313014"/>
                  </a:lnTo>
                  <a:lnTo>
                    <a:pt x="864640" y="260814"/>
                  </a:lnTo>
                  <a:close/>
                </a:path>
                <a:path w="973454" h="337820">
                  <a:moveTo>
                    <a:pt x="8084" y="0"/>
                  </a:moveTo>
                  <a:lnTo>
                    <a:pt x="0" y="24077"/>
                  </a:lnTo>
                  <a:lnTo>
                    <a:pt x="848470" y="308971"/>
                  </a:lnTo>
                  <a:lnTo>
                    <a:pt x="856555" y="284893"/>
                  </a:lnTo>
                  <a:lnTo>
                    <a:pt x="808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128384" y="3874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762205" y="3906011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942840" y="3484938"/>
            <a:ext cx="1367790" cy="731520"/>
            <a:chOff x="2418840" y="3484938"/>
            <a:chExt cx="1367790" cy="731520"/>
          </a:xfrm>
        </p:grpSpPr>
        <p:sp>
          <p:nvSpPr>
            <p:cNvPr id="14" name="object 14"/>
            <p:cNvSpPr/>
            <p:nvPr/>
          </p:nvSpPr>
          <p:spPr>
            <a:xfrm>
              <a:off x="2418840" y="3484938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433612" y="3872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5072195" y="3906011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589196" y="3484984"/>
            <a:ext cx="1926589" cy="731520"/>
            <a:chOff x="3065195" y="3484984"/>
            <a:chExt cx="1926589" cy="731520"/>
          </a:xfrm>
        </p:grpSpPr>
        <p:sp>
          <p:nvSpPr>
            <p:cNvPr id="18" name="object 18"/>
            <p:cNvSpPr/>
            <p:nvPr/>
          </p:nvSpPr>
          <p:spPr>
            <a:xfrm>
              <a:off x="3065195" y="3484984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4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4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4" h="436245">
                  <a:moveTo>
                    <a:pt x="357889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9" y="317616"/>
                  </a:lnTo>
                  <a:close/>
                </a:path>
                <a:path w="418464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38499" y="3874211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6271527" y="3906011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6452956" y="3488276"/>
            <a:ext cx="1134110" cy="728345"/>
            <a:chOff x="4928956" y="3488275"/>
            <a:chExt cx="1134110" cy="728345"/>
          </a:xfrm>
        </p:grpSpPr>
        <p:sp>
          <p:nvSpPr>
            <p:cNvPr id="22" name="object 22"/>
            <p:cNvSpPr/>
            <p:nvPr/>
          </p:nvSpPr>
          <p:spPr>
            <a:xfrm>
              <a:off x="4928956" y="3488275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4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4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70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09912" y="3872144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7350876" y="3906011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28409" y="3488333"/>
            <a:ext cx="4055745" cy="1325245"/>
            <a:chOff x="1704408" y="3488332"/>
            <a:chExt cx="4055745" cy="1325245"/>
          </a:xfrm>
        </p:grpSpPr>
        <p:sp>
          <p:nvSpPr>
            <p:cNvPr id="26" name="object 26"/>
            <p:cNvSpPr/>
            <p:nvPr/>
          </p:nvSpPr>
          <p:spPr>
            <a:xfrm>
              <a:off x="5456509" y="3488332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2"/>
                  </a:moveTo>
                  <a:lnTo>
                    <a:pt x="199825" y="349338"/>
                  </a:lnTo>
                  <a:lnTo>
                    <a:pt x="303237" y="432324"/>
                  </a:lnTo>
                  <a:lnTo>
                    <a:pt x="275233" y="345391"/>
                  </a:lnTo>
                  <a:lnTo>
                    <a:pt x="227947" y="345391"/>
                  </a:lnTo>
                  <a:lnTo>
                    <a:pt x="220743" y="334932"/>
                  </a:lnTo>
                  <a:close/>
                </a:path>
                <a:path w="303529" h="432435">
                  <a:moveTo>
                    <a:pt x="241663" y="320525"/>
                  </a:moveTo>
                  <a:lnTo>
                    <a:pt x="220743" y="334932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3" y="320525"/>
                  </a:lnTo>
                  <a:close/>
                </a:path>
                <a:path w="303529" h="432435">
                  <a:moveTo>
                    <a:pt x="262582" y="306118"/>
                  </a:moveTo>
                  <a:lnTo>
                    <a:pt x="241663" y="320525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3" y="345391"/>
                  </a:lnTo>
                  <a:lnTo>
                    <a:pt x="262582" y="306118"/>
                  </a:lnTo>
                  <a:close/>
                </a:path>
                <a:path w="303529" h="432435">
                  <a:moveTo>
                    <a:pt x="20919" y="0"/>
                  </a:moveTo>
                  <a:lnTo>
                    <a:pt x="0" y="14406"/>
                  </a:lnTo>
                  <a:lnTo>
                    <a:pt x="220743" y="334932"/>
                  </a:lnTo>
                  <a:lnTo>
                    <a:pt x="241663" y="320525"/>
                  </a:lnTo>
                  <a:lnTo>
                    <a:pt x="209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17108" y="4471416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355691" y="4503420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411254" y="4146587"/>
            <a:ext cx="980440" cy="666750"/>
            <a:chOff x="1887254" y="4146587"/>
            <a:chExt cx="980440" cy="666750"/>
          </a:xfrm>
        </p:grpSpPr>
        <p:sp>
          <p:nvSpPr>
            <p:cNvPr id="30" name="object 30"/>
            <p:cNvSpPr/>
            <p:nvPr/>
          </p:nvSpPr>
          <p:spPr>
            <a:xfrm>
              <a:off x="1887254" y="4146587"/>
              <a:ext cx="300355" cy="325120"/>
            </a:xfrm>
            <a:custGeom>
              <a:avLst/>
              <a:gdLst/>
              <a:ahLst/>
              <a:cxnLst/>
              <a:rect l="l" t="t" r="r" b="b"/>
              <a:pathLst>
                <a:path w="300355" h="325120">
                  <a:moveTo>
                    <a:pt x="57953" y="205572"/>
                  </a:moveTo>
                  <a:lnTo>
                    <a:pt x="0" y="324827"/>
                  </a:lnTo>
                  <a:lnTo>
                    <a:pt x="114029" y="257167"/>
                  </a:lnTo>
                  <a:lnTo>
                    <a:pt x="105495" y="249314"/>
                  </a:lnTo>
                  <a:lnTo>
                    <a:pt x="86738" y="249314"/>
                  </a:lnTo>
                  <a:lnTo>
                    <a:pt x="68046" y="232116"/>
                  </a:lnTo>
                  <a:lnTo>
                    <a:pt x="76645" y="222770"/>
                  </a:lnTo>
                  <a:lnTo>
                    <a:pt x="57953" y="205572"/>
                  </a:lnTo>
                  <a:close/>
                </a:path>
                <a:path w="300355" h="325120">
                  <a:moveTo>
                    <a:pt x="76645" y="222770"/>
                  </a:moveTo>
                  <a:lnTo>
                    <a:pt x="68046" y="232116"/>
                  </a:lnTo>
                  <a:lnTo>
                    <a:pt x="86738" y="249314"/>
                  </a:lnTo>
                  <a:lnTo>
                    <a:pt x="95337" y="239969"/>
                  </a:lnTo>
                  <a:lnTo>
                    <a:pt x="76645" y="222770"/>
                  </a:lnTo>
                  <a:close/>
                </a:path>
                <a:path w="300355" h="325120">
                  <a:moveTo>
                    <a:pt x="95337" y="239969"/>
                  </a:moveTo>
                  <a:lnTo>
                    <a:pt x="86738" y="249314"/>
                  </a:lnTo>
                  <a:lnTo>
                    <a:pt x="105495" y="249314"/>
                  </a:lnTo>
                  <a:lnTo>
                    <a:pt x="95337" y="239969"/>
                  </a:lnTo>
                  <a:close/>
                </a:path>
                <a:path w="300355" h="325120">
                  <a:moveTo>
                    <a:pt x="281618" y="0"/>
                  </a:moveTo>
                  <a:lnTo>
                    <a:pt x="76645" y="222770"/>
                  </a:lnTo>
                  <a:lnTo>
                    <a:pt x="95337" y="239969"/>
                  </a:lnTo>
                  <a:lnTo>
                    <a:pt x="300310" y="17198"/>
                  </a:lnTo>
                  <a:lnTo>
                    <a:pt x="2816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514600" y="44693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149214" y="4503420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933146" y="4146982"/>
            <a:ext cx="1033144" cy="666750"/>
            <a:chOff x="2409146" y="4146982"/>
            <a:chExt cx="1033144" cy="666750"/>
          </a:xfrm>
        </p:grpSpPr>
        <p:sp>
          <p:nvSpPr>
            <p:cNvPr id="34" name="object 34"/>
            <p:cNvSpPr/>
            <p:nvPr/>
          </p:nvSpPr>
          <p:spPr>
            <a:xfrm>
              <a:off x="2409146" y="4146982"/>
              <a:ext cx="276225" cy="322580"/>
            </a:xfrm>
            <a:custGeom>
              <a:avLst/>
              <a:gdLst/>
              <a:ahLst/>
              <a:cxnLst/>
              <a:rect l="l" t="t" r="r" b="b"/>
              <a:pathLst>
                <a:path w="276225" h="322579">
                  <a:moveTo>
                    <a:pt x="183856" y="233631"/>
                  </a:moveTo>
                  <a:lnTo>
                    <a:pt x="164468" y="250041"/>
                  </a:lnTo>
                  <a:lnTo>
                    <a:pt x="275598" y="322365"/>
                  </a:lnTo>
                  <a:lnTo>
                    <a:pt x="241157" y="243325"/>
                  </a:lnTo>
                  <a:lnTo>
                    <a:pt x="192062" y="243325"/>
                  </a:lnTo>
                  <a:lnTo>
                    <a:pt x="183856" y="233631"/>
                  </a:lnTo>
                  <a:close/>
                </a:path>
                <a:path w="276225" h="322579">
                  <a:moveTo>
                    <a:pt x="203244" y="217221"/>
                  </a:moveTo>
                  <a:lnTo>
                    <a:pt x="183856" y="233631"/>
                  </a:lnTo>
                  <a:lnTo>
                    <a:pt x="192062" y="243325"/>
                  </a:lnTo>
                  <a:lnTo>
                    <a:pt x="211449" y="226915"/>
                  </a:lnTo>
                  <a:lnTo>
                    <a:pt x="203244" y="217221"/>
                  </a:lnTo>
                  <a:close/>
                </a:path>
                <a:path w="276225" h="322579">
                  <a:moveTo>
                    <a:pt x="222632" y="200812"/>
                  </a:moveTo>
                  <a:lnTo>
                    <a:pt x="203244" y="217221"/>
                  </a:lnTo>
                  <a:lnTo>
                    <a:pt x="211449" y="226915"/>
                  </a:lnTo>
                  <a:lnTo>
                    <a:pt x="192062" y="243325"/>
                  </a:lnTo>
                  <a:lnTo>
                    <a:pt x="241157" y="243325"/>
                  </a:lnTo>
                  <a:lnTo>
                    <a:pt x="222632" y="200812"/>
                  </a:lnTo>
                  <a:close/>
                </a:path>
                <a:path w="276225" h="322579">
                  <a:moveTo>
                    <a:pt x="19387" y="0"/>
                  </a:moveTo>
                  <a:lnTo>
                    <a:pt x="0" y="16409"/>
                  </a:lnTo>
                  <a:lnTo>
                    <a:pt x="183856" y="233631"/>
                  </a:lnTo>
                  <a:lnTo>
                    <a:pt x="203244" y="217221"/>
                  </a:lnTo>
                  <a:lnTo>
                    <a:pt x="1938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088708" y="4471415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4742371" y="4503420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782854" y="4147536"/>
            <a:ext cx="3098800" cy="650875"/>
            <a:chOff x="3258854" y="4147535"/>
            <a:chExt cx="3098800" cy="650875"/>
          </a:xfrm>
        </p:grpSpPr>
        <p:sp>
          <p:nvSpPr>
            <p:cNvPr id="38" name="object 38"/>
            <p:cNvSpPr/>
            <p:nvPr/>
          </p:nvSpPr>
          <p:spPr>
            <a:xfrm>
              <a:off x="3258854" y="4147535"/>
              <a:ext cx="234950" cy="324485"/>
            </a:xfrm>
            <a:custGeom>
              <a:avLst/>
              <a:gdLst/>
              <a:ahLst/>
              <a:cxnLst/>
              <a:rect l="l" t="t" r="r" b="b"/>
              <a:pathLst>
                <a:path w="234950" h="324485">
                  <a:moveTo>
                    <a:pt x="42417" y="198257"/>
                  </a:moveTo>
                  <a:lnTo>
                    <a:pt x="0" y="323880"/>
                  </a:lnTo>
                  <a:lnTo>
                    <a:pt x="104564" y="242351"/>
                  </a:lnTo>
                  <a:lnTo>
                    <a:pt x="98446" y="238010"/>
                  </a:lnTo>
                  <a:lnTo>
                    <a:pt x="76499" y="238010"/>
                  </a:lnTo>
                  <a:lnTo>
                    <a:pt x="55784" y="223312"/>
                  </a:lnTo>
                  <a:lnTo>
                    <a:pt x="63133" y="212955"/>
                  </a:lnTo>
                  <a:lnTo>
                    <a:pt x="42417" y="198257"/>
                  </a:lnTo>
                  <a:close/>
                </a:path>
                <a:path w="234950" h="324485">
                  <a:moveTo>
                    <a:pt x="63133" y="212955"/>
                  </a:moveTo>
                  <a:lnTo>
                    <a:pt x="55784" y="223312"/>
                  </a:lnTo>
                  <a:lnTo>
                    <a:pt x="76499" y="238010"/>
                  </a:lnTo>
                  <a:lnTo>
                    <a:pt x="83848" y="227653"/>
                  </a:lnTo>
                  <a:lnTo>
                    <a:pt x="63133" y="212955"/>
                  </a:lnTo>
                  <a:close/>
                </a:path>
                <a:path w="234950" h="324485">
                  <a:moveTo>
                    <a:pt x="83848" y="227653"/>
                  </a:moveTo>
                  <a:lnTo>
                    <a:pt x="76499" y="238010"/>
                  </a:lnTo>
                  <a:lnTo>
                    <a:pt x="98446" y="238010"/>
                  </a:lnTo>
                  <a:lnTo>
                    <a:pt x="83848" y="227653"/>
                  </a:lnTo>
                  <a:close/>
                </a:path>
                <a:path w="234950" h="324485">
                  <a:moveTo>
                    <a:pt x="214235" y="0"/>
                  </a:moveTo>
                  <a:lnTo>
                    <a:pt x="63133" y="212955"/>
                  </a:lnTo>
                  <a:lnTo>
                    <a:pt x="83848" y="227653"/>
                  </a:lnTo>
                  <a:lnTo>
                    <a:pt x="234950" y="14698"/>
                  </a:lnTo>
                  <a:lnTo>
                    <a:pt x="21423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25667" y="4486379"/>
              <a:ext cx="309880" cy="299720"/>
            </a:xfrm>
            <a:custGeom>
              <a:avLst/>
              <a:gdLst/>
              <a:ahLst/>
              <a:cxnLst/>
              <a:rect l="l" t="t" r="r" b="b"/>
              <a:pathLst>
                <a:path w="309879" h="299720">
                  <a:moveTo>
                    <a:pt x="154678" y="0"/>
                  </a:moveTo>
                  <a:lnTo>
                    <a:pt x="105788" y="7628"/>
                  </a:lnTo>
                  <a:lnTo>
                    <a:pt x="63327" y="28869"/>
                  </a:lnTo>
                  <a:lnTo>
                    <a:pt x="29843" y="61260"/>
                  </a:lnTo>
                  <a:lnTo>
                    <a:pt x="7885" y="102334"/>
                  </a:lnTo>
                  <a:lnTo>
                    <a:pt x="0" y="149628"/>
                  </a:lnTo>
                  <a:lnTo>
                    <a:pt x="7885" y="196923"/>
                  </a:lnTo>
                  <a:lnTo>
                    <a:pt x="29843" y="237997"/>
                  </a:lnTo>
                  <a:lnTo>
                    <a:pt x="63327" y="270387"/>
                  </a:lnTo>
                  <a:lnTo>
                    <a:pt x="105788" y="291629"/>
                  </a:lnTo>
                  <a:lnTo>
                    <a:pt x="154678" y="299257"/>
                  </a:lnTo>
                  <a:lnTo>
                    <a:pt x="203568" y="291629"/>
                  </a:lnTo>
                  <a:lnTo>
                    <a:pt x="246029" y="270387"/>
                  </a:lnTo>
                  <a:lnTo>
                    <a:pt x="279512" y="237997"/>
                  </a:lnTo>
                  <a:lnTo>
                    <a:pt x="301471" y="196923"/>
                  </a:lnTo>
                  <a:lnTo>
                    <a:pt x="309356" y="149628"/>
                  </a:lnTo>
                  <a:lnTo>
                    <a:pt x="301471" y="102334"/>
                  </a:lnTo>
                  <a:lnTo>
                    <a:pt x="279512" y="61260"/>
                  </a:lnTo>
                  <a:lnTo>
                    <a:pt x="246029" y="28869"/>
                  </a:lnTo>
                  <a:lnTo>
                    <a:pt x="203568" y="7628"/>
                  </a:lnTo>
                  <a:lnTo>
                    <a:pt x="154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25667" y="4486379"/>
              <a:ext cx="309880" cy="299720"/>
            </a:xfrm>
            <a:custGeom>
              <a:avLst/>
              <a:gdLst/>
              <a:ahLst/>
              <a:cxnLst/>
              <a:rect l="l" t="t" r="r" b="b"/>
              <a:pathLst>
                <a:path w="309879" h="299720">
                  <a:moveTo>
                    <a:pt x="0" y="149629"/>
                  </a:moveTo>
                  <a:lnTo>
                    <a:pt x="7885" y="102334"/>
                  </a:lnTo>
                  <a:lnTo>
                    <a:pt x="29843" y="61260"/>
                  </a:lnTo>
                  <a:lnTo>
                    <a:pt x="63327" y="28869"/>
                  </a:lnTo>
                  <a:lnTo>
                    <a:pt x="105787" y="7628"/>
                  </a:lnTo>
                  <a:lnTo>
                    <a:pt x="154678" y="0"/>
                  </a:lnTo>
                  <a:lnTo>
                    <a:pt x="203568" y="7628"/>
                  </a:lnTo>
                  <a:lnTo>
                    <a:pt x="246028" y="28869"/>
                  </a:lnTo>
                  <a:lnTo>
                    <a:pt x="279512" y="61260"/>
                  </a:lnTo>
                  <a:lnTo>
                    <a:pt x="301470" y="102334"/>
                  </a:lnTo>
                  <a:lnTo>
                    <a:pt x="309356" y="149629"/>
                  </a:lnTo>
                  <a:lnTo>
                    <a:pt x="301470" y="196923"/>
                  </a:lnTo>
                  <a:lnTo>
                    <a:pt x="279512" y="237997"/>
                  </a:lnTo>
                  <a:lnTo>
                    <a:pt x="246028" y="270388"/>
                  </a:lnTo>
                  <a:lnTo>
                    <a:pt x="203568" y="291629"/>
                  </a:lnTo>
                  <a:lnTo>
                    <a:pt x="154678" y="299258"/>
                  </a:lnTo>
                  <a:lnTo>
                    <a:pt x="105787" y="291629"/>
                  </a:lnTo>
                  <a:lnTo>
                    <a:pt x="63327" y="270388"/>
                  </a:lnTo>
                  <a:lnTo>
                    <a:pt x="29843" y="237997"/>
                  </a:lnTo>
                  <a:lnTo>
                    <a:pt x="7885" y="196923"/>
                  </a:lnTo>
                  <a:lnTo>
                    <a:pt x="0" y="14962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80345" y="4148839"/>
              <a:ext cx="191135" cy="337820"/>
            </a:xfrm>
            <a:custGeom>
              <a:avLst/>
              <a:gdLst/>
              <a:ahLst/>
              <a:cxnLst/>
              <a:rect l="l" t="t" r="r" b="b"/>
              <a:pathLst>
                <a:path w="191135" h="337820">
                  <a:moveTo>
                    <a:pt x="26939" y="207712"/>
                  </a:moveTo>
                  <a:lnTo>
                    <a:pt x="0" y="337539"/>
                  </a:lnTo>
                  <a:lnTo>
                    <a:pt x="93954" y="243980"/>
                  </a:lnTo>
                  <a:lnTo>
                    <a:pt x="92253" y="243060"/>
                  </a:lnTo>
                  <a:lnTo>
                    <a:pt x="65571" y="243060"/>
                  </a:lnTo>
                  <a:lnTo>
                    <a:pt x="43233" y="230971"/>
                  </a:lnTo>
                  <a:lnTo>
                    <a:pt x="49277" y="219801"/>
                  </a:lnTo>
                  <a:lnTo>
                    <a:pt x="26939" y="207712"/>
                  </a:lnTo>
                  <a:close/>
                </a:path>
                <a:path w="191135" h="337820">
                  <a:moveTo>
                    <a:pt x="49277" y="219801"/>
                  </a:moveTo>
                  <a:lnTo>
                    <a:pt x="43233" y="230971"/>
                  </a:lnTo>
                  <a:lnTo>
                    <a:pt x="65571" y="243060"/>
                  </a:lnTo>
                  <a:lnTo>
                    <a:pt x="71615" y="231891"/>
                  </a:lnTo>
                  <a:lnTo>
                    <a:pt x="49277" y="219801"/>
                  </a:lnTo>
                  <a:close/>
                </a:path>
                <a:path w="191135" h="337820">
                  <a:moveTo>
                    <a:pt x="71615" y="231891"/>
                  </a:moveTo>
                  <a:lnTo>
                    <a:pt x="65571" y="243060"/>
                  </a:lnTo>
                  <a:lnTo>
                    <a:pt x="92253" y="243060"/>
                  </a:lnTo>
                  <a:lnTo>
                    <a:pt x="71615" y="231891"/>
                  </a:lnTo>
                  <a:close/>
                </a:path>
                <a:path w="191135" h="337820">
                  <a:moveTo>
                    <a:pt x="168231" y="0"/>
                  </a:moveTo>
                  <a:lnTo>
                    <a:pt x="49277" y="219801"/>
                  </a:lnTo>
                  <a:lnTo>
                    <a:pt x="71615" y="231891"/>
                  </a:lnTo>
                  <a:lnTo>
                    <a:pt x="190569" y="12090"/>
                  </a:lnTo>
                  <a:lnTo>
                    <a:pt x="168231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35267" y="4484405"/>
              <a:ext cx="309880" cy="301625"/>
            </a:xfrm>
            <a:custGeom>
              <a:avLst/>
              <a:gdLst/>
              <a:ahLst/>
              <a:cxnLst/>
              <a:rect l="l" t="t" r="r" b="b"/>
              <a:pathLst>
                <a:path w="309879" h="301625">
                  <a:moveTo>
                    <a:pt x="154678" y="0"/>
                  </a:moveTo>
                  <a:lnTo>
                    <a:pt x="105788" y="7676"/>
                  </a:lnTo>
                  <a:lnTo>
                    <a:pt x="63327" y="29051"/>
                  </a:lnTo>
                  <a:lnTo>
                    <a:pt x="29843" y="61645"/>
                  </a:lnTo>
                  <a:lnTo>
                    <a:pt x="7885" y="102977"/>
                  </a:lnTo>
                  <a:lnTo>
                    <a:pt x="0" y="150568"/>
                  </a:lnTo>
                  <a:lnTo>
                    <a:pt x="7885" y="198160"/>
                  </a:lnTo>
                  <a:lnTo>
                    <a:pt x="29843" y="239492"/>
                  </a:lnTo>
                  <a:lnTo>
                    <a:pt x="63327" y="272086"/>
                  </a:lnTo>
                  <a:lnTo>
                    <a:pt x="105788" y="293461"/>
                  </a:lnTo>
                  <a:lnTo>
                    <a:pt x="154678" y="301137"/>
                  </a:lnTo>
                  <a:lnTo>
                    <a:pt x="203568" y="293461"/>
                  </a:lnTo>
                  <a:lnTo>
                    <a:pt x="246029" y="272086"/>
                  </a:lnTo>
                  <a:lnTo>
                    <a:pt x="279512" y="239492"/>
                  </a:lnTo>
                  <a:lnTo>
                    <a:pt x="301471" y="198160"/>
                  </a:lnTo>
                  <a:lnTo>
                    <a:pt x="309356" y="150568"/>
                  </a:lnTo>
                  <a:lnTo>
                    <a:pt x="301471" y="102977"/>
                  </a:lnTo>
                  <a:lnTo>
                    <a:pt x="279512" y="61645"/>
                  </a:lnTo>
                  <a:lnTo>
                    <a:pt x="246029" y="29051"/>
                  </a:lnTo>
                  <a:lnTo>
                    <a:pt x="203568" y="7676"/>
                  </a:lnTo>
                  <a:lnTo>
                    <a:pt x="154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035267" y="4484405"/>
              <a:ext cx="309880" cy="301625"/>
            </a:xfrm>
            <a:custGeom>
              <a:avLst/>
              <a:gdLst/>
              <a:ahLst/>
              <a:cxnLst/>
              <a:rect l="l" t="t" r="r" b="b"/>
              <a:pathLst>
                <a:path w="309879" h="301625">
                  <a:moveTo>
                    <a:pt x="0" y="150568"/>
                  </a:moveTo>
                  <a:lnTo>
                    <a:pt x="7885" y="102977"/>
                  </a:lnTo>
                  <a:lnTo>
                    <a:pt x="29843" y="61644"/>
                  </a:lnTo>
                  <a:lnTo>
                    <a:pt x="63327" y="29050"/>
                  </a:lnTo>
                  <a:lnTo>
                    <a:pt x="105787" y="7676"/>
                  </a:lnTo>
                  <a:lnTo>
                    <a:pt x="154678" y="0"/>
                  </a:lnTo>
                  <a:lnTo>
                    <a:pt x="203568" y="7676"/>
                  </a:lnTo>
                  <a:lnTo>
                    <a:pt x="246028" y="29050"/>
                  </a:lnTo>
                  <a:lnTo>
                    <a:pt x="279512" y="61644"/>
                  </a:lnTo>
                  <a:lnTo>
                    <a:pt x="301470" y="102977"/>
                  </a:lnTo>
                  <a:lnTo>
                    <a:pt x="309356" y="150568"/>
                  </a:lnTo>
                  <a:lnTo>
                    <a:pt x="301470" y="198159"/>
                  </a:lnTo>
                  <a:lnTo>
                    <a:pt x="279512" y="239492"/>
                  </a:lnTo>
                  <a:lnTo>
                    <a:pt x="246028" y="272086"/>
                  </a:lnTo>
                  <a:lnTo>
                    <a:pt x="203568" y="293460"/>
                  </a:lnTo>
                  <a:lnTo>
                    <a:pt x="154678" y="301137"/>
                  </a:lnTo>
                  <a:lnTo>
                    <a:pt x="105787" y="293460"/>
                  </a:lnTo>
                  <a:lnTo>
                    <a:pt x="63327" y="272086"/>
                  </a:lnTo>
                  <a:lnTo>
                    <a:pt x="29843" y="239492"/>
                  </a:lnTo>
                  <a:lnTo>
                    <a:pt x="7885" y="198159"/>
                  </a:lnTo>
                  <a:lnTo>
                    <a:pt x="0" y="15056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989360" y="4148551"/>
              <a:ext cx="200660" cy="335915"/>
            </a:xfrm>
            <a:custGeom>
              <a:avLst/>
              <a:gdLst/>
              <a:ahLst/>
              <a:cxnLst/>
              <a:rect l="l" t="t" r="r" b="b"/>
              <a:pathLst>
                <a:path w="200660" h="335914">
                  <a:moveTo>
                    <a:pt x="126245" y="232104"/>
                  </a:moveTo>
                  <a:lnTo>
                    <a:pt x="104228" y="244770"/>
                  </a:lnTo>
                  <a:lnTo>
                    <a:pt x="200585" y="335854"/>
                  </a:lnTo>
                  <a:lnTo>
                    <a:pt x="178810" y="243113"/>
                  </a:lnTo>
                  <a:lnTo>
                    <a:pt x="132579" y="243113"/>
                  </a:lnTo>
                  <a:lnTo>
                    <a:pt x="126245" y="232104"/>
                  </a:lnTo>
                  <a:close/>
                </a:path>
                <a:path w="200660" h="335914">
                  <a:moveTo>
                    <a:pt x="148261" y="219438"/>
                  </a:moveTo>
                  <a:lnTo>
                    <a:pt x="126245" y="232104"/>
                  </a:lnTo>
                  <a:lnTo>
                    <a:pt x="132579" y="243113"/>
                  </a:lnTo>
                  <a:lnTo>
                    <a:pt x="154594" y="230446"/>
                  </a:lnTo>
                  <a:lnTo>
                    <a:pt x="148261" y="219438"/>
                  </a:lnTo>
                  <a:close/>
                </a:path>
                <a:path w="200660" h="335914">
                  <a:moveTo>
                    <a:pt x="170277" y="206772"/>
                  </a:moveTo>
                  <a:lnTo>
                    <a:pt x="148261" y="219438"/>
                  </a:lnTo>
                  <a:lnTo>
                    <a:pt x="154594" y="230446"/>
                  </a:lnTo>
                  <a:lnTo>
                    <a:pt x="132579" y="243113"/>
                  </a:lnTo>
                  <a:lnTo>
                    <a:pt x="178810" y="243113"/>
                  </a:lnTo>
                  <a:lnTo>
                    <a:pt x="170277" y="206772"/>
                  </a:lnTo>
                  <a:close/>
                </a:path>
                <a:path w="200660" h="335914">
                  <a:moveTo>
                    <a:pt x="22016" y="0"/>
                  </a:moveTo>
                  <a:lnTo>
                    <a:pt x="0" y="12666"/>
                  </a:lnTo>
                  <a:lnTo>
                    <a:pt x="126245" y="232104"/>
                  </a:lnTo>
                  <a:lnTo>
                    <a:pt x="148261" y="219438"/>
                  </a:lnTo>
                  <a:lnTo>
                    <a:pt x="220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358868" y="4486379"/>
              <a:ext cx="309880" cy="299720"/>
            </a:xfrm>
            <a:custGeom>
              <a:avLst/>
              <a:gdLst/>
              <a:ahLst/>
              <a:cxnLst/>
              <a:rect l="l" t="t" r="r" b="b"/>
              <a:pathLst>
                <a:path w="309879" h="299720">
                  <a:moveTo>
                    <a:pt x="154677" y="0"/>
                  </a:moveTo>
                  <a:lnTo>
                    <a:pt x="105786" y="7628"/>
                  </a:lnTo>
                  <a:lnTo>
                    <a:pt x="63326" y="28869"/>
                  </a:lnTo>
                  <a:lnTo>
                    <a:pt x="29843" y="61260"/>
                  </a:lnTo>
                  <a:lnTo>
                    <a:pt x="7885" y="102334"/>
                  </a:lnTo>
                  <a:lnTo>
                    <a:pt x="0" y="149628"/>
                  </a:lnTo>
                  <a:lnTo>
                    <a:pt x="7885" y="196923"/>
                  </a:lnTo>
                  <a:lnTo>
                    <a:pt x="29843" y="237997"/>
                  </a:lnTo>
                  <a:lnTo>
                    <a:pt x="63326" y="270387"/>
                  </a:lnTo>
                  <a:lnTo>
                    <a:pt x="105786" y="291629"/>
                  </a:lnTo>
                  <a:lnTo>
                    <a:pt x="154677" y="299257"/>
                  </a:lnTo>
                  <a:lnTo>
                    <a:pt x="203567" y="291629"/>
                  </a:lnTo>
                  <a:lnTo>
                    <a:pt x="246028" y="270387"/>
                  </a:lnTo>
                  <a:lnTo>
                    <a:pt x="279511" y="237997"/>
                  </a:lnTo>
                  <a:lnTo>
                    <a:pt x="301469" y="196923"/>
                  </a:lnTo>
                  <a:lnTo>
                    <a:pt x="309355" y="149628"/>
                  </a:lnTo>
                  <a:lnTo>
                    <a:pt x="301469" y="102334"/>
                  </a:lnTo>
                  <a:lnTo>
                    <a:pt x="279511" y="61260"/>
                  </a:lnTo>
                  <a:lnTo>
                    <a:pt x="246028" y="28869"/>
                  </a:lnTo>
                  <a:lnTo>
                    <a:pt x="203567" y="7628"/>
                  </a:lnTo>
                  <a:lnTo>
                    <a:pt x="15467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358868" y="4486379"/>
              <a:ext cx="309880" cy="299720"/>
            </a:xfrm>
            <a:custGeom>
              <a:avLst/>
              <a:gdLst/>
              <a:ahLst/>
              <a:cxnLst/>
              <a:rect l="l" t="t" r="r" b="b"/>
              <a:pathLst>
                <a:path w="309879" h="299720">
                  <a:moveTo>
                    <a:pt x="0" y="149629"/>
                  </a:moveTo>
                  <a:lnTo>
                    <a:pt x="7885" y="102334"/>
                  </a:lnTo>
                  <a:lnTo>
                    <a:pt x="29843" y="61260"/>
                  </a:lnTo>
                  <a:lnTo>
                    <a:pt x="63327" y="28869"/>
                  </a:lnTo>
                  <a:lnTo>
                    <a:pt x="105787" y="7628"/>
                  </a:lnTo>
                  <a:lnTo>
                    <a:pt x="154678" y="0"/>
                  </a:lnTo>
                  <a:lnTo>
                    <a:pt x="203568" y="7628"/>
                  </a:lnTo>
                  <a:lnTo>
                    <a:pt x="246028" y="28869"/>
                  </a:lnTo>
                  <a:lnTo>
                    <a:pt x="279512" y="61260"/>
                  </a:lnTo>
                  <a:lnTo>
                    <a:pt x="301470" y="102334"/>
                  </a:lnTo>
                  <a:lnTo>
                    <a:pt x="309356" y="149629"/>
                  </a:lnTo>
                  <a:lnTo>
                    <a:pt x="301470" y="196923"/>
                  </a:lnTo>
                  <a:lnTo>
                    <a:pt x="279512" y="237997"/>
                  </a:lnTo>
                  <a:lnTo>
                    <a:pt x="246028" y="270388"/>
                  </a:lnTo>
                  <a:lnTo>
                    <a:pt x="203568" y="291629"/>
                  </a:lnTo>
                  <a:lnTo>
                    <a:pt x="154678" y="299258"/>
                  </a:lnTo>
                  <a:lnTo>
                    <a:pt x="105787" y="291629"/>
                  </a:lnTo>
                  <a:lnTo>
                    <a:pt x="63327" y="270388"/>
                  </a:lnTo>
                  <a:lnTo>
                    <a:pt x="29843" y="237997"/>
                  </a:lnTo>
                  <a:lnTo>
                    <a:pt x="7885" y="196923"/>
                  </a:lnTo>
                  <a:lnTo>
                    <a:pt x="0" y="149629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13545" y="4149260"/>
              <a:ext cx="186055" cy="337185"/>
            </a:xfrm>
            <a:custGeom>
              <a:avLst/>
              <a:gdLst/>
              <a:ahLst/>
              <a:cxnLst/>
              <a:rect l="l" t="t" r="r" b="b"/>
              <a:pathLst>
                <a:path w="186054" h="337185">
                  <a:moveTo>
                    <a:pt x="25581" y="207017"/>
                  </a:moveTo>
                  <a:lnTo>
                    <a:pt x="0" y="337118"/>
                  </a:lnTo>
                  <a:lnTo>
                    <a:pt x="92971" y="242583"/>
                  </a:lnTo>
                  <a:lnTo>
                    <a:pt x="91790" y="241960"/>
                  </a:lnTo>
                  <a:lnTo>
                    <a:pt x="64580" y="241960"/>
                  </a:lnTo>
                  <a:lnTo>
                    <a:pt x="42117" y="230104"/>
                  </a:lnTo>
                  <a:lnTo>
                    <a:pt x="48044" y="218872"/>
                  </a:lnTo>
                  <a:lnTo>
                    <a:pt x="25581" y="207017"/>
                  </a:lnTo>
                  <a:close/>
                </a:path>
                <a:path w="186054" h="337185">
                  <a:moveTo>
                    <a:pt x="48044" y="218872"/>
                  </a:moveTo>
                  <a:lnTo>
                    <a:pt x="42117" y="230104"/>
                  </a:lnTo>
                  <a:lnTo>
                    <a:pt x="64580" y="241960"/>
                  </a:lnTo>
                  <a:lnTo>
                    <a:pt x="70508" y="230728"/>
                  </a:lnTo>
                  <a:lnTo>
                    <a:pt x="48044" y="218872"/>
                  </a:lnTo>
                  <a:close/>
                </a:path>
                <a:path w="186054" h="337185">
                  <a:moveTo>
                    <a:pt x="70508" y="230728"/>
                  </a:moveTo>
                  <a:lnTo>
                    <a:pt x="64580" y="241960"/>
                  </a:lnTo>
                  <a:lnTo>
                    <a:pt x="91790" y="241960"/>
                  </a:lnTo>
                  <a:lnTo>
                    <a:pt x="70508" y="230728"/>
                  </a:lnTo>
                  <a:close/>
                </a:path>
                <a:path w="186054" h="337185">
                  <a:moveTo>
                    <a:pt x="163556" y="0"/>
                  </a:moveTo>
                  <a:lnTo>
                    <a:pt x="48044" y="218872"/>
                  </a:lnTo>
                  <a:lnTo>
                    <a:pt x="70508" y="230728"/>
                  </a:lnTo>
                  <a:lnTo>
                    <a:pt x="186020" y="11855"/>
                  </a:lnTo>
                  <a:lnTo>
                    <a:pt x="16355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32975" y="4484405"/>
              <a:ext cx="309880" cy="301625"/>
            </a:xfrm>
            <a:custGeom>
              <a:avLst/>
              <a:gdLst/>
              <a:ahLst/>
              <a:cxnLst/>
              <a:rect l="l" t="t" r="r" b="b"/>
              <a:pathLst>
                <a:path w="309879" h="301625">
                  <a:moveTo>
                    <a:pt x="154678" y="0"/>
                  </a:moveTo>
                  <a:lnTo>
                    <a:pt x="105788" y="7676"/>
                  </a:lnTo>
                  <a:lnTo>
                    <a:pt x="63327" y="29051"/>
                  </a:lnTo>
                  <a:lnTo>
                    <a:pt x="29843" y="61645"/>
                  </a:lnTo>
                  <a:lnTo>
                    <a:pt x="7885" y="102977"/>
                  </a:lnTo>
                  <a:lnTo>
                    <a:pt x="0" y="150568"/>
                  </a:lnTo>
                  <a:lnTo>
                    <a:pt x="7885" y="198160"/>
                  </a:lnTo>
                  <a:lnTo>
                    <a:pt x="29843" y="239492"/>
                  </a:lnTo>
                  <a:lnTo>
                    <a:pt x="63327" y="272086"/>
                  </a:lnTo>
                  <a:lnTo>
                    <a:pt x="105788" y="293461"/>
                  </a:lnTo>
                  <a:lnTo>
                    <a:pt x="154678" y="301137"/>
                  </a:lnTo>
                  <a:lnTo>
                    <a:pt x="203568" y="293461"/>
                  </a:lnTo>
                  <a:lnTo>
                    <a:pt x="246028" y="272086"/>
                  </a:lnTo>
                  <a:lnTo>
                    <a:pt x="279511" y="239492"/>
                  </a:lnTo>
                  <a:lnTo>
                    <a:pt x="301469" y="198160"/>
                  </a:lnTo>
                  <a:lnTo>
                    <a:pt x="309355" y="150568"/>
                  </a:lnTo>
                  <a:lnTo>
                    <a:pt x="301469" y="102977"/>
                  </a:lnTo>
                  <a:lnTo>
                    <a:pt x="279511" y="61645"/>
                  </a:lnTo>
                  <a:lnTo>
                    <a:pt x="246028" y="29051"/>
                  </a:lnTo>
                  <a:lnTo>
                    <a:pt x="203568" y="7676"/>
                  </a:lnTo>
                  <a:lnTo>
                    <a:pt x="154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32975" y="4484405"/>
              <a:ext cx="309880" cy="301625"/>
            </a:xfrm>
            <a:custGeom>
              <a:avLst/>
              <a:gdLst/>
              <a:ahLst/>
              <a:cxnLst/>
              <a:rect l="l" t="t" r="r" b="b"/>
              <a:pathLst>
                <a:path w="309879" h="301625">
                  <a:moveTo>
                    <a:pt x="0" y="150568"/>
                  </a:moveTo>
                  <a:lnTo>
                    <a:pt x="7885" y="102977"/>
                  </a:lnTo>
                  <a:lnTo>
                    <a:pt x="29843" y="61644"/>
                  </a:lnTo>
                  <a:lnTo>
                    <a:pt x="63327" y="29050"/>
                  </a:lnTo>
                  <a:lnTo>
                    <a:pt x="105787" y="7676"/>
                  </a:lnTo>
                  <a:lnTo>
                    <a:pt x="154678" y="0"/>
                  </a:lnTo>
                  <a:lnTo>
                    <a:pt x="203568" y="7676"/>
                  </a:lnTo>
                  <a:lnTo>
                    <a:pt x="246028" y="29050"/>
                  </a:lnTo>
                  <a:lnTo>
                    <a:pt x="279512" y="61644"/>
                  </a:lnTo>
                  <a:lnTo>
                    <a:pt x="301470" y="102977"/>
                  </a:lnTo>
                  <a:lnTo>
                    <a:pt x="309356" y="150568"/>
                  </a:lnTo>
                  <a:lnTo>
                    <a:pt x="301470" y="198159"/>
                  </a:lnTo>
                  <a:lnTo>
                    <a:pt x="279512" y="239492"/>
                  </a:lnTo>
                  <a:lnTo>
                    <a:pt x="246028" y="272086"/>
                  </a:lnTo>
                  <a:lnTo>
                    <a:pt x="203568" y="293460"/>
                  </a:lnTo>
                  <a:lnTo>
                    <a:pt x="154678" y="301137"/>
                  </a:lnTo>
                  <a:lnTo>
                    <a:pt x="105787" y="293460"/>
                  </a:lnTo>
                  <a:lnTo>
                    <a:pt x="63327" y="272086"/>
                  </a:lnTo>
                  <a:lnTo>
                    <a:pt x="29843" y="239492"/>
                  </a:lnTo>
                  <a:lnTo>
                    <a:pt x="7885" y="198159"/>
                  </a:lnTo>
                  <a:lnTo>
                    <a:pt x="0" y="15056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917516" y="4149673"/>
              <a:ext cx="170180" cy="335280"/>
            </a:xfrm>
            <a:custGeom>
              <a:avLst/>
              <a:gdLst/>
              <a:ahLst/>
              <a:cxnLst/>
              <a:rect l="l" t="t" r="r" b="b"/>
              <a:pathLst>
                <a:path w="170179" h="335279">
                  <a:moveTo>
                    <a:pt x="103550" y="225845"/>
                  </a:moveTo>
                  <a:lnTo>
                    <a:pt x="80670" y="236875"/>
                  </a:lnTo>
                  <a:lnTo>
                    <a:pt x="170138" y="334732"/>
                  </a:lnTo>
                  <a:lnTo>
                    <a:pt x="154639" y="237285"/>
                  </a:lnTo>
                  <a:lnTo>
                    <a:pt x="109065" y="237285"/>
                  </a:lnTo>
                  <a:lnTo>
                    <a:pt x="103550" y="225845"/>
                  </a:lnTo>
                  <a:close/>
                </a:path>
                <a:path w="170179" h="335279">
                  <a:moveTo>
                    <a:pt x="126430" y="214816"/>
                  </a:moveTo>
                  <a:lnTo>
                    <a:pt x="103550" y="225845"/>
                  </a:lnTo>
                  <a:lnTo>
                    <a:pt x="109065" y="237285"/>
                  </a:lnTo>
                  <a:lnTo>
                    <a:pt x="131945" y="226256"/>
                  </a:lnTo>
                  <a:lnTo>
                    <a:pt x="126430" y="214816"/>
                  </a:lnTo>
                  <a:close/>
                </a:path>
                <a:path w="170179" h="335279">
                  <a:moveTo>
                    <a:pt x="149311" y="203786"/>
                  </a:moveTo>
                  <a:lnTo>
                    <a:pt x="126430" y="214816"/>
                  </a:lnTo>
                  <a:lnTo>
                    <a:pt x="131945" y="226256"/>
                  </a:lnTo>
                  <a:lnTo>
                    <a:pt x="109065" y="237285"/>
                  </a:lnTo>
                  <a:lnTo>
                    <a:pt x="154639" y="237285"/>
                  </a:lnTo>
                  <a:lnTo>
                    <a:pt x="149311" y="203786"/>
                  </a:lnTo>
                  <a:close/>
                </a:path>
                <a:path w="170179" h="335279">
                  <a:moveTo>
                    <a:pt x="22880" y="0"/>
                  </a:moveTo>
                  <a:lnTo>
                    <a:pt x="0" y="11029"/>
                  </a:lnTo>
                  <a:lnTo>
                    <a:pt x="103550" y="225845"/>
                  </a:lnTo>
                  <a:lnTo>
                    <a:pt x="126430" y="214816"/>
                  </a:lnTo>
                  <a:lnTo>
                    <a:pt x="2288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789975" y="4484405"/>
              <a:ext cx="309880" cy="301625"/>
            </a:xfrm>
            <a:custGeom>
              <a:avLst/>
              <a:gdLst/>
              <a:ahLst/>
              <a:cxnLst/>
              <a:rect l="l" t="t" r="r" b="b"/>
              <a:pathLst>
                <a:path w="309879" h="301625">
                  <a:moveTo>
                    <a:pt x="154678" y="0"/>
                  </a:moveTo>
                  <a:lnTo>
                    <a:pt x="105788" y="7676"/>
                  </a:lnTo>
                  <a:lnTo>
                    <a:pt x="63327" y="29051"/>
                  </a:lnTo>
                  <a:lnTo>
                    <a:pt x="29843" y="61645"/>
                  </a:lnTo>
                  <a:lnTo>
                    <a:pt x="7885" y="102977"/>
                  </a:lnTo>
                  <a:lnTo>
                    <a:pt x="0" y="150568"/>
                  </a:lnTo>
                  <a:lnTo>
                    <a:pt x="7885" y="198160"/>
                  </a:lnTo>
                  <a:lnTo>
                    <a:pt x="29843" y="239492"/>
                  </a:lnTo>
                  <a:lnTo>
                    <a:pt x="63327" y="272086"/>
                  </a:lnTo>
                  <a:lnTo>
                    <a:pt x="105788" y="293461"/>
                  </a:lnTo>
                  <a:lnTo>
                    <a:pt x="154678" y="301137"/>
                  </a:lnTo>
                  <a:lnTo>
                    <a:pt x="203568" y="293461"/>
                  </a:lnTo>
                  <a:lnTo>
                    <a:pt x="246028" y="272086"/>
                  </a:lnTo>
                  <a:lnTo>
                    <a:pt x="279511" y="239492"/>
                  </a:lnTo>
                  <a:lnTo>
                    <a:pt x="301469" y="198160"/>
                  </a:lnTo>
                  <a:lnTo>
                    <a:pt x="309355" y="150568"/>
                  </a:lnTo>
                  <a:lnTo>
                    <a:pt x="301469" y="102977"/>
                  </a:lnTo>
                  <a:lnTo>
                    <a:pt x="279511" y="61645"/>
                  </a:lnTo>
                  <a:lnTo>
                    <a:pt x="246028" y="29051"/>
                  </a:lnTo>
                  <a:lnTo>
                    <a:pt x="203568" y="7676"/>
                  </a:lnTo>
                  <a:lnTo>
                    <a:pt x="1546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789975" y="4484405"/>
              <a:ext cx="309880" cy="301625"/>
            </a:xfrm>
            <a:custGeom>
              <a:avLst/>
              <a:gdLst/>
              <a:ahLst/>
              <a:cxnLst/>
              <a:rect l="l" t="t" r="r" b="b"/>
              <a:pathLst>
                <a:path w="309879" h="301625">
                  <a:moveTo>
                    <a:pt x="0" y="150568"/>
                  </a:moveTo>
                  <a:lnTo>
                    <a:pt x="7885" y="102977"/>
                  </a:lnTo>
                  <a:lnTo>
                    <a:pt x="29843" y="61644"/>
                  </a:lnTo>
                  <a:lnTo>
                    <a:pt x="63327" y="29050"/>
                  </a:lnTo>
                  <a:lnTo>
                    <a:pt x="105787" y="7676"/>
                  </a:lnTo>
                  <a:lnTo>
                    <a:pt x="154678" y="0"/>
                  </a:lnTo>
                  <a:lnTo>
                    <a:pt x="203568" y="7676"/>
                  </a:lnTo>
                  <a:lnTo>
                    <a:pt x="246028" y="29050"/>
                  </a:lnTo>
                  <a:lnTo>
                    <a:pt x="279512" y="61644"/>
                  </a:lnTo>
                  <a:lnTo>
                    <a:pt x="301470" y="102977"/>
                  </a:lnTo>
                  <a:lnTo>
                    <a:pt x="309356" y="150568"/>
                  </a:lnTo>
                  <a:lnTo>
                    <a:pt x="301470" y="198159"/>
                  </a:lnTo>
                  <a:lnTo>
                    <a:pt x="279512" y="239492"/>
                  </a:lnTo>
                  <a:lnTo>
                    <a:pt x="246028" y="272086"/>
                  </a:lnTo>
                  <a:lnTo>
                    <a:pt x="203568" y="293460"/>
                  </a:lnTo>
                  <a:lnTo>
                    <a:pt x="154678" y="301137"/>
                  </a:lnTo>
                  <a:lnTo>
                    <a:pt x="105787" y="293460"/>
                  </a:lnTo>
                  <a:lnTo>
                    <a:pt x="63327" y="272086"/>
                  </a:lnTo>
                  <a:lnTo>
                    <a:pt x="29843" y="239492"/>
                  </a:lnTo>
                  <a:lnTo>
                    <a:pt x="7885" y="198159"/>
                  </a:lnTo>
                  <a:lnTo>
                    <a:pt x="0" y="150568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713515" y="4147820"/>
              <a:ext cx="231140" cy="337185"/>
            </a:xfrm>
            <a:custGeom>
              <a:avLst/>
              <a:gdLst/>
              <a:ahLst/>
              <a:cxnLst/>
              <a:rect l="l" t="t" r="r" b="b"/>
              <a:pathLst>
                <a:path w="231139" h="337185">
                  <a:moveTo>
                    <a:pt x="149937" y="238113"/>
                  </a:moveTo>
                  <a:lnTo>
                    <a:pt x="128830" y="252243"/>
                  </a:lnTo>
                  <a:lnTo>
                    <a:pt x="231138" y="336585"/>
                  </a:lnTo>
                  <a:lnTo>
                    <a:pt x="204092" y="248667"/>
                  </a:lnTo>
                  <a:lnTo>
                    <a:pt x="157002" y="248667"/>
                  </a:lnTo>
                  <a:lnTo>
                    <a:pt x="149937" y="238113"/>
                  </a:lnTo>
                  <a:close/>
                </a:path>
                <a:path w="231139" h="337185">
                  <a:moveTo>
                    <a:pt x="171044" y="223984"/>
                  </a:moveTo>
                  <a:lnTo>
                    <a:pt x="149937" y="238113"/>
                  </a:lnTo>
                  <a:lnTo>
                    <a:pt x="157002" y="248667"/>
                  </a:lnTo>
                  <a:lnTo>
                    <a:pt x="178109" y="234538"/>
                  </a:lnTo>
                  <a:lnTo>
                    <a:pt x="171044" y="223984"/>
                  </a:lnTo>
                  <a:close/>
                </a:path>
                <a:path w="231139" h="337185">
                  <a:moveTo>
                    <a:pt x="192152" y="209854"/>
                  </a:moveTo>
                  <a:lnTo>
                    <a:pt x="171044" y="223984"/>
                  </a:lnTo>
                  <a:lnTo>
                    <a:pt x="178109" y="234538"/>
                  </a:lnTo>
                  <a:lnTo>
                    <a:pt x="157002" y="248667"/>
                  </a:lnTo>
                  <a:lnTo>
                    <a:pt x="204092" y="248667"/>
                  </a:lnTo>
                  <a:lnTo>
                    <a:pt x="192152" y="209854"/>
                  </a:lnTo>
                  <a:close/>
                </a:path>
                <a:path w="231139" h="337185">
                  <a:moveTo>
                    <a:pt x="21107" y="0"/>
                  </a:moveTo>
                  <a:lnTo>
                    <a:pt x="0" y="14130"/>
                  </a:lnTo>
                  <a:lnTo>
                    <a:pt x="149937" y="238113"/>
                  </a:lnTo>
                  <a:lnTo>
                    <a:pt x="171044" y="223984"/>
                  </a:lnTo>
                  <a:lnTo>
                    <a:pt x="2110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4386569" y="3204971"/>
            <a:ext cx="175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7" name="object 5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</a:t>
            </a:fld>
            <a:endParaRPr spc="-25"/>
          </a:p>
        </p:txBody>
      </p:sp>
      <p:sp>
        <p:nvSpPr>
          <p:cNvPr id="55" name="object 55"/>
          <p:cNvSpPr txBox="1"/>
          <p:nvPr/>
        </p:nvSpPr>
        <p:spPr>
          <a:xfrm>
            <a:off x="6790411" y="32171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1818" y="268376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5389120" y="5823988"/>
            <a:ext cx="419734" cy="354330"/>
            <a:chOff x="3865120" y="5823988"/>
            <a:chExt cx="419734" cy="354330"/>
          </a:xfrm>
        </p:grpSpPr>
        <p:sp>
          <p:nvSpPr>
            <p:cNvPr id="30" name="object 30"/>
            <p:cNvSpPr/>
            <p:nvPr/>
          </p:nvSpPr>
          <p:spPr>
            <a:xfrm>
              <a:off x="3871470" y="5830338"/>
              <a:ext cx="407034" cy="341630"/>
            </a:xfrm>
            <a:custGeom>
              <a:avLst/>
              <a:gdLst/>
              <a:ahLst/>
              <a:cxnLst/>
              <a:rect l="l" t="t" r="r" b="b"/>
              <a:pathLst>
                <a:path w="407035" h="341629">
                  <a:moveTo>
                    <a:pt x="406690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6690" y="341247"/>
                  </a:lnTo>
                  <a:lnTo>
                    <a:pt x="406690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71470" y="5823988"/>
              <a:ext cx="407034" cy="354330"/>
            </a:xfrm>
            <a:custGeom>
              <a:avLst/>
              <a:gdLst/>
              <a:ahLst/>
              <a:cxnLst/>
              <a:rect l="l" t="t" r="r" b="b"/>
              <a:pathLst>
                <a:path w="407035" h="354329">
                  <a:moveTo>
                    <a:pt x="0" y="0"/>
                  </a:moveTo>
                  <a:lnTo>
                    <a:pt x="0" y="353948"/>
                  </a:lnTo>
                </a:path>
                <a:path w="407035" h="354329">
                  <a:moveTo>
                    <a:pt x="406691" y="0"/>
                  </a:moveTo>
                  <a:lnTo>
                    <a:pt x="406691" y="353948"/>
                  </a:lnTo>
                </a:path>
                <a:path w="407035" h="354329">
                  <a:moveTo>
                    <a:pt x="0" y="6350"/>
                  </a:moveTo>
                  <a:lnTo>
                    <a:pt x="406691" y="6350"/>
                  </a:lnTo>
                </a:path>
                <a:path w="407035" h="354329">
                  <a:moveTo>
                    <a:pt x="0" y="347598"/>
                  </a:moveTo>
                  <a:lnTo>
                    <a:pt x="406691" y="3475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7409878" y="5823988"/>
            <a:ext cx="421005" cy="354330"/>
            <a:chOff x="5885877" y="5823988"/>
            <a:chExt cx="421005" cy="354330"/>
          </a:xfrm>
        </p:grpSpPr>
        <p:sp>
          <p:nvSpPr>
            <p:cNvPr id="33" name="object 33"/>
            <p:cNvSpPr/>
            <p:nvPr/>
          </p:nvSpPr>
          <p:spPr>
            <a:xfrm>
              <a:off x="5892227" y="5830338"/>
              <a:ext cx="408305" cy="341630"/>
            </a:xfrm>
            <a:custGeom>
              <a:avLst/>
              <a:gdLst/>
              <a:ahLst/>
              <a:cxnLst/>
              <a:rect l="l" t="t" r="r" b="b"/>
              <a:pathLst>
                <a:path w="408304" h="341629">
                  <a:moveTo>
                    <a:pt x="408278" y="0"/>
                  </a:moveTo>
                  <a:lnTo>
                    <a:pt x="0" y="0"/>
                  </a:lnTo>
                  <a:lnTo>
                    <a:pt x="0" y="341247"/>
                  </a:lnTo>
                  <a:lnTo>
                    <a:pt x="408278" y="341247"/>
                  </a:lnTo>
                  <a:lnTo>
                    <a:pt x="408278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2227" y="5823988"/>
              <a:ext cx="408305" cy="354330"/>
            </a:xfrm>
            <a:custGeom>
              <a:avLst/>
              <a:gdLst/>
              <a:ahLst/>
              <a:cxnLst/>
              <a:rect l="l" t="t" r="r" b="b"/>
              <a:pathLst>
                <a:path w="408304" h="354329">
                  <a:moveTo>
                    <a:pt x="0" y="0"/>
                  </a:moveTo>
                  <a:lnTo>
                    <a:pt x="0" y="353948"/>
                  </a:lnTo>
                </a:path>
                <a:path w="408304" h="354329">
                  <a:moveTo>
                    <a:pt x="408279" y="0"/>
                  </a:moveTo>
                  <a:lnTo>
                    <a:pt x="408279" y="353948"/>
                  </a:lnTo>
                </a:path>
                <a:path w="408304" h="354329">
                  <a:moveTo>
                    <a:pt x="0" y="6350"/>
                  </a:moveTo>
                  <a:lnTo>
                    <a:pt x="408279" y="6350"/>
                  </a:lnTo>
                </a:path>
                <a:path w="408304" h="354329">
                  <a:moveTo>
                    <a:pt x="0" y="347598"/>
                  </a:moveTo>
                  <a:lnTo>
                    <a:pt x="408279" y="347598"/>
                  </a:lnTo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219846" y="4487245"/>
          <a:ext cx="4081777" cy="1683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4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38125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ctr">
                        <a:lnSpc>
                          <a:spcPts val="1330"/>
                        </a:lnSpc>
                      </a:pPr>
                      <a:r>
                        <a:rPr sz="1400" spc="-50">
                          <a:latin typeface="Constantia"/>
                          <a:cs typeface="Constantia"/>
                        </a:rPr>
                        <a:t>9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185"/>
                        </a:lnSpc>
                      </a:pPr>
                      <a:r>
                        <a:rPr sz="1400" spc="-25">
                          <a:latin typeface="Constantia"/>
                          <a:cs typeface="Constantia"/>
                        </a:rPr>
                        <a:t>10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4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540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400" spc="-50">
                          <a:latin typeface="Constantia"/>
                          <a:cs typeface="Constantia"/>
                        </a:rPr>
                        <a:t>8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4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400" spc="-50">
                          <a:latin typeface="Constantia"/>
                          <a:cs typeface="Constantia"/>
                        </a:rPr>
                        <a:t>1</a:t>
                      </a:r>
                      <a:endParaRPr sz="1400">
                        <a:latin typeface="Constantia"/>
                        <a:cs typeface="Constantia"/>
                      </a:endParaRPr>
                    </a:p>
                  </a:txBody>
                  <a:tcPr marL="0" marR="0" marT="15875" marB="0"/>
                </a:tc>
                <a:tc gridSpan="7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0350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62560" marR="103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508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5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55880" marB="0"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080" marR="1035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50</a:t>
            </a:fld>
            <a:endParaRPr spc="-25"/>
          </a:p>
        </p:txBody>
      </p:sp>
      <p:sp>
        <p:nvSpPr>
          <p:cNvPr id="36" name="object 36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67799" y="3723131"/>
            <a:ext cx="125095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778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059940" y="1943100"/>
            <a:ext cx="6616700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i="1">
                <a:latin typeface="Constantia"/>
                <a:cs typeface="Constantia"/>
              </a:rPr>
              <a:t>i</a:t>
            </a:r>
            <a:r>
              <a:rPr sz="2600" i="1" spc="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1;</a:t>
            </a:r>
            <a:r>
              <a:rPr sz="2600" spc="-5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recursively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call</a:t>
            </a:r>
            <a:r>
              <a:rPr sz="2600" spc="-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EAFIFY</a:t>
            </a:r>
            <a:r>
              <a:rPr sz="2600">
                <a:latin typeface="Constantia"/>
                <a:cs typeface="Constantia"/>
              </a:rPr>
              <a:t>(A,</a:t>
            </a:r>
            <a:r>
              <a:rPr sz="2600" spc="-10">
                <a:latin typeface="Constantia"/>
                <a:cs typeface="Constantia"/>
              </a:rPr>
              <a:t> </a:t>
            </a:r>
            <a:r>
              <a:rPr sz="2600" i="1" spc="-10">
                <a:latin typeface="Constantia"/>
                <a:cs typeface="Constantia"/>
              </a:rPr>
              <a:t>largest</a:t>
            </a:r>
            <a:r>
              <a:rPr sz="2600" spc="-10">
                <a:latin typeface="Constantia"/>
                <a:cs typeface="Constantia"/>
              </a:rPr>
              <a:t>)</a:t>
            </a:r>
            <a:endParaRPr sz="2600">
              <a:latin typeface="Constantia"/>
              <a:cs typeface="Constantia"/>
            </a:endParaRPr>
          </a:p>
          <a:p>
            <a:pPr marL="1832610" algn="ctr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1794510" algn="ctr">
              <a:spcBef>
                <a:spcPts val="3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000571" y="3051846"/>
            <a:ext cx="175895" cy="6083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3180">
              <a:spcBef>
                <a:spcPts val="520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33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Building</a:t>
            </a:r>
            <a:r>
              <a:rPr spc="-70"/>
              <a:t> </a:t>
            </a:r>
            <a:r>
              <a:t>a</a:t>
            </a:r>
            <a:r>
              <a:rPr spc="-60"/>
              <a:t> </a:t>
            </a:r>
            <a:r>
              <a:t>heap</a:t>
            </a:r>
            <a:r>
              <a:rPr spc="-65"/>
              <a:t> </a:t>
            </a:r>
            <a:r>
              <a:rPr spc="-10"/>
              <a:t>Example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2832065"/>
            <a:ext cx="4866640" cy="2210435"/>
            <a:chOff x="1739900" y="28320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28447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3402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1137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3402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1137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36726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36727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063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3678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4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061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36780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43355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601"/>
                  </a:lnTo>
                  <a:lnTo>
                    <a:pt x="119512" y="353176"/>
                  </a:lnTo>
                  <a:lnTo>
                    <a:pt x="110201" y="342967"/>
                  </a:lnTo>
                  <a:lnTo>
                    <a:pt x="93013" y="342967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7"/>
                  </a:lnTo>
                  <a:lnTo>
                    <a:pt x="102397" y="334409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9"/>
                  </a:moveTo>
                  <a:lnTo>
                    <a:pt x="93013" y="342967"/>
                  </a:lnTo>
                  <a:lnTo>
                    <a:pt x="110201" y="342967"/>
                  </a:lnTo>
                  <a:lnTo>
                    <a:pt x="102397" y="334409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9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4697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43358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733800" y="4697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024256" y="4336522"/>
              <a:ext cx="343535" cy="410209"/>
            </a:xfrm>
            <a:custGeom>
              <a:avLst/>
              <a:gdLst/>
              <a:ahLst/>
              <a:cxnLst/>
              <a:rect l="l" t="t" r="r" b="b"/>
              <a:pathLst>
                <a:path w="343535" h="410210">
                  <a:moveTo>
                    <a:pt x="51835" y="287594"/>
                  </a:moveTo>
                  <a:lnTo>
                    <a:pt x="0" y="409633"/>
                  </a:lnTo>
                  <a:lnTo>
                    <a:pt x="110453" y="336279"/>
                  </a:lnTo>
                  <a:lnTo>
                    <a:pt x="102676" y="329820"/>
                  </a:lnTo>
                  <a:lnTo>
                    <a:pt x="82798" y="329820"/>
                  </a:lnTo>
                  <a:lnTo>
                    <a:pt x="63259" y="313592"/>
                  </a:lnTo>
                  <a:lnTo>
                    <a:pt x="71374" y="303822"/>
                  </a:lnTo>
                  <a:lnTo>
                    <a:pt x="51835" y="287594"/>
                  </a:lnTo>
                  <a:close/>
                </a:path>
                <a:path w="343535" h="410210">
                  <a:moveTo>
                    <a:pt x="71374" y="303822"/>
                  </a:moveTo>
                  <a:lnTo>
                    <a:pt x="63259" y="313592"/>
                  </a:lnTo>
                  <a:lnTo>
                    <a:pt x="82798" y="329820"/>
                  </a:lnTo>
                  <a:lnTo>
                    <a:pt x="90913" y="320050"/>
                  </a:lnTo>
                  <a:lnTo>
                    <a:pt x="71374" y="303822"/>
                  </a:lnTo>
                  <a:close/>
                </a:path>
                <a:path w="343535" h="410210">
                  <a:moveTo>
                    <a:pt x="90913" y="320050"/>
                  </a:moveTo>
                  <a:lnTo>
                    <a:pt x="82798" y="329820"/>
                  </a:lnTo>
                  <a:lnTo>
                    <a:pt x="102676" y="329820"/>
                  </a:lnTo>
                  <a:lnTo>
                    <a:pt x="90913" y="320050"/>
                  </a:lnTo>
                  <a:close/>
                </a:path>
                <a:path w="343535" h="410210">
                  <a:moveTo>
                    <a:pt x="323716" y="0"/>
                  </a:moveTo>
                  <a:lnTo>
                    <a:pt x="71374" y="303822"/>
                  </a:lnTo>
                  <a:lnTo>
                    <a:pt x="90913" y="320050"/>
                  </a:lnTo>
                  <a:lnTo>
                    <a:pt x="343255" y="16229"/>
                  </a:lnTo>
                  <a:lnTo>
                    <a:pt x="32371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910647" y="3723131"/>
            <a:ext cx="1473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4826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51</a:t>
            </a:fld>
            <a:endParaRPr spc="-25"/>
          </a:p>
        </p:txBody>
      </p:sp>
      <p:sp>
        <p:nvSpPr>
          <p:cNvPr id="24" name="object 24"/>
          <p:cNvSpPr txBox="1"/>
          <p:nvPr/>
        </p:nvSpPr>
        <p:spPr>
          <a:xfrm>
            <a:off x="6814627" y="3747515"/>
            <a:ext cx="172720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62865">
              <a:spcBef>
                <a:spcPts val="625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891848" y="3723131"/>
            <a:ext cx="11176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4604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390832" y="4411979"/>
            <a:ext cx="121285" cy="5562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spcBef>
                <a:spcPts val="505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09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91448" y="4341876"/>
            <a:ext cx="151765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4450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336541" y="43083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spcBef>
                <a:spcPts val="9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  <a:p>
            <a:pPr marL="63500">
              <a:spcBef>
                <a:spcPts val="815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376361" y="5455411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49715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150055" y="5455411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45635" y="5455411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952327" y="5455411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351079" y="5455411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59360" y="5455411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58112" y="5455411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66392" y="5455411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933396" y="5455411"/>
            <a:ext cx="1555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>
                <a:latin typeface="Constantia"/>
                <a:cs typeface="Constantia"/>
              </a:rPr>
              <a:t>10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39" name="object 39"/>
          <p:cNvGraphicFramePr>
            <a:graphicFrameLocks noGrp="1"/>
          </p:cNvGraphicFramePr>
          <p:nvPr/>
        </p:nvGraphicFramePr>
        <p:xfrm>
          <a:off x="4219847" y="5823989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object 40"/>
          <p:cNvSpPr txBox="1"/>
          <p:nvPr/>
        </p:nvSpPr>
        <p:spPr>
          <a:xfrm>
            <a:off x="3726354" y="584962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67004" y="3723131"/>
            <a:ext cx="126364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841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320811" y="3012948"/>
            <a:ext cx="17716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953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059941" y="1943100"/>
            <a:ext cx="6721475" cy="1159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The</a:t>
            </a:r>
            <a:r>
              <a:rPr sz="2600" spc="-75">
                <a:latin typeface="Constantia"/>
                <a:cs typeface="Constantia"/>
              </a:rPr>
              <a:t> </a:t>
            </a:r>
            <a:r>
              <a:rPr sz="2600" spc="-45">
                <a:latin typeface="Constantia"/>
                <a:cs typeface="Constantia"/>
              </a:rPr>
              <a:t>max-</a:t>
            </a:r>
            <a:r>
              <a:rPr sz="2600" spc="-10">
                <a:latin typeface="Constantia"/>
                <a:cs typeface="Constantia"/>
              </a:rPr>
              <a:t>heap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after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B</a:t>
            </a:r>
            <a:r>
              <a:rPr sz="2000" spc="-10">
                <a:latin typeface="Constantia"/>
                <a:cs typeface="Constantia"/>
              </a:rPr>
              <a:t>UILD</a:t>
            </a:r>
            <a:r>
              <a:rPr sz="2600" spc="-10">
                <a:latin typeface="Constantia"/>
                <a:cs typeface="Constantia"/>
              </a:rPr>
              <a:t>-M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EAP</a:t>
            </a:r>
            <a:r>
              <a:rPr sz="2000" spc="12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finishes</a:t>
            </a:r>
            <a:endParaRPr sz="2600">
              <a:latin typeface="Constantia"/>
              <a:cs typeface="Constantia"/>
            </a:endParaRPr>
          </a:p>
          <a:p>
            <a:pPr marL="1727835" algn="ctr">
              <a:spcBef>
                <a:spcPts val="1640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1689735" algn="ctr">
              <a:spcBef>
                <a:spcPts val="32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000571" y="3051846"/>
            <a:ext cx="175895" cy="6083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43180">
              <a:spcBef>
                <a:spcPts val="520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33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3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52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1" y="1943100"/>
            <a:ext cx="6817359" cy="122047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Using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previous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figure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model,</a:t>
            </a:r>
            <a:r>
              <a:rPr sz="2600" spc="-4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illustrate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the </a:t>
            </a: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4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B</a:t>
            </a:r>
            <a:r>
              <a:rPr sz="2000" spc="-10">
                <a:latin typeface="Constantia"/>
                <a:cs typeface="Constantia"/>
              </a:rPr>
              <a:t>UILD</a:t>
            </a:r>
            <a:r>
              <a:rPr sz="2600" spc="-10">
                <a:latin typeface="Constantia"/>
                <a:cs typeface="Constantia"/>
              </a:rPr>
              <a:t>-M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EAP</a:t>
            </a:r>
            <a:r>
              <a:rPr sz="2000" spc="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on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array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3095"/>
              </a:lnSpc>
            </a:pPr>
            <a:r>
              <a:rPr sz="2600">
                <a:latin typeface="Constantia"/>
                <a:cs typeface="Constantia"/>
              </a:rPr>
              <a:t>A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Symbol"/>
                <a:cs typeface="Symbol"/>
              </a:rPr>
              <a:t></a:t>
            </a:r>
            <a:r>
              <a:rPr sz="2600">
                <a:latin typeface="Constantia"/>
                <a:cs typeface="Constantia"/>
              </a:rPr>
              <a:t>5,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3,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17,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10,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84,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19,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6,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22,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9</a:t>
            </a:r>
            <a:r>
              <a:rPr sz="2600" spc="-25">
                <a:latin typeface="Symbol"/>
                <a:cs typeface="Symbol"/>
              </a:rPr>
              <a:t></a:t>
            </a:r>
            <a:endParaRPr sz="2600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3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63900" y="3517865"/>
            <a:ext cx="4866640" cy="2210435"/>
            <a:chOff x="1739900" y="3517864"/>
            <a:chExt cx="4866640" cy="2210435"/>
          </a:xfrm>
        </p:grpSpPr>
        <p:sp>
          <p:nvSpPr>
            <p:cNvPr id="4" name="object 4"/>
            <p:cNvSpPr/>
            <p:nvPr/>
          </p:nvSpPr>
          <p:spPr>
            <a:xfrm>
              <a:off x="4578300" y="3530564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393507" y="40883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683965" y="3799532"/>
              <a:ext cx="948055" cy="337185"/>
            </a:xfrm>
            <a:custGeom>
              <a:avLst/>
              <a:gdLst/>
              <a:ahLst/>
              <a:cxnLst/>
              <a:rect l="l" t="t" r="r" b="b"/>
              <a:pathLst>
                <a:path w="948054" h="337185">
                  <a:moveTo>
                    <a:pt x="107675" y="259651"/>
                  </a:moveTo>
                  <a:lnTo>
                    <a:pt x="0" y="337024"/>
                  </a:lnTo>
                  <a:lnTo>
                    <a:pt x="132485" y="331699"/>
                  </a:lnTo>
                  <a:lnTo>
                    <a:pt x="125639" y="311819"/>
                  </a:lnTo>
                  <a:lnTo>
                    <a:pt x="112207" y="311819"/>
                  </a:lnTo>
                  <a:lnTo>
                    <a:pt x="103938" y="287802"/>
                  </a:lnTo>
                  <a:lnTo>
                    <a:pt x="115945" y="283667"/>
                  </a:lnTo>
                  <a:lnTo>
                    <a:pt x="107675" y="259651"/>
                  </a:lnTo>
                  <a:close/>
                </a:path>
                <a:path w="948054" h="337185">
                  <a:moveTo>
                    <a:pt x="115945" y="283667"/>
                  </a:moveTo>
                  <a:lnTo>
                    <a:pt x="103938" y="287802"/>
                  </a:lnTo>
                  <a:lnTo>
                    <a:pt x="112207" y="311819"/>
                  </a:lnTo>
                  <a:lnTo>
                    <a:pt x="124215" y="307684"/>
                  </a:lnTo>
                  <a:lnTo>
                    <a:pt x="115945" y="283667"/>
                  </a:lnTo>
                  <a:close/>
                </a:path>
                <a:path w="948054" h="337185">
                  <a:moveTo>
                    <a:pt x="124215" y="307684"/>
                  </a:moveTo>
                  <a:lnTo>
                    <a:pt x="112207" y="311819"/>
                  </a:lnTo>
                  <a:lnTo>
                    <a:pt x="125639" y="311819"/>
                  </a:lnTo>
                  <a:lnTo>
                    <a:pt x="124215" y="307684"/>
                  </a:lnTo>
                  <a:close/>
                </a:path>
                <a:path w="948054" h="337185">
                  <a:moveTo>
                    <a:pt x="939747" y="0"/>
                  </a:moveTo>
                  <a:lnTo>
                    <a:pt x="115945" y="283667"/>
                  </a:lnTo>
                  <a:lnTo>
                    <a:pt x="124215" y="307684"/>
                  </a:lnTo>
                  <a:lnTo>
                    <a:pt x="948018" y="24016"/>
                  </a:lnTo>
                  <a:lnTo>
                    <a:pt x="939747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9612" y="40883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62774" y="3799593"/>
              <a:ext cx="906780" cy="337820"/>
            </a:xfrm>
            <a:custGeom>
              <a:avLst/>
              <a:gdLst/>
              <a:ahLst/>
              <a:cxnLst/>
              <a:rect l="l" t="t" r="r" b="b"/>
              <a:pathLst>
                <a:path w="906779" h="337820">
                  <a:moveTo>
                    <a:pt x="782892" y="306141"/>
                  </a:moveTo>
                  <a:lnTo>
                    <a:pt x="774278" y="330036"/>
                  </a:lnTo>
                  <a:lnTo>
                    <a:pt x="906672" y="337266"/>
                  </a:lnTo>
                  <a:lnTo>
                    <a:pt x="870463" y="310448"/>
                  </a:lnTo>
                  <a:lnTo>
                    <a:pt x="794839" y="310448"/>
                  </a:lnTo>
                  <a:lnTo>
                    <a:pt x="782892" y="306141"/>
                  </a:lnTo>
                  <a:close/>
                </a:path>
                <a:path w="906779" h="337820">
                  <a:moveTo>
                    <a:pt x="791507" y="282246"/>
                  </a:moveTo>
                  <a:lnTo>
                    <a:pt x="782892" y="306141"/>
                  </a:lnTo>
                  <a:lnTo>
                    <a:pt x="794839" y="310448"/>
                  </a:lnTo>
                  <a:lnTo>
                    <a:pt x="803454" y="286553"/>
                  </a:lnTo>
                  <a:lnTo>
                    <a:pt x="791507" y="282246"/>
                  </a:lnTo>
                  <a:close/>
                </a:path>
                <a:path w="906779" h="337820">
                  <a:moveTo>
                    <a:pt x="800121" y="258352"/>
                  </a:moveTo>
                  <a:lnTo>
                    <a:pt x="791507" y="282246"/>
                  </a:lnTo>
                  <a:lnTo>
                    <a:pt x="803454" y="286553"/>
                  </a:lnTo>
                  <a:lnTo>
                    <a:pt x="794839" y="310448"/>
                  </a:lnTo>
                  <a:lnTo>
                    <a:pt x="870463" y="310448"/>
                  </a:lnTo>
                  <a:lnTo>
                    <a:pt x="800121" y="258352"/>
                  </a:lnTo>
                  <a:close/>
                </a:path>
                <a:path w="906779" h="337820">
                  <a:moveTo>
                    <a:pt x="8614" y="0"/>
                  </a:moveTo>
                  <a:lnTo>
                    <a:pt x="0" y="23895"/>
                  </a:lnTo>
                  <a:lnTo>
                    <a:pt x="782892" y="306141"/>
                  </a:lnTo>
                  <a:lnTo>
                    <a:pt x="791507" y="282246"/>
                  </a:lnTo>
                  <a:lnTo>
                    <a:pt x="861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3184" y="47497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723640" y="4358413"/>
              <a:ext cx="726440" cy="440055"/>
            </a:xfrm>
            <a:custGeom>
              <a:avLst/>
              <a:gdLst/>
              <a:ahLst/>
              <a:cxnLst/>
              <a:rect l="l" t="t" r="r" b="b"/>
              <a:pathLst>
                <a:path w="726439" h="440054">
                  <a:moveTo>
                    <a:pt x="89617" y="341838"/>
                  </a:moveTo>
                  <a:lnTo>
                    <a:pt x="0" y="439559"/>
                  </a:lnTo>
                  <a:lnTo>
                    <a:pt x="128609" y="407306"/>
                  </a:lnTo>
                  <a:lnTo>
                    <a:pt x="119481" y="391981"/>
                  </a:lnTo>
                  <a:lnTo>
                    <a:pt x="104701" y="391981"/>
                  </a:lnTo>
                  <a:lnTo>
                    <a:pt x="91704" y="370159"/>
                  </a:lnTo>
                  <a:lnTo>
                    <a:pt x="102614" y="363661"/>
                  </a:lnTo>
                  <a:lnTo>
                    <a:pt x="89617" y="341838"/>
                  </a:lnTo>
                  <a:close/>
                </a:path>
                <a:path w="726439" h="440054">
                  <a:moveTo>
                    <a:pt x="102614" y="363661"/>
                  </a:moveTo>
                  <a:lnTo>
                    <a:pt x="91704" y="370159"/>
                  </a:lnTo>
                  <a:lnTo>
                    <a:pt x="104701" y="391981"/>
                  </a:lnTo>
                  <a:lnTo>
                    <a:pt x="115611" y="385483"/>
                  </a:lnTo>
                  <a:lnTo>
                    <a:pt x="102614" y="363661"/>
                  </a:lnTo>
                  <a:close/>
                </a:path>
                <a:path w="726439" h="440054">
                  <a:moveTo>
                    <a:pt x="115611" y="385483"/>
                  </a:moveTo>
                  <a:lnTo>
                    <a:pt x="104701" y="391981"/>
                  </a:lnTo>
                  <a:lnTo>
                    <a:pt x="119481" y="391981"/>
                  </a:lnTo>
                  <a:lnTo>
                    <a:pt x="115611" y="385483"/>
                  </a:lnTo>
                  <a:close/>
                </a:path>
                <a:path w="726439" h="440054">
                  <a:moveTo>
                    <a:pt x="713204" y="0"/>
                  </a:moveTo>
                  <a:lnTo>
                    <a:pt x="102614" y="363661"/>
                  </a:lnTo>
                  <a:lnTo>
                    <a:pt x="115611" y="385483"/>
                  </a:lnTo>
                  <a:lnTo>
                    <a:pt x="726201" y="21822"/>
                  </a:lnTo>
                  <a:lnTo>
                    <a:pt x="71320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07907" y="47476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77168" y="4358596"/>
              <a:ext cx="680720" cy="438150"/>
            </a:xfrm>
            <a:custGeom>
              <a:avLst/>
              <a:gdLst/>
              <a:ahLst/>
              <a:cxnLst/>
              <a:rect l="l" t="t" r="r" b="b"/>
              <a:pathLst>
                <a:path w="680720" h="438150">
                  <a:moveTo>
                    <a:pt x="566497" y="380370"/>
                  </a:moveTo>
                  <a:lnTo>
                    <a:pt x="552903" y="401826"/>
                  </a:lnTo>
                  <a:lnTo>
                    <a:pt x="680575" y="437612"/>
                  </a:lnTo>
                  <a:lnTo>
                    <a:pt x="636810" y="387167"/>
                  </a:lnTo>
                  <a:lnTo>
                    <a:pt x="577225" y="387167"/>
                  </a:lnTo>
                  <a:lnTo>
                    <a:pt x="566497" y="380370"/>
                  </a:lnTo>
                  <a:close/>
                </a:path>
                <a:path w="680720" h="438150">
                  <a:moveTo>
                    <a:pt x="580090" y="358914"/>
                  </a:moveTo>
                  <a:lnTo>
                    <a:pt x="566497" y="380370"/>
                  </a:lnTo>
                  <a:lnTo>
                    <a:pt x="577225" y="387167"/>
                  </a:lnTo>
                  <a:lnTo>
                    <a:pt x="590819" y="365711"/>
                  </a:lnTo>
                  <a:lnTo>
                    <a:pt x="580090" y="358914"/>
                  </a:lnTo>
                  <a:close/>
                </a:path>
                <a:path w="680720" h="438150">
                  <a:moveTo>
                    <a:pt x="593684" y="337458"/>
                  </a:moveTo>
                  <a:lnTo>
                    <a:pt x="580090" y="358914"/>
                  </a:lnTo>
                  <a:lnTo>
                    <a:pt x="590819" y="365711"/>
                  </a:lnTo>
                  <a:lnTo>
                    <a:pt x="577225" y="387167"/>
                  </a:lnTo>
                  <a:lnTo>
                    <a:pt x="636810" y="387167"/>
                  </a:lnTo>
                  <a:lnTo>
                    <a:pt x="593684" y="337458"/>
                  </a:lnTo>
                  <a:close/>
                </a:path>
                <a:path w="680720" h="438150">
                  <a:moveTo>
                    <a:pt x="13594" y="0"/>
                  </a:moveTo>
                  <a:lnTo>
                    <a:pt x="0" y="21456"/>
                  </a:lnTo>
                  <a:lnTo>
                    <a:pt x="566497" y="380370"/>
                  </a:lnTo>
                  <a:lnTo>
                    <a:pt x="580090" y="358914"/>
                  </a:lnTo>
                  <a:lnTo>
                    <a:pt x="1359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181600" y="47497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72056" y="43638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4" y="333099"/>
                  </a:lnTo>
                  <a:lnTo>
                    <a:pt x="62174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4" y="322678"/>
                  </a:moveTo>
                  <a:lnTo>
                    <a:pt x="54914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4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4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253012" y="47476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999609" y="4363884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752600" y="53837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043056" y="5021356"/>
              <a:ext cx="448945" cy="410845"/>
            </a:xfrm>
            <a:custGeom>
              <a:avLst/>
              <a:gdLst/>
              <a:ahLst/>
              <a:cxnLst/>
              <a:rect l="l" t="t" r="r" b="b"/>
              <a:pathLst>
                <a:path w="448944" h="410845">
                  <a:moveTo>
                    <a:pt x="68167" y="296872"/>
                  </a:moveTo>
                  <a:lnTo>
                    <a:pt x="0" y="410599"/>
                  </a:lnTo>
                  <a:lnTo>
                    <a:pt x="119512" y="353176"/>
                  </a:lnTo>
                  <a:lnTo>
                    <a:pt x="110200" y="342966"/>
                  </a:lnTo>
                  <a:lnTo>
                    <a:pt x="93013" y="342966"/>
                  </a:lnTo>
                  <a:lnTo>
                    <a:pt x="75897" y="324199"/>
                  </a:lnTo>
                  <a:lnTo>
                    <a:pt x="85282" y="315641"/>
                  </a:lnTo>
                  <a:lnTo>
                    <a:pt x="68167" y="296872"/>
                  </a:lnTo>
                  <a:close/>
                </a:path>
                <a:path w="448944" h="410845">
                  <a:moveTo>
                    <a:pt x="85282" y="315641"/>
                  </a:moveTo>
                  <a:lnTo>
                    <a:pt x="75897" y="324199"/>
                  </a:lnTo>
                  <a:lnTo>
                    <a:pt x="93013" y="342966"/>
                  </a:lnTo>
                  <a:lnTo>
                    <a:pt x="102397" y="334408"/>
                  </a:lnTo>
                  <a:lnTo>
                    <a:pt x="85282" y="315641"/>
                  </a:lnTo>
                  <a:close/>
                </a:path>
                <a:path w="448944" h="410845">
                  <a:moveTo>
                    <a:pt x="102397" y="334408"/>
                  </a:moveTo>
                  <a:lnTo>
                    <a:pt x="93013" y="342966"/>
                  </a:lnTo>
                  <a:lnTo>
                    <a:pt x="110200" y="342966"/>
                  </a:lnTo>
                  <a:lnTo>
                    <a:pt x="102397" y="334408"/>
                  </a:lnTo>
                  <a:close/>
                </a:path>
                <a:path w="448944" h="410845">
                  <a:moveTo>
                    <a:pt x="431405" y="0"/>
                  </a:moveTo>
                  <a:lnTo>
                    <a:pt x="85282" y="315641"/>
                  </a:lnTo>
                  <a:lnTo>
                    <a:pt x="102397" y="334408"/>
                  </a:lnTo>
                  <a:lnTo>
                    <a:pt x="448519" y="18768"/>
                  </a:lnTo>
                  <a:lnTo>
                    <a:pt x="43140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88708" y="53837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14809" y="5021614"/>
              <a:ext cx="424180" cy="410845"/>
            </a:xfrm>
            <a:custGeom>
              <a:avLst/>
              <a:gdLst/>
              <a:ahLst/>
              <a:cxnLst/>
              <a:rect l="l" t="t" r="r" b="b"/>
              <a:pathLst>
                <a:path w="424180" h="410845">
                  <a:moveTo>
                    <a:pt x="323639" y="331453"/>
                  </a:moveTo>
                  <a:lnTo>
                    <a:pt x="305976" y="349705"/>
                  </a:lnTo>
                  <a:lnTo>
                    <a:pt x="423734" y="410645"/>
                  </a:lnTo>
                  <a:lnTo>
                    <a:pt x="384346" y="340285"/>
                  </a:lnTo>
                  <a:lnTo>
                    <a:pt x="332765" y="340285"/>
                  </a:lnTo>
                  <a:lnTo>
                    <a:pt x="323639" y="331453"/>
                  </a:lnTo>
                  <a:close/>
                </a:path>
                <a:path w="424180" h="410845">
                  <a:moveTo>
                    <a:pt x="341303" y="313200"/>
                  </a:moveTo>
                  <a:lnTo>
                    <a:pt x="323639" y="331453"/>
                  </a:lnTo>
                  <a:lnTo>
                    <a:pt x="332765" y="340285"/>
                  </a:lnTo>
                  <a:lnTo>
                    <a:pt x="350429" y="322032"/>
                  </a:lnTo>
                  <a:lnTo>
                    <a:pt x="341303" y="313200"/>
                  </a:lnTo>
                  <a:close/>
                </a:path>
                <a:path w="424180" h="410845">
                  <a:moveTo>
                    <a:pt x="358966" y="294948"/>
                  </a:moveTo>
                  <a:lnTo>
                    <a:pt x="341303" y="313200"/>
                  </a:lnTo>
                  <a:lnTo>
                    <a:pt x="350429" y="322032"/>
                  </a:lnTo>
                  <a:lnTo>
                    <a:pt x="332765" y="340285"/>
                  </a:lnTo>
                  <a:lnTo>
                    <a:pt x="384346" y="340285"/>
                  </a:lnTo>
                  <a:lnTo>
                    <a:pt x="358966" y="294948"/>
                  </a:lnTo>
                  <a:close/>
                </a:path>
                <a:path w="424180" h="410845">
                  <a:moveTo>
                    <a:pt x="17663" y="0"/>
                  </a:moveTo>
                  <a:lnTo>
                    <a:pt x="0" y="18252"/>
                  </a:lnTo>
                  <a:lnTo>
                    <a:pt x="323639" y="331453"/>
                  </a:lnTo>
                  <a:lnTo>
                    <a:pt x="341303" y="313200"/>
                  </a:lnTo>
                  <a:lnTo>
                    <a:pt x="1766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886038" y="4408931"/>
            <a:ext cx="12192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8415">
              <a:spcBef>
                <a:spcPts val="725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53</a:t>
            </a:fld>
            <a:endParaRPr spc="-25"/>
          </a:p>
        </p:txBody>
      </p:sp>
      <p:sp>
        <p:nvSpPr>
          <p:cNvPr id="22" name="object 22"/>
          <p:cNvSpPr txBox="1"/>
          <p:nvPr/>
        </p:nvSpPr>
        <p:spPr>
          <a:xfrm>
            <a:off x="4691448" y="5027677"/>
            <a:ext cx="153035" cy="62928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  <a:p>
            <a:pPr marL="42545">
              <a:spcBef>
                <a:spcPts val="695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376361" y="5900420"/>
            <a:ext cx="736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49715" y="5900420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150055" y="5900420"/>
            <a:ext cx="952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3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545635" y="5900420"/>
            <a:ext cx="1066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952327" y="5900420"/>
            <a:ext cx="984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51079" y="5900420"/>
            <a:ext cx="10795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759360" y="5900420"/>
            <a:ext cx="996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158112" y="5900420"/>
            <a:ext cx="107314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566392" y="5900420"/>
            <a:ext cx="1092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nstantia"/>
                <a:cs typeface="Constantia"/>
              </a:rPr>
              <a:t>9</a:t>
            </a:r>
            <a:endParaRPr sz="1200">
              <a:latin typeface="Constantia"/>
              <a:cs typeface="Constantia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219847" y="6269236"/>
          <a:ext cx="3597909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5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84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22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/>
          <p:nvPr/>
        </p:nvSpPr>
        <p:spPr>
          <a:xfrm>
            <a:off x="3726354" y="6294628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326876" y="3698748"/>
            <a:ext cx="161925" cy="659765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43180">
              <a:spcBef>
                <a:spcPts val="915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815"/>
              </a:spcBef>
            </a:pPr>
            <a:r>
              <a:rPr sz="1400" spc="-25">
                <a:latin typeface="Constantia"/>
                <a:cs typeface="Constantia"/>
              </a:rPr>
              <a:t>17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059941" y="1943100"/>
            <a:ext cx="6817359" cy="184531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Using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previous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figure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model,</a:t>
            </a:r>
            <a:r>
              <a:rPr sz="2600" spc="-4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illustrate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the </a:t>
            </a: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2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4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B</a:t>
            </a:r>
            <a:r>
              <a:rPr sz="2000" spc="-10">
                <a:latin typeface="Constantia"/>
                <a:cs typeface="Constantia"/>
              </a:rPr>
              <a:t>UILD</a:t>
            </a:r>
            <a:r>
              <a:rPr sz="2600" spc="-10">
                <a:latin typeface="Constantia"/>
                <a:cs typeface="Constantia"/>
              </a:rPr>
              <a:t>-M</a:t>
            </a:r>
            <a:r>
              <a:rPr sz="2000" spc="-10">
                <a:latin typeface="Constantia"/>
                <a:cs typeface="Constantia"/>
              </a:rPr>
              <a:t>AX</a:t>
            </a:r>
            <a:r>
              <a:rPr sz="2600" spc="-10">
                <a:latin typeface="Constantia"/>
                <a:cs typeface="Constantia"/>
              </a:rPr>
              <a:t>-</a:t>
            </a:r>
            <a:r>
              <a:rPr sz="2600">
                <a:latin typeface="Constantia"/>
                <a:cs typeface="Constantia"/>
              </a:rPr>
              <a:t>H</a:t>
            </a:r>
            <a:r>
              <a:rPr sz="2000">
                <a:latin typeface="Constantia"/>
                <a:cs typeface="Constantia"/>
              </a:rPr>
              <a:t>EAP</a:t>
            </a:r>
            <a:r>
              <a:rPr sz="2000" spc="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on</a:t>
            </a:r>
            <a:r>
              <a:rPr sz="2600" spc="-8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array</a:t>
            </a:r>
            <a:endParaRPr sz="2600">
              <a:latin typeface="Constantia"/>
              <a:cs typeface="Constantia"/>
            </a:endParaRPr>
          </a:p>
          <a:p>
            <a:pPr marL="286385">
              <a:lnSpc>
                <a:spcPts val="3095"/>
              </a:lnSpc>
            </a:pPr>
            <a:r>
              <a:rPr sz="2600">
                <a:latin typeface="Constantia"/>
                <a:cs typeface="Constantia"/>
              </a:rPr>
              <a:t>A</a:t>
            </a:r>
            <a:r>
              <a:rPr sz="2600" spc="-6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=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Symbol"/>
                <a:cs typeface="Symbol"/>
              </a:rPr>
              <a:t></a:t>
            </a:r>
            <a:r>
              <a:rPr sz="2600">
                <a:latin typeface="Constantia"/>
                <a:cs typeface="Constantia"/>
              </a:rPr>
              <a:t>5,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3,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17,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10,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84,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19,</a:t>
            </a:r>
            <a:r>
              <a:rPr sz="2600" spc="-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6,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22,</a:t>
            </a:r>
            <a:r>
              <a:rPr sz="2600" spc="-3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9</a:t>
            </a:r>
            <a:r>
              <a:rPr sz="2600" spc="-25">
                <a:latin typeface="Symbol"/>
                <a:cs typeface="Symbol"/>
              </a:rPr>
              <a:t></a:t>
            </a:r>
            <a:endParaRPr sz="2600">
              <a:latin typeface="Symbol"/>
              <a:cs typeface="Symbol"/>
            </a:endParaRPr>
          </a:p>
          <a:p>
            <a:pPr marL="1631950" algn="ctr">
              <a:spcBef>
                <a:spcPts val="755"/>
              </a:spcBef>
            </a:pP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  <a:p>
            <a:pPr marL="1595120" algn="ctr">
              <a:spcBef>
                <a:spcPts val="32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031424" y="3737646"/>
            <a:ext cx="136525" cy="60833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pc="-50">
                <a:latin typeface="Constantia"/>
                <a:cs typeface="Constantia"/>
              </a:rPr>
              <a:t>2</a:t>
            </a:r>
            <a:endParaRPr>
              <a:latin typeface="Constantia"/>
              <a:cs typeface="Constantia"/>
            </a:endParaRPr>
          </a:p>
          <a:p>
            <a:pPr marL="15875">
              <a:spcBef>
                <a:spcPts val="33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39223" y="4427219"/>
            <a:ext cx="177165" cy="57404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355">
              <a:spcBef>
                <a:spcPts val="58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48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889697" y="4415028"/>
            <a:ext cx="215265" cy="5988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020">
              <a:spcBef>
                <a:spcPts val="675"/>
              </a:spcBef>
            </a:pPr>
            <a:r>
              <a:rPr sz="1400" spc="-50">
                <a:latin typeface="Constantia"/>
                <a:cs typeface="Constantia"/>
              </a:rPr>
              <a:t>5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575"/>
              </a:spcBef>
            </a:pPr>
            <a:r>
              <a:rPr sz="1400" spc="-25">
                <a:latin typeface="Constantia"/>
                <a:cs typeface="Constantia"/>
              </a:rPr>
              <a:t>84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794601" y="4454652"/>
            <a:ext cx="192405" cy="54356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83185">
              <a:spcBef>
                <a:spcPts val="459"/>
              </a:spcBef>
            </a:pPr>
            <a:r>
              <a:rPr sz="1400" spc="-50">
                <a:latin typeface="Constantia"/>
                <a:cs typeface="Constantia"/>
              </a:rPr>
              <a:t>6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359"/>
              </a:spcBef>
            </a:pPr>
            <a:r>
              <a:rPr sz="1400" spc="-25">
                <a:latin typeface="Constantia"/>
                <a:cs typeface="Constantia"/>
              </a:rPr>
              <a:t>19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7635" y="5125212"/>
            <a:ext cx="196850" cy="50101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55880">
              <a:spcBef>
                <a:spcPts val="29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  <a:p>
            <a:pPr marL="12700">
              <a:spcBef>
                <a:spcPts val="190"/>
              </a:spcBef>
            </a:pPr>
            <a:r>
              <a:rPr sz="1400" spc="-25">
                <a:latin typeface="Constantia"/>
                <a:cs typeface="Constantia"/>
              </a:rPr>
              <a:t>22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Heapsort</a:t>
            </a:r>
            <a:r>
              <a:rPr spc="-185"/>
              <a:t> </a:t>
            </a:r>
            <a:r>
              <a:rPr spc="-1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54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59940" y="1849544"/>
            <a:ext cx="8065134" cy="3152775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286385" indent="-273685">
              <a:spcBef>
                <a:spcPts val="83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20">
                <a:latin typeface="Constantia"/>
                <a:cs typeface="Constantia"/>
              </a:rPr>
              <a:t>Heapsort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algorithm</a:t>
            </a:r>
            <a:endParaRPr sz="2600">
              <a:latin typeface="Constantia"/>
              <a:cs typeface="Constantia"/>
            </a:endParaRPr>
          </a:p>
          <a:p>
            <a:pPr marL="652145" lvl="1" indent="-246379">
              <a:spcBef>
                <a:spcPts val="68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Build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spc="-35">
                <a:latin typeface="Constantia"/>
                <a:cs typeface="Constantia"/>
              </a:rPr>
              <a:t>max-</a:t>
            </a:r>
            <a:r>
              <a:rPr sz="2400">
                <a:latin typeface="Constantia"/>
                <a:cs typeface="Constantia"/>
              </a:rPr>
              <a:t>heap</a:t>
            </a:r>
            <a:r>
              <a:rPr sz="2400" spc="-14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on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input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array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sz="2400">
                <a:latin typeface="Times New Roman"/>
                <a:cs typeface="Times New Roman"/>
              </a:rPr>
              <a:t>[1..</a:t>
            </a:r>
            <a:r>
              <a:rPr sz="2400" i="1">
                <a:latin typeface="Times New Roman"/>
                <a:cs typeface="Times New Roman"/>
              </a:rPr>
              <a:t>n</a:t>
            </a:r>
            <a:r>
              <a:rPr sz="2400">
                <a:latin typeface="Times New Roman"/>
                <a:cs typeface="Times New Roman"/>
              </a:rPr>
              <a:t>]</a:t>
            </a:r>
            <a:r>
              <a:rPr sz="2400" spc="-20">
                <a:latin typeface="Times New Roman"/>
                <a:cs typeface="Times New Roman"/>
              </a:rPr>
              <a:t> </a:t>
            </a:r>
            <a:r>
              <a:rPr sz="2400">
                <a:latin typeface="Constantia"/>
                <a:cs typeface="Constantia"/>
              </a:rPr>
              <a:t>(</a:t>
            </a:r>
            <a:r>
              <a:rPr sz="2400" i="1">
                <a:latin typeface="Times New Roman"/>
                <a:cs typeface="Times New Roman"/>
              </a:rPr>
              <a:t>n</a:t>
            </a:r>
            <a:r>
              <a:rPr sz="2400" i="1" spc="-2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=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A</a:t>
            </a:r>
            <a:r>
              <a:rPr sz="2400" spc="-10">
                <a:latin typeface="Times New Roman"/>
                <a:cs typeface="Times New Roman"/>
              </a:rPr>
              <a:t>.</a:t>
            </a:r>
            <a:r>
              <a:rPr sz="2400" i="1" spc="-10">
                <a:latin typeface="Times New Roman"/>
                <a:cs typeface="Times New Roman"/>
              </a:rPr>
              <a:t>length</a:t>
            </a:r>
            <a:r>
              <a:rPr sz="2400" spc="-10">
                <a:latin typeface="Constantia"/>
                <a:cs typeface="Constantia"/>
              </a:rPr>
              <a:t>)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53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Root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sz="2400">
                <a:latin typeface="Times New Roman"/>
                <a:cs typeface="Times New Roman"/>
              </a:rPr>
              <a:t>[1]</a:t>
            </a:r>
            <a:r>
              <a:rPr sz="2400">
                <a:latin typeface="Constantia"/>
                <a:cs typeface="Constantia"/>
              </a:rPr>
              <a:t>:</a:t>
            </a:r>
            <a:r>
              <a:rPr sz="2400" spc="-6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maximum</a:t>
            </a:r>
            <a:r>
              <a:rPr sz="2400" spc="-13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element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-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15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array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 i="1" spc="-5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652145" lvl="1" indent="-246379">
              <a:spcBef>
                <a:spcPts val="60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Put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 i="1">
                <a:latin typeface="Times New Roman"/>
                <a:cs typeface="Times New Roman"/>
              </a:rPr>
              <a:t>A</a:t>
            </a:r>
            <a:r>
              <a:rPr sz="2400">
                <a:latin typeface="Times New Roman"/>
                <a:cs typeface="Times New Roman"/>
              </a:rPr>
              <a:t>[1]</a:t>
            </a:r>
            <a:r>
              <a:rPr sz="2400" spc="-25">
                <a:latin typeface="Times New Roman"/>
                <a:cs typeface="Times New Roman"/>
              </a:rPr>
              <a:t> </a:t>
            </a:r>
            <a:r>
              <a:rPr sz="2400">
                <a:latin typeface="Constantia"/>
                <a:cs typeface="Constantia"/>
              </a:rPr>
              <a:t>into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its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correct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final</a:t>
            </a:r>
            <a:r>
              <a:rPr sz="2400" spc="-7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position</a:t>
            </a:r>
            <a:r>
              <a:rPr sz="2400" spc="-65">
                <a:latin typeface="Constantia"/>
                <a:cs typeface="Constantia"/>
              </a:rPr>
              <a:t> </a:t>
            </a:r>
            <a:r>
              <a:rPr sz="2400" i="1" spc="-20">
                <a:latin typeface="Times New Roman"/>
                <a:cs typeface="Times New Roman"/>
              </a:rPr>
              <a:t>A</a:t>
            </a:r>
            <a:r>
              <a:rPr sz="2400" spc="-20">
                <a:latin typeface="Times New Roman"/>
                <a:cs typeface="Times New Roman"/>
              </a:rPr>
              <a:t>[</a:t>
            </a:r>
            <a:r>
              <a:rPr sz="2400" i="1" spc="-20">
                <a:latin typeface="Times New Roman"/>
                <a:cs typeface="Times New Roman"/>
              </a:rPr>
              <a:t>n</a:t>
            </a:r>
            <a:r>
              <a:rPr sz="2400" spc="-2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652145" lvl="1" indent="-246379">
              <a:spcBef>
                <a:spcPts val="5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Discard</a:t>
            </a:r>
            <a:r>
              <a:rPr sz="2400" spc="-4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1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from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9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heap:</a:t>
            </a:r>
            <a:r>
              <a:rPr sz="2400" spc="-45">
                <a:latin typeface="Constantia"/>
                <a:cs typeface="Constantia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A</a:t>
            </a:r>
            <a:r>
              <a:rPr sz="2400" spc="-10">
                <a:latin typeface="Times New Roman"/>
                <a:cs typeface="Times New Roman"/>
              </a:rPr>
              <a:t>.</a:t>
            </a:r>
            <a:r>
              <a:rPr sz="2400" i="1" spc="-10">
                <a:latin typeface="Times New Roman"/>
                <a:cs typeface="Times New Roman"/>
              </a:rPr>
              <a:t>heap-</a:t>
            </a:r>
            <a:r>
              <a:rPr sz="2400" i="1">
                <a:latin typeface="Times New Roman"/>
                <a:cs typeface="Times New Roman"/>
              </a:rPr>
              <a:t>size</a:t>
            </a:r>
            <a:r>
              <a:rPr sz="2400" i="1" spc="-45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–</a:t>
            </a:r>
            <a:r>
              <a:rPr sz="2400" spc="-35">
                <a:latin typeface="Times New Roman"/>
                <a:cs typeface="Times New Roman"/>
              </a:rPr>
              <a:t> </a:t>
            </a:r>
            <a:r>
              <a:rPr sz="2400" spc="-5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652145" lvl="1" indent="-246379">
              <a:spcBef>
                <a:spcPts val="6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 spc="-20">
                <a:latin typeface="Constantia"/>
                <a:cs typeface="Constantia"/>
              </a:rPr>
              <a:t>Restore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the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 spc="-35">
                <a:latin typeface="Constantia"/>
                <a:cs typeface="Constantia"/>
              </a:rPr>
              <a:t>max-</a:t>
            </a:r>
            <a:r>
              <a:rPr sz="2400">
                <a:latin typeface="Constantia"/>
                <a:cs typeface="Constantia"/>
              </a:rPr>
              <a:t>heap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property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53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Repeats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this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process</a:t>
            </a:r>
            <a:r>
              <a:rPr sz="2400" spc="-1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until</a:t>
            </a:r>
            <a:r>
              <a:rPr sz="2400" spc="-35">
                <a:latin typeface="Constantia"/>
                <a:cs typeface="Constantia"/>
              </a:rPr>
              <a:t> </a:t>
            </a:r>
            <a:r>
              <a:rPr sz="2400" i="1" spc="-10">
                <a:latin typeface="Times New Roman"/>
                <a:cs typeface="Times New Roman"/>
              </a:rPr>
              <a:t>A</a:t>
            </a:r>
            <a:r>
              <a:rPr sz="2400" spc="-10">
                <a:latin typeface="Times New Roman"/>
                <a:cs typeface="Times New Roman"/>
              </a:rPr>
              <a:t>.</a:t>
            </a:r>
            <a:r>
              <a:rPr sz="2400" i="1" spc="-10">
                <a:latin typeface="Times New Roman"/>
                <a:cs typeface="Times New Roman"/>
              </a:rPr>
              <a:t>heap-</a:t>
            </a:r>
            <a:r>
              <a:rPr sz="2400" i="1">
                <a:latin typeface="Times New Roman"/>
                <a:cs typeface="Times New Roman"/>
              </a:rPr>
              <a:t>size</a:t>
            </a:r>
            <a:r>
              <a:rPr sz="2400" i="1" spc="-30">
                <a:latin typeface="Times New Roman"/>
                <a:cs typeface="Times New Roman"/>
              </a:rPr>
              <a:t> </a:t>
            </a:r>
            <a:r>
              <a:rPr sz="2400">
                <a:latin typeface="Times New Roman"/>
                <a:cs typeface="Times New Roman"/>
              </a:rPr>
              <a:t>=</a:t>
            </a:r>
            <a:r>
              <a:rPr sz="2400" spc="-30">
                <a:latin typeface="Times New Roman"/>
                <a:cs typeface="Times New Roman"/>
              </a:rPr>
              <a:t> </a:t>
            </a:r>
            <a:r>
              <a:rPr sz="2400" spc="-5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Heapsort</a:t>
            </a:r>
            <a:r>
              <a:rPr spc="-185"/>
              <a:t> </a:t>
            </a:r>
            <a:r>
              <a:rPr spc="-10"/>
              <a:t>algorithm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55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212340" y="2183891"/>
            <a:ext cx="16179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b="1" spc="-10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b="1" spc="-10">
                <a:solidFill>
                  <a:srgbClr val="0000FF"/>
                </a:solidFill>
                <a:latin typeface="Times New Roman"/>
                <a:cs typeface="Times New Roman"/>
              </a:rPr>
              <a:t>EAPSORT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sz="2000" i="1" spc="-10">
                <a:latin typeface="Times New Roman"/>
                <a:cs typeface="Times New Roman"/>
              </a:rPr>
              <a:t>A</a:t>
            </a:r>
            <a:r>
              <a:rPr sz="2000" spc="-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2341" y="2641091"/>
            <a:ext cx="3986529" cy="1549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indent="-456565">
              <a:spcBef>
                <a:spcPts val="100"/>
              </a:spcBef>
              <a:buClr>
                <a:srgbClr val="009DD9"/>
              </a:buClr>
              <a:buSzPct val="70000"/>
              <a:buAutoNum type="arabicPeriod"/>
              <a:tabLst>
                <a:tab pos="469265" algn="l"/>
              </a:tabLst>
            </a:pPr>
            <a:r>
              <a:rPr sz="2000" spc="-20">
                <a:latin typeface="Times New Roman"/>
                <a:cs typeface="Times New Roman"/>
              </a:rPr>
              <a:t>B</a:t>
            </a:r>
            <a:r>
              <a:rPr spc="-20">
                <a:latin typeface="Times New Roman"/>
                <a:cs typeface="Times New Roman"/>
              </a:rPr>
              <a:t>UILD</a:t>
            </a:r>
            <a:r>
              <a:rPr sz="2000" spc="-20">
                <a:latin typeface="Times New Roman"/>
                <a:cs typeface="Times New Roman"/>
              </a:rPr>
              <a:t>-</a:t>
            </a:r>
            <a:r>
              <a:rPr sz="2000" spc="-10">
                <a:latin typeface="Times New Roman"/>
                <a:cs typeface="Times New Roman"/>
              </a:rPr>
              <a:t>M</a:t>
            </a:r>
            <a:r>
              <a:rPr spc="-10">
                <a:latin typeface="Times New Roman"/>
                <a:cs typeface="Times New Roman"/>
              </a:rPr>
              <a:t>AX</a:t>
            </a:r>
            <a:r>
              <a:rPr sz="2000" spc="-10">
                <a:latin typeface="Times New Roman"/>
                <a:cs typeface="Times New Roman"/>
              </a:rPr>
              <a:t>-H</a:t>
            </a:r>
            <a:r>
              <a:rPr spc="-10">
                <a:latin typeface="Times New Roman"/>
                <a:cs typeface="Times New Roman"/>
              </a:rPr>
              <a:t>EAP</a:t>
            </a:r>
            <a:r>
              <a:rPr sz="2000" spc="-10">
                <a:latin typeface="Times New Roman"/>
                <a:cs typeface="Times New Roman"/>
              </a:rPr>
              <a:t>(</a:t>
            </a:r>
            <a:r>
              <a:rPr sz="2000" i="1" spc="-10">
                <a:latin typeface="Times New Roman"/>
                <a:cs typeface="Times New Roman"/>
              </a:rPr>
              <a:t>A</a:t>
            </a:r>
            <a:r>
              <a:rPr sz="2000" spc="-1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469265" indent="-456565">
              <a:buClr>
                <a:srgbClr val="009DD9"/>
              </a:buClr>
              <a:buSzPct val="70000"/>
              <a:buAutoNum type="arabicPeriod"/>
              <a:tabLst>
                <a:tab pos="469265" algn="l"/>
              </a:tabLst>
            </a:pPr>
            <a:r>
              <a:rPr sz="2000" b="1">
                <a:latin typeface="Times New Roman"/>
                <a:cs typeface="Times New Roman"/>
              </a:rPr>
              <a:t>for</a:t>
            </a:r>
            <a:r>
              <a:rPr sz="2000" b="1" spc="-25">
                <a:latin typeface="Times New Roman"/>
                <a:cs typeface="Times New Roman"/>
              </a:rPr>
              <a:t> </a:t>
            </a:r>
            <a:r>
              <a:rPr sz="2000" i="1">
                <a:latin typeface="Times New Roman"/>
                <a:cs typeface="Times New Roman"/>
              </a:rPr>
              <a:t>i</a:t>
            </a:r>
            <a:r>
              <a:rPr sz="2000" i="1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i="1">
                <a:latin typeface="Times New Roman"/>
                <a:cs typeface="Times New Roman"/>
              </a:rPr>
              <a:t>A</a:t>
            </a:r>
            <a:r>
              <a:rPr sz="2000">
                <a:latin typeface="Times New Roman"/>
                <a:cs typeface="Times New Roman"/>
              </a:rPr>
              <a:t>.</a:t>
            </a:r>
            <a:r>
              <a:rPr sz="2000" i="1">
                <a:latin typeface="Times New Roman"/>
                <a:cs typeface="Times New Roman"/>
              </a:rPr>
              <a:t>length</a:t>
            </a:r>
            <a:r>
              <a:rPr sz="2000" i="1" spc="-25">
                <a:latin typeface="Times New Roman"/>
                <a:cs typeface="Times New Roman"/>
              </a:rPr>
              <a:t> </a:t>
            </a:r>
            <a:r>
              <a:rPr sz="2000" b="1">
                <a:latin typeface="Times New Roman"/>
                <a:cs typeface="Times New Roman"/>
              </a:rPr>
              <a:t>downto</a:t>
            </a:r>
            <a:r>
              <a:rPr sz="2000" b="1" spc="-15">
                <a:latin typeface="Times New Roman"/>
                <a:cs typeface="Times New Roman"/>
              </a:rPr>
              <a:t> </a:t>
            </a:r>
            <a:r>
              <a:rPr sz="2000" spc="-5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  <a:p>
            <a:pPr marL="926465" indent="-913765">
              <a:buClr>
                <a:srgbClr val="009DD9"/>
              </a:buClr>
              <a:buSzPct val="70000"/>
              <a:buAutoNum type="arabicPeriod"/>
              <a:tabLst>
                <a:tab pos="926465" algn="l"/>
              </a:tabLst>
            </a:pPr>
            <a:r>
              <a:rPr sz="2000" spc="-10">
                <a:latin typeface="Times New Roman"/>
                <a:cs typeface="Times New Roman"/>
              </a:rPr>
              <a:t>exchange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A[1]</a:t>
            </a:r>
            <a:r>
              <a:rPr sz="2000" spc="2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with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sz="2000" spc="-20">
                <a:latin typeface="Times New Roman"/>
                <a:cs typeface="Times New Roman"/>
              </a:rPr>
              <a:t>A[i]</a:t>
            </a:r>
            <a:endParaRPr sz="2000">
              <a:latin typeface="Times New Roman"/>
              <a:cs typeface="Times New Roman"/>
            </a:endParaRPr>
          </a:p>
          <a:p>
            <a:pPr marL="926465" indent="-913765">
              <a:buClr>
                <a:srgbClr val="009DD9"/>
              </a:buClr>
              <a:buSzPct val="70000"/>
              <a:buAutoNum type="arabicPeriod"/>
              <a:tabLst>
                <a:tab pos="926465" algn="l"/>
              </a:tabLst>
            </a:pPr>
            <a:r>
              <a:rPr sz="2000" spc="-10">
                <a:latin typeface="Times New Roman"/>
                <a:cs typeface="Times New Roman"/>
              </a:rPr>
              <a:t>A.heap-</a:t>
            </a:r>
            <a:r>
              <a:rPr sz="2000">
                <a:latin typeface="Times New Roman"/>
                <a:cs typeface="Times New Roman"/>
              </a:rPr>
              <a:t>size</a:t>
            </a:r>
            <a:r>
              <a:rPr sz="2000" spc="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10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A.heap-</a:t>
            </a:r>
            <a:r>
              <a:rPr sz="2000">
                <a:latin typeface="Times New Roman"/>
                <a:cs typeface="Times New Roman"/>
              </a:rPr>
              <a:t>size</a:t>
            </a:r>
            <a:r>
              <a:rPr sz="2000" spc="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–</a:t>
            </a:r>
            <a:r>
              <a:rPr sz="2000" spc="15">
                <a:latin typeface="Times New Roman"/>
                <a:cs typeface="Times New Roman"/>
              </a:rPr>
              <a:t> </a:t>
            </a:r>
            <a:r>
              <a:rPr sz="2000" spc="-5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926465" indent="-913765">
              <a:buClr>
                <a:srgbClr val="009DD9"/>
              </a:buClr>
              <a:buSzPct val="70000"/>
              <a:buFont typeface="Times New Roman"/>
              <a:buAutoNum type="arabicPeriod"/>
              <a:tabLst>
                <a:tab pos="926465" algn="l"/>
              </a:tabLst>
            </a:pPr>
            <a:r>
              <a:rPr sz="2000" b="1" spc="-10">
                <a:solidFill>
                  <a:srgbClr val="0000FF"/>
                </a:solidFill>
                <a:latin typeface="Times New Roman"/>
                <a:cs typeface="Times New Roman"/>
              </a:rPr>
              <a:t>M</a:t>
            </a:r>
            <a:r>
              <a:rPr b="1" spc="-10">
                <a:solidFill>
                  <a:srgbClr val="0000FF"/>
                </a:solidFill>
                <a:latin typeface="Times New Roman"/>
                <a:cs typeface="Times New Roman"/>
              </a:rPr>
              <a:t>AX</a:t>
            </a:r>
            <a:r>
              <a:rPr sz="2000" b="1" spc="-10">
                <a:solidFill>
                  <a:srgbClr val="0000FF"/>
                </a:solidFill>
                <a:latin typeface="Times New Roman"/>
                <a:cs typeface="Times New Roman"/>
              </a:rPr>
              <a:t>-</a:t>
            </a:r>
            <a:r>
              <a:rPr sz="2000" b="1">
                <a:solidFill>
                  <a:srgbClr val="0000FF"/>
                </a:solidFill>
                <a:latin typeface="Times New Roman"/>
                <a:cs typeface="Times New Roman"/>
              </a:rPr>
              <a:t>H</a:t>
            </a:r>
            <a:r>
              <a:rPr b="1">
                <a:solidFill>
                  <a:srgbClr val="0000FF"/>
                </a:solidFill>
                <a:latin typeface="Times New Roman"/>
                <a:cs typeface="Times New Roman"/>
              </a:rPr>
              <a:t>EAPIFY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 i="1">
                <a:latin typeface="Times New Roman"/>
                <a:cs typeface="Times New Roman"/>
              </a:rPr>
              <a:t>A</a:t>
            </a:r>
            <a:r>
              <a:rPr sz="2000">
                <a:latin typeface="Times New Roman"/>
                <a:cs typeface="Times New Roman"/>
              </a:rPr>
              <a:t>,</a:t>
            </a:r>
            <a:r>
              <a:rPr sz="2000" spc="-90">
                <a:latin typeface="Times New Roman"/>
                <a:cs typeface="Times New Roman"/>
              </a:rPr>
              <a:t> </a:t>
            </a:r>
            <a:r>
              <a:rPr sz="2000" spc="-25">
                <a:latin typeface="Times New Roman"/>
                <a:cs typeface="Times New Roman"/>
              </a:rPr>
              <a:t>1)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98740" y="2641091"/>
            <a:ext cx="1521460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 spc="-20">
                <a:latin typeface="Times New Roman"/>
                <a:cs typeface="Times New Roman"/>
              </a:rPr>
              <a:t>O(</a:t>
            </a:r>
            <a:r>
              <a:rPr sz="2000" i="1" spc="-20">
                <a:latin typeface="Times New Roman"/>
                <a:cs typeface="Times New Roman"/>
              </a:rPr>
              <a:t>n</a:t>
            </a:r>
            <a:r>
              <a:rPr sz="2000" spc="-2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i="1">
                <a:latin typeface="Times New Roman"/>
                <a:cs typeface="Times New Roman"/>
              </a:rPr>
              <a:t>n </a:t>
            </a:r>
            <a:r>
              <a:rPr sz="2000">
                <a:latin typeface="Times New Roman"/>
                <a:cs typeface="Times New Roman"/>
              </a:rPr>
              <a:t>– </a:t>
            </a:r>
            <a:r>
              <a:rPr sz="2000" spc="-5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 i="1">
                <a:latin typeface="Times New Roman"/>
                <a:cs typeface="Times New Roman"/>
              </a:rPr>
              <a:t>n </a:t>
            </a:r>
            <a:r>
              <a:rPr sz="2000">
                <a:latin typeface="Times New Roman"/>
                <a:cs typeface="Times New Roman"/>
              </a:rPr>
              <a:t>– </a:t>
            </a:r>
            <a:r>
              <a:rPr sz="2000" spc="-5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  <a:p>
            <a:pPr marL="12700" marR="5080"/>
            <a:r>
              <a:rPr sz="2000" i="1">
                <a:latin typeface="Times New Roman"/>
                <a:cs typeface="Times New Roman"/>
              </a:rPr>
              <a:t>n </a:t>
            </a:r>
            <a:r>
              <a:rPr sz="2000">
                <a:latin typeface="Times New Roman"/>
                <a:cs typeface="Times New Roman"/>
              </a:rPr>
              <a:t>– </a:t>
            </a:r>
            <a:r>
              <a:rPr sz="2000" spc="-50">
                <a:latin typeface="Times New Roman"/>
                <a:cs typeface="Times New Roman"/>
              </a:rPr>
              <a:t>1 </a:t>
            </a:r>
            <a:endParaRPr lang="en-US" sz="2000" spc="-50">
              <a:latin typeface="Times New Roman"/>
              <a:cs typeface="Times New Roman"/>
            </a:endParaRPr>
          </a:p>
          <a:p>
            <a:pPr marL="12700" marR="5080"/>
            <a:r>
              <a:rPr lang="en-US" sz="2000" spc="-50">
                <a:latin typeface="Times New Roman"/>
                <a:cs typeface="Times New Roman"/>
              </a:rPr>
              <a:t>(n-1)* </a:t>
            </a:r>
            <a:r>
              <a:rPr sz="2000">
                <a:latin typeface="Times New Roman"/>
                <a:cs typeface="Times New Roman"/>
              </a:rPr>
              <a:t>O(lg</a:t>
            </a:r>
            <a:r>
              <a:rPr sz="2000" spc="-35">
                <a:latin typeface="Times New Roman"/>
                <a:cs typeface="Times New Roman"/>
              </a:rPr>
              <a:t> </a:t>
            </a:r>
            <a:r>
              <a:rPr sz="2000" i="1" spc="-25">
                <a:latin typeface="Times New Roman"/>
                <a:cs typeface="Times New Roman"/>
              </a:rPr>
              <a:t>n</a:t>
            </a:r>
            <a:r>
              <a:rPr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2340" y="4469892"/>
            <a:ext cx="510286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000">
                <a:latin typeface="Times New Roman"/>
                <a:cs typeface="Times New Roman"/>
              </a:rPr>
              <a:t>Thus</a:t>
            </a:r>
            <a:r>
              <a:rPr lang="en-US" sz="2000">
                <a:latin typeface="Times New Roman"/>
                <a:cs typeface="Times New Roman"/>
              </a:rPr>
              <a:t>,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the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total</a:t>
            </a:r>
            <a:r>
              <a:rPr sz="2000" spc="-2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time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taken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by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 spc="-10">
                <a:latin typeface="Times New Roman"/>
                <a:cs typeface="Times New Roman"/>
              </a:rPr>
              <a:t>HeapSort()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O(</a:t>
            </a:r>
            <a:r>
              <a:rPr sz="2000" i="1">
                <a:latin typeface="Times New Roman"/>
                <a:cs typeface="Times New Roman"/>
              </a:rPr>
              <a:t>n</a:t>
            </a:r>
            <a:r>
              <a:rPr sz="2000">
                <a:latin typeface="Times New Roman"/>
                <a:cs typeface="Times New Roman"/>
              </a:rPr>
              <a:t>)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+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lang="en-US" sz="2000" spc="-10">
                <a:latin typeface="Times New Roman"/>
                <a:cs typeface="Times New Roman"/>
              </a:rPr>
              <a:t>2*(n-1) + </a:t>
            </a:r>
            <a:r>
              <a:rPr sz="2000">
                <a:latin typeface="Times New Roman"/>
                <a:cs typeface="Times New Roman"/>
              </a:rPr>
              <a:t>(</a:t>
            </a:r>
            <a:r>
              <a:rPr sz="2000" i="1">
                <a:latin typeface="Times New Roman"/>
                <a:cs typeface="Times New Roman"/>
              </a:rPr>
              <a:t>n</a:t>
            </a:r>
            <a:r>
              <a:rPr sz="2000" i="1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–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1)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O(lg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i="1" spc="-25">
                <a:latin typeface="Times New Roman"/>
                <a:cs typeface="Times New Roman"/>
              </a:rPr>
              <a:t>n</a:t>
            </a:r>
            <a:r>
              <a:rPr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O(</a:t>
            </a:r>
            <a:r>
              <a:rPr sz="2000" i="1">
                <a:latin typeface="Times New Roman"/>
                <a:cs typeface="Times New Roman"/>
              </a:rPr>
              <a:t>n</a:t>
            </a:r>
            <a:r>
              <a:rPr sz="2000">
                <a:latin typeface="Times New Roman"/>
                <a:cs typeface="Times New Roman"/>
              </a:rPr>
              <a:t>)</a:t>
            </a:r>
            <a:r>
              <a:rPr sz="2000" spc="-15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+</a:t>
            </a:r>
            <a:r>
              <a:rPr sz="2000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O(</a:t>
            </a:r>
            <a:r>
              <a:rPr sz="2000" i="1">
                <a:latin typeface="Times New Roman"/>
                <a:cs typeface="Times New Roman"/>
              </a:rPr>
              <a:t>n</a:t>
            </a:r>
            <a:r>
              <a:rPr sz="2000" i="1" spc="-1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lg</a:t>
            </a:r>
            <a:r>
              <a:rPr sz="2000" spc="-5">
                <a:latin typeface="Times New Roman"/>
                <a:cs typeface="Times New Roman"/>
              </a:rPr>
              <a:t> </a:t>
            </a:r>
            <a:r>
              <a:rPr sz="2000" i="1" spc="-25">
                <a:latin typeface="Times New Roman"/>
                <a:cs typeface="Times New Roman"/>
              </a:rPr>
              <a:t>n</a:t>
            </a:r>
            <a:r>
              <a:rPr sz="2000" spc="-25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/>
            <a:r>
              <a:rPr sz="2000">
                <a:latin typeface="Times New Roman"/>
                <a:cs typeface="Times New Roman"/>
              </a:rPr>
              <a:t>=</a:t>
            </a:r>
            <a:r>
              <a:rPr sz="2000" spc="-20"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FF"/>
                </a:solidFill>
                <a:latin typeface="Times New Roman"/>
                <a:cs typeface="Times New Roman"/>
              </a:rPr>
              <a:t>O(</a:t>
            </a:r>
            <a:r>
              <a:rPr sz="2000" b="1" i="1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00" b="1" i="1" spc="-1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>
                <a:solidFill>
                  <a:srgbClr val="0000FF"/>
                </a:solidFill>
                <a:latin typeface="Times New Roman"/>
                <a:cs typeface="Times New Roman"/>
              </a:rPr>
              <a:t>lg</a:t>
            </a:r>
            <a:r>
              <a:rPr sz="2000" b="1" spc="-1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000" b="1" i="1" spc="-25">
                <a:solidFill>
                  <a:srgbClr val="0000FF"/>
                </a:solidFill>
                <a:latin typeface="Times New Roman"/>
                <a:cs typeface="Times New Roman"/>
              </a:rPr>
              <a:t>n</a:t>
            </a:r>
            <a:r>
              <a:rPr sz="2000" b="1" spc="-25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1" y="1034796"/>
            <a:ext cx="22066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51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Heapsort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1518" y="3107002"/>
            <a:ext cx="2738120" cy="1574165"/>
            <a:chOff x="856379" y="3213065"/>
            <a:chExt cx="2738120" cy="1574165"/>
          </a:xfrm>
        </p:grpSpPr>
        <p:sp>
          <p:nvSpPr>
            <p:cNvPr id="5" name="object 5"/>
            <p:cNvSpPr/>
            <p:nvPr/>
          </p:nvSpPr>
          <p:spPr>
            <a:xfrm>
              <a:off x="2404596" y="3225765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5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24604" y="3783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15061" y="3495420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60" h="336550">
                  <a:moveTo>
                    <a:pt x="95930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6" y="295842"/>
                  </a:lnTo>
                  <a:lnTo>
                    <a:pt x="107638" y="295842"/>
                  </a:lnTo>
                  <a:lnTo>
                    <a:pt x="96123" y="273202"/>
                  </a:lnTo>
                  <a:lnTo>
                    <a:pt x="107444" y="267445"/>
                  </a:lnTo>
                  <a:lnTo>
                    <a:pt x="95930" y="244805"/>
                  </a:lnTo>
                  <a:close/>
                </a:path>
                <a:path w="645160" h="336550">
                  <a:moveTo>
                    <a:pt x="107444" y="267445"/>
                  </a:moveTo>
                  <a:lnTo>
                    <a:pt x="96123" y="273202"/>
                  </a:lnTo>
                  <a:lnTo>
                    <a:pt x="107638" y="295842"/>
                  </a:lnTo>
                  <a:lnTo>
                    <a:pt x="118958" y="290085"/>
                  </a:lnTo>
                  <a:lnTo>
                    <a:pt x="107444" y="267445"/>
                  </a:lnTo>
                  <a:close/>
                </a:path>
                <a:path w="645160" h="336550">
                  <a:moveTo>
                    <a:pt x="118958" y="290085"/>
                  </a:moveTo>
                  <a:lnTo>
                    <a:pt x="107638" y="295842"/>
                  </a:lnTo>
                  <a:lnTo>
                    <a:pt x="121886" y="295842"/>
                  </a:lnTo>
                  <a:lnTo>
                    <a:pt x="118958" y="290085"/>
                  </a:lnTo>
                  <a:close/>
                </a:path>
                <a:path w="645160" h="336550">
                  <a:moveTo>
                    <a:pt x="633326" y="0"/>
                  </a:moveTo>
                  <a:lnTo>
                    <a:pt x="107444" y="267445"/>
                  </a:lnTo>
                  <a:lnTo>
                    <a:pt x="118958" y="290085"/>
                  </a:lnTo>
                  <a:lnTo>
                    <a:pt x="644839" y="22640"/>
                  </a:lnTo>
                  <a:lnTo>
                    <a:pt x="6333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873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5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5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5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5" h="336550">
                  <a:moveTo>
                    <a:pt x="12143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4040" y="4369924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94675" y="3949627"/>
            <a:ext cx="1367790" cy="731520"/>
            <a:chOff x="1159536" y="4055691"/>
            <a:chExt cx="1367790" cy="731520"/>
          </a:xfrm>
        </p:grpSpPr>
        <p:sp>
          <p:nvSpPr>
            <p:cNvPr id="13" name="object 13"/>
            <p:cNvSpPr/>
            <p:nvPr/>
          </p:nvSpPr>
          <p:spPr>
            <a:xfrm>
              <a:off x="11595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24030" y="4369924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41031" y="3949673"/>
            <a:ext cx="1250315" cy="731520"/>
            <a:chOff x="1805891" y="4055737"/>
            <a:chExt cx="1250315" cy="731520"/>
          </a:xfrm>
        </p:grpSpPr>
        <p:sp>
          <p:nvSpPr>
            <p:cNvPr id="17" name="object 17"/>
            <p:cNvSpPr/>
            <p:nvPr/>
          </p:nvSpPr>
          <p:spPr>
            <a:xfrm>
              <a:off x="18058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4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4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4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4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647262" y="4369924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828691" y="3952966"/>
            <a:ext cx="1134110" cy="728345"/>
            <a:chOff x="2993552" y="4059029"/>
            <a:chExt cx="1134110" cy="728345"/>
          </a:xfrm>
        </p:grpSpPr>
        <p:sp>
          <p:nvSpPr>
            <p:cNvPr id="21" name="object 21"/>
            <p:cNvSpPr/>
            <p:nvPr/>
          </p:nvSpPr>
          <p:spPr>
            <a:xfrm>
              <a:off x="2993552" y="4059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726610" y="4369924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39534" y="3953022"/>
            <a:ext cx="3420110" cy="1362075"/>
            <a:chOff x="404395" y="4059085"/>
            <a:chExt cx="3420110" cy="1362075"/>
          </a:xfrm>
        </p:grpSpPr>
        <p:sp>
          <p:nvSpPr>
            <p:cNvPr id="25" name="object 25"/>
            <p:cNvSpPr/>
            <p:nvPr/>
          </p:nvSpPr>
          <p:spPr>
            <a:xfrm>
              <a:off x="3521105" y="4059085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7" y="432324"/>
                  </a:lnTo>
                  <a:lnTo>
                    <a:pt x="275233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3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9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366818" y="500390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42692" y="4613959"/>
            <a:ext cx="941705" cy="702945"/>
            <a:chOff x="707552" y="4720022"/>
            <a:chExt cx="941705" cy="702945"/>
          </a:xfrm>
        </p:grpSpPr>
        <p:sp>
          <p:nvSpPr>
            <p:cNvPr id="29" name="object 29"/>
            <p:cNvSpPr/>
            <p:nvPr/>
          </p:nvSpPr>
          <p:spPr>
            <a:xfrm>
              <a:off x="707552" y="4720022"/>
              <a:ext cx="222885" cy="407670"/>
            </a:xfrm>
            <a:custGeom>
              <a:avLst/>
              <a:gdLst/>
              <a:ahLst/>
              <a:cxnLst/>
              <a:rect l="l" t="t" r="r" b="b"/>
              <a:pathLst>
                <a:path w="222884" h="407670">
                  <a:moveTo>
                    <a:pt x="25484" y="277014"/>
                  </a:moveTo>
                  <a:lnTo>
                    <a:pt x="0" y="407134"/>
                  </a:lnTo>
                  <a:lnTo>
                    <a:pt x="92901" y="312530"/>
                  </a:lnTo>
                  <a:lnTo>
                    <a:pt x="91758" y="311928"/>
                  </a:lnTo>
                  <a:lnTo>
                    <a:pt x="64509" y="311928"/>
                  </a:lnTo>
                  <a:lnTo>
                    <a:pt x="42037" y="300089"/>
                  </a:lnTo>
                  <a:lnTo>
                    <a:pt x="47956" y="288853"/>
                  </a:lnTo>
                  <a:lnTo>
                    <a:pt x="25484" y="277014"/>
                  </a:lnTo>
                  <a:close/>
                </a:path>
                <a:path w="222884" h="407670">
                  <a:moveTo>
                    <a:pt x="47956" y="288853"/>
                  </a:moveTo>
                  <a:lnTo>
                    <a:pt x="42037" y="300089"/>
                  </a:lnTo>
                  <a:lnTo>
                    <a:pt x="64509" y="311928"/>
                  </a:lnTo>
                  <a:lnTo>
                    <a:pt x="70429" y="300692"/>
                  </a:lnTo>
                  <a:lnTo>
                    <a:pt x="47956" y="288853"/>
                  </a:lnTo>
                  <a:close/>
                </a:path>
                <a:path w="222884" h="407670">
                  <a:moveTo>
                    <a:pt x="70429" y="300692"/>
                  </a:moveTo>
                  <a:lnTo>
                    <a:pt x="64509" y="311928"/>
                  </a:lnTo>
                  <a:lnTo>
                    <a:pt x="91758" y="311928"/>
                  </a:lnTo>
                  <a:lnTo>
                    <a:pt x="70429" y="300692"/>
                  </a:lnTo>
                  <a:close/>
                </a:path>
                <a:path w="222884" h="407670">
                  <a:moveTo>
                    <a:pt x="200125" y="0"/>
                  </a:moveTo>
                  <a:lnTo>
                    <a:pt x="47956" y="288853"/>
                  </a:lnTo>
                  <a:lnTo>
                    <a:pt x="70429" y="300692"/>
                  </a:lnTo>
                  <a:lnTo>
                    <a:pt x="222598" y="11837"/>
                  </a:lnTo>
                  <a:lnTo>
                    <a:pt x="20012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241757" y="5006956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983156" y="4614532"/>
            <a:ext cx="953769" cy="700405"/>
            <a:chOff x="1148016" y="4720595"/>
            <a:chExt cx="953769" cy="700405"/>
          </a:xfrm>
        </p:grpSpPr>
        <p:sp>
          <p:nvSpPr>
            <p:cNvPr id="33" name="object 33"/>
            <p:cNvSpPr/>
            <p:nvPr/>
          </p:nvSpPr>
          <p:spPr>
            <a:xfrm>
              <a:off x="1148016" y="4720595"/>
              <a:ext cx="198120" cy="407034"/>
            </a:xfrm>
            <a:custGeom>
              <a:avLst/>
              <a:gdLst/>
              <a:ahLst/>
              <a:cxnLst/>
              <a:rect l="l" t="t" r="r" b="b"/>
              <a:pathLst>
                <a:path w="198119" h="407035">
                  <a:moveTo>
                    <a:pt x="132848" y="297007"/>
                  </a:moveTo>
                  <a:lnTo>
                    <a:pt x="109808" y="307698"/>
                  </a:lnTo>
                  <a:lnTo>
                    <a:pt x="197822" y="406864"/>
                  </a:lnTo>
                  <a:lnTo>
                    <a:pt x="183666" y="308527"/>
                  </a:lnTo>
                  <a:lnTo>
                    <a:pt x="138193" y="308527"/>
                  </a:lnTo>
                  <a:lnTo>
                    <a:pt x="132848" y="297007"/>
                  </a:lnTo>
                  <a:close/>
                </a:path>
                <a:path w="198119" h="407035">
                  <a:moveTo>
                    <a:pt x="155888" y="286316"/>
                  </a:moveTo>
                  <a:lnTo>
                    <a:pt x="132848" y="297007"/>
                  </a:lnTo>
                  <a:lnTo>
                    <a:pt x="138193" y="308527"/>
                  </a:lnTo>
                  <a:lnTo>
                    <a:pt x="161233" y="297836"/>
                  </a:lnTo>
                  <a:lnTo>
                    <a:pt x="155888" y="286316"/>
                  </a:lnTo>
                  <a:close/>
                </a:path>
                <a:path w="198119" h="407035">
                  <a:moveTo>
                    <a:pt x="178930" y="275625"/>
                  </a:moveTo>
                  <a:lnTo>
                    <a:pt x="155888" y="286316"/>
                  </a:lnTo>
                  <a:lnTo>
                    <a:pt x="161233" y="297836"/>
                  </a:lnTo>
                  <a:lnTo>
                    <a:pt x="138193" y="308527"/>
                  </a:lnTo>
                  <a:lnTo>
                    <a:pt x="183666" y="308527"/>
                  </a:lnTo>
                  <a:lnTo>
                    <a:pt x="178930" y="275625"/>
                  </a:lnTo>
                  <a:close/>
                </a:path>
                <a:path w="198119" h="407035">
                  <a:moveTo>
                    <a:pt x="23040" y="0"/>
                  </a:moveTo>
                  <a:lnTo>
                    <a:pt x="0" y="10690"/>
                  </a:lnTo>
                  <a:lnTo>
                    <a:pt x="132848" y="297007"/>
                  </a:lnTo>
                  <a:lnTo>
                    <a:pt x="155888" y="286316"/>
                  </a:lnTo>
                  <a:lnTo>
                    <a:pt x="230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713395" y="500390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874187" y="4614256"/>
            <a:ext cx="196850" cy="407034"/>
          </a:xfrm>
          <a:custGeom>
            <a:avLst/>
            <a:gdLst/>
            <a:ahLst/>
            <a:cxnLst/>
            <a:rect l="l" t="t" r="r" b="b"/>
            <a:pathLst>
              <a:path w="196850" h="407035">
                <a:moveTo>
                  <a:pt x="18567" y="275550"/>
                </a:moveTo>
                <a:lnTo>
                  <a:pt x="0" y="406835"/>
                </a:lnTo>
                <a:lnTo>
                  <a:pt x="86974" y="308350"/>
                </a:lnTo>
                <a:lnTo>
                  <a:pt x="59385" y="308350"/>
                </a:lnTo>
                <a:lnTo>
                  <a:pt x="36318" y="297717"/>
                </a:lnTo>
                <a:lnTo>
                  <a:pt x="41634" y="286184"/>
                </a:lnTo>
                <a:lnTo>
                  <a:pt x="18567" y="275550"/>
                </a:lnTo>
                <a:close/>
              </a:path>
              <a:path w="196850" h="407035">
                <a:moveTo>
                  <a:pt x="41634" y="286184"/>
                </a:moveTo>
                <a:lnTo>
                  <a:pt x="36318" y="297717"/>
                </a:lnTo>
                <a:lnTo>
                  <a:pt x="59385" y="308350"/>
                </a:lnTo>
                <a:lnTo>
                  <a:pt x="64701" y="296818"/>
                </a:lnTo>
                <a:lnTo>
                  <a:pt x="41634" y="286184"/>
                </a:lnTo>
                <a:close/>
              </a:path>
              <a:path w="196850" h="407035">
                <a:moveTo>
                  <a:pt x="64701" y="296818"/>
                </a:moveTo>
                <a:lnTo>
                  <a:pt x="59385" y="308350"/>
                </a:lnTo>
                <a:lnTo>
                  <a:pt x="86974" y="308350"/>
                </a:lnTo>
                <a:lnTo>
                  <a:pt x="87768" y="307451"/>
                </a:lnTo>
                <a:lnTo>
                  <a:pt x="64701" y="296818"/>
                </a:lnTo>
                <a:close/>
              </a:path>
              <a:path w="196850" h="407035">
                <a:moveTo>
                  <a:pt x="173560" y="0"/>
                </a:moveTo>
                <a:lnTo>
                  <a:pt x="41634" y="286184"/>
                </a:lnTo>
                <a:lnTo>
                  <a:pt x="64701" y="296818"/>
                </a:lnTo>
                <a:lnTo>
                  <a:pt x="196627" y="10633"/>
                </a:lnTo>
                <a:lnTo>
                  <a:pt x="17356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438404" y="3671932"/>
            <a:ext cx="175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66146" y="368412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318853" y="315072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8283729" y="3842267"/>
            <a:ext cx="482600" cy="506095"/>
            <a:chOff x="4362465" y="3909728"/>
            <a:chExt cx="482600" cy="506095"/>
          </a:xfrm>
        </p:grpSpPr>
        <p:sp>
          <p:nvSpPr>
            <p:cNvPr id="41" name="object 41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228601" y="0"/>
                  </a:moveTo>
                  <a:lnTo>
                    <a:pt x="228601" y="120124"/>
                  </a:lnTo>
                  <a:lnTo>
                    <a:pt x="0" y="120124"/>
                  </a:lnTo>
                  <a:lnTo>
                    <a:pt x="0" y="360373"/>
                  </a:lnTo>
                  <a:lnTo>
                    <a:pt x="228601" y="360373"/>
                  </a:lnTo>
                  <a:lnTo>
                    <a:pt x="228601" y="480498"/>
                  </a:lnTo>
                  <a:lnTo>
                    <a:pt x="457200" y="240248"/>
                  </a:lnTo>
                  <a:lnTo>
                    <a:pt x="228601" y="0"/>
                  </a:lnTo>
                  <a:close/>
                </a:path>
              </a:pathLst>
            </a:custGeom>
            <a:solidFill>
              <a:srgbClr val="0F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0" y="120124"/>
                  </a:moveTo>
                  <a:lnTo>
                    <a:pt x="228600" y="120124"/>
                  </a:lnTo>
                  <a:lnTo>
                    <a:pt x="228600" y="0"/>
                  </a:lnTo>
                  <a:lnTo>
                    <a:pt x="457200" y="240249"/>
                  </a:lnTo>
                  <a:lnTo>
                    <a:pt x="228600" y="480498"/>
                  </a:lnTo>
                  <a:lnTo>
                    <a:pt x="228600" y="360373"/>
                  </a:lnTo>
                  <a:lnTo>
                    <a:pt x="0" y="360373"/>
                  </a:lnTo>
                  <a:lnTo>
                    <a:pt x="0" y="12012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3" name="object 43"/>
          <p:cNvGrpSpPr/>
          <p:nvPr/>
        </p:nvGrpSpPr>
        <p:grpSpPr>
          <a:xfrm>
            <a:off x="9469018" y="3078899"/>
            <a:ext cx="1243965" cy="912494"/>
            <a:chOff x="6160103" y="3213065"/>
            <a:chExt cx="1243965" cy="912494"/>
          </a:xfrm>
        </p:grpSpPr>
        <p:sp>
          <p:nvSpPr>
            <p:cNvPr id="44" name="object 44"/>
            <p:cNvSpPr/>
            <p:nvPr/>
          </p:nvSpPr>
          <p:spPr>
            <a:xfrm>
              <a:off x="7052796" y="3225765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172803" y="3783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9591540" y="3680406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8813493" y="3361255"/>
            <a:ext cx="2738120" cy="1291590"/>
            <a:chOff x="5504579" y="3495421"/>
            <a:chExt cx="2738120" cy="1291590"/>
          </a:xfrm>
        </p:grpSpPr>
        <p:sp>
          <p:nvSpPr>
            <p:cNvPr id="48" name="object 48"/>
            <p:cNvSpPr/>
            <p:nvPr/>
          </p:nvSpPr>
          <p:spPr>
            <a:xfrm>
              <a:off x="64632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59" h="336550">
                  <a:moveTo>
                    <a:pt x="95929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5" y="295842"/>
                  </a:lnTo>
                  <a:lnTo>
                    <a:pt x="107637" y="295842"/>
                  </a:lnTo>
                  <a:lnTo>
                    <a:pt x="96123" y="273202"/>
                  </a:lnTo>
                  <a:lnTo>
                    <a:pt x="107443" y="267445"/>
                  </a:lnTo>
                  <a:lnTo>
                    <a:pt x="95929" y="244805"/>
                  </a:lnTo>
                  <a:close/>
                </a:path>
                <a:path w="645159" h="336550">
                  <a:moveTo>
                    <a:pt x="107443" y="267445"/>
                  </a:moveTo>
                  <a:lnTo>
                    <a:pt x="96123" y="273202"/>
                  </a:lnTo>
                  <a:lnTo>
                    <a:pt x="107637" y="295842"/>
                  </a:lnTo>
                  <a:lnTo>
                    <a:pt x="118957" y="290085"/>
                  </a:lnTo>
                  <a:lnTo>
                    <a:pt x="107443" y="267445"/>
                  </a:lnTo>
                  <a:close/>
                </a:path>
                <a:path w="645159" h="336550">
                  <a:moveTo>
                    <a:pt x="118957" y="290085"/>
                  </a:moveTo>
                  <a:lnTo>
                    <a:pt x="107637" y="295842"/>
                  </a:lnTo>
                  <a:lnTo>
                    <a:pt x="121885" y="295842"/>
                  </a:lnTo>
                  <a:lnTo>
                    <a:pt x="118957" y="290085"/>
                  </a:lnTo>
                  <a:close/>
                </a:path>
                <a:path w="645159" h="336550">
                  <a:moveTo>
                    <a:pt x="633324" y="0"/>
                  </a:moveTo>
                  <a:lnTo>
                    <a:pt x="107443" y="267445"/>
                  </a:lnTo>
                  <a:lnTo>
                    <a:pt x="118957" y="290085"/>
                  </a:lnTo>
                  <a:lnTo>
                    <a:pt x="644839" y="22640"/>
                  </a:lnTo>
                  <a:lnTo>
                    <a:pt x="63332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89308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355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4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4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4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4" h="336550">
                  <a:moveTo>
                    <a:pt x="12145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8936808" y="4341822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9116650" y="3921525"/>
            <a:ext cx="1367790" cy="731520"/>
            <a:chOff x="5807736" y="4055691"/>
            <a:chExt cx="1367790" cy="731520"/>
          </a:xfrm>
        </p:grpSpPr>
        <p:sp>
          <p:nvSpPr>
            <p:cNvPr id="54" name="object 54"/>
            <p:cNvSpPr/>
            <p:nvPr/>
          </p:nvSpPr>
          <p:spPr>
            <a:xfrm>
              <a:off x="58077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79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79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79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79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10246004" y="434182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9763006" y="3921571"/>
            <a:ext cx="1250315" cy="731520"/>
            <a:chOff x="6454091" y="4055737"/>
            <a:chExt cx="1250315" cy="731520"/>
          </a:xfrm>
        </p:grpSpPr>
        <p:sp>
          <p:nvSpPr>
            <p:cNvPr id="58" name="object 58"/>
            <p:cNvSpPr/>
            <p:nvPr/>
          </p:nvSpPr>
          <p:spPr>
            <a:xfrm>
              <a:off x="64540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5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5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5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5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512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10769237" y="4341822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0950666" y="3924864"/>
            <a:ext cx="1134110" cy="728345"/>
            <a:chOff x="7641752" y="4059029"/>
            <a:chExt cx="1134110" cy="728345"/>
          </a:xfrm>
        </p:grpSpPr>
        <p:sp>
          <p:nvSpPr>
            <p:cNvPr id="62" name="object 62"/>
            <p:cNvSpPr/>
            <p:nvPr/>
          </p:nvSpPr>
          <p:spPr>
            <a:xfrm>
              <a:off x="7641752" y="4059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4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4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70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11848585" y="4341822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8361509" y="3924920"/>
            <a:ext cx="3420110" cy="1362075"/>
            <a:chOff x="5052595" y="4059085"/>
            <a:chExt cx="3420110" cy="1362075"/>
          </a:xfrm>
        </p:grpSpPr>
        <p:sp>
          <p:nvSpPr>
            <p:cNvPr id="66" name="object 66"/>
            <p:cNvSpPr/>
            <p:nvPr/>
          </p:nvSpPr>
          <p:spPr>
            <a:xfrm>
              <a:off x="8169305" y="4059085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8488793" y="4975806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8664667" y="4585857"/>
            <a:ext cx="941705" cy="702945"/>
            <a:chOff x="5355752" y="4720022"/>
            <a:chExt cx="941705" cy="702945"/>
          </a:xfrm>
        </p:grpSpPr>
        <p:sp>
          <p:nvSpPr>
            <p:cNvPr id="70" name="object 70"/>
            <p:cNvSpPr/>
            <p:nvPr/>
          </p:nvSpPr>
          <p:spPr>
            <a:xfrm>
              <a:off x="5355752" y="4720022"/>
              <a:ext cx="222885" cy="407670"/>
            </a:xfrm>
            <a:custGeom>
              <a:avLst/>
              <a:gdLst/>
              <a:ahLst/>
              <a:cxnLst/>
              <a:rect l="l" t="t" r="r" b="b"/>
              <a:pathLst>
                <a:path w="222885" h="407670">
                  <a:moveTo>
                    <a:pt x="25485" y="277014"/>
                  </a:moveTo>
                  <a:lnTo>
                    <a:pt x="0" y="407134"/>
                  </a:lnTo>
                  <a:lnTo>
                    <a:pt x="92901" y="312530"/>
                  </a:lnTo>
                  <a:lnTo>
                    <a:pt x="91759" y="311928"/>
                  </a:lnTo>
                  <a:lnTo>
                    <a:pt x="64509" y="311928"/>
                  </a:lnTo>
                  <a:lnTo>
                    <a:pt x="42038" y="300089"/>
                  </a:lnTo>
                  <a:lnTo>
                    <a:pt x="47957" y="288853"/>
                  </a:lnTo>
                  <a:lnTo>
                    <a:pt x="25485" y="277014"/>
                  </a:lnTo>
                  <a:close/>
                </a:path>
                <a:path w="222885" h="407670">
                  <a:moveTo>
                    <a:pt x="47957" y="288853"/>
                  </a:moveTo>
                  <a:lnTo>
                    <a:pt x="42038" y="300089"/>
                  </a:lnTo>
                  <a:lnTo>
                    <a:pt x="64509" y="311928"/>
                  </a:lnTo>
                  <a:lnTo>
                    <a:pt x="70429" y="300691"/>
                  </a:lnTo>
                  <a:lnTo>
                    <a:pt x="47957" y="288853"/>
                  </a:lnTo>
                  <a:close/>
                </a:path>
                <a:path w="222885" h="407670">
                  <a:moveTo>
                    <a:pt x="70429" y="300691"/>
                  </a:moveTo>
                  <a:lnTo>
                    <a:pt x="64509" y="311928"/>
                  </a:lnTo>
                  <a:lnTo>
                    <a:pt x="91759" y="311928"/>
                  </a:lnTo>
                  <a:lnTo>
                    <a:pt x="70429" y="300691"/>
                  </a:lnTo>
                  <a:close/>
                </a:path>
                <a:path w="222885" h="407670">
                  <a:moveTo>
                    <a:pt x="200126" y="0"/>
                  </a:moveTo>
                  <a:lnTo>
                    <a:pt x="47957" y="288853"/>
                  </a:lnTo>
                  <a:lnTo>
                    <a:pt x="70429" y="300691"/>
                  </a:lnTo>
                  <a:lnTo>
                    <a:pt x="222597" y="11837"/>
                  </a:lnTo>
                  <a:lnTo>
                    <a:pt x="2001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9382781" y="4978854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9105131" y="4586430"/>
            <a:ext cx="953769" cy="700405"/>
            <a:chOff x="5796216" y="4720595"/>
            <a:chExt cx="953769" cy="700405"/>
          </a:xfrm>
        </p:grpSpPr>
        <p:sp>
          <p:nvSpPr>
            <p:cNvPr id="74" name="object 74"/>
            <p:cNvSpPr/>
            <p:nvPr/>
          </p:nvSpPr>
          <p:spPr>
            <a:xfrm>
              <a:off x="5796216" y="4720595"/>
              <a:ext cx="198120" cy="407034"/>
            </a:xfrm>
            <a:custGeom>
              <a:avLst/>
              <a:gdLst/>
              <a:ahLst/>
              <a:cxnLst/>
              <a:rect l="l" t="t" r="r" b="b"/>
              <a:pathLst>
                <a:path w="198120" h="407035">
                  <a:moveTo>
                    <a:pt x="132848" y="297007"/>
                  </a:moveTo>
                  <a:lnTo>
                    <a:pt x="109808" y="307698"/>
                  </a:lnTo>
                  <a:lnTo>
                    <a:pt x="197822" y="406864"/>
                  </a:lnTo>
                  <a:lnTo>
                    <a:pt x="183666" y="308527"/>
                  </a:lnTo>
                  <a:lnTo>
                    <a:pt x="138193" y="308527"/>
                  </a:lnTo>
                  <a:lnTo>
                    <a:pt x="132848" y="297007"/>
                  </a:lnTo>
                  <a:close/>
                </a:path>
                <a:path w="198120" h="407035">
                  <a:moveTo>
                    <a:pt x="155888" y="286316"/>
                  </a:moveTo>
                  <a:lnTo>
                    <a:pt x="132848" y="297007"/>
                  </a:lnTo>
                  <a:lnTo>
                    <a:pt x="138193" y="308527"/>
                  </a:lnTo>
                  <a:lnTo>
                    <a:pt x="161234" y="297836"/>
                  </a:lnTo>
                  <a:lnTo>
                    <a:pt x="155888" y="286316"/>
                  </a:lnTo>
                  <a:close/>
                </a:path>
                <a:path w="198120" h="407035">
                  <a:moveTo>
                    <a:pt x="178930" y="275625"/>
                  </a:moveTo>
                  <a:lnTo>
                    <a:pt x="155888" y="286316"/>
                  </a:lnTo>
                  <a:lnTo>
                    <a:pt x="161234" y="297836"/>
                  </a:lnTo>
                  <a:lnTo>
                    <a:pt x="138193" y="308527"/>
                  </a:lnTo>
                  <a:lnTo>
                    <a:pt x="183666" y="308527"/>
                  </a:lnTo>
                  <a:lnTo>
                    <a:pt x="178930" y="275625"/>
                  </a:lnTo>
                  <a:close/>
                </a:path>
                <a:path w="198120" h="407035">
                  <a:moveTo>
                    <a:pt x="23040" y="0"/>
                  </a:moveTo>
                  <a:lnTo>
                    <a:pt x="0" y="10690"/>
                  </a:lnTo>
                  <a:lnTo>
                    <a:pt x="132848" y="297007"/>
                  </a:lnTo>
                  <a:lnTo>
                    <a:pt x="155888" y="286316"/>
                  </a:lnTo>
                  <a:lnTo>
                    <a:pt x="230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10438066" y="3098237"/>
            <a:ext cx="175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56</a:t>
            </a:fld>
            <a:endParaRPr spc="-25"/>
          </a:p>
        </p:txBody>
      </p:sp>
      <p:sp>
        <p:nvSpPr>
          <p:cNvPr id="78" name="object 78"/>
          <p:cNvSpPr txBox="1"/>
          <p:nvPr/>
        </p:nvSpPr>
        <p:spPr>
          <a:xfrm>
            <a:off x="11288121" y="3656022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9791708" y="4602354"/>
            <a:ext cx="177165" cy="6153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57150">
              <a:spcBef>
                <a:spcPts val="55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355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81" name="object 4">
            <a:extLst>
              <a:ext uri="{FF2B5EF4-FFF2-40B4-BE49-F238E27FC236}">
                <a16:creationId xmlns:a16="http://schemas.microsoft.com/office/drawing/2014/main" id="{4154CD14-497B-BBC5-3FBC-18DF897DCA56}"/>
              </a:ext>
            </a:extLst>
          </p:cNvPr>
          <p:cNvGrpSpPr/>
          <p:nvPr/>
        </p:nvGrpSpPr>
        <p:grpSpPr>
          <a:xfrm>
            <a:off x="4749146" y="3123292"/>
            <a:ext cx="2738120" cy="1574165"/>
            <a:chOff x="856379" y="3213065"/>
            <a:chExt cx="2738120" cy="1574165"/>
          </a:xfrm>
        </p:grpSpPr>
        <p:sp>
          <p:nvSpPr>
            <p:cNvPr id="82" name="object 5">
              <a:extLst>
                <a:ext uri="{FF2B5EF4-FFF2-40B4-BE49-F238E27FC236}">
                  <a16:creationId xmlns:a16="http://schemas.microsoft.com/office/drawing/2014/main" id="{ED6B5E62-8B39-04F0-9F76-684B61AA3F42}"/>
                </a:ext>
              </a:extLst>
            </p:cNvPr>
            <p:cNvSpPr/>
            <p:nvPr/>
          </p:nvSpPr>
          <p:spPr>
            <a:xfrm>
              <a:off x="2404596" y="3225765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5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6">
              <a:extLst>
                <a:ext uri="{FF2B5EF4-FFF2-40B4-BE49-F238E27FC236}">
                  <a16:creationId xmlns:a16="http://schemas.microsoft.com/office/drawing/2014/main" id="{30DCF7A1-10E4-F2A2-CEA9-4FDB7E5A7C2F}"/>
                </a:ext>
              </a:extLst>
            </p:cNvPr>
            <p:cNvSpPr/>
            <p:nvPr/>
          </p:nvSpPr>
          <p:spPr>
            <a:xfrm>
              <a:off x="1524604" y="3783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7">
              <a:extLst>
                <a:ext uri="{FF2B5EF4-FFF2-40B4-BE49-F238E27FC236}">
                  <a16:creationId xmlns:a16="http://schemas.microsoft.com/office/drawing/2014/main" id="{CFE5843A-4D45-DFBC-5713-3F825DE7B24D}"/>
                </a:ext>
              </a:extLst>
            </p:cNvPr>
            <p:cNvSpPr/>
            <p:nvPr/>
          </p:nvSpPr>
          <p:spPr>
            <a:xfrm>
              <a:off x="1815061" y="3495420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60" h="336550">
                  <a:moveTo>
                    <a:pt x="95930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6" y="295842"/>
                  </a:lnTo>
                  <a:lnTo>
                    <a:pt x="107638" y="295842"/>
                  </a:lnTo>
                  <a:lnTo>
                    <a:pt x="96123" y="273202"/>
                  </a:lnTo>
                  <a:lnTo>
                    <a:pt x="107444" y="267445"/>
                  </a:lnTo>
                  <a:lnTo>
                    <a:pt x="95930" y="244805"/>
                  </a:lnTo>
                  <a:close/>
                </a:path>
                <a:path w="645160" h="336550">
                  <a:moveTo>
                    <a:pt x="107444" y="267445"/>
                  </a:moveTo>
                  <a:lnTo>
                    <a:pt x="96123" y="273202"/>
                  </a:lnTo>
                  <a:lnTo>
                    <a:pt x="107638" y="295842"/>
                  </a:lnTo>
                  <a:lnTo>
                    <a:pt x="118958" y="290085"/>
                  </a:lnTo>
                  <a:lnTo>
                    <a:pt x="107444" y="267445"/>
                  </a:lnTo>
                  <a:close/>
                </a:path>
                <a:path w="645160" h="336550">
                  <a:moveTo>
                    <a:pt x="118958" y="290085"/>
                  </a:moveTo>
                  <a:lnTo>
                    <a:pt x="107638" y="295842"/>
                  </a:lnTo>
                  <a:lnTo>
                    <a:pt x="121886" y="295842"/>
                  </a:lnTo>
                  <a:lnTo>
                    <a:pt x="118958" y="290085"/>
                  </a:lnTo>
                  <a:close/>
                </a:path>
                <a:path w="645160" h="336550">
                  <a:moveTo>
                    <a:pt x="633326" y="0"/>
                  </a:moveTo>
                  <a:lnTo>
                    <a:pt x="107444" y="267445"/>
                  </a:lnTo>
                  <a:lnTo>
                    <a:pt x="118958" y="290085"/>
                  </a:lnTo>
                  <a:lnTo>
                    <a:pt x="644839" y="22640"/>
                  </a:lnTo>
                  <a:lnTo>
                    <a:pt x="6333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">
              <a:extLst>
                <a:ext uri="{FF2B5EF4-FFF2-40B4-BE49-F238E27FC236}">
                  <a16:creationId xmlns:a16="http://schemas.microsoft.com/office/drawing/2014/main" id="{672FCE16-9AAF-181D-871A-06853E397D0E}"/>
                </a:ext>
              </a:extLst>
            </p:cNvPr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9">
              <a:extLst>
                <a:ext uri="{FF2B5EF4-FFF2-40B4-BE49-F238E27FC236}">
                  <a16:creationId xmlns:a16="http://schemas.microsoft.com/office/drawing/2014/main" id="{8654590D-0774-19D5-BB84-813BD7F22F37}"/>
                </a:ext>
              </a:extLst>
            </p:cNvPr>
            <p:cNvSpPr/>
            <p:nvPr/>
          </p:nvSpPr>
          <p:spPr>
            <a:xfrm>
              <a:off x="26873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5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5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5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5" h="336550">
                  <a:moveTo>
                    <a:pt x="12143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10">
              <a:extLst>
                <a:ext uri="{FF2B5EF4-FFF2-40B4-BE49-F238E27FC236}">
                  <a16:creationId xmlns:a16="http://schemas.microsoft.com/office/drawing/2014/main" id="{B6C17E33-02B2-6C48-4365-35E5D01A99E6}"/>
                </a:ext>
              </a:extLst>
            </p:cNvPr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8" name="object 11">
            <a:extLst>
              <a:ext uri="{FF2B5EF4-FFF2-40B4-BE49-F238E27FC236}">
                <a16:creationId xmlns:a16="http://schemas.microsoft.com/office/drawing/2014/main" id="{0327D3A8-3FEA-19EA-75E4-3B26BDE93842}"/>
              </a:ext>
            </a:extLst>
          </p:cNvPr>
          <p:cNvSpPr txBox="1"/>
          <p:nvPr/>
        </p:nvSpPr>
        <p:spPr>
          <a:xfrm>
            <a:off x="4871668" y="4386214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89" name="object 12">
            <a:extLst>
              <a:ext uri="{FF2B5EF4-FFF2-40B4-BE49-F238E27FC236}">
                <a16:creationId xmlns:a16="http://schemas.microsoft.com/office/drawing/2014/main" id="{5AFAF20F-2FFE-60A2-89CB-54CBD7CEE438}"/>
              </a:ext>
            </a:extLst>
          </p:cNvPr>
          <p:cNvGrpSpPr/>
          <p:nvPr/>
        </p:nvGrpSpPr>
        <p:grpSpPr>
          <a:xfrm>
            <a:off x="5052303" y="3965917"/>
            <a:ext cx="1367790" cy="731520"/>
            <a:chOff x="1159536" y="4055691"/>
            <a:chExt cx="1367790" cy="731520"/>
          </a:xfrm>
        </p:grpSpPr>
        <p:sp>
          <p:nvSpPr>
            <p:cNvPr id="90" name="object 13">
              <a:extLst>
                <a:ext uri="{FF2B5EF4-FFF2-40B4-BE49-F238E27FC236}">
                  <a16:creationId xmlns:a16="http://schemas.microsoft.com/office/drawing/2014/main" id="{0D16E48A-075E-C735-BA0E-56E63D590F33}"/>
                </a:ext>
              </a:extLst>
            </p:cNvPr>
            <p:cNvSpPr/>
            <p:nvPr/>
          </p:nvSpPr>
          <p:spPr>
            <a:xfrm>
              <a:off x="11595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14">
              <a:extLst>
                <a:ext uri="{FF2B5EF4-FFF2-40B4-BE49-F238E27FC236}">
                  <a16:creationId xmlns:a16="http://schemas.microsoft.com/office/drawing/2014/main" id="{211A4E9D-69D1-7E7E-302A-B250E0221688}"/>
                </a:ext>
              </a:extLst>
            </p:cNvPr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2" name="object 15">
            <a:extLst>
              <a:ext uri="{FF2B5EF4-FFF2-40B4-BE49-F238E27FC236}">
                <a16:creationId xmlns:a16="http://schemas.microsoft.com/office/drawing/2014/main" id="{985BA076-54DC-B1D4-B424-1A3394FFEBCE}"/>
              </a:ext>
            </a:extLst>
          </p:cNvPr>
          <p:cNvSpPr txBox="1"/>
          <p:nvPr/>
        </p:nvSpPr>
        <p:spPr>
          <a:xfrm>
            <a:off x="6181658" y="4386214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93" name="object 16">
            <a:extLst>
              <a:ext uri="{FF2B5EF4-FFF2-40B4-BE49-F238E27FC236}">
                <a16:creationId xmlns:a16="http://schemas.microsoft.com/office/drawing/2014/main" id="{FE7AC6F4-8576-5BB3-1C7D-0D1FF114B948}"/>
              </a:ext>
            </a:extLst>
          </p:cNvPr>
          <p:cNvGrpSpPr/>
          <p:nvPr/>
        </p:nvGrpSpPr>
        <p:grpSpPr>
          <a:xfrm>
            <a:off x="5698659" y="3965963"/>
            <a:ext cx="1250315" cy="731520"/>
            <a:chOff x="1805891" y="4055737"/>
            <a:chExt cx="1250315" cy="731520"/>
          </a:xfrm>
        </p:grpSpPr>
        <p:sp>
          <p:nvSpPr>
            <p:cNvPr id="94" name="object 17">
              <a:extLst>
                <a:ext uri="{FF2B5EF4-FFF2-40B4-BE49-F238E27FC236}">
                  <a16:creationId xmlns:a16="http://schemas.microsoft.com/office/drawing/2014/main" id="{E627E803-0139-767E-0B4F-E2D583DC3EAA}"/>
                </a:ext>
              </a:extLst>
            </p:cNvPr>
            <p:cNvSpPr/>
            <p:nvPr/>
          </p:nvSpPr>
          <p:spPr>
            <a:xfrm>
              <a:off x="18058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4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4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4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4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18">
              <a:extLst>
                <a:ext uri="{FF2B5EF4-FFF2-40B4-BE49-F238E27FC236}">
                  <a16:creationId xmlns:a16="http://schemas.microsoft.com/office/drawing/2014/main" id="{0DEF61C2-2F71-CD4B-6F5B-4598CD9B4E8B}"/>
                </a:ext>
              </a:extLst>
            </p:cNvPr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19">
            <a:extLst>
              <a:ext uri="{FF2B5EF4-FFF2-40B4-BE49-F238E27FC236}">
                <a16:creationId xmlns:a16="http://schemas.microsoft.com/office/drawing/2014/main" id="{B4697361-F6C1-D58F-A19E-B87FE49A3D53}"/>
              </a:ext>
            </a:extLst>
          </p:cNvPr>
          <p:cNvSpPr txBox="1"/>
          <p:nvPr/>
        </p:nvSpPr>
        <p:spPr>
          <a:xfrm>
            <a:off x="6704890" y="4386214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97" name="object 20">
            <a:extLst>
              <a:ext uri="{FF2B5EF4-FFF2-40B4-BE49-F238E27FC236}">
                <a16:creationId xmlns:a16="http://schemas.microsoft.com/office/drawing/2014/main" id="{AAB275AB-D246-BA76-0CEF-1EED20E9943B}"/>
              </a:ext>
            </a:extLst>
          </p:cNvPr>
          <p:cNvGrpSpPr/>
          <p:nvPr/>
        </p:nvGrpSpPr>
        <p:grpSpPr>
          <a:xfrm>
            <a:off x="6886319" y="3969256"/>
            <a:ext cx="1134110" cy="728345"/>
            <a:chOff x="2993552" y="4059029"/>
            <a:chExt cx="1134110" cy="728345"/>
          </a:xfrm>
        </p:grpSpPr>
        <p:sp>
          <p:nvSpPr>
            <p:cNvPr id="98" name="object 21">
              <a:extLst>
                <a:ext uri="{FF2B5EF4-FFF2-40B4-BE49-F238E27FC236}">
                  <a16:creationId xmlns:a16="http://schemas.microsoft.com/office/drawing/2014/main" id="{D9EA4BF6-0AB6-81ED-8D59-08E06DECFBD8}"/>
                </a:ext>
              </a:extLst>
            </p:cNvPr>
            <p:cNvSpPr/>
            <p:nvPr/>
          </p:nvSpPr>
          <p:spPr>
            <a:xfrm>
              <a:off x="2993552" y="4059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22">
              <a:extLst>
                <a:ext uri="{FF2B5EF4-FFF2-40B4-BE49-F238E27FC236}">
                  <a16:creationId xmlns:a16="http://schemas.microsoft.com/office/drawing/2014/main" id="{7319957B-C38C-E120-9859-CC342FFF7696}"/>
                </a:ext>
              </a:extLst>
            </p:cNvPr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0" name="object 23">
            <a:extLst>
              <a:ext uri="{FF2B5EF4-FFF2-40B4-BE49-F238E27FC236}">
                <a16:creationId xmlns:a16="http://schemas.microsoft.com/office/drawing/2014/main" id="{8A573F2A-F738-05D4-A20C-EB5CCE65F2FA}"/>
              </a:ext>
            </a:extLst>
          </p:cNvPr>
          <p:cNvSpPr txBox="1"/>
          <p:nvPr/>
        </p:nvSpPr>
        <p:spPr>
          <a:xfrm>
            <a:off x="7784238" y="4386214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01" name="object 24">
            <a:extLst>
              <a:ext uri="{FF2B5EF4-FFF2-40B4-BE49-F238E27FC236}">
                <a16:creationId xmlns:a16="http://schemas.microsoft.com/office/drawing/2014/main" id="{ACF54C33-933E-A69C-4839-5B910EC55563}"/>
              </a:ext>
            </a:extLst>
          </p:cNvPr>
          <p:cNvGrpSpPr/>
          <p:nvPr/>
        </p:nvGrpSpPr>
        <p:grpSpPr>
          <a:xfrm>
            <a:off x="4297162" y="3969312"/>
            <a:ext cx="3420110" cy="1362075"/>
            <a:chOff x="404395" y="4059085"/>
            <a:chExt cx="3420110" cy="1362075"/>
          </a:xfrm>
        </p:grpSpPr>
        <p:sp>
          <p:nvSpPr>
            <p:cNvPr id="102" name="object 25">
              <a:extLst>
                <a:ext uri="{FF2B5EF4-FFF2-40B4-BE49-F238E27FC236}">
                  <a16:creationId xmlns:a16="http://schemas.microsoft.com/office/drawing/2014/main" id="{B18C11C1-450F-B423-4C4E-688114C73D57}"/>
                </a:ext>
              </a:extLst>
            </p:cNvPr>
            <p:cNvSpPr/>
            <p:nvPr/>
          </p:nvSpPr>
          <p:spPr>
            <a:xfrm>
              <a:off x="3521105" y="4059085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7" y="432324"/>
                  </a:lnTo>
                  <a:lnTo>
                    <a:pt x="275233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3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9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26">
              <a:extLst>
                <a:ext uri="{FF2B5EF4-FFF2-40B4-BE49-F238E27FC236}">
                  <a16:creationId xmlns:a16="http://schemas.microsoft.com/office/drawing/2014/main" id="{0B57D552-F5BE-D3E1-4E71-1217AC79597A}"/>
                </a:ext>
              </a:extLst>
            </p:cNvPr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" name="object 27">
            <a:extLst>
              <a:ext uri="{FF2B5EF4-FFF2-40B4-BE49-F238E27FC236}">
                <a16:creationId xmlns:a16="http://schemas.microsoft.com/office/drawing/2014/main" id="{CE8D1B94-1C63-7FEC-E607-C9888DC271E3}"/>
              </a:ext>
            </a:extLst>
          </p:cNvPr>
          <p:cNvSpPr txBox="1"/>
          <p:nvPr/>
        </p:nvSpPr>
        <p:spPr>
          <a:xfrm>
            <a:off x="4424446" y="502019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05" name="object 28">
            <a:extLst>
              <a:ext uri="{FF2B5EF4-FFF2-40B4-BE49-F238E27FC236}">
                <a16:creationId xmlns:a16="http://schemas.microsoft.com/office/drawing/2014/main" id="{3EFF7BBE-6D86-4D88-793E-1B8DD6833FFF}"/>
              </a:ext>
            </a:extLst>
          </p:cNvPr>
          <p:cNvGrpSpPr/>
          <p:nvPr/>
        </p:nvGrpSpPr>
        <p:grpSpPr>
          <a:xfrm>
            <a:off x="4600320" y="4630249"/>
            <a:ext cx="941705" cy="702945"/>
            <a:chOff x="707552" y="4720022"/>
            <a:chExt cx="941705" cy="702945"/>
          </a:xfrm>
        </p:grpSpPr>
        <p:sp>
          <p:nvSpPr>
            <p:cNvPr id="106" name="object 29">
              <a:extLst>
                <a:ext uri="{FF2B5EF4-FFF2-40B4-BE49-F238E27FC236}">
                  <a16:creationId xmlns:a16="http://schemas.microsoft.com/office/drawing/2014/main" id="{10428705-1272-FE23-2535-31C8F9F0A8B8}"/>
                </a:ext>
              </a:extLst>
            </p:cNvPr>
            <p:cNvSpPr/>
            <p:nvPr/>
          </p:nvSpPr>
          <p:spPr>
            <a:xfrm>
              <a:off x="707552" y="4720022"/>
              <a:ext cx="222885" cy="407670"/>
            </a:xfrm>
            <a:custGeom>
              <a:avLst/>
              <a:gdLst/>
              <a:ahLst/>
              <a:cxnLst/>
              <a:rect l="l" t="t" r="r" b="b"/>
              <a:pathLst>
                <a:path w="222884" h="407670">
                  <a:moveTo>
                    <a:pt x="25484" y="277014"/>
                  </a:moveTo>
                  <a:lnTo>
                    <a:pt x="0" y="407134"/>
                  </a:lnTo>
                  <a:lnTo>
                    <a:pt x="92901" y="312530"/>
                  </a:lnTo>
                  <a:lnTo>
                    <a:pt x="91758" y="311928"/>
                  </a:lnTo>
                  <a:lnTo>
                    <a:pt x="64509" y="311928"/>
                  </a:lnTo>
                  <a:lnTo>
                    <a:pt x="42037" y="300089"/>
                  </a:lnTo>
                  <a:lnTo>
                    <a:pt x="47956" y="288853"/>
                  </a:lnTo>
                  <a:lnTo>
                    <a:pt x="25484" y="277014"/>
                  </a:lnTo>
                  <a:close/>
                </a:path>
                <a:path w="222884" h="407670">
                  <a:moveTo>
                    <a:pt x="47956" y="288853"/>
                  </a:moveTo>
                  <a:lnTo>
                    <a:pt x="42037" y="300089"/>
                  </a:lnTo>
                  <a:lnTo>
                    <a:pt x="64509" y="311928"/>
                  </a:lnTo>
                  <a:lnTo>
                    <a:pt x="70429" y="300692"/>
                  </a:lnTo>
                  <a:lnTo>
                    <a:pt x="47956" y="288853"/>
                  </a:lnTo>
                  <a:close/>
                </a:path>
                <a:path w="222884" h="407670">
                  <a:moveTo>
                    <a:pt x="70429" y="300692"/>
                  </a:moveTo>
                  <a:lnTo>
                    <a:pt x="64509" y="311928"/>
                  </a:lnTo>
                  <a:lnTo>
                    <a:pt x="91758" y="311928"/>
                  </a:lnTo>
                  <a:lnTo>
                    <a:pt x="70429" y="300692"/>
                  </a:lnTo>
                  <a:close/>
                </a:path>
                <a:path w="222884" h="407670">
                  <a:moveTo>
                    <a:pt x="200125" y="0"/>
                  </a:moveTo>
                  <a:lnTo>
                    <a:pt x="47956" y="288853"/>
                  </a:lnTo>
                  <a:lnTo>
                    <a:pt x="70429" y="300692"/>
                  </a:lnTo>
                  <a:lnTo>
                    <a:pt x="222598" y="11837"/>
                  </a:lnTo>
                  <a:lnTo>
                    <a:pt x="20012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30">
              <a:extLst>
                <a:ext uri="{FF2B5EF4-FFF2-40B4-BE49-F238E27FC236}">
                  <a16:creationId xmlns:a16="http://schemas.microsoft.com/office/drawing/2014/main" id="{2E73D000-1C61-74AA-1DFA-2D94235C610C}"/>
                </a:ext>
              </a:extLst>
            </p:cNvPr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31">
            <a:extLst>
              <a:ext uri="{FF2B5EF4-FFF2-40B4-BE49-F238E27FC236}">
                <a16:creationId xmlns:a16="http://schemas.microsoft.com/office/drawing/2014/main" id="{BC997560-26D9-6B3A-E2B1-F695AA661F41}"/>
              </a:ext>
            </a:extLst>
          </p:cNvPr>
          <p:cNvSpPr txBox="1"/>
          <p:nvPr/>
        </p:nvSpPr>
        <p:spPr>
          <a:xfrm>
            <a:off x="5299385" y="5023246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09" name="object 32">
            <a:extLst>
              <a:ext uri="{FF2B5EF4-FFF2-40B4-BE49-F238E27FC236}">
                <a16:creationId xmlns:a16="http://schemas.microsoft.com/office/drawing/2014/main" id="{000F99F7-2E5A-B2EB-9494-3A674D331206}"/>
              </a:ext>
            </a:extLst>
          </p:cNvPr>
          <p:cNvGrpSpPr/>
          <p:nvPr/>
        </p:nvGrpSpPr>
        <p:grpSpPr>
          <a:xfrm>
            <a:off x="5040784" y="4630822"/>
            <a:ext cx="953769" cy="700405"/>
            <a:chOff x="1148016" y="4720595"/>
            <a:chExt cx="953769" cy="700405"/>
          </a:xfrm>
        </p:grpSpPr>
        <p:sp>
          <p:nvSpPr>
            <p:cNvPr id="110" name="object 33">
              <a:extLst>
                <a:ext uri="{FF2B5EF4-FFF2-40B4-BE49-F238E27FC236}">
                  <a16:creationId xmlns:a16="http://schemas.microsoft.com/office/drawing/2014/main" id="{3B0BD9E3-7ED5-B361-1214-BDF6C4887AC8}"/>
                </a:ext>
              </a:extLst>
            </p:cNvPr>
            <p:cNvSpPr/>
            <p:nvPr/>
          </p:nvSpPr>
          <p:spPr>
            <a:xfrm>
              <a:off x="1148016" y="4720595"/>
              <a:ext cx="198120" cy="407034"/>
            </a:xfrm>
            <a:custGeom>
              <a:avLst/>
              <a:gdLst/>
              <a:ahLst/>
              <a:cxnLst/>
              <a:rect l="l" t="t" r="r" b="b"/>
              <a:pathLst>
                <a:path w="198119" h="407035">
                  <a:moveTo>
                    <a:pt x="132848" y="297007"/>
                  </a:moveTo>
                  <a:lnTo>
                    <a:pt x="109808" y="307698"/>
                  </a:lnTo>
                  <a:lnTo>
                    <a:pt x="197822" y="406864"/>
                  </a:lnTo>
                  <a:lnTo>
                    <a:pt x="183666" y="308527"/>
                  </a:lnTo>
                  <a:lnTo>
                    <a:pt x="138193" y="308527"/>
                  </a:lnTo>
                  <a:lnTo>
                    <a:pt x="132848" y="297007"/>
                  </a:lnTo>
                  <a:close/>
                </a:path>
                <a:path w="198119" h="407035">
                  <a:moveTo>
                    <a:pt x="155888" y="286316"/>
                  </a:moveTo>
                  <a:lnTo>
                    <a:pt x="132848" y="297007"/>
                  </a:lnTo>
                  <a:lnTo>
                    <a:pt x="138193" y="308527"/>
                  </a:lnTo>
                  <a:lnTo>
                    <a:pt x="161233" y="297836"/>
                  </a:lnTo>
                  <a:lnTo>
                    <a:pt x="155888" y="286316"/>
                  </a:lnTo>
                  <a:close/>
                </a:path>
                <a:path w="198119" h="407035">
                  <a:moveTo>
                    <a:pt x="178930" y="275625"/>
                  </a:moveTo>
                  <a:lnTo>
                    <a:pt x="155888" y="286316"/>
                  </a:lnTo>
                  <a:lnTo>
                    <a:pt x="161233" y="297836"/>
                  </a:lnTo>
                  <a:lnTo>
                    <a:pt x="138193" y="308527"/>
                  </a:lnTo>
                  <a:lnTo>
                    <a:pt x="183666" y="308527"/>
                  </a:lnTo>
                  <a:lnTo>
                    <a:pt x="178930" y="275625"/>
                  </a:lnTo>
                  <a:close/>
                </a:path>
                <a:path w="198119" h="407035">
                  <a:moveTo>
                    <a:pt x="23040" y="0"/>
                  </a:moveTo>
                  <a:lnTo>
                    <a:pt x="0" y="10690"/>
                  </a:lnTo>
                  <a:lnTo>
                    <a:pt x="132848" y="297007"/>
                  </a:lnTo>
                  <a:lnTo>
                    <a:pt x="155888" y="286316"/>
                  </a:lnTo>
                  <a:lnTo>
                    <a:pt x="230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34">
              <a:extLst>
                <a:ext uri="{FF2B5EF4-FFF2-40B4-BE49-F238E27FC236}">
                  <a16:creationId xmlns:a16="http://schemas.microsoft.com/office/drawing/2014/main" id="{7BD2D042-0672-1A5D-002F-943135C72F2A}"/>
                </a:ext>
              </a:extLst>
            </p:cNvPr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2" name="object 35">
            <a:extLst>
              <a:ext uri="{FF2B5EF4-FFF2-40B4-BE49-F238E27FC236}">
                <a16:creationId xmlns:a16="http://schemas.microsoft.com/office/drawing/2014/main" id="{1CF4ED23-58BF-9B98-EBF3-21C3A90C30F7}"/>
              </a:ext>
            </a:extLst>
          </p:cNvPr>
          <p:cNvSpPr txBox="1"/>
          <p:nvPr/>
        </p:nvSpPr>
        <p:spPr>
          <a:xfrm>
            <a:off x="5718076" y="5046080"/>
            <a:ext cx="1869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50">
                <a:solidFill>
                  <a:srgbClr val="FF0000"/>
                </a:solidFill>
                <a:latin typeface="Constantia"/>
                <a:cs typeface="Constantia"/>
              </a:rPr>
              <a:t>16</a:t>
            </a:r>
            <a:endParaRPr sz="140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sp>
        <p:nvSpPr>
          <p:cNvPr id="113" name="object 36">
            <a:extLst>
              <a:ext uri="{FF2B5EF4-FFF2-40B4-BE49-F238E27FC236}">
                <a16:creationId xmlns:a16="http://schemas.microsoft.com/office/drawing/2014/main" id="{EE46E142-F087-270B-550C-54776293CD3C}"/>
              </a:ext>
            </a:extLst>
          </p:cNvPr>
          <p:cNvSpPr/>
          <p:nvPr/>
        </p:nvSpPr>
        <p:spPr>
          <a:xfrm>
            <a:off x="5931815" y="4630546"/>
            <a:ext cx="196850" cy="407034"/>
          </a:xfrm>
          <a:custGeom>
            <a:avLst/>
            <a:gdLst/>
            <a:ahLst/>
            <a:cxnLst/>
            <a:rect l="l" t="t" r="r" b="b"/>
            <a:pathLst>
              <a:path w="196850" h="407035">
                <a:moveTo>
                  <a:pt x="18567" y="275550"/>
                </a:moveTo>
                <a:lnTo>
                  <a:pt x="0" y="406835"/>
                </a:lnTo>
                <a:lnTo>
                  <a:pt x="86974" y="308350"/>
                </a:lnTo>
                <a:lnTo>
                  <a:pt x="59385" y="308350"/>
                </a:lnTo>
                <a:lnTo>
                  <a:pt x="36318" y="297717"/>
                </a:lnTo>
                <a:lnTo>
                  <a:pt x="41634" y="286184"/>
                </a:lnTo>
                <a:lnTo>
                  <a:pt x="18567" y="275550"/>
                </a:lnTo>
                <a:close/>
              </a:path>
              <a:path w="196850" h="407035">
                <a:moveTo>
                  <a:pt x="41634" y="286184"/>
                </a:moveTo>
                <a:lnTo>
                  <a:pt x="36318" y="297717"/>
                </a:lnTo>
                <a:lnTo>
                  <a:pt x="59385" y="308350"/>
                </a:lnTo>
                <a:lnTo>
                  <a:pt x="64701" y="296818"/>
                </a:lnTo>
                <a:lnTo>
                  <a:pt x="41634" y="286184"/>
                </a:lnTo>
                <a:close/>
              </a:path>
              <a:path w="196850" h="407035">
                <a:moveTo>
                  <a:pt x="64701" y="296818"/>
                </a:moveTo>
                <a:lnTo>
                  <a:pt x="59385" y="308350"/>
                </a:lnTo>
                <a:lnTo>
                  <a:pt x="86974" y="308350"/>
                </a:lnTo>
                <a:lnTo>
                  <a:pt x="87768" y="307451"/>
                </a:lnTo>
                <a:lnTo>
                  <a:pt x="64701" y="296818"/>
                </a:lnTo>
                <a:close/>
              </a:path>
              <a:path w="196850" h="407035">
                <a:moveTo>
                  <a:pt x="173560" y="0"/>
                </a:moveTo>
                <a:lnTo>
                  <a:pt x="41634" y="286184"/>
                </a:lnTo>
                <a:lnTo>
                  <a:pt x="64701" y="296818"/>
                </a:lnTo>
                <a:lnTo>
                  <a:pt x="196627" y="10633"/>
                </a:lnTo>
                <a:lnTo>
                  <a:pt x="173560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37">
            <a:extLst>
              <a:ext uri="{FF2B5EF4-FFF2-40B4-BE49-F238E27FC236}">
                <a16:creationId xmlns:a16="http://schemas.microsoft.com/office/drawing/2014/main" id="{7C33FE3B-DECF-AFE5-E149-4C22D1CAC05D}"/>
              </a:ext>
            </a:extLst>
          </p:cNvPr>
          <p:cNvSpPr txBox="1"/>
          <p:nvPr/>
        </p:nvSpPr>
        <p:spPr>
          <a:xfrm>
            <a:off x="5496032" y="3688222"/>
            <a:ext cx="1758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115" name="object 38">
            <a:extLst>
              <a:ext uri="{FF2B5EF4-FFF2-40B4-BE49-F238E27FC236}">
                <a16:creationId xmlns:a16="http://schemas.microsoft.com/office/drawing/2014/main" id="{37A1A651-BAA4-AE04-9904-6B3BE56DF90C}"/>
              </a:ext>
            </a:extLst>
          </p:cNvPr>
          <p:cNvSpPr txBox="1"/>
          <p:nvPr/>
        </p:nvSpPr>
        <p:spPr>
          <a:xfrm>
            <a:off x="7223774" y="370041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116" name="object 39">
            <a:extLst>
              <a:ext uri="{FF2B5EF4-FFF2-40B4-BE49-F238E27FC236}">
                <a16:creationId xmlns:a16="http://schemas.microsoft.com/office/drawing/2014/main" id="{569A27D8-5AFC-7B51-CB84-366078A81F05}"/>
              </a:ext>
            </a:extLst>
          </p:cNvPr>
          <p:cNvSpPr txBox="1"/>
          <p:nvPr/>
        </p:nvSpPr>
        <p:spPr>
          <a:xfrm>
            <a:off x="6376481" y="316701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400" spc="-25">
                <a:latin typeface="Constantia"/>
                <a:cs typeface="Constantia"/>
              </a:rPr>
              <a:t>  </a:t>
            </a:r>
            <a:r>
              <a:rPr sz="1400" spc="-25">
                <a:solidFill>
                  <a:srgbClr val="FF0000"/>
                </a:solidFill>
                <a:latin typeface="Constantia"/>
                <a:cs typeface="Constantia"/>
              </a:rPr>
              <a:t>1</a:t>
            </a:r>
            <a:endParaRPr sz="1400">
              <a:solidFill>
                <a:srgbClr val="FF0000"/>
              </a:solidFill>
              <a:latin typeface="Constantia"/>
              <a:cs typeface="Constantia"/>
            </a:endParaRPr>
          </a:p>
        </p:txBody>
      </p:sp>
      <p:grpSp>
        <p:nvGrpSpPr>
          <p:cNvPr id="117" name="object 40">
            <a:extLst>
              <a:ext uri="{FF2B5EF4-FFF2-40B4-BE49-F238E27FC236}">
                <a16:creationId xmlns:a16="http://schemas.microsoft.com/office/drawing/2014/main" id="{2D08C004-59B8-D8D6-E7D3-0A77309408F0}"/>
              </a:ext>
            </a:extLst>
          </p:cNvPr>
          <p:cNvGrpSpPr/>
          <p:nvPr/>
        </p:nvGrpSpPr>
        <p:grpSpPr>
          <a:xfrm>
            <a:off x="4063633" y="3601919"/>
            <a:ext cx="482600" cy="506095"/>
            <a:chOff x="4362465" y="3909728"/>
            <a:chExt cx="482600" cy="506095"/>
          </a:xfrm>
        </p:grpSpPr>
        <p:sp>
          <p:nvSpPr>
            <p:cNvPr id="118" name="object 41">
              <a:extLst>
                <a:ext uri="{FF2B5EF4-FFF2-40B4-BE49-F238E27FC236}">
                  <a16:creationId xmlns:a16="http://schemas.microsoft.com/office/drawing/2014/main" id="{2C11E2F7-A076-75FD-A2F4-84A256261B17}"/>
                </a:ext>
              </a:extLst>
            </p:cNvPr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228601" y="0"/>
                  </a:moveTo>
                  <a:lnTo>
                    <a:pt x="228601" y="120124"/>
                  </a:lnTo>
                  <a:lnTo>
                    <a:pt x="0" y="120124"/>
                  </a:lnTo>
                  <a:lnTo>
                    <a:pt x="0" y="360373"/>
                  </a:lnTo>
                  <a:lnTo>
                    <a:pt x="228601" y="360373"/>
                  </a:lnTo>
                  <a:lnTo>
                    <a:pt x="228601" y="480498"/>
                  </a:lnTo>
                  <a:lnTo>
                    <a:pt x="457200" y="240248"/>
                  </a:lnTo>
                  <a:lnTo>
                    <a:pt x="228601" y="0"/>
                  </a:lnTo>
                  <a:close/>
                </a:path>
              </a:pathLst>
            </a:custGeom>
            <a:solidFill>
              <a:srgbClr val="0F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9" name="object 42">
              <a:extLst>
                <a:ext uri="{FF2B5EF4-FFF2-40B4-BE49-F238E27FC236}">
                  <a16:creationId xmlns:a16="http://schemas.microsoft.com/office/drawing/2014/main" id="{6090929B-CEEC-A4EF-6B05-9236FF804D58}"/>
                </a:ext>
              </a:extLst>
            </p:cNvPr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0" y="120124"/>
                  </a:moveTo>
                  <a:lnTo>
                    <a:pt x="228600" y="120124"/>
                  </a:lnTo>
                  <a:lnTo>
                    <a:pt x="228600" y="0"/>
                  </a:lnTo>
                  <a:lnTo>
                    <a:pt x="457200" y="240249"/>
                  </a:lnTo>
                  <a:lnTo>
                    <a:pt x="228600" y="480498"/>
                  </a:lnTo>
                  <a:lnTo>
                    <a:pt x="228600" y="360373"/>
                  </a:lnTo>
                  <a:lnTo>
                    <a:pt x="0" y="360373"/>
                  </a:lnTo>
                  <a:lnTo>
                    <a:pt x="0" y="12012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05D4AE3A-2118-F4C7-C37A-01BA1F6C0BA5}"/>
              </a:ext>
            </a:extLst>
          </p:cNvPr>
          <p:cNvSpPr txBox="1"/>
          <p:nvPr/>
        </p:nvSpPr>
        <p:spPr>
          <a:xfrm>
            <a:off x="3469728" y="3324594"/>
            <a:ext cx="168026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Exchange root with last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0776220-89E2-92E9-41DD-BE8A0C9C2F46}"/>
              </a:ext>
            </a:extLst>
          </p:cNvPr>
          <p:cNvSpPr txBox="1"/>
          <p:nvPr/>
        </p:nvSpPr>
        <p:spPr>
          <a:xfrm>
            <a:off x="7837255" y="3549735"/>
            <a:ext cx="146867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/>
              <a:t>Decrement heap side</a:t>
            </a:r>
          </a:p>
          <a:p>
            <a:r>
              <a:rPr lang="en-US" sz="1050"/>
              <a:t>HEAPIFY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1" y="1034796"/>
            <a:ext cx="22066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51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Heapsort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6465" y="3909729"/>
            <a:ext cx="482600" cy="506095"/>
            <a:chOff x="4362465" y="3909728"/>
            <a:chExt cx="482600" cy="506095"/>
          </a:xfrm>
        </p:grpSpPr>
        <p:sp>
          <p:nvSpPr>
            <p:cNvPr id="5" name="object 5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228601" y="0"/>
                  </a:moveTo>
                  <a:lnTo>
                    <a:pt x="228601" y="120124"/>
                  </a:lnTo>
                  <a:lnTo>
                    <a:pt x="0" y="120124"/>
                  </a:lnTo>
                  <a:lnTo>
                    <a:pt x="0" y="360373"/>
                  </a:lnTo>
                  <a:lnTo>
                    <a:pt x="228601" y="360373"/>
                  </a:lnTo>
                  <a:lnTo>
                    <a:pt x="228601" y="480498"/>
                  </a:lnTo>
                  <a:lnTo>
                    <a:pt x="457200" y="240248"/>
                  </a:lnTo>
                  <a:lnTo>
                    <a:pt x="228601" y="0"/>
                  </a:lnTo>
                  <a:close/>
                </a:path>
              </a:pathLst>
            </a:custGeom>
            <a:solidFill>
              <a:srgbClr val="0F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0" y="120124"/>
                  </a:moveTo>
                  <a:lnTo>
                    <a:pt x="228600" y="120124"/>
                  </a:lnTo>
                  <a:lnTo>
                    <a:pt x="228600" y="0"/>
                  </a:lnTo>
                  <a:lnTo>
                    <a:pt x="457200" y="240249"/>
                  </a:lnTo>
                  <a:lnTo>
                    <a:pt x="228600" y="480498"/>
                  </a:lnTo>
                  <a:lnTo>
                    <a:pt x="228600" y="360373"/>
                  </a:lnTo>
                  <a:lnTo>
                    <a:pt x="0" y="360373"/>
                  </a:lnTo>
                  <a:lnTo>
                    <a:pt x="0" y="12012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35905" y="3213065"/>
            <a:ext cx="1243965" cy="912494"/>
            <a:chOff x="1511904" y="3213065"/>
            <a:chExt cx="1243965" cy="912494"/>
          </a:xfrm>
        </p:grpSpPr>
        <p:sp>
          <p:nvSpPr>
            <p:cNvPr id="8" name="object 8"/>
            <p:cNvSpPr/>
            <p:nvPr/>
          </p:nvSpPr>
          <p:spPr>
            <a:xfrm>
              <a:off x="2404596" y="3225765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5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24604" y="3783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58426" y="3814572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39061" y="3495421"/>
            <a:ext cx="1779270" cy="632460"/>
            <a:chOff x="1815061" y="3495421"/>
            <a:chExt cx="1779270" cy="632460"/>
          </a:xfrm>
        </p:grpSpPr>
        <p:sp>
          <p:nvSpPr>
            <p:cNvPr id="12" name="object 12"/>
            <p:cNvSpPr/>
            <p:nvPr/>
          </p:nvSpPr>
          <p:spPr>
            <a:xfrm>
              <a:off x="18150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60" h="336550">
                  <a:moveTo>
                    <a:pt x="95930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6" y="295842"/>
                  </a:lnTo>
                  <a:lnTo>
                    <a:pt x="107638" y="295842"/>
                  </a:lnTo>
                  <a:lnTo>
                    <a:pt x="96123" y="273202"/>
                  </a:lnTo>
                  <a:lnTo>
                    <a:pt x="107444" y="267445"/>
                  </a:lnTo>
                  <a:lnTo>
                    <a:pt x="95930" y="244805"/>
                  </a:lnTo>
                  <a:close/>
                </a:path>
                <a:path w="645160" h="336550">
                  <a:moveTo>
                    <a:pt x="107444" y="267445"/>
                  </a:moveTo>
                  <a:lnTo>
                    <a:pt x="96123" y="273202"/>
                  </a:lnTo>
                  <a:lnTo>
                    <a:pt x="107638" y="295842"/>
                  </a:lnTo>
                  <a:lnTo>
                    <a:pt x="118958" y="290085"/>
                  </a:lnTo>
                  <a:lnTo>
                    <a:pt x="107444" y="267445"/>
                  </a:lnTo>
                  <a:close/>
                </a:path>
                <a:path w="645160" h="336550">
                  <a:moveTo>
                    <a:pt x="118958" y="290085"/>
                  </a:moveTo>
                  <a:lnTo>
                    <a:pt x="107638" y="295842"/>
                  </a:lnTo>
                  <a:lnTo>
                    <a:pt x="121886" y="295842"/>
                  </a:lnTo>
                  <a:lnTo>
                    <a:pt x="118958" y="290085"/>
                  </a:lnTo>
                  <a:close/>
                </a:path>
                <a:path w="645160" h="336550">
                  <a:moveTo>
                    <a:pt x="633326" y="0"/>
                  </a:moveTo>
                  <a:lnTo>
                    <a:pt x="107444" y="267445"/>
                  </a:lnTo>
                  <a:lnTo>
                    <a:pt x="118958" y="290085"/>
                  </a:lnTo>
                  <a:lnTo>
                    <a:pt x="644839" y="22640"/>
                  </a:lnTo>
                  <a:lnTo>
                    <a:pt x="6333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74136" y="3817620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80379" y="3495587"/>
            <a:ext cx="2434590" cy="1291590"/>
            <a:chOff x="856379" y="3495587"/>
            <a:chExt cx="2434590" cy="1291590"/>
          </a:xfrm>
        </p:grpSpPr>
        <p:sp>
          <p:nvSpPr>
            <p:cNvPr id="16" name="object 16"/>
            <p:cNvSpPr/>
            <p:nvPr/>
          </p:nvSpPr>
          <p:spPr>
            <a:xfrm>
              <a:off x="26873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5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5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5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5" h="336550">
                  <a:moveTo>
                    <a:pt x="12143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03694" y="44759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83536" y="4055691"/>
            <a:ext cx="1367790" cy="731520"/>
            <a:chOff x="1159536" y="4055691"/>
            <a:chExt cx="1367790" cy="731520"/>
          </a:xfrm>
        </p:grpSpPr>
        <p:sp>
          <p:nvSpPr>
            <p:cNvPr id="20" name="object 20"/>
            <p:cNvSpPr/>
            <p:nvPr/>
          </p:nvSpPr>
          <p:spPr>
            <a:xfrm>
              <a:off x="11595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12891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29892" y="4055737"/>
            <a:ext cx="1250315" cy="731520"/>
            <a:chOff x="1805891" y="4055737"/>
            <a:chExt cx="1250315" cy="731520"/>
          </a:xfrm>
        </p:grpSpPr>
        <p:sp>
          <p:nvSpPr>
            <p:cNvPr id="24" name="object 24"/>
            <p:cNvSpPr/>
            <p:nvPr/>
          </p:nvSpPr>
          <p:spPr>
            <a:xfrm>
              <a:off x="18058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4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4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4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4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56760" y="447598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517552" y="4059030"/>
            <a:ext cx="1134110" cy="728345"/>
            <a:chOff x="2993552" y="4059029"/>
            <a:chExt cx="1134110" cy="728345"/>
          </a:xfrm>
        </p:grpSpPr>
        <p:sp>
          <p:nvSpPr>
            <p:cNvPr id="28" name="object 28"/>
            <p:cNvSpPr/>
            <p:nvPr/>
          </p:nvSpPr>
          <p:spPr>
            <a:xfrm>
              <a:off x="2993552" y="4059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3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3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69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6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5415471" y="4475988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928395" y="4059086"/>
            <a:ext cx="3420110" cy="1362075"/>
            <a:chOff x="404395" y="4059085"/>
            <a:chExt cx="3420110" cy="1362075"/>
          </a:xfrm>
        </p:grpSpPr>
        <p:sp>
          <p:nvSpPr>
            <p:cNvPr id="32" name="object 32"/>
            <p:cNvSpPr/>
            <p:nvPr/>
          </p:nvSpPr>
          <p:spPr>
            <a:xfrm>
              <a:off x="3521105" y="4059085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7" y="432324"/>
                  </a:lnTo>
                  <a:lnTo>
                    <a:pt x="275233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3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9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9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2055679" y="510997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231552" y="4720023"/>
            <a:ext cx="1394460" cy="702945"/>
            <a:chOff x="707552" y="4720022"/>
            <a:chExt cx="1394460" cy="702945"/>
          </a:xfrm>
        </p:grpSpPr>
        <p:sp>
          <p:nvSpPr>
            <p:cNvPr id="36" name="object 36"/>
            <p:cNvSpPr/>
            <p:nvPr/>
          </p:nvSpPr>
          <p:spPr>
            <a:xfrm>
              <a:off x="707552" y="4720022"/>
              <a:ext cx="222885" cy="407670"/>
            </a:xfrm>
            <a:custGeom>
              <a:avLst/>
              <a:gdLst/>
              <a:ahLst/>
              <a:cxnLst/>
              <a:rect l="l" t="t" r="r" b="b"/>
              <a:pathLst>
                <a:path w="222884" h="407670">
                  <a:moveTo>
                    <a:pt x="25484" y="277014"/>
                  </a:moveTo>
                  <a:lnTo>
                    <a:pt x="0" y="407134"/>
                  </a:lnTo>
                  <a:lnTo>
                    <a:pt x="92901" y="312530"/>
                  </a:lnTo>
                  <a:lnTo>
                    <a:pt x="91758" y="311928"/>
                  </a:lnTo>
                  <a:lnTo>
                    <a:pt x="64509" y="311928"/>
                  </a:lnTo>
                  <a:lnTo>
                    <a:pt x="42037" y="300089"/>
                  </a:lnTo>
                  <a:lnTo>
                    <a:pt x="47956" y="288853"/>
                  </a:lnTo>
                  <a:lnTo>
                    <a:pt x="25484" y="277014"/>
                  </a:lnTo>
                  <a:close/>
                </a:path>
                <a:path w="222884" h="407670">
                  <a:moveTo>
                    <a:pt x="47956" y="288853"/>
                  </a:moveTo>
                  <a:lnTo>
                    <a:pt x="42037" y="300089"/>
                  </a:lnTo>
                  <a:lnTo>
                    <a:pt x="64509" y="311928"/>
                  </a:lnTo>
                  <a:lnTo>
                    <a:pt x="70429" y="300692"/>
                  </a:lnTo>
                  <a:lnTo>
                    <a:pt x="47956" y="288853"/>
                  </a:lnTo>
                  <a:close/>
                </a:path>
                <a:path w="222884" h="407670">
                  <a:moveTo>
                    <a:pt x="70429" y="300692"/>
                  </a:moveTo>
                  <a:lnTo>
                    <a:pt x="64509" y="311928"/>
                  </a:lnTo>
                  <a:lnTo>
                    <a:pt x="91758" y="311928"/>
                  </a:lnTo>
                  <a:lnTo>
                    <a:pt x="70429" y="300692"/>
                  </a:lnTo>
                  <a:close/>
                </a:path>
                <a:path w="222884" h="407670">
                  <a:moveTo>
                    <a:pt x="200125" y="0"/>
                  </a:moveTo>
                  <a:lnTo>
                    <a:pt x="47956" y="288853"/>
                  </a:lnTo>
                  <a:lnTo>
                    <a:pt x="70429" y="300692"/>
                  </a:lnTo>
                  <a:lnTo>
                    <a:pt x="222598" y="11837"/>
                  </a:lnTo>
                  <a:lnTo>
                    <a:pt x="20012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2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2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009656" y="3247644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9769" y="4736520"/>
            <a:ext cx="626110" cy="61531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71755">
              <a:spcBef>
                <a:spcPts val="55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  <a:p>
            <a:pPr marL="12700">
              <a:spcBef>
                <a:spcPts val="355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5767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4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8684842" y="32567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696803" y="3783549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59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806626" y="3814572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7987261" y="3495421"/>
            <a:ext cx="1779270" cy="632460"/>
            <a:chOff x="6463261" y="3495421"/>
            <a:chExt cx="1779270" cy="632460"/>
          </a:xfrm>
        </p:grpSpPr>
        <p:sp>
          <p:nvSpPr>
            <p:cNvPr id="48" name="object 48"/>
            <p:cNvSpPr/>
            <p:nvPr/>
          </p:nvSpPr>
          <p:spPr>
            <a:xfrm>
              <a:off x="64632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59" h="336550">
                  <a:moveTo>
                    <a:pt x="95929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5" y="295842"/>
                  </a:lnTo>
                  <a:lnTo>
                    <a:pt x="107637" y="295842"/>
                  </a:lnTo>
                  <a:lnTo>
                    <a:pt x="96123" y="273202"/>
                  </a:lnTo>
                  <a:lnTo>
                    <a:pt x="107443" y="267445"/>
                  </a:lnTo>
                  <a:lnTo>
                    <a:pt x="95929" y="244805"/>
                  </a:lnTo>
                  <a:close/>
                </a:path>
                <a:path w="645159" h="336550">
                  <a:moveTo>
                    <a:pt x="107443" y="267445"/>
                  </a:moveTo>
                  <a:lnTo>
                    <a:pt x="96123" y="273202"/>
                  </a:lnTo>
                  <a:lnTo>
                    <a:pt x="107637" y="295842"/>
                  </a:lnTo>
                  <a:lnTo>
                    <a:pt x="118957" y="290085"/>
                  </a:lnTo>
                  <a:lnTo>
                    <a:pt x="107443" y="267445"/>
                  </a:lnTo>
                  <a:close/>
                </a:path>
                <a:path w="645159" h="336550">
                  <a:moveTo>
                    <a:pt x="118957" y="290085"/>
                  </a:moveTo>
                  <a:lnTo>
                    <a:pt x="107637" y="295842"/>
                  </a:lnTo>
                  <a:lnTo>
                    <a:pt x="121885" y="295842"/>
                  </a:lnTo>
                  <a:lnTo>
                    <a:pt x="118957" y="290085"/>
                  </a:lnTo>
                  <a:close/>
                </a:path>
                <a:path w="645159" h="336550">
                  <a:moveTo>
                    <a:pt x="633324" y="0"/>
                  </a:moveTo>
                  <a:lnTo>
                    <a:pt x="107443" y="267445"/>
                  </a:lnTo>
                  <a:lnTo>
                    <a:pt x="118957" y="290085"/>
                  </a:lnTo>
                  <a:lnTo>
                    <a:pt x="644839" y="22640"/>
                  </a:lnTo>
                  <a:lnTo>
                    <a:pt x="63332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7889308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9530271" y="3817620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7028579" y="3495587"/>
            <a:ext cx="2434590" cy="1291590"/>
            <a:chOff x="5504579" y="3495587"/>
            <a:chExt cx="2434590" cy="1291590"/>
          </a:xfrm>
        </p:grpSpPr>
        <p:sp>
          <p:nvSpPr>
            <p:cNvPr id="52" name="object 52"/>
            <p:cNvSpPr/>
            <p:nvPr/>
          </p:nvSpPr>
          <p:spPr>
            <a:xfrm>
              <a:off x="73355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4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4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4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4" h="336550">
                  <a:moveTo>
                    <a:pt x="12145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7151894" y="44759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331736" y="4055691"/>
            <a:ext cx="1367790" cy="731520"/>
            <a:chOff x="5807736" y="4055691"/>
            <a:chExt cx="1367790" cy="731520"/>
          </a:xfrm>
        </p:grpSpPr>
        <p:sp>
          <p:nvSpPr>
            <p:cNvPr id="56" name="object 56"/>
            <p:cNvSpPr/>
            <p:nvPr/>
          </p:nvSpPr>
          <p:spPr>
            <a:xfrm>
              <a:off x="58077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79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79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79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79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8461090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7978092" y="4055737"/>
            <a:ext cx="1250315" cy="731520"/>
            <a:chOff x="6454091" y="4055737"/>
            <a:chExt cx="1250315" cy="731520"/>
          </a:xfrm>
        </p:grpSpPr>
        <p:sp>
          <p:nvSpPr>
            <p:cNvPr id="60" name="object 60"/>
            <p:cNvSpPr/>
            <p:nvPr/>
          </p:nvSpPr>
          <p:spPr>
            <a:xfrm>
              <a:off x="64540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5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5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5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5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3512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9004960" y="447598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9165752" y="4059030"/>
            <a:ext cx="1134110" cy="728345"/>
            <a:chOff x="7641752" y="4059029"/>
            <a:chExt cx="1134110" cy="728345"/>
          </a:xfrm>
        </p:grpSpPr>
        <p:sp>
          <p:nvSpPr>
            <p:cNvPr id="64" name="object 64"/>
            <p:cNvSpPr/>
            <p:nvPr/>
          </p:nvSpPr>
          <p:spPr>
            <a:xfrm>
              <a:off x="7641752" y="40590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4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4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70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10061290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9693305" y="4059085"/>
            <a:ext cx="303530" cy="432434"/>
          </a:xfrm>
          <a:custGeom>
            <a:avLst/>
            <a:gdLst/>
            <a:ahLst/>
            <a:cxnLst/>
            <a:rect l="l" t="t" r="r" b="b"/>
            <a:pathLst>
              <a:path w="303529" h="432435">
                <a:moveTo>
                  <a:pt x="220743" y="334931"/>
                </a:moveTo>
                <a:lnTo>
                  <a:pt x="199824" y="349338"/>
                </a:lnTo>
                <a:lnTo>
                  <a:pt x="303236" y="432324"/>
                </a:lnTo>
                <a:lnTo>
                  <a:pt x="275232" y="345391"/>
                </a:lnTo>
                <a:lnTo>
                  <a:pt x="227947" y="345391"/>
                </a:lnTo>
                <a:lnTo>
                  <a:pt x="220743" y="334931"/>
                </a:lnTo>
                <a:close/>
              </a:path>
              <a:path w="303529" h="432435">
                <a:moveTo>
                  <a:pt x="241662" y="320524"/>
                </a:moveTo>
                <a:lnTo>
                  <a:pt x="220743" y="334931"/>
                </a:lnTo>
                <a:lnTo>
                  <a:pt x="227947" y="345391"/>
                </a:lnTo>
                <a:lnTo>
                  <a:pt x="248866" y="330984"/>
                </a:lnTo>
                <a:lnTo>
                  <a:pt x="241662" y="320524"/>
                </a:lnTo>
                <a:close/>
              </a:path>
              <a:path w="303529" h="432435">
                <a:moveTo>
                  <a:pt x="262581" y="306118"/>
                </a:moveTo>
                <a:lnTo>
                  <a:pt x="241662" y="320524"/>
                </a:lnTo>
                <a:lnTo>
                  <a:pt x="248866" y="330984"/>
                </a:lnTo>
                <a:lnTo>
                  <a:pt x="227947" y="345391"/>
                </a:lnTo>
                <a:lnTo>
                  <a:pt x="275232" y="345391"/>
                </a:lnTo>
                <a:lnTo>
                  <a:pt x="262581" y="306118"/>
                </a:lnTo>
                <a:close/>
              </a:path>
              <a:path w="303529" h="432435">
                <a:moveTo>
                  <a:pt x="20918" y="0"/>
                </a:moveTo>
                <a:lnTo>
                  <a:pt x="0" y="14406"/>
                </a:lnTo>
                <a:lnTo>
                  <a:pt x="220743" y="334931"/>
                </a:lnTo>
                <a:lnTo>
                  <a:pt x="241662" y="320524"/>
                </a:lnTo>
                <a:lnTo>
                  <a:pt x="20918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8" name="object 68"/>
          <p:cNvGrpSpPr/>
          <p:nvPr/>
        </p:nvGrpSpPr>
        <p:grpSpPr>
          <a:xfrm>
            <a:off x="6576595" y="5066249"/>
            <a:ext cx="365760" cy="354965"/>
            <a:chOff x="5052595" y="5066248"/>
            <a:chExt cx="365760" cy="354965"/>
          </a:xfrm>
        </p:grpSpPr>
        <p:sp>
          <p:nvSpPr>
            <p:cNvPr id="69" name="object 69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455503" y="5066248"/>
            <a:ext cx="365760" cy="356870"/>
            <a:chOff x="5931503" y="5066248"/>
            <a:chExt cx="365760" cy="356870"/>
          </a:xfrm>
        </p:grpSpPr>
        <p:sp>
          <p:nvSpPr>
            <p:cNvPr id="72" name="object 72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70" y="308638"/>
                  </a:lnTo>
                  <a:lnTo>
                    <a:pt x="124915" y="325335"/>
                  </a:lnTo>
                  <a:lnTo>
                    <a:pt x="170146" y="331251"/>
                  </a:lnTo>
                  <a:lnTo>
                    <a:pt x="215378" y="325335"/>
                  </a:lnTo>
                  <a:lnTo>
                    <a:pt x="256022" y="308638"/>
                  </a:lnTo>
                  <a:lnTo>
                    <a:pt x="290458" y="282741"/>
                  </a:lnTo>
                  <a:lnTo>
                    <a:pt x="317062" y="249220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6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908091" y="5066249"/>
            <a:ext cx="365760" cy="354965"/>
            <a:chOff x="6384091" y="5066248"/>
            <a:chExt cx="365760" cy="354965"/>
          </a:xfrm>
        </p:grpSpPr>
        <p:sp>
          <p:nvSpPr>
            <p:cNvPr id="75" name="object 75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663476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57</a:t>
            </a:fld>
            <a:endParaRPr spc="-25"/>
          </a:p>
        </p:txBody>
      </p:sp>
      <p:sp>
        <p:nvSpPr>
          <p:cNvPr id="78" name="object 78"/>
          <p:cNvSpPr txBox="1"/>
          <p:nvPr/>
        </p:nvSpPr>
        <p:spPr>
          <a:xfrm>
            <a:off x="7557970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6832089" y="4793995"/>
            <a:ext cx="8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1" y="1034796"/>
            <a:ext cx="22066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51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Heapsort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6465" y="3909729"/>
            <a:ext cx="482600" cy="506095"/>
            <a:chOff x="4362465" y="3909728"/>
            <a:chExt cx="482600" cy="506095"/>
          </a:xfrm>
        </p:grpSpPr>
        <p:sp>
          <p:nvSpPr>
            <p:cNvPr id="5" name="object 5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228601" y="0"/>
                  </a:moveTo>
                  <a:lnTo>
                    <a:pt x="228601" y="120124"/>
                  </a:lnTo>
                  <a:lnTo>
                    <a:pt x="0" y="120124"/>
                  </a:lnTo>
                  <a:lnTo>
                    <a:pt x="0" y="360373"/>
                  </a:lnTo>
                  <a:lnTo>
                    <a:pt x="228601" y="360373"/>
                  </a:lnTo>
                  <a:lnTo>
                    <a:pt x="228601" y="480498"/>
                  </a:lnTo>
                  <a:lnTo>
                    <a:pt x="457200" y="240248"/>
                  </a:lnTo>
                  <a:lnTo>
                    <a:pt x="228601" y="0"/>
                  </a:lnTo>
                  <a:close/>
                </a:path>
              </a:pathLst>
            </a:custGeom>
            <a:solidFill>
              <a:srgbClr val="0F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0" y="120124"/>
                  </a:moveTo>
                  <a:lnTo>
                    <a:pt x="228600" y="120124"/>
                  </a:lnTo>
                  <a:lnTo>
                    <a:pt x="228600" y="0"/>
                  </a:lnTo>
                  <a:lnTo>
                    <a:pt x="457200" y="240249"/>
                  </a:lnTo>
                  <a:lnTo>
                    <a:pt x="228600" y="480498"/>
                  </a:lnTo>
                  <a:lnTo>
                    <a:pt x="228600" y="360373"/>
                  </a:lnTo>
                  <a:lnTo>
                    <a:pt x="0" y="360373"/>
                  </a:lnTo>
                  <a:lnTo>
                    <a:pt x="0" y="12012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285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5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7436" y="3256788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604" y="3783549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60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3187" y="381457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39061" y="3495421"/>
            <a:ext cx="1779270" cy="632460"/>
            <a:chOff x="1815061" y="3495421"/>
            <a:chExt cx="1779270" cy="632460"/>
          </a:xfrm>
        </p:grpSpPr>
        <p:sp>
          <p:nvSpPr>
            <p:cNvPr id="12" name="object 12"/>
            <p:cNvSpPr/>
            <p:nvPr/>
          </p:nvSpPr>
          <p:spPr>
            <a:xfrm>
              <a:off x="18150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60" h="336550">
                  <a:moveTo>
                    <a:pt x="95930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6" y="295842"/>
                  </a:lnTo>
                  <a:lnTo>
                    <a:pt x="107638" y="295842"/>
                  </a:lnTo>
                  <a:lnTo>
                    <a:pt x="96123" y="273202"/>
                  </a:lnTo>
                  <a:lnTo>
                    <a:pt x="107444" y="267445"/>
                  </a:lnTo>
                  <a:lnTo>
                    <a:pt x="95930" y="244805"/>
                  </a:lnTo>
                  <a:close/>
                </a:path>
                <a:path w="645160" h="336550">
                  <a:moveTo>
                    <a:pt x="107444" y="267445"/>
                  </a:moveTo>
                  <a:lnTo>
                    <a:pt x="96123" y="273202"/>
                  </a:lnTo>
                  <a:lnTo>
                    <a:pt x="107638" y="295842"/>
                  </a:lnTo>
                  <a:lnTo>
                    <a:pt x="118958" y="290085"/>
                  </a:lnTo>
                  <a:lnTo>
                    <a:pt x="107444" y="267445"/>
                  </a:lnTo>
                  <a:close/>
                </a:path>
                <a:path w="645160" h="336550">
                  <a:moveTo>
                    <a:pt x="118958" y="290085"/>
                  </a:moveTo>
                  <a:lnTo>
                    <a:pt x="107638" y="295842"/>
                  </a:lnTo>
                  <a:lnTo>
                    <a:pt x="121886" y="295842"/>
                  </a:lnTo>
                  <a:lnTo>
                    <a:pt x="118958" y="290085"/>
                  </a:lnTo>
                  <a:close/>
                </a:path>
                <a:path w="645160" h="336550">
                  <a:moveTo>
                    <a:pt x="633326" y="0"/>
                  </a:moveTo>
                  <a:lnTo>
                    <a:pt x="107444" y="267445"/>
                  </a:lnTo>
                  <a:lnTo>
                    <a:pt x="118958" y="290085"/>
                  </a:lnTo>
                  <a:lnTo>
                    <a:pt x="644839" y="22640"/>
                  </a:lnTo>
                  <a:lnTo>
                    <a:pt x="6333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2072" y="3817620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80379" y="3495587"/>
            <a:ext cx="2434590" cy="1291590"/>
            <a:chOff x="856379" y="3495587"/>
            <a:chExt cx="2434590" cy="1291590"/>
          </a:xfrm>
        </p:grpSpPr>
        <p:sp>
          <p:nvSpPr>
            <p:cNvPr id="16" name="object 16"/>
            <p:cNvSpPr/>
            <p:nvPr/>
          </p:nvSpPr>
          <p:spPr>
            <a:xfrm>
              <a:off x="26873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5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5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5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5" h="336550">
                  <a:moveTo>
                    <a:pt x="12143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03694" y="44759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83536" y="4055691"/>
            <a:ext cx="1367790" cy="731520"/>
            <a:chOff x="1159536" y="4055691"/>
            <a:chExt cx="1367790" cy="731520"/>
          </a:xfrm>
        </p:grpSpPr>
        <p:sp>
          <p:nvSpPr>
            <p:cNvPr id="20" name="object 20"/>
            <p:cNvSpPr/>
            <p:nvPr/>
          </p:nvSpPr>
          <p:spPr>
            <a:xfrm>
              <a:off x="11595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812891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329892" y="4055737"/>
            <a:ext cx="1250315" cy="731520"/>
            <a:chOff x="1805891" y="4055737"/>
            <a:chExt cx="1250315" cy="731520"/>
          </a:xfrm>
        </p:grpSpPr>
        <p:sp>
          <p:nvSpPr>
            <p:cNvPr id="24" name="object 24"/>
            <p:cNvSpPr/>
            <p:nvPr/>
          </p:nvSpPr>
          <p:spPr>
            <a:xfrm>
              <a:off x="18058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4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4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4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4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356760" y="447598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4517553" y="4059029"/>
            <a:ext cx="307975" cy="434340"/>
          </a:xfrm>
          <a:custGeom>
            <a:avLst/>
            <a:gdLst/>
            <a:ahLst/>
            <a:cxnLst/>
            <a:rect l="l" t="t" r="r" b="b"/>
            <a:pathLst>
              <a:path w="307975" h="434339">
                <a:moveTo>
                  <a:pt x="41333" y="308159"/>
                </a:moveTo>
                <a:lnTo>
                  <a:pt x="0" y="434143"/>
                </a:lnTo>
                <a:lnTo>
                  <a:pt x="103858" y="351716"/>
                </a:lnTo>
                <a:lnTo>
                  <a:pt x="97975" y="347618"/>
                </a:lnTo>
                <a:lnTo>
                  <a:pt x="75756" y="347618"/>
                </a:lnTo>
                <a:lnTo>
                  <a:pt x="54916" y="333099"/>
                </a:lnTo>
                <a:lnTo>
                  <a:pt x="62175" y="322678"/>
                </a:lnTo>
                <a:lnTo>
                  <a:pt x="41333" y="308159"/>
                </a:lnTo>
                <a:close/>
              </a:path>
              <a:path w="307975" h="434339">
                <a:moveTo>
                  <a:pt x="62175" y="322678"/>
                </a:moveTo>
                <a:lnTo>
                  <a:pt x="54916" y="333099"/>
                </a:lnTo>
                <a:lnTo>
                  <a:pt x="75756" y="347618"/>
                </a:lnTo>
                <a:lnTo>
                  <a:pt x="83016" y="337197"/>
                </a:lnTo>
                <a:lnTo>
                  <a:pt x="62175" y="322678"/>
                </a:lnTo>
                <a:close/>
              </a:path>
              <a:path w="307975" h="434339">
                <a:moveTo>
                  <a:pt x="83016" y="337197"/>
                </a:moveTo>
                <a:lnTo>
                  <a:pt x="75756" y="347618"/>
                </a:lnTo>
                <a:lnTo>
                  <a:pt x="97975" y="347618"/>
                </a:lnTo>
                <a:lnTo>
                  <a:pt x="83016" y="337197"/>
                </a:lnTo>
                <a:close/>
              </a:path>
              <a:path w="307975" h="434339">
                <a:moveTo>
                  <a:pt x="286969" y="0"/>
                </a:moveTo>
                <a:lnTo>
                  <a:pt x="62175" y="322678"/>
                </a:lnTo>
                <a:lnTo>
                  <a:pt x="83016" y="337197"/>
                </a:lnTo>
                <a:lnTo>
                  <a:pt x="307811" y="14519"/>
                </a:lnTo>
                <a:lnTo>
                  <a:pt x="286969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5285807" y="4430198"/>
            <a:ext cx="365760" cy="356870"/>
            <a:chOff x="3761807" y="4430198"/>
            <a:chExt cx="365760" cy="356870"/>
          </a:xfrm>
        </p:grpSpPr>
        <p:sp>
          <p:nvSpPr>
            <p:cNvPr id="29" name="object 29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70" y="308637"/>
                  </a:lnTo>
                  <a:lnTo>
                    <a:pt x="124915" y="325334"/>
                  </a:lnTo>
                  <a:lnTo>
                    <a:pt x="170146" y="331250"/>
                  </a:lnTo>
                  <a:lnTo>
                    <a:pt x="215378" y="325334"/>
                  </a:lnTo>
                  <a:lnTo>
                    <a:pt x="256022" y="308637"/>
                  </a:lnTo>
                  <a:lnTo>
                    <a:pt x="290458" y="282739"/>
                  </a:lnTo>
                  <a:lnTo>
                    <a:pt x="317062" y="249219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5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07536" y="44759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28395" y="5066249"/>
            <a:ext cx="365760" cy="354965"/>
            <a:chOff x="404395" y="5066248"/>
            <a:chExt cx="365760" cy="354965"/>
          </a:xfrm>
        </p:grpSpPr>
        <p:sp>
          <p:nvSpPr>
            <p:cNvPr id="33" name="object 33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6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6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807304" y="5066248"/>
            <a:ext cx="365760" cy="356870"/>
            <a:chOff x="1283304" y="5066248"/>
            <a:chExt cx="365760" cy="356870"/>
          </a:xfrm>
        </p:grpSpPr>
        <p:sp>
          <p:nvSpPr>
            <p:cNvPr id="36" name="object 36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259891" y="5066249"/>
            <a:ext cx="365760" cy="354965"/>
            <a:chOff x="1735891" y="5066248"/>
            <a:chExt cx="365760" cy="354965"/>
          </a:xfrm>
        </p:grpSpPr>
        <p:sp>
          <p:nvSpPr>
            <p:cNvPr id="39" name="object 39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2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2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15277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9769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03244" y="4260595"/>
            <a:ext cx="8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767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4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690398" y="32567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96803" y="3783549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59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07418" y="3814572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87261" y="3495421"/>
            <a:ext cx="1779270" cy="632460"/>
            <a:chOff x="6463261" y="3495421"/>
            <a:chExt cx="1779270" cy="632460"/>
          </a:xfrm>
        </p:grpSpPr>
        <p:sp>
          <p:nvSpPr>
            <p:cNvPr id="49" name="object 49"/>
            <p:cNvSpPr/>
            <p:nvPr/>
          </p:nvSpPr>
          <p:spPr>
            <a:xfrm>
              <a:off x="64632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59" h="336550">
                  <a:moveTo>
                    <a:pt x="95929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5" y="295842"/>
                  </a:lnTo>
                  <a:lnTo>
                    <a:pt x="107637" y="295842"/>
                  </a:lnTo>
                  <a:lnTo>
                    <a:pt x="96123" y="273202"/>
                  </a:lnTo>
                  <a:lnTo>
                    <a:pt x="107443" y="267445"/>
                  </a:lnTo>
                  <a:lnTo>
                    <a:pt x="95929" y="244805"/>
                  </a:lnTo>
                  <a:close/>
                </a:path>
                <a:path w="645159" h="336550">
                  <a:moveTo>
                    <a:pt x="107443" y="267445"/>
                  </a:moveTo>
                  <a:lnTo>
                    <a:pt x="96123" y="273202"/>
                  </a:lnTo>
                  <a:lnTo>
                    <a:pt x="107637" y="295842"/>
                  </a:lnTo>
                  <a:lnTo>
                    <a:pt x="118957" y="290085"/>
                  </a:lnTo>
                  <a:lnTo>
                    <a:pt x="107443" y="267445"/>
                  </a:lnTo>
                  <a:close/>
                </a:path>
                <a:path w="645159" h="336550">
                  <a:moveTo>
                    <a:pt x="118957" y="290085"/>
                  </a:moveTo>
                  <a:lnTo>
                    <a:pt x="107637" y="295842"/>
                  </a:lnTo>
                  <a:lnTo>
                    <a:pt x="121885" y="295842"/>
                  </a:lnTo>
                  <a:lnTo>
                    <a:pt x="118957" y="290085"/>
                  </a:lnTo>
                  <a:close/>
                </a:path>
                <a:path w="645159" h="336550">
                  <a:moveTo>
                    <a:pt x="633324" y="0"/>
                  </a:moveTo>
                  <a:lnTo>
                    <a:pt x="107443" y="267445"/>
                  </a:lnTo>
                  <a:lnTo>
                    <a:pt x="118957" y="290085"/>
                  </a:lnTo>
                  <a:lnTo>
                    <a:pt x="644839" y="22640"/>
                  </a:lnTo>
                  <a:lnTo>
                    <a:pt x="63332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89308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30271" y="3817620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7028579" y="3495587"/>
            <a:ext cx="2434590" cy="1291590"/>
            <a:chOff x="5504579" y="3495587"/>
            <a:chExt cx="2434590" cy="1291590"/>
          </a:xfrm>
        </p:grpSpPr>
        <p:sp>
          <p:nvSpPr>
            <p:cNvPr id="53" name="object 53"/>
            <p:cNvSpPr/>
            <p:nvPr/>
          </p:nvSpPr>
          <p:spPr>
            <a:xfrm>
              <a:off x="73355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4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4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4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4" h="336550">
                  <a:moveTo>
                    <a:pt x="12145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7170944" y="447598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331736" y="4055691"/>
            <a:ext cx="1367790" cy="731520"/>
            <a:chOff x="5807736" y="4055691"/>
            <a:chExt cx="1367790" cy="731520"/>
          </a:xfrm>
        </p:grpSpPr>
        <p:sp>
          <p:nvSpPr>
            <p:cNvPr id="57" name="object 57"/>
            <p:cNvSpPr/>
            <p:nvPr/>
          </p:nvSpPr>
          <p:spPr>
            <a:xfrm>
              <a:off x="58077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79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79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79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79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8461090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7978092" y="4055737"/>
            <a:ext cx="1250315" cy="731520"/>
            <a:chOff x="6454091" y="4055737"/>
            <a:chExt cx="1250315" cy="731520"/>
          </a:xfrm>
        </p:grpSpPr>
        <p:sp>
          <p:nvSpPr>
            <p:cNvPr id="61" name="object 61"/>
            <p:cNvSpPr/>
            <p:nvPr/>
          </p:nvSpPr>
          <p:spPr>
            <a:xfrm>
              <a:off x="6454091" y="40557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5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1" y="435672"/>
                  </a:lnTo>
                  <a:lnTo>
                    <a:pt x="380548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5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5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8" y="361933"/>
                  </a:lnTo>
                  <a:lnTo>
                    <a:pt x="357888" y="317616"/>
                  </a:lnTo>
                  <a:close/>
                </a:path>
                <a:path w="418465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3512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512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4" name="object 64"/>
          <p:cNvGrpSpPr/>
          <p:nvPr/>
        </p:nvGrpSpPr>
        <p:grpSpPr>
          <a:xfrm>
            <a:off x="9934008" y="4430198"/>
            <a:ext cx="365760" cy="356870"/>
            <a:chOff x="8410008" y="4430198"/>
            <a:chExt cx="365760" cy="356870"/>
          </a:xfrm>
        </p:grpSpPr>
        <p:sp>
          <p:nvSpPr>
            <p:cNvPr id="65" name="object 65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10055735" y="44759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6576595" y="5066249"/>
            <a:ext cx="365760" cy="354965"/>
            <a:chOff x="5052595" y="5066248"/>
            <a:chExt cx="365760" cy="354965"/>
          </a:xfrm>
        </p:grpSpPr>
        <p:sp>
          <p:nvSpPr>
            <p:cNvPr id="69" name="object 69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7455503" y="5066248"/>
            <a:ext cx="365760" cy="356870"/>
            <a:chOff x="5931503" y="5066248"/>
            <a:chExt cx="365760" cy="356870"/>
          </a:xfrm>
        </p:grpSpPr>
        <p:sp>
          <p:nvSpPr>
            <p:cNvPr id="72" name="object 72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70" y="308638"/>
                  </a:lnTo>
                  <a:lnTo>
                    <a:pt x="124915" y="325335"/>
                  </a:lnTo>
                  <a:lnTo>
                    <a:pt x="170146" y="331251"/>
                  </a:lnTo>
                  <a:lnTo>
                    <a:pt x="215378" y="325335"/>
                  </a:lnTo>
                  <a:lnTo>
                    <a:pt x="256022" y="308638"/>
                  </a:lnTo>
                  <a:lnTo>
                    <a:pt x="290458" y="282741"/>
                  </a:lnTo>
                  <a:lnTo>
                    <a:pt x="317062" y="249220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6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7908091" y="5066249"/>
            <a:ext cx="365760" cy="354965"/>
            <a:chOff x="6384091" y="5066248"/>
            <a:chExt cx="365760" cy="354965"/>
          </a:xfrm>
        </p:grpSpPr>
        <p:sp>
          <p:nvSpPr>
            <p:cNvPr id="75" name="object 75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6663476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0" name="object 8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58</a:t>
            </a:fld>
            <a:endParaRPr spc="-25"/>
          </a:p>
        </p:txBody>
      </p:sp>
      <p:sp>
        <p:nvSpPr>
          <p:cNvPr id="78" name="object 78"/>
          <p:cNvSpPr txBox="1"/>
          <p:nvPr/>
        </p:nvSpPr>
        <p:spPr>
          <a:xfrm>
            <a:off x="7557970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79" name="object 79"/>
          <p:cNvSpPr txBox="1"/>
          <p:nvPr/>
        </p:nvSpPr>
        <p:spPr>
          <a:xfrm>
            <a:off x="8965690" y="4050719"/>
            <a:ext cx="140335" cy="664210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>
              <a:spcBef>
                <a:spcPts val="765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  <a:p>
            <a:pPr marL="31750">
              <a:spcBef>
                <a:spcPts val="52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1" y="1034796"/>
            <a:ext cx="22066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51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Heapsort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6465" y="3909729"/>
            <a:ext cx="482600" cy="506095"/>
            <a:chOff x="4362465" y="3909728"/>
            <a:chExt cx="482600" cy="506095"/>
          </a:xfrm>
        </p:grpSpPr>
        <p:sp>
          <p:nvSpPr>
            <p:cNvPr id="5" name="object 5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228601" y="0"/>
                  </a:moveTo>
                  <a:lnTo>
                    <a:pt x="228601" y="120124"/>
                  </a:lnTo>
                  <a:lnTo>
                    <a:pt x="0" y="120124"/>
                  </a:lnTo>
                  <a:lnTo>
                    <a:pt x="0" y="360373"/>
                  </a:lnTo>
                  <a:lnTo>
                    <a:pt x="228601" y="360373"/>
                  </a:lnTo>
                  <a:lnTo>
                    <a:pt x="228601" y="480498"/>
                  </a:lnTo>
                  <a:lnTo>
                    <a:pt x="457200" y="240248"/>
                  </a:lnTo>
                  <a:lnTo>
                    <a:pt x="228601" y="0"/>
                  </a:lnTo>
                  <a:close/>
                </a:path>
              </a:pathLst>
            </a:custGeom>
            <a:solidFill>
              <a:srgbClr val="0F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0" y="120124"/>
                  </a:moveTo>
                  <a:lnTo>
                    <a:pt x="228600" y="120124"/>
                  </a:lnTo>
                  <a:lnTo>
                    <a:pt x="228600" y="0"/>
                  </a:lnTo>
                  <a:lnTo>
                    <a:pt x="457200" y="240249"/>
                  </a:lnTo>
                  <a:lnTo>
                    <a:pt x="228600" y="480498"/>
                  </a:lnTo>
                  <a:lnTo>
                    <a:pt x="228600" y="360373"/>
                  </a:lnTo>
                  <a:lnTo>
                    <a:pt x="0" y="360373"/>
                  </a:lnTo>
                  <a:lnTo>
                    <a:pt x="0" y="12012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285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5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38229" y="32567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604" y="3783549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60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63187" y="381457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339061" y="3495421"/>
            <a:ext cx="1779270" cy="632460"/>
            <a:chOff x="1815061" y="3495421"/>
            <a:chExt cx="1779270" cy="632460"/>
          </a:xfrm>
        </p:grpSpPr>
        <p:sp>
          <p:nvSpPr>
            <p:cNvPr id="12" name="object 12"/>
            <p:cNvSpPr/>
            <p:nvPr/>
          </p:nvSpPr>
          <p:spPr>
            <a:xfrm>
              <a:off x="18150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60" h="336550">
                  <a:moveTo>
                    <a:pt x="95930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6" y="295842"/>
                  </a:lnTo>
                  <a:lnTo>
                    <a:pt x="107638" y="295842"/>
                  </a:lnTo>
                  <a:lnTo>
                    <a:pt x="96123" y="273202"/>
                  </a:lnTo>
                  <a:lnTo>
                    <a:pt x="107444" y="267445"/>
                  </a:lnTo>
                  <a:lnTo>
                    <a:pt x="95930" y="244805"/>
                  </a:lnTo>
                  <a:close/>
                </a:path>
                <a:path w="645160" h="336550">
                  <a:moveTo>
                    <a:pt x="107444" y="267445"/>
                  </a:moveTo>
                  <a:lnTo>
                    <a:pt x="96123" y="273202"/>
                  </a:lnTo>
                  <a:lnTo>
                    <a:pt x="107638" y="295842"/>
                  </a:lnTo>
                  <a:lnTo>
                    <a:pt x="118958" y="290085"/>
                  </a:lnTo>
                  <a:lnTo>
                    <a:pt x="107444" y="267445"/>
                  </a:lnTo>
                  <a:close/>
                </a:path>
                <a:path w="645160" h="336550">
                  <a:moveTo>
                    <a:pt x="118958" y="290085"/>
                  </a:moveTo>
                  <a:lnTo>
                    <a:pt x="107638" y="295842"/>
                  </a:lnTo>
                  <a:lnTo>
                    <a:pt x="121886" y="295842"/>
                  </a:lnTo>
                  <a:lnTo>
                    <a:pt x="118958" y="290085"/>
                  </a:lnTo>
                  <a:close/>
                </a:path>
                <a:path w="645160" h="336550">
                  <a:moveTo>
                    <a:pt x="633326" y="0"/>
                  </a:moveTo>
                  <a:lnTo>
                    <a:pt x="107444" y="267445"/>
                  </a:lnTo>
                  <a:lnTo>
                    <a:pt x="118958" y="290085"/>
                  </a:lnTo>
                  <a:lnTo>
                    <a:pt x="644839" y="22640"/>
                  </a:lnTo>
                  <a:lnTo>
                    <a:pt x="6333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882072" y="3817620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80379" y="3495587"/>
            <a:ext cx="2434590" cy="1291590"/>
            <a:chOff x="856379" y="3495587"/>
            <a:chExt cx="2434590" cy="1291590"/>
          </a:xfrm>
        </p:grpSpPr>
        <p:sp>
          <p:nvSpPr>
            <p:cNvPr id="16" name="object 16"/>
            <p:cNvSpPr/>
            <p:nvPr/>
          </p:nvSpPr>
          <p:spPr>
            <a:xfrm>
              <a:off x="2687305" y="34955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5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5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5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5" h="336550">
                  <a:moveTo>
                    <a:pt x="12143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3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22744" y="447598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683536" y="4055691"/>
            <a:ext cx="1367790" cy="731520"/>
            <a:chOff x="1159536" y="4055691"/>
            <a:chExt cx="1367790" cy="731520"/>
          </a:xfrm>
        </p:grpSpPr>
        <p:sp>
          <p:nvSpPr>
            <p:cNvPr id="20" name="object 20"/>
            <p:cNvSpPr/>
            <p:nvPr/>
          </p:nvSpPr>
          <p:spPr>
            <a:xfrm>
              <a:off x="1159536" y="40556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80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80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80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80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12891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14395" y="4432265"/>
            <a:ext cx="365760" cy="354965"/>
            <a:chOff x="2690395" y="4432264"/>
            <a:chExt cx="365760" cy="354965"/>
          </a:xfrm>
        </p:grpSpPr>
        <p:sp>
          <p:nvSpPr>
            <p:cNvPr id="25" name="object 25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36917" y="4475988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85807" y="4430198"/>
            <a:ext cx="365760" cy="356870"/>
            <a:chOff x="3761807" y="4430198"/>
            <a:chExt cx="365760" cy="356870"/>
          </a:xfrm>
        </p:grpSpPr>
        <p:sp>
          <p:nvSpPr>
            <p:cNvPr id="29" name="object 29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70" y="308637"/>
                  </a:lnTo>
                  <a:lnTo>
                    <a:pt x="124915" y="325334"/>
                  </a:lnTo>
                  <a:lnTo>
                    <a:pt x="170146" y="331250"/>
                  </a:lnTo>
                  <a:lnTo>
                    <a:pt x="215378" y="325334"/>
                  </a:lnTo>
                  <a:lnTo>
                    <a:pt x="256022" y="308637"/>
                  </a:lnTo>
                  <a:lnTo>
                    <a:pt x="290458" y="282739"/>
                  </a:lnTo>
                  <a:lnTo>
                    <a:pt x="317062" y="249219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5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07536" y="44759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28395" y="5066249"/>
            <a:ext cx="365760" cy="354965"/>
            <a:chOff x="404395" y="5066248"/>
            <a:chExt cx="365760" cy="354965"/>
          </a:xfrm>
        </p:grpSpPr>
        <p:sp>
          <p:nvSpPr>
            <p:cNvPr id="33" name="object 33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6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6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807304" y="5066248"/>
            <a:ext cx="365760" cy="356870"/>
            <a:chOff x="1283304" y="5066248"/>
            <a:chExt cx="365760" cy="356870"/>
          </a:xfrm>
        </p:grpSpPr>
        <p:sp>
          <p:nvSpPr>
            <p:cNvPr id="36" name="object 36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259891" y="5066249"/>
            <a:ext cx="365760" cy="354965"/>
            <a:chOff x="1735891" y="5066248"/>
            <a:chExt cx="365760" cy="354965"/>
          </a:xfrm>
        </p:grpSpPr>
        <p:sp>
          <p:nvSpPr>
            <p:cNvPr id="39" name="object 39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2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2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15277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9769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3707889" y="4135628"/>
            <a:ext cx="8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767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4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692779" y="3256788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7696803" y="3783549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59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7811387" y="381457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987261" y="3495421"/>
            <a:ext cx="1779270" cy="632460"/>
            <a:chOff x="6463261" y="3495421"/>
            <a:chExt cx="1779270" cy="632460"/>
          </a:xfrm>
        </p:grpSpPr>
        <p:sp>
          <p:nvSpPr>
            <p:cNvPr id="49" name="object 49"/>
            <p:cNvSpPr/>
            <p:nvPr/>
          </p:nvSpPr>
          <p:spPr>
            <a:xfrm>
              <a:off x="6463261" y="3495421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59" h="336550">
                  <a:moveTo>
                    <a:pt x="95929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5" y="295842"/>
                  </a:lnTo>
                  <a:lnTo>
                    <a:pt x="107637" y="295842"/>
                  </a:lnTo>
                  <a:lnTo>
                    <a:pt x="96123" y="273202"/>
                  </a:lnTo>
                  <a:lnTo>
                    <a:pt x="107443" y="267445"/>
                  </a:lnTo>
                  <a:lnTo>
                    <a:pt x="95929" y="244805"/>
                  </a:lnTo>
                  <a:close/>
                </a:path>
                <a:path w="645159" h="336550">
                  <a:moveTo>
                    <a:pt x="107443" y="267445"/>
                  </a:moveTo>
                  <a:lnTo>
                    <a:pt x="96123" y="273202"/>
                  </a:lnTo>
                  <a:lnTo>
                    <a:pt x="107637" y="295842"/>
                  </a:lnTo>
                  <a:lnTo>
                    <a:pt x="118957" y="290085"/>
                  </a:lnTo>
                  <a:lnTo>
                    <a:pt x="107443" y="267445"/>
                  </a:lnTo>
                  <a:close/>
                </a:path>
                <a:path w="645159" h="336550">
                  <a:moveTo>
                    <a:pt x="118957" y="290085"/>
                  </a:moveTo>
                  <a:lnTo>
                    <a:pt x="107637" y="295842"/>
                  </a:lnTo>
                  <a:lnTo>
                    <a:pt x="121885" y="295842"/>
                  </a:lnTo>
                  <a:lnTo>
                    <a:pt x="118957" y="290085"/>
                  </a:lnTo>
                  <a:close/>
                </a:path>
                <a:path w="645159" h="336550">
                  <a:moveTo>
                    <a:pt x="633324" y="0"/>
                  </a:moveTo>
                  <a:lnTo>
                    <a:pt x="107443" y="267445"/>
                  </a:lnTo>
                  <a:lnTo>
                    <a:pt x="118957" y="290085"/>
                  </a:lnTo>
                  <a:lnTo>
                    <a:pt x="644839" y="22640"/>
                  </a:lnTo>
                  <a:lnTo>
                    <a:pt x="63332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889308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9542973" y="3817620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859506" y="3495587"/>
            <a:ext cx="603885" cy="336550"/>
          </a:xfrm>
          <a:custGeom>
            <a:avLst/>
            <a:gdLst/>
            <a:ahLst/>
            <a:cxnLst/>
            <a:rect l="l" t="t" r="r" b="b"/>
            <a:pathLst>
              <a:path w="603884" h="336550">
                <a:moveTo>
                  <a:pt x="486022" y="286902"/>
                </a:moveTo>
                <a:lnTo>
                  <a:pt x="473877" y="309210"/>
                </a:lnTo>
                <a:lnTo>
                  <a:pt x="603637" y="336472"/>
                </a:lnTo>
                <a:lnTo>
                  <a:pt x="560538" y="292975"/>
                </a:lnTo>
                <a:lnTo>
                  <a:pt x="497177" y="292975"/>
                </a:lnTo>
                <a:lnTo>
                  <a:pt x="486022" y="286902"/>
                </a:lnTo>
                <a:close/>
              </a:path>
              <a:path w="603884" h="336550">
                <a:moveTo>
                  <a:pt x="498167" y="264593"/>
                </a:moveTo>
                <a:lnTo>
                  <a:pt x="486022" y="286902"/>
                </a:lnTo>
                <a:lnTo>
                  <a:pt x="497177" y="292975"/>
                </a:lnTo>
                <a:lnTo>
                  <a:pt x="509322" y="270666"/>
                </a:lnTo>
                <a:lnTo>
                  <a:pt x="498167" y="264593"/>
                </a:lnTo>
                <a:close/>
              </a:path>
              <a:path w="603884" h="336550">
                <a:moveTo>
                  <a:pt x="510312" y="242285"/>
                </a:moveTo>
                <a:lnTo>
                  <a:pt x="498167" y="264593"/>
                </a:lnTo>
                <a:lnTo>
                  <a:pt x="509322" y="270666"/>
                </a:lnTo>
                <a:lnTo>
                  <a:pt x="497177" y="292975"/>
                </a:lnTo>
                <a:lnTo>
                  <a:pt x="560538" y="292975"/>
                </a:lnTo>
                <a:lnTo>
                  <a:pt x="510312" y="242285"/>
                </a:lnTo>
                <a:close/>
              </a:path>
              <a:path w="603884" h="336550">
                <a:moveTo>
                  <a:pt x="12145" y="0"/>
                </a:moveTo>
                <a:lnTo>
                  <a:pt x="0" y="22307"/>
                </a:lnTo>
                <a:lnTo>
                  <a:pt x="486022" y="286902"/>
                </a:lnTo>
                <a:lnTo>
                  <a:pt x="498167" y="264593"/>
                </a:lnTo>
                <a:lnTo>
                  <a:pt x="12145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3" name="object 53"/>
          <p:cNvGrpSpPr/>
          <p:nvPr/>
        </p:nvGrpSpPr>
        <p:grpSpPr>
          <a:xfrm>
            <a:off x="7028579" y="4432265"/>
            <a:ext cx="365760" cy="354965"/>
            <a:chOff x="5504579" y="4432264"/>
            <a:chExt cx="365760" cy="354965"/>
          </a:xfrm>
        </p:grpSpPr>
        <p:sp>
          <p:nvSpPr>
            <p:cNvPr id="54" name="object 54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7151894" y="44759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8333808" y="4430198"/>
            <a:ext cx="365760" cy="356870"/>
            <a:chOff x="6809808" y="4430198"/>
            <a:chExt cx="365760" cy="356870"/>
          </a:xfrm>
        </p:grpSpPr>
        <p:sp>
          <p:nvSpPr>
            <p:cNvPr id="58" name="object 58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8461090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862596" y="4432265"/>
            <a:ext cx="365760" cy="354965"/>
            <a:chOff x="7338596" y="4432264"/>
            <a:chExt cx="365760" cy="354965"/>
          </a:xfrm>
        </p:grpSpPr>
        <p:sp>
          <p:nvSpPr>
            <p:cNvPr id="62" name="object 62"/>
            <p:cNvSpPr/>
            <p:nvPr/>
          </p:nvSpPr>
          <p:spPr>
            <a:xfrm>
              <a:off x="7351296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351296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8985117" y="4475988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9934008" y="4430198"/>
            <a:ext cx="365760" cy="356870"/>
            <a:chOff x="8410008" y="4430198"/>
            <a:chExt cx="365760" cy="356870"/>
          </a:xfrm>
        </p:grpSpPr>
        <p:sp>
          <p:nvSpPr>
            <p:cNvPr id="66" name="object 66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0055735" y="44759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576595" y="5066249"/>
            <a:ext cx="365760" cy="354965"/>
            <a:chOff x="5052595" y="5066248"/>
            <a:chExt cx="365760" cy="354965"/>
          </a:xfrm>
        </p:grpSpPr>
        <p:sp>
          <p:nvSpPr>
            <p:cNvPr id="70" name="object 70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7455503" y="5066248"/>
            <a:ext cx="365760" cy="356870"/>
            <a:chOff x="5931503" y="5066248"/>
            <a:chExt cx="365760" cy="356870"/>
          </a:xfrm>
        </p:grpSpPr>
        <p:sp>
          <p:nvSpPr>
            <p:cNvPr id="73" name="object 73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70" y="308638"/>
                  </a:lnTo>
                  <a:lnTo>
                    <a:pt x="124915" y="325335"/>
                  </a:lnTo>
                  <a:lnTo>
                    <a:pt x="170146" y="331251"/>
                  </a:lnTo>
                  <a:lnTo>
                    <a:pt x="215378" y="325335"/>
                  </a:lnTo>
                  <a:lnTo>
                    <a:pt x="256022" y="308638"/>
                  </a:lnTo>
                  <a:lnTo>
                    <a:pt x="290458" y="282741"/>
                  </a:lnTo>
                  <a:lnTo>
                    <a:pt x="317062" y="249220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6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7908091" y="5066249"/>
            <a:ext cx="365760" cy="354965"/>
            <a:chOff x="6384091" y="5066248"/>
            <a:chExt cx="365760" cy="354965"/>
          </a:xfrm>
        </p:grpSpPr>
        <p:sp>
          <p:nvSpPr>
            <p:cNvPr id="76" name="object 76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6663476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1" name="object 8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59</a:t>
            </a:fld>
            <a:endParaRPr spc="-25"/>
          </a:p>
        </p:txBody>
      </p:sp>
      <p:sp>
        <p:nvSpPr>
          <p:cNvPr id="79" name="object 79"/>
          <p:cNvSpPr txBox="1"/>
          <p:nvPr/>
        </p:nvSpPr>
        <p:spPr>
          <a:xfrm>
            <a:off x="7557970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7060689" y="4135628"/>
            <a:ext cx="8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Heaps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77343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In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practice,</a:t>
            </a:r>
            <a:r>
              <a:rPr sz="2600" spc="-5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are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usually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implemented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as</a:t>
            </a:r>
            <a:r>
              <a:rPr sz="2600" spc="-15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arrays: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57074" y="3324859"/>
            <a:ext cx="13030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99415" algn="l"/>
                <a:tab pos="796925" algn="l"/>
                <a:tab pos="1198245" algn="l"/>
              </a:tabLst>
            </a:pPr>
            <a:r>
              <a:rPr sz="1200" spc="-50">
                <a:latin typeface="Courier New"/>
                <a:cs typeface="Courier New"/>
              </a:rPr>
              <a:t>1</a:t>
            </a:r>
            <a:r>
              <a:rPr sz="1200">
                <a:latin typeface="Courier New"/>
                <a:cs typeface="Courier New"/>
              </a:rPr>
              <a:t>	</a:t>
            </a:r>
            <a:r>
              <a:rPr sz="1200" spc="-50">
                <a:latin typeface="Courier New"/>
                <a:cs typeface="Courier New"/>
              </a:rPr>
              <a:t>2</a:t>
            </a:r>
            <a:r>
              <a:rPr sz="1200">
                <a:latin typeface="Courier New"/>
                <a:cs typeface="Courier New"/>
              </a:rPr>
              <a:t>	</a:t>
            </a:r>
            <a:r>
              <a:rPr sz="1200" spc="-50">
                <a:latin typeface="Courier New"/>
                <a:cs typeface="Courier New"/>
              </a:rPr>
              <a:t>3</a:t>
            </a:r>
            <a:r>
              <a:rPr sz="1200">
                <a:latin typeface="Courier New"/>
                <a:cs typeface="Courier New"/>
              </a:rPr>
              <a:t>	</a:t>
            </a:r>
            <a:r>
              <a:rPr sz="1200" spc="-50">
                <a:latin typeface="Courier New"/>
                <a:cs typeface="Courier New"/>
              </a:rPr>
              <a:t>4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45740" y="3324859"/>
            <a:ext cx="117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urier New"/>
                <a:cs typeface="Courier New"/>
              </a:rPr>
              <a:t>5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49257" y="3324859"/>
            <a:ext cx="117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urier New"/>
                <a:cs typeface="Courier New"/>
              </a:rPr>
              <a:t>6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52773" y="3324859"/>
            <a:ext cx="117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urier New"/>
                <a:cs typeface="Courier New"/>
              </a:rPr>
              <a:t>7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6290" y="3324859"/>
            <a:ext cx="1174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>
                <a:latin typeface="Courier New"/>
                <a:cs typeface="Courier New"/>
              </a:rPr>
              <a:t>8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764570" y="3324859"/>
            <a:ext cx="5543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56870" algn="l"/>
              </a:tabLst>
            </a:pPr>
            <a:r>
              <a:rPr sz="1200" spc="-50">
                <a:latin typeface="Courier New"/>
                <a:cs typeface="Courier New"/>
              </a:rPr>
              <a:t>9</a:t>
            </a:r>
            <a:r>
              <a:rPr sz="1200">
                <a:latin typeface="Courier New"/>
                <a:cs typeface="Courier New"/>
              </a:rPr>
              <a:t>	</a:t>
            </a:r>
            <a:r>
              <a:rPr sz="1200" spc="-25">
                <a:latin typeface="Courier New"/>
                <a:cs typeface="Courier New"/>
              </a:rPr>
              <a:t>10</a:t>
            </a:r>
            <a:endParaRPr sz="1200">
              <a:latin typeface="Courier New"/>
              <a:cs typeface="Courier New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2422786" y="3980491"/>
          <a:ext cx="3971288" cy="3409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3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7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87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0830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337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40995">
                <a:tc>
                  <a:txBody>
                    <a:bodyPr/>
                    <a:lstStyle/>
                    <a:p>
                      <a:pPr marL="1212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16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25">
                          <a:latin typeface="Constantia"/>
                          <a:cs typeface="Constantia"/>
                        </a:rPr>
                        <a:t>10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8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7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9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3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2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4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200" spc="-50">
                          <a:latin typeface="Constantia"/>
                          <a:cs typeface="Constantia"/>
                        </a:rPr>
                        <a:t>1</a:t>
                      </a:r>
                      <a:endParaRPr sz="1200">
                        <a:latin typeface="Constantia"/>
                        <a:cs typeface="Constantia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009900"/>
                      </a:solidFill>
                      <a:prstDash val="solid"/>
                    </a:lnL>
                    <a:lnR w="12700">
                      <a:solidFill>
                        <a:srgbClr val="009900"/>
                      </a:solidFill>
                      <a:prstDash val="solid"/>
                    </a:lnR>
                    <a:lnT w="12700">
                      <a:solidFill>
                        <a:srgbClr val="009900"/>
                      </a:solidFill>
                      <a:prstDash val="solid"/>
                    </a:lnT>
                    <a:lnB w="12700">
                      <a:solidFill>
                        <a:srgbClr val="0099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033915" y="4322509"/>
            <a:ext cx="2824480" cy="408305"/>
          </a:xfrm>
          <a:custGeom>
            <a:avLst/>
            <a:gdLst/>
            <a:ahLst/>
            <a:cxnLst/>
            <a:rect l="l" t="t" r="r" b="b"/>
            <a:pathLst>
              <a:path w="2824479" h="408304">
                <a:moveTo>
                  <a:pt x="2824213" y="5588"/>
                </a:moveTo>
                <a:lnTo>
                  <a:pt x="2702585" y="50088"/>
                </a:lnTo>
                <a:lnTo>
                  <a:pt x="2712516" y="66344"/>
                </a:lnTo>
                <a:lnTo>
                  <a:pt x="2699893" y="74053"/>
                </a:lnTo>
                <a:lnTo>
                  <a:pt x="2639352" y="110248"/>
                </a:lnTo>
                <a:lnTo>
                  <a:pt x="2578747" y="145567"/>
                </a:lnTo>
                <a:lnTo>
                  <a:pt x="2518041" y="179705"/>
                </a:lnTo>
                <a:lnTo>
                  <a:pt x="2457208" y="212394"/>
                </a:lnTo>
                <a:lnTo>
                  <a:pt x="2396236" y="243319"/>
                </a:lnTo>
                <a:lnTo>
                  <a:pt x="2335072" y="272211"/>
                </a:lnTo>
                <a:lnTo>
                  <a:pt x="2273668" y="298792"/>
                </a:lnTo>
                <a:lnTo>
                  <a:pt x="2212022" y="322757"/>
                </a:lnTo>
                <a:lnTo>
                  <a:pt x="2150097" y="343827"/>
                </a:lnTo>
                <a:lnTo>
                  <a:pt x="2087880" y="361696"/>
                </a:lnTo>
                <a:lnTo>
                  <a:pt x="2025332" y="376085"/>
                </a:lnTo>
                <a:lnTo>
                  <a:pt x="1962581" y="386715"/>
                </a:lnTo>
                <a:lnTo>
                  <a:pt x="1962404" y="386715"/>
                </a:lnTo>
                <a:lnTo>
                  <a:pt x="1899348" y="393293"/>
                </a:lnTo>
                <a:lnTo>
                  <a:pt x="1867687" y="394970"/>
                </a:lnTo>
                <a:lnTo>
                  <a:pt x="1851901" y="395249"/>
                </a:lnTo>
                <a:lnTo>
                  <a:pt x="1883435" y="387654"/>
                </a:lnTo>
                <a:lnTo>
                  <a:pt x="1927415" y="372884"/>
                </a:lnTo>
                <a:lnTo>
                  <a:pt x="1969795" y="354660"/>
                </a:lnTo>
                <a:lnTo>
                  <a:pt x="2010702" y="333260"/>
                </a:lnTo>
                <a:lnTo>
                  <a:pt x="2050275" y="308991"/>
                </a:lnTo>
                <a:lnTo>
                  <a:pt x="2088616" y="282143"/>
                </a:lnTo>
                <a:lnTo>
                  <a:pt x="2125878" y="253034"/>
                </a:lnTo>
                <a:lnTo>
                  <a:pt x="2162187" y="221932"/>
                </a:lnTo>
                <a:lnTo>
                  <a:pt x="2197684" y="189141"/>
                </a:lnTo>
                <a:lnTo>
                  <a:pt x="2232495" y="154952"/>
                </a:lnTo>
                <a:lnTo>
                  <a:pt x="2266759" y="119634"/>
                </a:lnTo>
                <a:lnTo>
                  <a:pt x="2281732" y="103505"/>
                </a:lnTo>
                <a:lnTo>
                  <a:pt x="2295855" y="116420"/>
                </a:lnTo>
                <a:lnTo>
                  <a:pt x="2314498" y="85585"/>
                </a:lnTo>
                <a:lnTo>
                  <a:pt x="2362860" y="5588"/>
                </a:lnTo>
                <a:lnTo>
                  <a:pt x="2258377" y="82130"/>
                </a:lnTo>
                <a:lnTo>
                  <a:pt x="2272373" y="94932"/>
                </a:lnTo>
                <a:lnTo>
                  <a:pt x="2257641" y="110794"/>
                </a:lnTo>
                <a:lnTo>
                  <a:pt x="2223592" y="145884"/>
                </a:lnTo>
                <a:lnTo>
                  <a:pt x="2189061" y="179819"/>
                </a:lnTo>
                <a:lnTo>
                  <a:pt x="2153932" y="212293"/>
                </a:lnTo>
                <a:lnTo>
                  <a:pt x="2118055" y="243027"/>
                </a:lnTo>
                <a:lnTo>
                  <a:pt x="2081326" y="271741"/>
                </a:lnTo>
                <a:lnTo>
                  <a:pt x="2043633" y="298157"/>
                </a:lnTo>
                <a:lnTo>
                  <a:pt x="2004822" y="322008"/>
                </a:lnTo>
                <a:lnTo>
                  <a:pt x="1964766" y="342988"/>
                </a:lnTo>
                <a:lnTo>
                  <a:pt x="1923364" y="360857"/>
                </a:lnTo>
                <a:lnTo>
                  <a:pt x="1880450" y="375310"/>
                </a:lnTo>
                <a:lnTo>
                  <a:pt x="1835899" y="386105"/>
                </a:lnTo>
                <a:lnTo>
                  <a:pt x="1789404" y="392950"/>
                </a:lnTo>
                <a:lnTo>
                  <a:pt x="1779701" y="393700"/>
                </a:lnTo>
                <a:lnTo>
                  <a:pt x="1771980" y="393293"/>
                </a:lnTo>
                <a:lnTo>
                  <a:pt x="1707388" y="386715"/>
                </a:lnTo>
                <a:lnTo>
                  <a:pt x="1642351" y="376085"/>
                </a:lnTo>
                <a:lnTo>
                  <a:pt x="1620100" y="371195"/>
                </a:lnTo>
                <a:lnTo>
                  <a:pt x="1620100" y="384187"/>
                </a:lnTo>
                <a:lnTo>
                  <a:pt x="1528203" y="363702"/>
                </a:lnTo>
                <a:lnTo>
                  <a:pt x="1470596" y="346468"/>
                </a:lnTo>
                <a:lnTo>
                  <a:pt x="1411528" y="326072"/>
                </a:lnTo>
                <a:lnTo>
                  <a:pt x="1351140" y="302818"/>
                </a:lnTo>
                <a:lnTo>
                  <a:pt x="1289558" y="276987"/>
                </a:lnTo>
                <a:lnTo>
                  <a:pt x="1269111" y="267817"/>
                </a:lnTo>
                <a:lnTo>
                  <a:pt x="1306385" y="283870"/>
                </a:lnTo>
                <a:lnTo>
                  <a:pt x="1373606" y="310616"/>
                </a:lnTo>
                <a:lnTo>
                  <a:pt x="1440611" y="334746"/>
                </a:lnTo>
                <a:lnTo>
                  <a:pt x="1507363" y="355981"/>
                </a:lnTo>
                <a:lnTo>
                  <a:pt x="1573822" y="374015"/>
                </a:lnTo>
                <a:lnTo>
                  <a:pt x="1620100" y="384187"/>
                </a:lnTo>
                <a:lnTo>
                  <a:pt x="1620100" y="371195"/>
                </a:lnTo>
                <a:lnTo>
                  <a:pt x="1576882" y="361696"/>
                </a:lnTo>
                <a:lnTo>
                  <a:pt x="1511020" y="343827"/>
                </a:lnTo>
                <a:lnTo>
                  <a:pt x="1444802" y="322757"/>
                </a:lnTo>
                <a:lnTo>
                  <a:pt x="1378254" y="298792"/>
                </a:lnTo>
                <a:lnTo>
                  <a:pt x="1311427" y="272211"/>
                </a:lnTo>
                <a:lnTo>
                  <a:pt x="1244371" y="243319"/>
                </a:lnTo>
                <a:lnTo>
                  <a:pt x="1177086" y="212394"/>
                </a:lnTo>
                <a:lnTo>
                  <a:pt x="1109599" y="179705"/>
                </a:lnTo>
                <a:lnTo>
                  <a:pt x="1041920" y="145567"/>
                </a:lnTo>
                <a:lnTo>
                  <a:pt x="1032090" y="140462"/>
                </a:lnTo>
                <a:lnTo>
                  <a:pt x="1051483" y="120116"/>
                </a:lnTo>
                <a:lnTo>
                  <a:pt x="1066774" y="103568"/>
                </a:lnTo>
                <a:lnTo>
                  <a:pt x="1080884" y="116459"/>
                </a:lnTo>
                <a:lnTo>
                  <a:pt x="1099489" y="85648"/>
                </a:lnTo>
                <a:lnTo>
                  <a:pt x="1147813" y="5588"/>
                </a:lnTo>
                <a:lnTo>
                  <a:pt x="1043381" y="82194"/>
                </a:lnTo>
                <a:lnTo>
                  <a:pt x="1057402" y="94996"/>
                </a:lnTo>
                <a:lnTo>
                  <a:pt x="1042289" y="111353"/>
                </a:lnTo>
                <a:lnTo>
                  <a:pt x="1020356" y="134353"/>
                </a:lnTo>
                <a:lnTo>
                  <a:pt x="974115" y="110248"/>
                </a:lnTo>
                <a:lnTo>
                  <a:pt x="905954" y="73926"/>
                </a:lnTo>
                <a:lnTo>
                  <a:pt x="769848" y="0"/>
                </a:lnTo>
                <a:lnTo>
                  <a:pt x="763790" y="11163"/>
                </a:lnTo>
                <a:lnTo>
                  <a:pt x="768667" y="13817"/>
                </a:lnTo>
                <a:lnTo>
                  <a:pt x="763778" y="22821"/>
                </a:lnTo>
                <a:lnTo>
                  <a:pt x="896404" y="94932"/>
                </a:lnTo>
                <a:lnTo>
                  <a:pt x="1003554" y="151790"/>
                </a:lnTo>
                <a:lnTo>
                  <a:pt x="974966" y="180733"/>
                </a:lnTo>
                <a:lnTo>
                  <a:pt x="941235" y="213360"/>
                </a:lnTo>
                <a:lnTo>
                  <a:pt x="907440" y="244221"/>
                </a:lnTo>
                <a:lnTo>
                  <a:pt x="873569" y="273024"/>
                </a:lnTo>
                <a:lnTo>
                  <a:pt x="839558" y="299529"/>
                </a:lnTo>
                <a:lnTo>
                  <a:pt x="805446" y="323405"/>
                </a:lnTo>
                <a:lnTo>
                  <a:pt x="771461" y="344233"/>
                </a:lnTo>
                <a:lnTo>
                  <a:pt x="737247" y="361962"/>
                </a:lnTo>
                <a:lnTo>
                  <a:pt x="668489" y="386740"/>
                </a:lnTo>
                <a:lnTo>
                  <a:pt x="633310" y="393357"/>
                </a:lnTo>
                <a:lnTo>
                  <a:pt x="632929" y="393357"/>
                </a:lnTo>
                <a:lnTo>
                  <a:pt x="616102" y="394982"/>
                </a:lnTo>
                <a:lnTo>
                  <a:pt x="615619" y="394982"/>
                </a:lnTo>
                <a:lnTo>
                  <a:pt x="598932" y="395528"/>
                </a:lnTo>
                <a:lnTo>
                  <a:pt x="581431" y="394982"/>
                </a:lnTo>
                <a:lnTo>
                  <a:pt x="564032" y="393357"/>
                </a:lnTo>
                <a:lnTo>
                  <a:pt x="530275" y="387210"/>
                </a:lnTo>
                <a:lnTo>
                  <a:pt x="530720" y="386981"/>
                </a:lnTo>
                <a:lnTo>
                  <a:pt x="531088" y="386740"/>
                </a:lnTo>
                <a:lnTo>
                  <a:pt x="531672" y="386321"/>
                </a:lnTo>
                <a:lnTo>
                  <a:pt x="545604" y="376326"/>
                </a:lnTo>
                <a:lnTo>
                  <a:pt x="591235" y="331863"/>
                </a:lnTo>
                <a:lnTo>
                  <a:pt x="627976" y="280479"/>
                </a:lnTo>
                <a:lnTo>
                  <a:pt x="662533" y="220167"/>
                </a:lnTo>
                <a:lnTo>
                  <a:pt x="695502" y="153149"/>
                </a:lnTo>
                <a:lnTo>
                  <a:pt x="708279" y="124625"/>
                </a:lnTo>
                <a:lnTo>
                  <a:pt x="725932" y="132245"/>
                </a:lnTo>
                <a:lnTo>
                  <a:pt x="731113" y="107924"/>
                </a:lnTo>
                <a:lnTo>
                  <a:pt x="752957" y="5588"/>
                </a:lnTo>
                <a:lnTo>
                  <a:pt x="679284" y="112102"/>
                </a:lnTo>
                <a:lnTo>
                  <a:pt x="696620" y="119595"/>
                </a:lnTo>
                <a:lnTo>
                  <a:pt x="684034" y="147688"/>
                </a:lnTo>
                <a:lnTo>
                  <a:pt x="667854" y="181610"/>
                </a:lnTo>
                <a:lnTo>
                  <a:pt x="634593" y="244767"/>
                </a:lnTo>
                <a:lnTo>
                  <a:pt x="599833" y="299720"/>
                </a:lnTo>
                <a:lnTo>
                  <a:pt x="563232" y="344144"/>
                </a:lnTo>
                <a:lnTo>
                  <a:pt x="525487" y="375132"/>
                </a:lnTo>
                <a:lnTo>
                  <a:pt x="524624" y="375843"/>
                </a:lnTo>
                <a:lnTo>
                  <a:pt x="523824" y="376326"/>
                </a:lnTo>
                <a:lnTo>
                  <a:pt x="524205" y="376059"/>
                </a:lnTo>
                <a:lnTo>
                  <a:pt x="512381" y="382143"/>
                </a:lnTo>
                <a:lnTo>
                  <a:pt x="493534" y="376618"/>
                </a:lnTo>
                <a:lnTo>
                  <a:pt x="493534" y="389788"/>
                </a:lnTo>
                <a:lnTo>
                  <a:pt x="483349" y="393014"/>
                </a:lnTo>
                <a:lnTo>
                  <a:pt x="472630" y="394792"/>
                </a:lnTo>
                <a:lnTo>
                  <a:pt x="461683" y="395528"/>
                </a:lnTo>
                <a:lnTo>
                  <a:pt x="450443" y="395198"/>
                </a:lnTo>
                <a:lnTo>
                  <a:pt x="390207" y="378053"/>
                </a:lnTo>
                <a:lnTo>
                  <a:pt x="337502" y="347345"/>
                </a:lnTo>
                <a:lnTo>
                  <a:pt x="281800" y="303936"/>
                </a:lnTo>
                <a:lnTo>
                  <a:pt x="253022" y="278193"/>
                </a:lnTo>
                <a:lnTo>
                  <a:pt x="223723" y="250126"/>
                </a:lnTo>
                <a:lnTo>
                  <a:pt x="193979" y="220027"/>
                </a:lnTo>
                <a:lnTo>
                  <a:pt x="163855" y="188201"/>
                </a:lnTo>
                <a:lnTo>
                  <a:pt x="133400" y="154927"/>
                </a:lnTo>
                <a:lnTo>
                  <a:pt x="102692" y="120497"/>
                </a:lnTo>
                <a:lnTo>
                  <a:pt x="71793" y="85191"/>
                </a:lnTo>
                <a:lnTo>
                  <a:pt x="42938" y="51739"/>
                </a:lnTo>
                <a:lnTo>
                  <a:pt x="75996" y="84048"/>
                </a:lnTo>
                <a:lnTo>
                  <a:pt x="113804" y="120319"/>
                </a:lnTo>
                <a:lnTo>
                  <a:pt x="151574" y="155727"/>
                </a:lnTo>
                <a:lnTo>
                  <a:pt x="189306" y="190004"/>
                </a:lnTo>
                <a:lnTo>
                  <a:pt x="226974" y="222834"/>
                </a:lnTo>
                <a:lnTo>
                  <a:pt x="264566" y="253949"/>
                </a:lnTo>
                <a:lnTo>
                  <a:pt x="302082" y="283057"/>
                </a:lnTo>
                <a:lnTo>
                  <a:pt x="339559" y="309892"/>
                </a:lnTo>
                <a:lnTo>
                  <a:pt x="376974" y="334149"/>
                </a:lnTo>
                <a:lnTo>
                  <a:pt x="414032" y="355384"/>
                </a:lnTo>
                <a:lnTo>
                  <a:pt x="451142" y="373532"/>
                </a:lnTo>
                <a:lnTo>
                  <a:pt x="488124" y="388188"/>
                </a:lnTo>
                <a:lnTo>
                  <a:pt x="493534" y="389788"/>
                </a:lnTo>
                <a:lnTo>
                  <a:pt x="493534" y="376618"/>
                </a:lnTo>
                <a:lnTo>
                  <a:pt x="492798" y="376389"/>
                </a:lnTo>
                <a:lnTo>
                  <a:pt x="456717" y="362115"/>
                </a:lnTo>
                <a:lnTo>
                  <a:pt x="420344" y="344360"/>
                </a:lnTo>
                <a:lnTo>
                  <a:pt x="383730" y="323405"/>
                </a:lnTo>
                <a:lnTo>
                  <a:pt x="346900" y="299529"/>
                </a:lnTo>
                <a:lnTo>
                  <a:pt x="309880" y="273024"/>
                </a:lnTo>
                <a:lnTo>
                  <a:pt x="272732" y="244221"/>
                </a:lnTo>
                <a:lnTo>
                  <a:pt x="235432" y="213360"/>
                </a:lnTo>
                <a:lnTo>
                  <a:pt x="197840" y="180594"/>
                </a:lnTo>
                <a:lnTo>
                  <a:pt x="160261" y="146469"/>
                </a:lnTo>
                <a:lnTo>
                  <a:pt x="122593" y="111150"/>
                </a:lnTo>
                <a:lnTo>
                  <a:pt x="84874" y="74955"/>
                </a:lnTo>
                <a:lnTo>
                  <a:pt x="9258" y="1041"/>
                </a:lnTo>
                <a:lnTo>
                  <a:pt x="381" y="10121"/>
                </a:lnTo>
                <a:lnTo>
                  <a:pt x="6324" y="15938"/>
                </a:lnTo>
                <a:lnTo>
                  <a:pt x="0" y="21386"/>
                </a:lnTo>
                <a:lnTo>
                  <a:pt x="62166" y="93484"/>
                </a:lnTo>
                <a:lnTo>
                  <a:pt x="93129" y="128866"/>
                </a:lnTo>
                <a:lnTo>
                  <a:pt x="123913" y="163385"/>
                </a:lnTo>
                <a:lnTo>
                  <a:pt x="154482" y="196786"/>
                </a:lnTo>
                <a:lnTo>
                  <a:pt x="184759" y="228765"/>
                </a:lnTo>
                <a:lnTo>
                  <a:pt x="214693" y="259054"/>
                </a:lnTo>
                <a:lnTo>
                  <a:pt x="244233" y="287362"/>
                </a:lnTo>
                <a:lnTo>
                  <a:pt x="273329" y="313410"/>
                </a:lnTo>
                <a:lnTo>
                  <a:pt x="329971" y="357581"/>
                </a:lnTo>
                <a:lnTo>
                  <a:pt x="384302" y="389293"/>
                </a:lnTo>
                <a:lnTo>
                  <a:pt x="436092" y="406171"/>
                </a:lnTo>
                <a:lnTo>
                  <a:pt x="461264" y="408228"/>
                </a:lnTo>
                <a:lnTo>
                  <a:pt x="473456" y="407466"/>
                </a:lnTo>
                <a:lnTo>
                  <a:pt x="485406" y="405549"/>
                </a:lnTo>
                <a:lnTo>
                  <a:pt x="508279" y="398437"/>
                </a:lnTo>
                <a:lnTo>
                  <a:pt x="508965" y="398195"/>
                </a:lnTo>
                <a:lnTo>
                  <a:pt x="513702" y="395744"/>
                </a:lnTo>
                <a:lnTo>
                  <a:pt x="524992" y="399072"/>
                </a:lnTo>
                <a:lnTo>
                  <a:pt x="562140" y="405930"/>
                </a:lnTo>
                <a:lnTo>
                  <a:pt x="562508" y="405930"/>
                </a:lnTo>
                <a:lnTo>
                  <a:pt x="580504" y="407657"/>
                </a:lnTo>
                <a:lnTo>
                  <a:pt x="581012" y="407657"/>
                </a:lnTo>
                <a:lnTo>
                  <a:pt x="598525" y="408228"/>
                </a:lnTo>
                <a:lnTo>
                  <a:pt x="616762" y="407657"/>
                </a:lnTo>
                <a:lnTo>
                  <a:pt x="634923" y="405930"/>
                </a:lnTo>
                <a:lnTo>
                  <a:pt x="670826" y="399224"/>
                </a:lnTo>
                <a:lnTo>
                  <a:pt x="682980" y="395528"/>
                </a:lnTo>
                <a:lnTo>
                  <a:pt x="706628" y="388366"/>
                </a:lnTo>
                <a:lnTo>
                  <a:pt x="742111" y="373684"/>
                </a:lnTo>
                <a:lnTo>
                  <a:pt x="777303" y="355511"/>
                </a:lnTo>
                <a:lnTo>
                  <a:pt x="812215" y="334149"/>
                </a:lnTo>
                <a:lnTo>
                  <a:pt x="846899" y="309892"/>
                </a:lnTo>
                <a:lnTo>
                  <a:pt x="881367" y="283057"/>
                </a:lnTo>
                <a:lnTo>
                  <a:pt x="915606" y="253949"/>
                </a:lnTo>
                <a:lnTo>
                  <a:pt x="949693" y="222834"/>
                </a:lnTo>
                <a:lnTo>
                  <a:pt x="983805" y="189865"/>
                </a:lnTo>
                <a:lnTo>
                  <a:pt x="1015276" y="158000"/>
                </a:lnTo>
                <a:lnTo>
                  <a:pt x="1028065" y="164782"/>
                </a:lnTo>
                <a:lnTo>
                  <a:pt x="1093203" y="198145"/>
                </a:lnTo>
                <a:lnTo>
                  <a:pt x="1157719" y="230085"/>
                </a:lnTo>
                <a:lnTo>
                  <a:pt x="1221473" y="260324"/>
                </a:lnTo>
                <a:lnTo>
                  <a:pt x="1284351" y="288569"/>
                </a:lnTo>
                <a:lnTo>
                  <a:pt x="1346225" y="314528"/>
                </a:lnTo>
                <a:lnTo>
                  <a:pt x="1406969" y="337921"/>
                </a:lnTo>
                <a:lnTo>
                  <a:pt x="1466443" y="358470"/>
                </a:lnTo>
                <a:lnTo>
                  <a:pt x="1524558" y="375869"/>
                </a:lnTo>
                <a:lnTo>
                  <a:pt x="1581162" y="389839"/>
                </a:lnTo>
                <a:lnTo>
                  <a:pt x="1636153" y="400088"/>
                </a:lnTo>
                <a:lnTo>
                  <a:pt x="1689404" y="406311"/>
                </a:lnTo>
                <a:lnTo>
                  <a:pt x="1740928" y="408228"/>
                </a:lnTo>
                <a:lnTo>
                  <a:pt x="1765896" y="407479"/>
                </a:lnTo>
                <a:lnTo>
                  <a:pt x="1779854" y="406425"/>
                </a:lnTo>
                <a:lnTo>
                  <a:pt x="1803463" y="407657"/>
                </a:lnTo>
                <a:lnTo>
                  <a:pt x="1835746" y="408228"/>
                </a:lnTo>
                <a:lnTo>
                  <a:pt x="1868055" y="407657"/>
                </a:lnTo>
                <a:lnTo>
                  <a:pt x="1900262" y="405942"/>
                </a:lnTo>
                <a:lnTo>
                  <a:pt x="1964194" y="399300"/>
                </a:lnTo>
                <a:lnTo>
                  <a:pt x="1986470" y="395528"/>
                </a:lnTo>
                <a:lnTo>
                  <a:pt x="2027809" y="388543"/>
                </a:lnTo>
                <a:lnTo>
                  <a:pt x="2090991" y="374015"/>
                </a:lnTo>
                <a:lnTo>
                  <a:pt x="2153780" y="355981"/>
                </a:lnTo>
                <a:lnTo>
                  <a:pt x="2216213" y="334746"/>
                </a:lnTo>
                <a:lnTo>
                  <a:pt x="2278316" y="310616"/>
                </a:lnTo>
                <a:lnTo>
                  <a:pt x="2340114" y="283870"/>
                </a:lnTo>
                <a:lnTo>
                  <a:pt x="2401595" y="254825"/>
                </a:lnTo>
                <a:lnTo>
                  <a:pt x="2462847" y="223761"/>
                </a:lnTo>
                <a:lnTo>
                  <a:pt x="2523909" y="190969"/>
                </a:lnTo>
                <a:lnTo>
                  <a:pt x="2584793" y="156730"/>
                </a:lnTo>
                <a:lnTo>
                  <a:pt x="2645537" y="121335"/>
                </a:lnTo>
                <a:lnTo>
                  <a:pt x="2706408" y="84950"/>
                </a:lnTo>
                <a:lnTo>
                  <a:pt x="2719133" y="77190"/>
                </a:lnTo>
                <a:lnTo>
                  <a:pt x="2729065" y="93446"/>
                </a:lnTo>
                <a:lnTo>
                  <a:pt x="2765577" y="59728"/>
                </a:lnTo>
                <a:lnTo>
                  <a:pt x="2824213" y="558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576297" y="3647974"/>
            <a:ext cx="3663315" cy="329565"/>
          </a:xfrm>
          <a:custGeom>
            <a:avLst/>
            <a:gdLst/>
            <a:ahLst/>
            <a:cxnLst/>
            <a:rect l="l" t="t" r="r" b="b"/>
            <a:pathLst>
              <a:path w="3663315" h="329564">
                <a:moveTo>
                  <a:pt x="843432" y="323507"/>
                </a:moveTo>
                <a:lnTo>
                  <a:pt x="796277" y="241909"/>
                </a:lnTo>
                <a:lnTo>
                  <a:pt x="778624" y="211366"/>
                </a:lnTo>
                <a:lnTo>
                  <a:pt x="764260" y="224002"/>
                </a:lnTo>
                <a:lnTo>
                  <a:pt x="749312" y="207238"/>
                </a:lnTo>
                <a:lnTo>
                  <a:pt x="699477" y="155511"/>
                </a:lnTo>
                <a:lnTo>
                  <a:pt x="649198" y="109042"/>
                </a:lnTo>
                <a:lnTo>
                  <a:pt x="598449" y="69723"/>
                </a:lnTo>
                <a:lnTo>
                  <a:pt x="546658" y="39090"/>
                </a:lnTo>
                <a:lnTo>
                  <a:pt x="512025" y="25057"/>
                </a:lnTo>
                <a:lnTo>
                  <a:pt x="494017" y="19329"/>
                </a:lnTo>
                <a:lnTo>
                  <a:pt x="467804" y="14224"/>
                </a:lnTo>
                <a:lnTo>
                  <a:pt x="468833" y="14224"/>
                </a:lnTo>
                <a:lnTo>
                  <a:pt x="440347" y="12382"/>
                </a:lnTo>
                <a:lnTo>
                  <a:pt x="413283" y="14224"/>
                </a:lnTo>
                <a:lnTo>
                  <a:pt x="386143" y="19494"/>
                </a:lnTo>
                <a:lnTo>
                  <a:pt x="358940" y="27914"/>
                </a:lnTo>
                <a:lnTo>
                  <a:pt x="337032" y="37033"/>
                </a:lnTo>
                <a:lnTo>
                  <a:pt x="331406" y="31927"/>
                </a:lnTo>
                <a:lnTo>
                  <a:pt x="330758" y="31343"/>
                </a:lnTo>
                <a:lnTo>
                  <a:pt x="328676" y="29464"/>
                </a:lnTo>
                <a:lnTo>
                  <a:pt x="328409" y="29260"/>
                </a:lnTo>
                <a:lnTo>
                  <a:pt x="324929" y="27000"/>
                </a:lnTo>
                <a:lnTo>
                  <a:pt x="324586" y="26784"/>
                </a:lnTo>
                <a:lnTo>
                  <a:pt x="324586" y="42900"/>
                </a:lnTo>
                <a:lnTo>
                  <a:pt x="304368" y="53263"/>
                </a:lnTo>
                <a:lnTo>
                  <a:pt x="249567" y="88379"/>
                </a:lnTo>
                <a:lnTo>
                  <a:pt x="194462" y="131508"/>
                </a:lnTo>
                <a:lnTo>
                  <a:pt x="139280" y="180682"/>
                </a:lnTo>
                <a:lnTo>
                  <a:pt x="111569" y="207086"/>
                </a:lnTo>
                <a:lnTo>
                  <a:pt x="56146" y="262216"/>
                </a:lnTo>
                <a:lnTo>
                  <a:pt x="31394" y="287591"/>
                </a:lnTo>
                <a:lnTo>
                  <a:pt x="48463" y="262674"/>
                </a:lnTo>
                <a:lnTo>
                  <a:pt x="86106" y="209042"/>
                </a:lnTo>
                <a:lnTo>
                  <a:pt x="123088" y="159029"/>
                </a:lnTo>
                <a:lnTo>
                  <a:pt x="159118" y="114376"/>
                </a:lnTo>
                <a:lnTo>
                  <a:pt x="193827" y="76873"/>
                </a:lnTo>
                <a:lnTo>
                  <a:pt x="226796" y="48348"/>
                </a:lnTo>
                <a:lnTo>
                  <a:pt x="256667" y="30962"/>
                </a:lnTo>
                <a:lnTo>
                  <a:pt x="256971" y="30810"/>
                </a:lnTo>
                <a:lnTo>
                  <a:pt x="257695" y="30581"/>
                </a:lnTo>
                <a:lnTo>
                  <a:pt x="270789" y="26479"/>
                </a:lnTo>
                <a:lnTo>
                  <a:pt x="270357" y="26479"/>
                </a:lnTo>
                <a:lnTo>
                  <a:pt x="270979" y="26416"/>
                </a:lnTo>
                <a:lnTo>
                  <a:pt x="272986" y="26212"/>
                </a:lnTo>
                <a:lnTo>
                  <a:pt x="284162" y="25107"/>
                </a:lnTo>
                <a:lnTo>
                  <a:pt x="296621" y="26898"/>
                </a:lnTo>
                <a:lnTo>
                  <a:pt x="297395" y="27000"/>
                </a:lnTo>
                <a:lnTo>
                  <a:pt x="296926" y="27000"/>
                </a:lnTo>
                <a:lnTo>
                  <a:pt x="296646" y="26898"/>
                </a:lnTo>
                <a:lnTo>
                  <a:pt x="308825" y="31699"/>
                </a:lnTo>
                <a:lnTo>
                  <a:pt x="320776" y="39458"/>
                </a:lnTo>
                <a:lnTo>
                  <a:pt x="324586" y="42900"/>
                </a:lnTo>
                <a:lnTo>
                  <a:pt x="324586" y="26784"/>
                </a:lnTo>
                <a:lnTo>
                  <a:pt x="324345" y="26631"/>
                </a:lnTo>
                <a:lnTo>
                  <a:pt x="322008" y="25107"/>
                </a:lnTo>
                <a:lnTo>
                  <a:pt x="314845" y="20459"/>
                </a:lnTo>
                <a:lnTo>
                  <a:pt x="314464" y="20269"/>
                </a:lnTo>
                <a:lnTo>
                  <a:pt x="300177" y="14630"/>
                </a:lnTo>
                <a:lnTo>
                  <a:pt x="300570" y="14630"/>
                </a:lnTo>
                <a:lnTo>
                  <a:pt x="285203" y="12433"/>
                </a:lnTo>
                <a:lnTo>
                  <a:pt x="283349" y="12433"/>
                </a:lnTo>
                <a:lnTo>
                  <a:pt x="267779" y="13970"/>
                </a:lnTo>
                <a:lnTo>
                  <a:pt x="268236" y="13970"/>
                </a:lnTo>
                <a:lnTo>
                  <a:pt x="252056" y="19075"/>
                </a:lnTo>
                <a:lnTo>
                  <a:pt x="218833" y="38455"/>
                </a:lnTo>
                <a:lnTo>
                  <a:pt x="184696" y="68046"/>
                </a:lnTo>
                <a:lnTo>
                  <a:pt x="149339" y="106260"/>
                </a:lnTo>
                <a:lnTo>
                  <a:pt x="112941" y="151396"/>
                </a:lnTo>
                <a:lnTo>
                  <a:pt x="75844" y="201574"/>
                </a:lnTo>
                <a:lnTo>
                  <a:pt x="37985" y="255498"/>
                </a:lnTo>
                <a:lnTo>
                  <a:pt x="0" y="310946"/>
                </a:lnTo>
                <a:lnTo>
                  <a:pt x="5156" y="314490"/>
                </a:lnTo>
                <a:lnTo>
                  <a:pt x="685" y="319074"/>
                </a:lnTo>
                <a:lnTo>
                  <a:pt x="9779" y="327939"/>
                </a:lnTo>
                <a:lnTo>
                  <a:pt x="65227" y="271094"/>
                </a:lnTo>
                <a:lnTo>
                  <a:pt x="120523" y="216090"/>
                </a:lnTo>
                <a:lnTo>
                  <a:pt x="175488" y="164782"/>
                </a:lnTo>
                <a:lnTo>
                  <a:pt x="230085" y="118884"/>
                </a:lnTo>
                <a:lnTo>
                  <a:pt x="284010" y="80314"/>
                </a:lnTo>
                <a:lnTo>
                  <a:pt x="334378" y="52146"/>
                </a:lnTo>
                <a:lnTo>
                  <a:pt x="344309" y="63677"/>
                </a:lnTo>
                <a:lnTo>
                  <a:pt x="366509" y="97612"/>
                </a:lnTo>
                <a:lnTo>
                  <a:pt x="387692" y="139776"/>
                </a:lnTo>
                <a:lnTo>
                  <a:pt x="408000" y="188290"/>
                </a:lnTo>
                <a:lnTo>
                  <a:pt x="414401" y="205752"/>
                </a:lnTo>
                <a:lnTo>
                  <a:pt x="396608" y="211963"/>
                </a:lnTo>
                <a:lnTo>
                  <a:pt x="462432" y="323507"/>
                </a:lnTo>
                <a:lnTo>
                  <a:pt x="447713" y="217779"/>
                </a:lnTo>
                <a:lnTo>
                  <a:pt x="444563" y="195224"/>
                </a:lnTo>
                <a:lnTo>
                  <a:pt x="426389" y="201574"/>
                </a:lnTo>
                <a:lnTo>
                  <a:pt x="419773" y="183540"/>
                </a:lnTo>
                <a:lnTo>
                  <a:pt x="399161" y="134315"/>
                </a:lnTo>
                <a:lnTo>
                  <a:pt x="377367" y="91033"/>
                </a:lnTo>
                <a:lnTo>
                  <a:pt x="353923" y="55372"/>
                </a:lnTo>
                <a:lnTo>
                  <a:pt x="346494" y="46824"/>
                </a:lnTo>
                <a:lnTo>
                  <a:pt x="363804" y="39649"/>
                </a:lnTo>
                <a:lnTo>
                  <a:pt x="389890" y="31623"/>
                </a:lnTo>
                <a:lnTo>
                  <a:pt x="415150" y="26797"/>
                </a:lnTo>
                <a:lnTo>
                  <a:pt x="414134" y="26797"/>
                </a:lnTo>
                <a:lnTo>
                  <a:pt x="441185" y="25057"/>
                </a:lnTo>
                <a:lnTo>
                  <a:pt x="466445" y="26797"/>
                </a:lnTo>
                <a:lnTo>
                  <a:pt x="491566" y="31788"/>
                </a:lnTo>
                <a:lnTo>
                  <a:pt x="541604" y="50736"/>
                </a:lnTo>
                <a:lnTo>
                  <a:pt x="591464" y="80314"/>
                </a:lnTo>
                <a:lnTo>
                  <a:pt x="641172" y="118884"/>
                </a:lnTo>
                <a:lnTo>
                  <a:pt x="690791" y="164782"/>
                </a:lnTo>
                <a:lnTo>
                  <a:pt x="740067" y="215938"/>
                </a:lnTo>
                <a:lnTo>
                  <a:pt x="754722" y="232397"/>
                </a:lnTo>
                <a:lnTo>
                  <a:pt x="740486" y="244919"/>
                </a:lnTo>
                <a:lnTo>
                  <a:pt x="843432" y="323507"/>
                </a:lnTo>
                <a:close/>
              </a:path>
              <a:path w="3663315" h="329564">
                <a:moveTo>
                  <a:pt x="3662832" y="323176"/>
                </a:moveTo>
                <a:lnTo>
                  <a:pt x="3604564" y="278739"/>
                </a:lnTo>
                <a:lnTo>
                  <a:pt x="3559848" y="244640"/>
                </a:lnTo>
                <a:lnTo>
                  <a:pt x="3551491" y="261759"/>
                </a:lnTo>
                <a:lnTo>
                  <a:pt x="3544481" y="258343"/>
                </a:lnTo>
                <a:lnTo>
                  <a:pt x="3423081" y="201053"/>
                </a:lnTo>
                <a:lnTo>
                  <a:pt x="3362160" y="173659"/>
                </a:lnTo>
                <a:lnTo>
                  <a:pt x="3301085" y="147434"/>
                </a:lnTo>
                <a:lnTo>
                  <a:pt x="3239808" y="122580"/>
                </a:lnTo>
                <a:lnTo>
                  <a:pt x="3178289" y="99364"/>
                </a:lnTo>
                <a:lnTo>
                  <a:pt x="3116554" y="78003"/>
                </a:lnTo>
                <a:lnTo>
                  <a:pt x="3054540" y="58724"/>
                </a:lnTo>
                <a:lnTo>
                  <a:pt x="2992196" y="41770"/>
                </a:lnTo>
                <a:lnTo>
                  <a:pt x="2929509" y="27368"/>
                </a:lnTo>
                <a:lnTo>
                  <a:pt x="2866428" y="15760"/>
                </a:lnTo>
                <a:lnTo>
                  <a:pt x="2802915" y="7175"/>
                </a:lnTo>
                <a:lnTo>
                  <a:pt x="2738945" y="1841"/>
                </a:lnTo>
                <a:lnTo>
                  <a:pt x="2674302" y="0"/>
                </a:lnTo>
                <a:lnTo>
                  <a:pt x="2609431" y="1841"/>
                </a:lnTo>
                <a:lnTo>
                  <a:pt x="2544153" y="7175"/>
                </a:lnTo>
                <a:lnTo>
                  <a:pt x="2478494" y="15760"/>
                </a:lnTo>
                <a:lnTo>
                  <a:pt x="2412492" y="27368"/>
                </a:lnTo>
                <a:lnTo>
                  <a:pt x="2346147" y="41770"/>
                </a:lnTo>
                <a:lnTo>
                  <a:pt x="2279510" y="58724"/>
                </a:lnTo>
                <a:lnTo>
                  <a:pt x="2212606" y="78003"/>
                </a:lnTo>
                <a:lnTo>
                  <a:pt x="2145436" y="99364"/>
                </a:lnTo>
                <a:lnTo>
                  <a:pt x="2088527" y="118973"/>
                </a:lnTo>
                <a:lnTo>
                  <a:pt x="2086965" y="118160"/>
                </a:lnTo>
                <a:lnTo>
                  <a:pt x="2071649" y="110845"/>
                </a:lnTo>
                <a:lnTo>
                  <a:pt x="2071649" y="124929"/>
                </a:lnTo>
                <a:lnTo>
                  <a:pt x="2010435" y="147434"/>
                </a:lnTo>
                <a:lnTo>
                  <a:pt x="1942680" y="173659"/>
                </a:lnTo>
                <a:lnTo>
                  <a:pt x="1919185" y="183146"/>
                </a:lnTo>
                <a:lnTo>
                  <a:pt x="1905292" y="168986"/>
                </a:lnTo>
                <a:lnTo>
                  <a:pt x="1851977" y="119761"/>
                </a:lnTo>
                <a:lnTo>
                  <a:pt x="1795767" y="76619"/>
                </a:lnTo>
                <a:lnTo>
                  <a:pt x="1735899" y="41376"/>
                </a:lnTo>
                <a:lnTo>
                  <a:pt x="1671586" y="15887"/>
                </a:lnTo>
                <a:lnTo>
                  <a:pt x="1659255" y="12827"/>
                </a:lnTo>
                <a:lnTo>
                  <a:pt x="1704632" y="14452"/>
                </a:lnTo>
                <a:lnTo>
                  <a:pt x="1752561" y="19519"/>
                </a:lnTo>
                <a:lnTo>
                  <a:pt x="1800199" y="27686"/>
                </a:lnTo>
                <a:lnTo>
                  <a:pt x="1847596" y="38735"/>
                </a:lnTo>
                <a:lnTo>
                  <a:pt x="1894751" y="52451"/>
                </a:lnTo>
                <a:lnTo>
                  <a:pt x="1941703" y="68618"/>
                </a:lnTo>
                <a:lnTo>
                  <a:pt x="1988451" y="87020"/>
                </a:lnTo>
                <a:lnTo>
                  <a:pt x="2035060" y="107429"/>
                </a:lnTo>
                <a:lnTo>
                  <a:pt x="2071649" y="124929"/>
                </a:lnTo>
                <a:lnTo>
                  <a:pt x="2071649" y="110845"/>
                </a:lnTo>
                <a:lnTo>
                  <a:pt x="1993150" y="75222"/>
                </a:lnTo>
                <a:lnTo>
                  <a:pt x="1945932" y="56654"/>
                </a:lnTo>
                <a:lnTo>
                  <a:pt x="1898446" y="40309"/>
                </a:lnTo>
                <a:lnTo>
                  <a:pt x="1850682" y="26428"/>
                </a:lnTo>
                <a:lnTo>
                  <a:pt x="1802599" y="15227"/>
                </a:lnTo>
                <a:lnTo>
                  <a:pt x="1754174" y="6946"/>
                </a:lnTo>
                <a:lnTo>
                  <a:pt x="1754365" y="6946"/>
                </a:lnTo>
                <a:lnTo>
                  <a:pt x="1705356" y="1790"/>
                </a:lnTo>
                <a:lnTo>
                  <a:pt x="1705902" y="1790"/>
                </a:lnTo>
                <a:lnTo>
                  <a:pt x="1655927" y="12"/>
                </a:lnTo>
                <a:lnTo>
                  <a:pt x="1606448" y="1790"/>
                </a:lnTo>
                <a:lnTo>
                  <a:pt x="1602943" y="2159"/>
                </a:lnTo>
                <a:lnTo>
                  <a:pt x="1602155" y="2032"/>
                </a:lnTo>
                <a:lnTo>
                  <a:pt x="1565338" y="12"/>
                </a:lnTo>
                <a:lnTo>
                  <a:pt x="1527098" y="1498"/>
                </a:lnTo>
                <a:lnTo>
                  <a:pt x="1491526" y="5829"/>
                </a:lnTo>
                <a:lnTo>
                  <a:pt x="1491526" y="18592"/>
                </a:lnTo>
                <a:lnTo>
                  <a:pt x="1456321" y="26428"/>
                </a:lnTo>
                <a:lnTo>
                  <a:pt x="1405788" y="40309"/>
                </a:lnTo>
                <a:lnTo>
                  <a:pt x="1355051" y="56654"/>
                </a:lnTo>
                <a:lnTo>
                  <a:pt x="1304112" y="75222"/>
                </a:lnTo>
                <a:lnTo>
                  <a:pt x="1252994" y="95796"/>
                </a:lnTo>
                <a:lnTo>
                  <a:pt x="1201686" y="118160"/>
                </a:lnTo>
                <a:lnTo>
                  <a:pt x="1168463" y="133616"/>
                </a:lnTo>
                <a:lnTo>
                  <a:pt x="1185278" y="125349"/>
                </a:lnTo>
                <a:lnTo>
                  <a:pt x="1231684" y="103720"/>
                </a:lnTo>
                <a:lnTo>
                  <a:pt x="1277289" y="83870"/>
                </a:lnTo>
                <a:lnTo>
                  <a:pt x="1322006" y="66001"/>
                </a:lnTo>
                <a:lnTo>
                  <a:pt x="1365732" y="50342"/>
                </a:lnTo>
                <a:lnTo>
                  <a:pt x="1408353" y="37109"/>
                </a:lnTo>
                <a:lnTo>
                  <a:pt x="1449793" y="26517"/>
                </a:lnTo>
                <a:lnTo>
                  <a:pt x="1489913" y="18783"/>
                </a:lnTo>
                <a:lnTo>
                  <a:pt x="1491526" y="18592"/>
                </a:lnTo>
                <a:lnTo>
                  <a:pt x="1491526" y="5829"/>
                </a:lnTo>
                <a:lnTo>
                  <a:pt x="1446644" y="14224"/>
                </a:lnTo>
                <a:lnTo>
                  <a:pt x="1404594" y="24980"/>
                </a:lnTo>
                <a:lnTo>
                  <a:pt x="1361452" y="38392"/>
                </a:lnTo>
                <a:lnTo>
                  <a:pt x="1317294" y="54216"/>
                </a:lnTo>
                <a:lnTo>
                  <a:pt x="1272222" y="72224"/>
                </a:lnTo>
                <a:lnTo>
                  <a:pt x="1226312" y="92214"/>
                </a:lnTo>
                <a:lnTo>
                  <a:pt x="1179677" y="113944"/>
                </a:lnTo>
                <a:lnTo>
                  <a:pt x="1132382" y="137210"/>
                </a:lnTo>
                <a:lnTo>
                  <a:pt x="1084541" y="161798"/>
                </a:lnTo>
                <a:lnTo>
                  <a:pt x="1036218" y="187477"/>
                </a:lnTo>
                <a:lnTo>
                  <a:pt x="938618" y="241198"/>
                </a:lnTo>
                <a:lnTo>
                  <a:pt x="840308" y="296659"/>
                </a:lnTo>
                <a:lnTo>
                  <a:pt x="844169" y="303504"/>
                </a:lnTo>
                <a:lnTo>
                  <a:pt x="840371" y="305587"/>
                </a:lnTo>
                <a:lnTo>
                  <a:pt x="846493" y="316712"/>
                </a:lnTo>
                <a:lnTo>
                  <a:pt x="949972" y="259867"/>
                </a:lnTo>
                <a:lnTo>
                  <a:pt x="1053198" y="204838"/>
                </a:lnTo>
                <a:lnTo>
                  <a:pt x="1104620" y="178587"/>
                </a:lnTo>
                <a:lnTo>
                  <a:pt x="1155941" y="153441"/>
                </a:lnTo>
                <a:lnTo>
                  <a:pt x="1207096" y="129654"/>
                </a:lnTo>
                <a:lnTo>
                  <a:pt x="1258087" y="107429"/>
                </a:lnTo>
                <a:lnTo>
                  <a:pt x="1308811" y="87020"/>
                </a:lnTo>
                <a:lnTo>
                  <a:pt x="1359293" y="68618"/>
                </a:lnTo>
                <a:lnTo>
                  <a:pt x="1409522" y="52451"/>
                </a:lnTo>
                <a:lnTo>
                  <a:pt x="1459471" y="38735"/>
                </a:lnTo>
                <a:lnTo>
                  <a:pt x="1509102" y="27686"/>
                </a:lnTo>
                <a:lnTo>
                  <a:pt x="1558442" y="19519"/>
                </a:lnTo>
                <a:lnTo>
                  <a:pt x="1558251" y="19519"/>
                </a:lnTo>
                <a:lnTo>
                  <a:pt x="1602867" y="14935"/>
                </a:lnTo>
                <a:lnTo>
                  <a:pt x="1668500" y="28206"/>
                </a:lnTo>
                <a:lnTo>
                  <a:pt x="1730717" y="52971"/>
                </a:lnTo>
                <a:lnTo>
                  <a:pt x="1788947" y="87325"/>
                </a:lnTo>
                <a:lnTo>
                  <a:pt x="1843976" y="129616"/>
                </a:lnTo>
                <a:lnTo>
                  <a:pt x="1896503" y="178155"/>
                </a:lnTo>
                <a:lnTo>
                  <a:pt x="1906435" y="188290"/>
                </a:lnTo>
                <a:lnTo>
                  <a:pt x="1874812" y="201053"/>
                </a:lnTo>
                <a:lnTo>
                  <a:pt x="1738820" y="258343"/>
                </a:lnTo>
                <a:lnTo>
                  <a:pt x="1602905" y="317347"/>
                </a:lnTo>
                <a:lnTo>
                  <a:pt x="1607959" y="329006"/>
                </a:lnTo>
                <a:lnTo>
                  <a:pt x="1744078" y="269900"/>
                </a:lnTo>
                <a:lnTo>
                  <a:pt x="1879892" y="212699"/>
                </a:lnTo>
                <a:lnTo>
                  <a:pt x="1916061" y="198107"/>
                </a:lnTo>
                <a:lnTo>
                  <a:pt x="1922068" y="204216"/>
                </a:lnTo>
                <a:lnTo>
                  <a:pt x="1937105" y="220751"/>
                </a:lnTo>
                <a:lnTo>
                  <a:pt x="1922983" y="233362"/>
                </a:lnTo>
                <a:lnTo>
                  <a:pt x="2026539" y="311150"/>
                </a:lnTo>
                <a:lnTo>
                  <a:pt x="1978901" y="230187"/>
                </a:lnTo>
                <a:lnTo>
                  <a:pt x="1960867" y="199517"/>
                </a:lnTo>
                <a:lnTo>
                  <a:pt x="1946579" y="212293"/>
                </a:lnTo>
                <a:lnTo>
                  <a:pt x="1931136" y="195313"/>
                </a:lnTo>
                <a:lnTo>
                  <a:pt x="1928812" y="192963"/>
                </a:lnTo>
                <a:lnTo>
                  <a:pt x="1947570" y="185381"/>
                </a:lnTo>
                <a:lnTo>
                  <a:pt x="2015121" y="159232"/>
                </a:lnTo>
                <a:lnTo>
                  <a:pt x="2082469" y="134480"/>
                </a:lnTo>
                <a:lnTo>
                  <a:pt x="2087537" y="132740"/>
                </a:lnTo>
                <a:lnTo>
                  <a:pt x="2127910" y="153441"/>
                </a:lnTo>
                <a:lnTo>
                  <a:pt x="2174151" y="178587"/>
                </a:lnTo>
                <a:lnTo>
                  <a:pt x="2220290" y="204838"/>
                </a:lnTo>
                <a:lnTo>
                  <a:pt x="2295944" y="250190"/>
                </a:lnTo>
                <a:lnTo>
                  <a:pt x="2286038" y="266293"/>
                </a:lnTo>
                <a:lnTo>
                  <a:pt x="2407539" y="311150"/>
                </a:lnTo>
                <a:lnTo>
                  <a:pt x="2348966" y="256743"/>
                </a:lnTo>
                <a:lnTo>
                  <a:pt x="2312644" y="223012"/>
                </a:lnTo>
                <a:lnTo>
                  <a:pt x="2302586" y="239369"/>
                </a:lnTo>
                <a:lnTo>
                  <a:pt x="2226424" y="193713"/>
                </a:lnTo>
                <a:lnTo>
                  <a:pt x="2180082" y="167360"/>
                </a:lnTo>
                <a:lnTo>
                  <a:pt x="2133612" y="142100"/>
                </a:lnTo>
                <a:lnTo>
                  <a:pt x="2104186" y="127012"/>
                </a:lnTo>
                <a:lnTo>
                  <a:pt x="2149589" y="111366"/>
                </a:lnTo>
                <a:lnTo>
                  <a:pt x="2216404" y="90119"/>
                </a:lnTo>
                <a:lnTo>
                  <a:pt x="2282939" y="70954"/>
                </a:lnTo>
                <a:lnTo>
                  <a:pt x="2349144" y="54114"/>
                </a:lnTo>
                <a:lnTo>
                  <a:pt x="2414994" y="39827"/>
                </a:lnTo>
                <a:lnTo>
                  <a:pt x="2480487" y="28308"/>
                </a:lnTo>
                <a:lnTo>
                  <a:pt x="2545562" y="19799"/>
                </a:lnTo>
                <a:lnTo>
                  <a:pt x="2610243" y="14516"/>
                </a:lnTo>
                <a:lnTo>
                  <a:pt x="2674658" y="12700"/>
                </a:lnTo>
                <a:lnTo>
                  <a:pt x="2738361" y="14516"/>
                </a:lnTo>
                <a:lnTo>
                  <a:pt x="2801632" y="19799"/>
                </a:lnTo>
                <a:lnTo>
                  <a:pt x="2864510" y="28308"/>
                </a:lnTo>
                <a:lnTo>
                  <a:pt x="2927032" y="39827"/>
                </a:lnTo>
                <a:lnTo>
                  <a:pt x="2989224" y="54114"/>
                </a:lnTo>
                <a:lnTo>
                  <a:pt x="3051124" y="70954"/>
                </a:lnTo>
                <a:lnTo>
                  <a:pt x="3112757" y="90119"/>
                </a:lnTo>
                <a:lnTo>
                  <a:pt x="3174149" y="111366"/>
                </a:lnTo>
                <a:lnTo>
                  <a:pt x="3235363" y="134480"/>
                </a:lnTo>
                <a:lnTo>
                  <a:pt x="3296399" y="159232"/>
                </a:lnTo>
                <a:lnTo>
                  <a:pt x="3357270" y="185381"/>
                </a:lnTo>
                <a:lnTo>
                  <a:pt x="3418001" y="212699"/>
                </a:lnTo>
                <a:lnTo>
                  <a:pt x="3539223" y="269900"/>
                </a:lnTo>
                <a:lnTo>
                  <a:pt x="3545916" y="273177"/>
                </a:lnTo>
                <a:lnTo>
                  <a:pt x="3537559" y="290296"/>
                </a:lnTo>
                <a:lnTo>
                  <a:pt x="3662832" y="323176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6540500" y="3136866"/>
            <a:ext cx="3723640" cy="2210435"/>
            <a:chOff x="5016500" y="3136865"/>
            <a:chExt cx="3723640" cy="2210435"/>
          </a:xfrm>
        </p:grpSpPr>
        <p:sp>
          <p:nvSpPr>
            <p:cNvPr id="14" name="object 14"/>
            <p:cNvSpPr/>
            <p:nvPr/>
          </p:nvSpPr>
          <p:spPr>
            <a:xfrm>
              <a:off x="7016700" y="3149565"/>
              <a:ext cx="338455" cy="329565"/>
            </a:xfrm>
            <a:custGeom>
              <a:avLst/>
              <a:gdLst/>
              <a:ahLst/>
              <a:cxnLst/>
              <a:rect l="l" t="t" r="r" b="b"/>
              <a:pathLst>
                <a:path w="338454" h="329564">
                  <a:moveTo>
                    <a:pt x="0" y="164592"/>
                  </a:moveTo>
                  <a:lnTo>
                    <a:pt x="6042" y="120836"/>
                  </a:lnTo>
                  <a:lnTo>
                    <a:pt x="23095" y="81519"/>
                  </a:lnTo>
                  <a:lnTo>
                    <a:pt x="49546" y="48207"/>
                  </a:lnTo>
                  <a:lnTo>
                    <a:pt x="83783" y="22471"/>
                  </a:lnTo>
                  <a:lnTo>
                    <a:pt x="124193" y="5879"/>
                  </a:lnTo>
                  <a:lnTo>
                    <a:pt x="169164" y="0"/>
                  </a:lnTo>
                  <a:lnTo>
                    <a:pt x="214134" y="5879"/>
                  </a:lnTo>
                  <a:lnTo>
                    <a:pt x="254544" y="22471"/>
                  </a:lnTo>
                  <a:lnTo>
                    <a:pt x="288781" y="48207"/>
                  </a:lnTo>
                  <a:lnTo>
                    <a:pt x="315232" y="81519"/>
                  </a:lnTo>
                  <a:lnTo>
                    <a:pt x="332285" y="120836"/>
                  </a:lnTo>
                  <a:lnTo>
                    <a:pt x="338328" y="164592"/>
                  </a:lnTo>
                  <a:lnTo>
                    <a:pt x="332285" y="208347"/>
                  </a:lnTo>
                  <a:lnTo>
                    <a:pt x="315232" y="247664"/>
                  </a:lnTo>
                  <a:lnTo>
                    <a:pt x="288781" y="280976"/>
                  </a:lnTo>
                  <a:lnTo>
                    <a:pt x="254544" y="306712"/>
                  </a:lnTo>
                  <a:lnTo>
                    <a:pt x="214134" y="323304"/>
                  </a:lnTo>
                  <a:lnTo>
                    <a:pt x="169164" y="329184"/>
                  </a:lnTo>
                  <a:lnTo>
                    <a:pt x="124193" y="323304"/>
                  </a:lnTo>
                  <a:lnTo>
                    <a:pt x="83783" y="306712"/>
                  </a:lnTo>
                  <a:lnTo>
                    <a:pt x="49546" y="280976"/>
                  </a:lnTo>
                  <a:lnTo>
                    <a:pt x="23095" y="247664"/>
                  </a:lnTo>
                  <a:lnTo>
                    <a:pt x="6042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36707" y="37073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27165" y="3419220"/>
              <a:ext cx="645160" cy="336550"/>
            </a:xfrm>
            <a:custGeom>
              <a:avLst/>
              <a:gdLst/>
              <a:ahLst/>
              <a:cxnLst/>
              <a:rect l="l" t="t" r="r" b="b"/>
              <a:pathLst>
                <a:path w="645159" h="336550">
                  <a:moveTo>
                    <a:pt x="95929" y="244805"/>
                  </a:moveTo>
                  <a:lnTo>
                    <a:pt x="0" y="336336"/>
                  </a:lnTo>
                  <a:lnTo>
                    <a:pt x="130472" y="312726"/>
                  </a:lnTo>
                  <a:lnTo>
                    <a:pt x="121885" y="295842"/>
                  </a:lnTo>
                  <a:lnTo>
                    <a:pt x="107637" y="295842"/>
                  </a:lnTo>
                  <a:lnTo>
                    <a:pt x="96123" y="273202"/>
                  </a:lnTo>
                  <a:lnTo>
                    <a:pt x="107443" y="267445"/>
                  </a:lnTo>
                  <a:lnTo>
                    <a:pt x="95929" y="244805"/>
                  </a:lnTo>
                  <a:close/>
                </a:path>
                <a:path w="645159" h="336550">
                  <a:moveTo>
                    <a:pt x="107443" y="267445"/>
                  </a:moveTo>
                  <a:lnTo>
                    <a:pt x="96123" y="273202"/>
                  </a:lnTo>
                  <a:lnTo>
                    <a:pt x="107637" y="295842"/>
                  </a:lnTo>
                  <a:lnTo>
                    <a:pt x="118957" y="290085"/>
                  </a:lnTo>
                  <a:lnTo>
                    <a:pt x="107443" y="267445"/>
                  </a:lnTo>
                  <a:close/>
                </a:path>
                <a:path w="645159" h="336550">
                  <a:moveTo>
                    <a:pt x="118957" y="290085"/>
                  </a:moveTo>
                  <a:lnTo>
                    <a:pt x="107637" y="295842"/>
                  </a:lnTo>
                  <a:lnTo>
                    <a:pt x="121885" y="295842"/>
                  </a:lnTo>
                  <a:lnTo>
                    <a:pt x="118957" y="290085"/>
                  </a:lnTo>
                  <a:close/>
                </a:path>
                <a:path w="645159" h="336550">
                  <a:moveTo>
                    <a:pt x="633324" y="0"/>
                  </a:moveTo>
                  <a:lnTo>
                    <a:pt x="107443" y="267445"/>
                  </a:lnTo>
                  <a:lnTo>
                    <a:pt x="118957" y="290085"/>
                  </a:lnTo>
                  <a:lnTo>
                    <a:pt x="644839" y="22640"/>
                  </a:lnTo>
                  <a:lnTo>
                    <a:pt x="633324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853212" y="37073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299410" y="3419387"/>
              <a:ext cx="603885" cy="336550"/>
            </a:xfrm>
            <a:custGeom>
              <a:avLst/>
              <a:gdLst/>
              <a:ahLst/>
              <a:cxnLst/>
              <a:rect l="l" t="t" r="r" b="b"/>
              <a:pathLst>
                <a:path w="603884" h="336550">
                  <a:moveTo>
                    <a:pt x="486022" y="286902"/>
                  </a:moveTo>
                  <a:lnTo>
                    <a:pt x="473877" y="309210"/>
                  </a:lnTo>
                  <a:lnTo>
                    <a:pt x="603637" y="336472"/>
                  </a:lnTo>
                  <a:lnTo>
                    <a:pt x="560538" y="292975"/>
                  </a:lnTo>
                  <a:lnTo>
                    <a:pt x="497177" y="292975"/>
                  </a:lnTo>
                  <a:lnTo>
                    <a:pt x="486022" y="286902"/>
                  </a:lnTo>
                  <a:close/>
                </a:path>
                <a:path w="603884" h="336550">
                  <a:moveTo>
                    <a:pt x="498167" y="264593"/>
                  </a:moveTo>
                  <a:lnTo>
                    <a:pt x="486022" y="286902"/>
                  </a:lnTo>
                  <a:lnTo>
                    <a:pt x="497177" y="292975"/>
                  </a:lnTo>
                  <a:lnTo>
                    <a:pt x="509322" y="270666"/>
                  </a:lnTo>
                  <a:lnTo>
                    <a:pt x="498167" y="264593"/>
                  </a:lnTo>
                  <a:close/>
                </a:path>
                <a:path w="603884" h="336550">
                  <a:moveTo>
                    <a:pt x="510312" y="242285"/>
                  </a:moveTo>
                  <a:lnTo>
                    <a:pt x="498167" y="264593"/>
                  </a:lnTo>
                  <a:lnTo>
                    <a:pt x="509322" y="270666"/>
                  </a:lnTo>
                  <a:lnTo>
                    <a:pt x="497177" y="292975"/>
                  </a:lnTo>
                  <a:lnTo>
                    <a:pt x="560538" y="292975"/>
                  </a:lnTo>
                  <a:lnTo>
                    <a:pt x="510312" y="242285"/>
                  </a:lnTo>
                  <a:close/>
                </a:path>
                <a:path w="603884" h="336550">
                  <a:moveTo>
                    <a:pt x="12145" y="0"/>
                  </a:moveTo>
                  <a:lnTo>
                    <a:pt x="0" y="22307"/>
                  </a:lnTo>
                  <a:lnTo>
                    <a:pt x="486022" y="286902"/>
                  </a:lnTo>
                  <a:lnTo>
                    <a:pt x="498167" y="264593"/>
                  </a:lnTo>
                  <a:lnTo>
                    <a:pt x="12145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1184" y="43687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771640" y="3979491"/>
              <a:ext cx="424180" cy="437515"/>
            </a:xfrm>
            <a:custGeom>
              <a:avLst/>
              <a:gdLst/>
              <a:ahLst/>
              <a:cxnLst/>
              <a:rect l="l" t="t" r="r" b="b"/>
              <a:pathLst>
                <a:path w="424179" h="437514">
                  <a:moveTo>
                    <a:pt x="60951" y="319728"/>
                  </a:moveTo>
                  <a:lnTo>
                    <a:pt x="0" y="437481"/>
                  </a:lnTo>
                  <a:lnTo>
                    <a:pt x="115703" y="372725"/>
                  </a:lnTo>
                  <a:lnTo>
                    <a:pt x="106879" y="364185"/>
                  </a:lnTo>
                  <a:lnTo>
                    <a:pt x="88620" y="364185"/>
                  </a:lnTo>
                  <a:lnTo>
                    <a:pt x="70369" y="346519"/>
                  </a:lnTo>
                  <a:lnTo>
                    <a:pt x="79201" y="337394"/>
                  </a:lnTo>
                  <a:lnTo>
                    <a:pt x="60951" y="319728"/>
                  </a:lnTo>
                  <a:close/>
                </a:path>
                <a:path w="424179" h="437514">
                  <a:moveTo>
                    <a:pt x="79201" y="337394"/>
                  </a:moveTo>
                  <a:lnTo>
                    <a:pt x="70369" y="346519"/>
                  </a:lnTo>
                  <a:lnTo>
                    <a:pt x="88620" y="364185"/>
                  </a:lnTo>
                  <a:lnTo>
                    <a:pt x="97452" y="355060"/>
                  </a:lnTo>
                  <a:lnTo>
                    <a:pt x="79201" y="337394"/>
                  </a:lnTo>
                  <a:close/>
                </a:path>
                <a:path w="424179" h="437514">
                  <a:moveTo>
                    <a:pt x="97452" y="355060"/>
                  </a:moveTo>
                  <a:lnTo>
                    <a:pt x="88620" y="364185"/>
                  </a:lnTo>
                  <a:lnTo>
                    <a:pt x="106879" y="364185"/>
                  </a:lnTo>
                  <a:lnTo>
                    <a:pt x="97452" y="355060"/>
                  </a:lnTo>
                  <a:close/>
                </a:path>
                <a:path w="424179" h="437514">
                  <a:moveTo>
                    <a:pt x="405776" y="0"/>
                  </a:moveTo>
                  <a:lnTo>
                    <a:pt x="79201" y="337394"/>
                  </a:lnTo>
                  <a:lnTo>
                    <a:pt x="97452" y="355060"/>
                  </a:lnTo>
                  <a:lnTo>
                    <a:pt x="424027" y="17665"/>
                  </a:lnTo>
                  <a:lnTo>
                    <a:pt x="40577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786412" y="43666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17995" y="3979537"/>
              <a:ext cx="418465" cy="436245"/>
            </a:xfrm>
            <a:custGeom>
              <a:avLst/>
              <a:gdLst/>
              <a:ahLst/>
              <a:cxnLst/>
              <a:rect l="l" t="t" r="r" b="b"/>
              <a:pathLst>
                <a:path w="418465" h="436245">
                  <a:moveTo>
                    <a:pt x="321211" y="352764"/>
                  </a:moveTo>
                  <a:lnTo>
                    <a:pt x="302872" y="370338"/>
                  </a:lnTo>
                  <a:lnTo>
                    <a:pt x="418250" y="435672"/>
                  </a:lnTo>
                  <a:lnTo>
                    <a:pt x="380547" y="361933"/>
                  </a:lnTo>
                  <a:lnTo>
                    <a:pt x="329998" y="361933"/>
                  </a:lnTo>
                  <a:lnTo>
                    <a:pt x="321211" y="352764"/>
                  </a:lnTo>
                  <a:close/>
                </a:path>
                <a:path w="418465" h="436245">
                  <a:moveTo>
                    <a:pt x="339550" y="335190"/>
                  </a:moveTo>
                  <a:lnTo>
                    <a:pt x="321211" y="352764"/>
                  </a:lnTo>
                  <a:lnTo>
                    <a:pt x="329998" y="361933"/>
                  </a:lnTo>
                  <a:lnTo>
                    <a:pt x="348336" y="344359"/>
                  </a:lnTo>
                  <a:lnTo>
                    <a:pt x="339550" y="335190"/>
                  </a:lnTo>
                  <a:close/>
                </a:path>
                <a:path w="418465" h="436245">
                  <a:moveTo>
                    <a:pt x="357888" y="317616"/>
                  </a:moveTo>
                  <a:lnTo>
                    <a:pt x="339550" y="335190"/>
                  </a:lnTo>
                  <a:lnTo>
                    <a:pt x="348336" y="344359"/>
                  </a:lnTo>
                  <a:lnTo>
                    <a:pt x="329998" y="361933"/>
                  </a:lnTo>
                  <a:lnTo>
                    <a:pt x="380547" y="361933"/>
                  </a:lnTo>
                  <a:lnTo>
                    <a:pt x="357888" y="317616"/>
                  </a:lnTo>
                  <a:close/>
                </a:path>
                <a:path w="418465" h="436245">
                  <a:moveTo>
                    <a:pt x="18338" y="0"/>
                  </a:moveTo>
                  <a:lnTo>
                    <a:pt x="0" y="17574"/>
                  </a:lnTo>
                  <a:lnTo>
                    <a:pt x="321211" y="352764"/>
                  </a:lnTo>
                  <a:lnTo>
                    <a:pt x="339550" y="335190"/>
                  </a:lnTo>
                  <a:lnTo>
                    <a:pt x="1833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7315200" y="43687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05656" y="3982829"/>
              <a:ext cx="307975" cy="434340"/>
            </a:xfrm>
            <a:custGeom>
              <a:avLst/>
              <a:gdLst/>
              <a:ahLst/>
              <a:cxnLst/>
              <a:rect l="l" t="t" r="r" b="b"/>
              <a:pathLst>
                <a:path w="307975" h="434339">
                  <a:moveTo>
                    <a:pt x="41334" y="308159"/>
                  </a:moveTo>
                  <a:lnTo>
                    <a:pt x="0" y="434143"/>
                  </a:lnTo>
                  <a:lnTo>
                    <a:pt x="103858" y="351716"/>
                  </a:lnTo>
                  <a:lnTo>
                    <a:pt x="97975" y="347618"/>
                  </a:lnTo>
                  <a:lnTo>
                    <a:pt x="75756" y="347618"/>
                  </a:lnTo>
                  <a:lnTo>
                    <a:pt x="54916" y="333099"/>
                  </a:lnTo>
                  <a:lnTo>
                    <a:pt x="62175" y="322678"/>
                  </a:lnTo>
                  <a:lnTo>
                    <a:pt x="41334" y="308159"/>
                  </a:lnTo>
                  <a:close/>
                </a:path>
                <a:path w="307975" h="434339">
                  <a:moveTo>
                    <a:pt x="62175" y="322678"/>
                  </a:moveTo>
                  <a:lnTo>
                    <a:pt x="54916" y="333099"/>
                  </a:lnTo>
                  <a:lnTo>
                    <a:pt x="75756" y="347618"/>
                  </a:lnTo>
                  <a:lnTo>
                    <a:pt x="83016" y="337197"/>
                  </a:lnTo>
                  <a:lnTo>
                    <a:pt x="62175" y="322678"/>
                  </a:lnTo>
                  <a:close/>
                </a:path>
                <a:path w="307975" h="434339">
                  <a:moveTo>
                    <a:pt x="83016" y="337197"/>
                  </a:moveTo>
                  <a:lnTo>
                    <a:pt x="75756" y="347618"/>
                  </a:lnTo>
                  <a:lnTo>
                    <a:pt x="97975" y="347618"/>
                  </a:lnTo>
                  <a:lnTo>
                    <a:pt x="83016" y="337197"/>
                  </a:lnTo>
                  <a:close/>
                </a:path>
                <a:path w="307975" h="434339">
                  <a:moveTo>
                    <a:pt x="286970" y="0"/>
                  </a:moveTo>
                  <a:lnTo>
                    <a:pt x="62175" y="322678"/>
                  </a:lnTo>
                  <a:lnTo>
                    <a:pt x="83016" y="337197"/>
                  </a:lnTo>
                  <a:lnTo>
                    <a:pt x="307811" y="14519"/>
                  </a:lnTo>
                  <a:lnTo>
                    <a:pt x="28697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6611" y="43666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33209" y="3982885"/>
              <a:ext cx="303530" cy="432434"/>
            </a:xfrm>
            <a:custGeom>
              <a:avLst/>
              <a:gdLst/>
              <a:ahLst/>
              <a:cxnLst/>
              <a:rect l="l" t="t" r="r" b="b"/>
              <a:pathLst>
                <a:path w="303529" h="432435">
                  <a:moveTo>
                    <a:pt x="220743" y="334931"/>
                  </a:moveTo>
                  <a:lnTo>
                    <a:pt x="199824" y="349338"/>
                  </a:lnTo>
                  <a:lnTo>
                    <a:pt x="303236" y="432324"/>
                  </a:lnTo>
                  <a:lnTo>
                    <a:pt x="275232" y="345391"/>
                  </a:lnTo>
                  <a:lnTo>
                    <a:pt x="227947" y="345391"/>
                  </a:lnTo>
                  <a:lnTo>
                    <a:pt x="220743" y="334931"/>
                  </a:lnTo>
                  <a:close/>
                </a:path>
                <a:path w="303529" h="432435">
                  <a:moveTo>
                    <a:pt x="241662" y="320524"/>
                  </a:moveTo>
                  <a:lnTo>
                    <a:pt x="220743" y="334931"/>
                  </a:lnTo>
                  <a:lnTo>
                    <a:pt x="227947" y="345391"/>
                  </a:lnTo>
                  <a:lnTo>
                    <a:pt x="248866" y="330984"/>
                  </a:lnTo>
                  <a:lnTo>
                    <a:pt x="241662" y="320524"/>
                  </a:lnTo>
                  <a:close/>
                </a:path>
                <a:path w="303529" h="432435">
                  <a:moveTo>
                    <a:pt x="262581" y="306118"/>
                  </a:moveTo>
                  <a:lnTo>
                    <a:pt x="241662" y="320524"/>
                  </a:lnTo>
                  <a:lnTo>
                    <a:pt x="248866" y="330984"/>
                  </a:lnTo>
                  <a:lnTo>
                    <a:pt x="227947" y="345391"/>
                  </a:lnTo>
                  <a:lnTo>
                    <a:pt x="275232" y="345391"/>
                  </a:lnTo>
                  <a:lnTo>
                    <a:pt x="262581" y="306118"/>
                  </a:lnTo>
                  <a:close/>
                </a:path>
                <a:path w="303529" h="432435">
                  <a:moveTo>
                    <a:pt x="20918" y="0"/>
                  </a:moveTo>
                  <a:lnTo>
                    <a:pt x="0" y="14406"/>
                  </a:lnTo>
                  <a:lnTo>
                    <a:pt x="220743" y="334931"/>
                  </a:lnTo>
                  <a:lnTo>
                    <a:pt x="241662" y="320524"/>
                  </a:lnTo>
                  <a:lnTo>
                    <a:pt x="20918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029200" y="50027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19656" y="4643822"/>
              <a:ext cx="222885" cy="407670"/>
            </a:xfrm>
            <a:custGeom>
              <a:avLst/>
              <a:gdLst/>
              <a:ahLst/>
              <a:cxnLst/>
              <a:rect l="l" t="t" r="r" b="b"/>
              <a:pathLst>
                <a:path w="222885" h="407670">
                  <a:moveTo>
                    <a:pt x="25483" y="277014"/>
                  </a:moveTo>
                  <a:lnTo>
                    <a:pt x="0" y="407134"/>
                  </a:lnTo>
                  <a:lnTo>
                    <a:pt x="92901" y="312530"/>
                  </a:lnTo>
                  <a:lnTo>
                    <a:pt x="91759" y="311928"/>
                  </a:lnTo>
                  <a:lnTo>
                    <a:pt x="64509" y="311928"/>
                  </a:lnTo>
                  <a:lnTo>
                    <a:pt x="42037" y="300089"/>
                  </a:lnTo>
                  <a:lnTo>
                    <a:pt x="47956" y="288853"/>
                  </a:lnTo>
                  <a:lnTo>
                    <a:pt x="25483" y="277014"/>
                  </a:lnTo>
                  <a:close/>
                </a:path>
                <a:path w="222885" h="407670">
                  <a:moveTo>
                    <a:pt x="47956" y="288853"/>
                  </a:moveTo>
                  <a:lnTo>
                    <a:pt x="42037" y="300089"/>
                  </a:lnTo>
                  <a:lnTo>
                    <a:pt x="64509" y="311928"/>
                  </a:lnTo>
                  <a:lnTo>
                    <a:pt x="70429" y="300691"/>
                  </a:lnTo>
                  <a:lnTo>
                    <a:pt x="47956" y="288853"/>
                  </a:lnTo>
                  <a:close/>
                </a:path>
                <a:path w="222885" h="407670">
                  <a:moveTo>
                    <a:pt x="70429" y="300691"/>
                  </a:moveTo>
                  <a:lnTo>
                    <a:pt x="64509" y="311928"/>
                  </a:lnTo>
                  <a:lnTo>
                    <a:pt x="91759" y="311928"/>
                  </a:lnTo>
                  <a:lnTo>
                    <a:pt x="70429" y="300691"/>
                  </a:lnTo>
                  <a:close/>
                </a:path>
                <a:path w="222885" h="407670">
                  <a:moveTo>
                    <a:pt x="200126" y="0"/>
                  </a:moveTo>
                  <a:lnTo>
                    <a:pt x="47956" y="288853"/>
                  </a:lnTo>
                  <a:lnTo>
                    <a:pt x="70429" y="300691"/>
                  </a:lnTo>
                  <a:lnTo>
                    <a:pt x="222597" y="11837"/>
                  </a:lnTo>
                  <a:lnTo>
                    <a:pt x="200126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08107" y="50027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60120" y="4644395"/>
              <a:ext cx="198120" cy="407034"/>
            </a:xfrm>
            <a:custGeom>
              <a:avLst/>
              <a:gdLst/>
              <a:ahLst/>
              <a:cxnLst/>
              <a:rect l="l" t="t" r="r" b="b"/>
              <a:pathLst>
                <a:path w="198120" h="407035">
                  <a:moveTo>
                    <a:pt x="132848" y="297007"/>
                  </a:moveTo>
                  <a:lnTo>
                    <a:pt x="109808" y="307698"/>
                  </a:lnTo>
                  <a:lnTo>
                    <a:pt x="197822" y="406864"/>
                  </a:lnTo>
                  <a:lnTo>
                    <a:pt x="183666" y="308527"/>
                  </a:lnTo>
                  <a:lnTo>
                    <a:pt x="138193" y="308527"/>
                  </a:lnTo>
                  <a:lnTo>
                    <a:pt x="132848" y="297007"/>
                  </a:lnTo>
                  <a:close/>
                </a:path>
                <a:path w="198120" h="407035">
                  <a:moveTo>
                    <a:pt x="155888" y="286316"/>
                  </a:moveTo>
                  <a:lnTo>
                    <a:pt x="132848" y="297007"/>
                  </a:lnTo>
                  <a:lnTo>
                    <a:pt x="138193" y="308527"/>
                  </a:lnTo>
                  <a:lnTo>
                    <a:pt x="161234" y="297836"/>
                  </a:lnTo>
                  <a:lnTo>
                    <a:pt x="155888" y="286316"/>
                  </a:lnTo>
                  <a:close/>
                </a:path>
                <a:path w="198120" h="407035">
                  <a:moveTo>
                    <a:pt x="178930" y="275625"/>
                  </a:moveTo>
                  <a:lnTo>
                    <a:pt x="155888" y="286316"/>
                  </a:lnTo>
                  <a:lnTo>
                    <a:pt x="161234" y="297836"/>
                  </a:lnTo>
                  <a:lnTo>
                    <a:pt x="138193" y="308527"/>
                  </a:lnTo>
                  <a:lnTo>
                    <a:pt x="183666" y="308527"/>
                  </a:lnTo>
                  <a:lnTo>
                    <a:pt x="178930" y="275625"/>
                  </a:lnTo>
                  <a:close/>
                </a:path>
                <a:path w="198120" h="407035">
                  <a:moveTo>
                    <a:pt x="23040" y="0"/>
                  </a:moveTo>
                  <a:lnTo>
                    <a:pt x="0" y="10690"/>
                  </a:lnTo>
                  <a:lnTo>
                    <a:pt x="132848" y="297007"/>
                  </a:lnTo>
                  <a:lnTo>
                    <a:pt x="155888" y="286316"/>
                  </a:lnTo>
                  <a:lnTo>
                    <a:pt x="2304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360695" y="50027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651152" y="4644120"/>
              <a:ext cx="196850" cy="407034"/>
            </a:xfrm>
            <a:custGeom>
              <a:avLst/>
              <a:gdLst/>
              <a:ahLst/>
              <a:cxnLst/>
              <a:rect l="l" t="t" r="r" b="b"/>
              <a:pathLst>
                <a:path w="196850" h="407035">
                  <a:moveTo>
                    <a:pt x="18567" y="275550"/>
                  </a:moveTo>
                  <a:lnTo>
                    <a:pt x="0" y="406835"/>
                  </a:lnTo>
                  <a:lnTo>
                    <a:pt x="86974" y="308350"/>
                  </a:lnTo>
                  <a:lnTo>
                    <a:pt x="59385" y="308350"/>
                  </a:lnTo>
                  <a:lnTo>
                    <a:pt x="36318" y="297717"/>
                  </a:lnTo>
                  <a:lnTo>
                    <a:pt x="41634" y="286184"/>
                  </a:lnTo>
                  <a:lnTo>
                    <a:pt x="18567" y="275550"/>
                  </a:lnTo>
                  <a:close/>
                </a:path>
                <a:path w="196850" h="407035">
                  <a:moveTo>
                    <a:pt x="41634" y="286184"/>
                  </a:moveTo>
                  <a:lnTo>
                    <a:pt x="36318" y="297717"/>
                  </a:lnTo>
                  <a:lnTo>
                    <a:pt x="59385" y="308350"/>
                  </a:lnTo>
                  <a:lnTo>
                    <a:pt x="64701" y="296818"/>
                  </a:lnTo>
                  <a:lnTo>
                    <a:pt x="41634" y="286184"/>
                  </a:lnTo>
                  <a:close/>
                </a:path>
                <a:path w="196850" h="407035">
                  <a:moveTo>
                    <a:pt x="64701" y="296818"/>
                  </a:moveTo>
                  <a:lnTo>
                    <a:pt x="59385" y="308350"/>
                  </a:lnTo>
                  <a:lnTo>
                    <a:pt x="86974" y="308350"/>
                  </a:lnTo>
                  <a:lnTo>
                    <a:pt x="87768" y="307451"/>
                  </a:lnTo>
                  <a:lnTo>
                    <a:pt x="64701" y="296818"/>
                  </a:lnTo>
                  <a:close/>
                </a:path>
                <a:path w="196850" h="407035">
                  <a:moveTo>
                    <a:pt x="173560" y="0"/>
                  </a:moveTo>
                  <a:lnTo>
                    <a:pt x="41634" y="286184"/>
                  </a:lnTo>
                  <a:lnTo>
                    <a:pt x="64701" y="296818"/>
                  </a:lnTo>
                  <a:lnTo>
                    <a:pt x="196627" y="10633"/>
                  </a:lnTo>
                  <a:lnTo>
                    <a:pt x="17356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669614" y="2863596"/>
            <a:ext cx="1327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urier New"/>
                <a:cs typeface="Courier New"/>
              </a:rPr>
              <a:t>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6</a:t>
            </a:fld>
            <a:endParaRPr spc="-25"/>
          </a:p>
        </p:txBody>
      </p:sp>
      <p:sp>
        <p:nvSpPr>
          <p:cNvPr id="34" name="object 34"/>
          <p:cNvSpPr txBox="1"/>
          <p:nvPr/>
        </p:nvSpPr>
        <p:spPr>
          <a:xfrm>
            <a:off x="7739369" y="3305556"/>
            <a:ext cx="175895" cy="6350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765">
              <a:spcBef>
                <a:spcPts val="820"/>
              </a:spcBef>
            </a:pPr>
            <a:r>
              <a:rPr sz="1400" spc="-50">
                <a:latin typeface="Courier New"/>
                <a:cs typeface="Courier New"/>
              </a:rPr>
              <a:t>2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720"/>
              </a:spcBef>
            </a:pPr>
            <a:r>
              <a:rPr sz="1400" spc="-25">
                <a:latin typeface="Constantia"/>
                <a:cs typeface="Constantia"/>
              </a:rPr>
              <a:t>14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67111" y="3311652"/>
            <a:ext cx="177165" cy="641350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36830">
              <a:spcBef>
                <a:spcPts val="840"/>
              </a:spcBef>
            </a:pPr>
            <a:r>
              <a:rPr sz="1400" spc="-50">
                <a:latin typeface="Courier New"/>
                <a:cs typeface="Courier New"/>
              </a:rPr>
              <a:t>3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745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115004" y="3997451"/>
            <a:ext cx="142240" cy="641350"/>
          </a:xfrm>
          <a:prstGeom prst="rect">
            <a:avLst/>
          </a:prstGeom>
        </p:spPr>
        <p:txBody>
          <a:bodyPr vert="horz" wrap="square" lIns="0" tIns="107315" rIns="0" bIns="0" rtlCol="0">
            <a:spAutoFit/>
          </a:bodyPr>
          <a:lstStyle/>
          <a:p>
            <a:pPr marL="22225">
              <a:spcBef>
                <a:spcPts val="845"/>
              </a:spcBef>
            </a:pPr>
            <a:r>
              <a:rPr sz="1400" spc="-50">
                <a:latin typeface="Courier New"/>
                <a:cs typeface="Courier New"/>
              </a:rPr>
              <a:t>4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74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424995" y="4003547"/>
            <a:ext cx="13271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1400" spc="-50">
                <a:latin typeface="Courier New"/>
                <a:cs typeface="Courier New"/>
              </a:rPr>
              <a:t>5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72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48226" y="4027931"/>
            <a:ext cx="182880" cy="61087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62865">
              <a:spcBef>
                <a:spcPts val="725"/>
              </a:spcBef>
            </a:pPr>
            <a:r>
              <a:rPr sz="1400" spc="-50">
                <a:latin typeface="Courier New"/>
                <a:cs typeface="Courier New"/>
              </a:rPr>
              <a:t>6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62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025449" y="4003547"/>
            <a:ext cx="132715" cy="63500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spcBef>
                <a:spcPts val="819"/>
              </a:spcBef>
            </a:pPr>
            <a:r>
              <a:rPr sz="1400" spc="-50">
                <a:latin typeface="Courier New"/>
                <a:cs typeface="Courier New"/>
              </a:rPr>
              <a:t>7</a:t>
            </a:r>
            <a:endParaRPr sz="1400">
              <a:latin typeface="Courier New"/>
              <a:cs typeface="Courier New"/>
            </a:endParaRPr>
          </a:p>
          <a:p>
            <a:pPr marL="14604">
              <a:spcBef>
                <a:spcPts val="72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67432" y="4686300"/>
            <a:ext cx="132715" cy="58674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spcBef>
                <a:spcPts val="625"/>
              </a:spcBef>
            </a:pPr>
            <a:r>
              <a:rPr sz="1400" spc="-50">
                <a:latin typeface="Courier New"/>
                <a:cs typeface="Courier New"/>
              </a:rPr>
              <a:t>8</a:t>
            </a:r>
            <a:endParaRPr sz="1400">
              <a:latin typeface="Courier New"/>
              <a:cs typeface="Courier New"/>
            </a:endParaRPr>
          </a:p>
          <a:p>
            <a:pPr marL="12700">
              <a:spcBef>
                <a:spcPts val="53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10848" y="4622292"/>
            <a:ext cx="151765" cy="65341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2700">
              <a:spcBef>
                <a:spcPts val="890"/>
              </a:spcBef>
            </a:pPr>
            <a:r>
              <a:rPr sz="1400" spc="-50">
                <a:latin typeface="Courier New"/>
                <a:cs typeface="Courier New"/>
              </a:rPr>
              <a:t>9</a:t>
            </a:r>
            <a:endParaRPr sz="1400">
              <a:latin typeface="Courier New"/>
              <a:cs typeface="Courier New"/>
            </a:endParaRPr>
          </a:p>
          <a:p>
            <a:pPr marL="44450">
              <a:spcBef>
                <a:spcPts val="795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931953" y="4588765"/>
            <a:ext cx="238125" cy="683895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algn="ctr">
              <a:spcBef>
                <a:spcPts val="1010"/>
              </a:spcBef>
            </a:pPr>
            <a:r>
              <a:rPr sz="1400" spc="-25">
                <a:latin typeface="Courier New"/>
                <a:cs typeface="Courier New"/>
              </a:rPr>
              <a:t>10</a:t>
            </a:r>
            <a:endParaRPr sz="1400">
              <a:latin typeface="Courier New"/>
              <a:cs typeface="Courier New"/>
            </a:endParaRPr>
          </a:p>
          <a:p>
            <a:pPr marL="7620" algn="ctr">
              <a:spcBef>
                <a:spcPts val="91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619819" y="3180588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961383" y="3990340"/>
            <a:ext cx="321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>
                <a:latin typeface="Constantia"/>
                <a:cs typeface="Constantia"/>
              </a:rPr>
              <a:t>A</a:t>
            </a:r>
            <a:r>
              <a:rPr sz="1600" spc="-30">
                <a:latin typeface="Constantia"/>
                <a:cs typeface="Constantia"/>
              </a:rPr>
              <a:t> </a:t>
            </a:r>
            <a:r>
              <a:rPr sz="1600" spc="-50">
                <a:latin typeface="Constantia"/>
                <a:cs typeface="Constantia"/>
              </a:rPr>
              <a:t>=</a:t>
            </a:r>
            <a:endParaRPr sz="1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8501" y="1034796"/>
            <a:ext cx="220662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0"/>
            <a:ext cx="351917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0">
                <a:latin typeface="Constantia"/>
                <a:cs typeface="Constantia"/>
              </a:rPr>
              <a:t>Operation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3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Heapsort</a:t>
            </a:r>
            <a:endParaRPr sz="2600">
              <a:latin typeface="Constantia"/>
              <a:cs typeface="Constant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6465" y="3909729"/>
            <a:ext cx="482600" cy="506095"/>
            <a:chOff x="4362465" y="3909728"/>
            <a:chExt cx="482600" cy="506095"/>
          </a:xfrm>
        </p:grpSpPr>
        <p:sp>
          <p:nvSpPr>
            <p:cNvPr id="5" name="object 5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228601" y="0"/>
                  </a:moveTo>
                  <a:lnTo>
                    <a:pt x="228601" y="120124"/>
                  </a:lnTo>
                  <a:lnTo>
                    <a:pt x="0" y="120124"/>
                  </a:lnTo>
                  <a:lnTo>
                    <a:pt x="0" y="360373"/>
                  </a:lnTo>
                  <a:lnTo>
                    <a:pt x="228601" y="360373"/>
                  </a:lnTo>
                  <a:lnTo>
                    <a:pt x="228601" y="480498"/>
                  </a:lnTo>
                  <a:lnTo>
                    <a:pt x="457200" y="240248"/>
                  </a:lnTo>
                  <a:lnTo>
                    <a:pt x="228601" y="0"/>
                  </a:lnTo>
                  <a:close/>
                </a:path>
              </a:pathLst>
            </a:custGeom>
            <a:solidFill>
              <a:srgbClr val="0F6F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5165" y="3922428"/>
              <a:ext cx="457200" cy="480695"/>
            </a:xfrm>
            <a:custGeom>
              <a:avLst/>
              <a:gdLst/>
              <a:ahLst/>
              <a:cxnLst/>
              <a:rect l="l" t="t" r="r" b="b"/>
              <a:pathLst>
                <a:path w="457200" h="480695">
                  <a:moveTo>
                    <a:pt x="0" y="120124"/>
                  </a:moveTo>
                  <a:lnTo>
                    <a:pt x="228600" y="120124"/>
                  </a:lnTo>
                  <a:lnTo>
                    <a:pt x="228600" y="0"/>
                  </a:lnTo>
                  <a:lnTo>
                    <a:pt x="457200" y="240249"/>
                  </a:lnTo>
                  <a:lnTo>
                    <a:pt x="228600" y="480498"/>
                  </a:lnTo>
                  <a:lnTo>
                    <a:pt x="228600" y="360373"/>
                  </a:lnTo>
                  <a:lnTo>
                    <a:pt x="0" y="360373"/>
                  </a:lnTo>
                  <a:lnTo>
                    <a:pt x="0" y="120124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39285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5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042197" y="32567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048604" y="3783549"/>
            <a:ext cx="340360" cy="329565"/>
          </a:xfrm>
          <a:custGeom>
            <a:avLst/>
            <a:gdLst/>
            <a:ahLst/>
            <a:cxnLst/>
            <a:rect l="l" t="t" r="r" b="b"/>
            <a:pathLst>
              <a:path w="340360" h="329564">
                <a:moveTo>
                  <a:pt x="0" y="164592"/>
                </a:moveTo>
                <a:lnTo>
                  <a:pt x="6077" y="120836"/>
                </a:lnTo>
                <a:lnTo>
                  <a:pt x="23229" y="81519"/>
                </a:lnTo>
                <a:lnTo>
                  <a:pt x="49834" y="48207"/>
                </a:lnTo>
                <a:lnTo>
                  <a:pt x="84270" y="22471"/>
                </a:lnTo>
                <a:lnTo>
                  <a:pt x="124914" y="5879"/>
                </a:lnTo>
                <a:lnTo>
                  <a:pt x="170146" y="0"/>
                </a:lnTo>
                <a:lnTo>
                  <a:pt x="215377" y="5879"/>
                </a:lnTo>
                <a:lnTo>
                  <a:pt x="256021" y="22471"/>
                </a:lnTo>
                <a:lnTo>
                  <a:pt x="290457" y="48207"/>
                </a:lnTo>
                <a:lnTo>
                  <a:pt x="317062" y="81519"/>
                </a:lnTo>
                <a:lnTo>
                  <a:pt x="334214" y="120836"/>
                </a:lnTo>
                <a:lnTo>
                  <a:pt x="340292" y="164592"/>
                </a:lnTo>
                <a:lnTo>
                  <a:pt x="334214" y="208347"/>
                </a:lnTo>
                <a:lnTo>
                  <a:pt x="317062" y="247664"/>
                </a:lnTo>
                <a:lnTo>
                  <a:pt x="290457" y="280976"/>
                </a:lnTo>
                <a:lnTo>
                  <a:pt x="256021" y="306712"/>
                </a:lnTo>
                <a:lnTo>
                  <a:pt x="215377" y="323304"/>
                </a:lnTo>
                <a:lnTo>
                  <a:pt x="170146" y="329184"/>
                </a:lnTo>
                <a:lnTo>
                  <a:pt x="124914" y="323304"/>
                </a:lnTo>
                <a:lnTo>
                  <a:pt x="84270" y="306712"/>
                </a:lnTo>
                <a:lnTo>
                  <a:pt x="49834" y="280976"/>
                </a:lnTo>
                <a:lnTo>
                  <a:pt x="23229" y="247664"/>
                </a:lnTo>
                <a:lnTo>
                  <a:pt x="6077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178268" y="3814572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339061" y="3495421"/>
            <a:ext cx="645160" cy="336550"/>
          </a:xfrm>
          <a:custGeom>
            <a:avLst/>
            <a:gdLst/>
            <a:ahLst/>
            <a:cxnLst/>
            <a:rect l="l" t="t" r="r" b="b"/>
            <a:pathLst>
              <a:path w="645160" h="336550">
                <a:moveTo>
                  <a:pt x="95930" y="244805"/>
                </a:moveTo>
                <a:lnTo>
                  <a:pt x="0" y="336336"/>
                </a:lnTo>
                <a:lnTo>
                  <a:pt x="130472" y="312726"/>
                </a:lnTo>
                <a:lnTo>
                  <a:pt x="121886" y="295842"/>
                </a:lnTo>
                <a:lnTo>
                  <a:pt x="107638" y="295842"/>
                </a:lnTo>
                <a:lnTo>
                  <a:pt x="96123" y="273202"/>
                </a:lnTo>
                <a:lnTo>
                  <a:pt x="107444" y="267445"/>
                </a:lnTo>
                <a:lnTo>
                  <a:pt x="95930" y="244805"/>
                </a:lnTo>
                <a:close/>
              </a:path>
              <a:path w="645160" h="336550">
                <a:moveTo>
                  <a:pt x="107444" y="267445"/>
                </a:moveTo>
                <a:lnTo>
                  <a:pt x="96123" y="273202"/>
                </a:lnTo>
                <a:lnTo>
                  <a:pt x="107638" y="295842"/>
                </a:lnTo>
                <a:lnTo>
                  <a:pt x="118958" y="290085"/>
                </a:lnTo>
                <a:lnTo>
                  <a:pt x="107444" y="267445"/>
                </a:lnTo>
                <a:close/>
              </a:path>
              <a:path w="645160" h="336550">
                <a:moveTo>
                  <a:pt x="118958" y="290085"/>
                </a:moveTo>
                <a:lnTo>
                  <a:pt x="107638" y="295842"/>
                </a:lnTo>
                <a:lnTo>
                  <a:pt x="121886" y="295842"/>
                </a:lnTo>
                <a:lnTo>
                  <a:pt x="118958" y="290085"/>
                </a:lnTo>
                <a:close/>
              </a:path>
              <a:path w="645160" h="336550">
                <a:moveTo>
                  <a:pt x="633326" y="0"/>
                </a:moveTo>
                <a:lnTo>
                  <a:pt x="107444" y="267445"/>
                </a:lnTo>
                <a:lnTo>
                  <a:pt x="118958" y="290085"/>
                </a:lnTo>
                <a:lnTo>
                  <a:pt x="644839" y="22640"/>
                </a:lnTo>
                <a:lnTo>
                  <a:pt x="633326" y="0"/>
                </a:lnTo>
                <a:close/>
              </a:path>
            </a:pathLst>
          </a:custGeom>
          <a:solidFill>
            <a:srgbClr val="008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2" name="object 12"/>
          <p:cNvGrpSpPr/>
          <p:nvPr/>
        </p:nvGrpSpPr>
        <p:grpSpPr>
          <a:xfrm>
            <a:off x="4752407" y="3770848"/>
            <a:ext cx="365760" cy="356870"/>
            <a:chOff x="3228407" y="3770848"/>
            <a:chExt cx="365760" cy="356870"/>
          </a:xfrm>
        </p:grpSpPr>
        <p:sp>
          <p:nvSpPr>
            <p:cNvPr id="13" name="object 13"/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70" y="308638"/>
                  </a:lnTo>
                  <a:lnTo>
                    <a:pt x="124915" y="325335"/>
                  </a:lnTo>
                  <a:lnTo>
                    <a:pt x="170146" y="331251"/>
                  </a:lnTo>
                  <a:lnTo>
                    <a:pt x="215378" y="325335"/>
                  </a:lnTo>
                  <a:lnTo>
                    <a:pt x="256022" y="308638"/>
                  </a:lnTo>
                  <a:lnTo>
                    <a:pt x="290458" y="282741"/>
                  </a:lnTo>
                  <a:lnTo>
                    <a:pt x="317062" y="249220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6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241107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882072" y="3817620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380379" y="4432265"/>
            <a:ext cx="365760" cy="354965"/>
            <a:chOff x="856379" y="4432264"/>
            <a:chExt cx="365760" cy="354965"/>
          </a:xfrm>
        </p:grpSpPr>
        <p:sp>
          <p:nvSpPr>
            <p:cNvPr id="17" name="object 17"/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6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6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1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90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503694" y="44759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685608" y="4430198"/>
            <a:ext cx="365760" cy="356870"/>
            <a:chOff x="2161608" y="4430198"/>
            <a:chExt cx="365760" cy="356870"/>
          </a:xfrm>
        </p:grpSpPr>
        <p:sp>
          <p:nvSpPr>
            <p:cNvPr id="21" name="object 21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743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812891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14395" y="4432265"/>
            <a:ext cx="365760" cy="354965"/>
            <a:chOff x="2690395" y="4432264"/>
            <a:chExt cx="365760" cy="354965"/>
          </a:xfrm>
        </p:grpSpPr>
        <p:sp>
          <p:nvSpPr>
            <p:cNvPr id="25" name="object 25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703095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36917" y="4475988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285807" y="4430198"/>
            <a:ext cx="365760" cy="356870"/>
            <a:chOff x="3761807" y="4430198"/>
            <a:chExt cx="365760" cy="356870"/>
          </a:xfrm>
        </p:grpSpPr>
        <p:sp>
          <p:nvSpPr>
            <p:cNvPr id="29" name="object 29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70" y="308637"/>
                  </a:lnTo>
                  <a:lnTo>
                    <a:pt x="124915" y="325334"/>
                  </a:lnTo>
                  <a:lnTo>
                    <a:pt x="170146" y="331250"/>
                  </a:lnTo>
                  <a:lnTo>
                    <a:pt x="215378" y="325334"/>
                  </a:lnTo>
                  <a:lnTo>
                    <a:pt x="256022" y="308637"/>
                  </a:lnTo>
                  <a:lnTo>
                    <a:pt x="290458" y="282739"/>
                  </a:lnTo>
                  <a:lnTo>
                    <a:pt x="317062" y="249219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5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74507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07536" y="44759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1928395" y="5066249"/>
            <a:ext cx="365760" cy="354965"/>
            <a:chOff x="404395" y="5066248"/>
            <a:chExt cx="365760" cy="354965"/>
          </a:xfrm>
        </p:grpSpPr>
        <p:sp>
          <p:nvSpPr>
            <p:cNvPr id="33" name="object 33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6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6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70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2807304" y="5066248"/>
            <a:ext cx="365760" cy="356870"/>
            <a:chOff x="1283304" y="5066248"/>
            <a:chExt cx="365760" cy="356870"/>
          </a:xfrm>
        </p:grpSpPr>
        <p:sp>
          <p:nvSpPr>
            <p:cNvPr id="36" name="object 36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296004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3259891" y="5066249"/>
            <a:ext cx="365760" cy="354965"/>
            <a:chOff x="1735891" y="5066248"/>
            <a:chExt cx="365760" cy="354965"/>
          </a:xfrm>
        </p:grpSpPr>
        <p:sp>
          <p:nvSpPr>
            <p:cNvPr id="39" name="object 39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2" y="306712"/>
                  </a:lnTo>
                  <a:lnTo>
                    <a:pt x="290457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7" y="48207"/>
                  </a:lnTo>
                  <a:lnTo>
                    <a:pt x="256022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7485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2015277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2909769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812804" y="3480307"/>
            <a:ext cx="8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8576797" y="3225766"/>
            <a:ext cx="338455" cy="329565"/>
          </a:xfrm>
          <a:custGeom>
            <a:avLst/>
            <a:gdLst/>
            <a:ahLst/>
            <a:cxnLst/>
            <a:rect l="l" t="t" r="r" b="b"/>
            <a:pathLst>
              <a:path w="338454" h="329564">
                <a:moveTo>
                  <a:pt x="0" y="164592"/>
                </a:moveTo>
                <a:lnTo>
                  <a:pt x="6042" y="120836"/>
                </a:lnTo>
                <a:lnTo>
                  <a:pt x="23095" y="81519"/>
                </a:lnTo>
                <a:lnTo>
                  <a:pt x="49546" y="48207"/>
                </a:lnTo>
                <a:lnTo>
                  <a:pt x="83783" y="22471"/>
                </a:lnTo>
                <a:lnTo>
                  <a:pt x="124193" y="5879"/>
                </a:lnTo>
                <a:lnTo>
                  <a:pt x="169164" y="0"/>
                </a:lnTo>
                <a:lnTo>
                  <a:pt x="214134" y="5879"/>
                </a:lnTo>
                <a:lnTo>
                  <a:pt x="254544" y="22471"/>
                </a:lnTo>
                <a:lnTo>
                  <a:pt x="288781" y="48207"/>
                </a:lnTo>
                <a:lnTo>
                  <a:pt x="315232" y="81519"/>
                </a:lnTo>
                <a:lnTo>
                  <a:pt x="332285" y="120836"/>
                </a:lnTo>
                <a:lnTo>
                  <a:pt x="338328" y="164592"/>
                </a:lnTo>
                <a:lnTo>
                  <a:pt x="332285" y="208347"/>
                </a:lnTo>
                <a:lnTo>
                  <a:pt x="315232" y="247664"/>
                </a:lnTo>
                <a:lnTo>
                  <a:pt x="288781" y="280976"/>
                </a:lnTo>
                <a:lnTo>
                  <a:pt x="254544" y="306712"/>
                </a:lnTo>
                <a:lnTo>
                  <a:pt x="214134" y="323304"/>
                </a:lnTo>
                <a:lnTo>
                  <a:pt x="169164" y="329184"/>
                </a:lnTo>
                <a:lnTo>
                  <a:pt x="124193" y="323304"/>
                </a:lnTo>
                <a:lnTo>
                  <a:pt x="83783" y="306712"/>
                </a:lnTo>
                <a:lnTo>
                  <a:pt x="49546" y="280976"/>
                </a:lnTo>
                <a:lnTo>
                  <a:pt x="23095" y="247664"/>
                </a:lnTo>
                <a:lnTo>
                  <a:pt x="6042" y="208347"/>
                </a:lnTo>
                <a:lnTo>
                  <a:pt x="0" y="164592"/>
                </a:lnTo>
                <a:close/>
              </a:path>
            </a:pathLst>
          </a:custGeom>
          <a:ln w="2540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8705479" y="3256788"/>
            <a:ext cx="812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1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7684103" y="3770849"/>
            <a:ext cx="365760" cy="354965"/>
            <a:chOff x="6160103" y="3770848"/>
            <a:chExt cx="365760" cy="354965"/>
          </a:xfrm>
        </p:grpSpPr>
        <p:sp>
          <p:nvSpPr>
            <p:cNvPr id="47" name="object 47"/>
            <p:cNvSpPr/>
            <p:nvPr/>
          </p:nvSpPr>
          <p:spPr>
            <a:xfrm>
              <a:off x="6172803" y="3783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6" y="0"/>
                  </a:moveTo>
                  <a:lnTo>
                    <a:pt x="124915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5" y="323304"/>
                  </a:lnTo>
                  <a:lnTo>
                    <a:pt x="170146" y="329184"/>
                  </a:lnTo>
                  <a:lnTo>
                    <a:pt x="215378" y="323304"/>
                  </a:lnTo>
                  <a:lnTo>
                    <a:pt x="256022" y="306712"/>
                  </a:lnTo>
                  <a:lnTo>
                    <a:pt x="290458" y="280976"/>
                  </a:lnTo>
                  <a:lnTo>
                    <a:pt x="317062" y="247665"/>
                  </a:lnTo>
                  <a:lnTo>
                    <a:pt x="334214" y="208347"/>
                  </a:lnTo>
                  <a:lnTo>
                    <a:pt x="340292" y="164592"/>
                  </a:lnTo>
                  <a:lnTo>
                    <a:pt x="334214" y="120836"/>
                  </a:lnTo>
                  <a:lnTo>
                    <a:pt x="317062" y="81519"/>
                  </a:lnTo>
                  <a:lnTo>
                    <a:pt x="290458" y="48207"/>
                  </a:lnTo>
                  <a:lnTo>
                    <a:pt x="256022" y="22471"/>
                  </a:lnTo>
                  <a:lnTo>
                    <a:pt x="215378" y="5879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72803" y="37835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11387" y="3814572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2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9400608" y="3770848"/>
            <a:ext cx="365760" cy="356870"/>
            <a:chOff x="7876608" y="3770848"/>
            <a:chExt cx="365760" cy="356870"/>
          </a:xfrm>
        </p:grpSpPr>
        <p:sp>
          <p:nvSpPr>
            <p:cNvPr id="51" name="object 51"/>
            <p:cNvSpPr/>
            <p:nvPr/>
          </p:nvSpPr>
          <p:spPr>
            <a:xfrm>
              <a:off x="7889308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69" y="308638"/>
                  </a:lnTo>
                  <a:lnTo>
                    <a:pt x="124913" y="325335"/>
                  </a:lnTo>
                  <a:lnTo>
                    <a:pt x="170145" y="331251"/>
                  </a:lnTo>
                  <a:lnTo>
                    <a:pt x="215377" y="325335"/>
                  </a:lnTo>
                  <a:lnTo>
                    <a:pt x="256021" y="308638"/>
                  </a:lnTo>
                  <a:lnTo>
                    <a:pt x="290456" y="282741"/>
                  </a:lnTo>
                  <a:lnTo>
                    <a:pt x="317061" y="249220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6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89308" y="37835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530271" y="3817620"/>
            <a:ext cx="10668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3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028579" y="4432265"/>
            <a:ext cx="365760" cy="354965"/>
            <a:chOff x="5504579" y="4432264"/>
            <a:chExt cx="365760" cy="354965"/>
          </a:xfrm>
        </p:grpSpPr>
        <p:sp>
          <p:nvSpPr>
            <p:cNvPr id="55" name="object 55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6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6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517279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7151894" y="4475988"/>
            <a:ext cx="120014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4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8333808" y="4430198"/>
            <a:ext cx="365760" cy="356870"/>
            <a:chOff x="6809808" y="4430198"/>
            <a:chExt cx="365760" cy="356870"/>
          </a:xfrm>
        </p:grpSpPr>
        <p:sp>
          <p:nvSpPr>
            <p:cNvPr id="59" name="object 59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68225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461090" y="4475988"/>
            <a:ext cx="11176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7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8862596" y="4432265"/>
            <a:ext cx="365760" cy="354965"/>
            <a:chOff x="7338596" y="4432264"/>
            <a:chExt cx="365760" cy="354965"/>
          </a:xfrm>
        </p:grpSpPr>
        <p:sp>
          <p:nvSpPr>
            <p:cNvPr id="63" name="object 63"/>
            <p:cNvSpPr/>
            <p:nvPr/>
          </p:nvSpPr>
          <p:spPr>
            <a:xfrm>
              <a:off x="7351296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1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3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1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351296" y="4444964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8985117" y="4475988"/>
            <a:ext cx="12128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8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9934008" y="4430198"/>
            <a:ext cx="365760" cy="356870"/>
            <a:chOff x="8410008" y="4430198"/>
            <a:chExt cx="365760" cy="356870"/>
          </a:xfrm>
        </p:grpSpPr>
        <p:sp>
          <p:nvSpPr>
            <p:cNvPr id="67" name="object 67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170145" y="0"/>
                  </a:moveTo>
                  <a:lnTo>
                    <a:pt x="124913" y="5916"/>
                  </a:lnTo>
                  <a:lnTo>
                    <a:pt x="84269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5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19"/>
                  </a:lnTo>
                  <a:lnTo>
                    <a:pt x="49834" y="282739"/>
                  </a:lnTo>
                  <a:lnTo>
                    <a:pt x="84269" y="308637"/>
                  </a:lnTo>
                  <a:lnTo>
                    <a:pt x="124913" y="325334"/>
                  </a:lnTo>
                  <a:lnTo>
                    <a:pt x="170145" y="331250"/>
                  </a:lnTo>
                  <a:lnTo>
                    <a:pt x="215377" y="325334"/>
                  </a:lnTo>
                  <a:lnTo>
                    <a:pt x="256021" y="308637"/>
                  </a:lnTo>
                  <a:lnTo>
                    <a:pt x="290456" y="282739"/>
                  </a:lnTo>
                  <a:lnTo>
                    <a:pt x="317061" y="249219"/>
                  </a:lnTo>
                  <a:lnTo>
                    <a:pt x="334213" y="209655"/>
                  </a:lnTo>
                  <a:lnTo>
                    <a:pt x="340291" y="165625"/>
                  </a:lnTo>
                  <a:lnTo>
                    <a:pt x="334213" y="121595"/>
                  </a:lnTo>
                  <a:lnTo>
                    <a:pt x="317061" y="82031"/>
                  </a:lnTo>
                  <a:lnTo>
                    <a:pt x="290456" y="48510"/>
                  </a:lnTo>
                  <a:lnTo>
                    <a:pt x="256021" y="22612"/>
                  </a:lnTo>
                  <a:lnTo>
                    <a:pt x="215377" y="5916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8422708" y="444289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59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10055735" y="4475988"/>
            <a:ext cx="1225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>
                <a:latin typeface="Constantia"/>
                <a:cs typeface="Constantia"/>
              </a:rPr>
              <a:t>9</a:t>
            </a:r>
            <a:endParaRPr sz="1400">
              <a:latin typeface="Constantia"/>
              <a:cs typeface="Constantia"/>
            </a:endParaRPr>
          </a:p>
        </p:txBody>
      </p:sp>
      <p:grpSp>
        <p:nvGrpSpPr>
          <p:cNvPr id="70" name="object 70"/>
          <p:cNvGrpSpPr/>
          <p:nvPr/>
        </p:nvGrpSpPr>
        <p:grpSpPr>
          <a:xfrm>
            <a:off x="6576595" y="5066249"/>
            <a:ext cx="365760" cy="354965"/>
            <a:chOff x="5052595" y="5066248"/>
            <a:chExt cx="365760" cy="354965"/>
          </a:xfrm>
        </p:grpSpPr>
        <p:sp>
          <p:nvSpPr>
            <p:cNvPr id="71" name="object 71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5065295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60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3" name="object 73"/>
          <p:cNvGrpSpPr/>
          <p:nvPr/>
        </p:nvGrpSpPr>
        <p:grpSpPr>
          <a:xfrm>
            <a:off x="7455503" y="5066248"/>
            <a:ext cx="365760" cy="356870"/>
            <a:chOff x="5931503" y="5066248"/>
            <a:chExt cx="365760" cy="356870"/>
          </a:xfrm>
        </p:grpSpPr>
        <p:sp>
          <p:nvSpPr>
            <p:cNvPr id="74" name="object 74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170146" y="0"/>
                  </a:moveTo>
                  <a:lnTo>
                    <a:pt x="124915" y="5916"/>
                  </a:lnTo>
                  <a:lnTo>
                    <a:pt x="84270" y="22612"/>
                  </a:lnTo>
                  <a:lnTo>
                    <a:pt x="49834" y="48510"/>
                  </a:lnTo>
                  <a:lnTo>
                    <a:pt x="23229" y="82031"/>
                  </a:lnTo>
                  <a:lnTo>
                    <a:pt x="6077" y="121596"/>
                  </a:lnTo>
                  <a:lnTo>
                    <a:pt x="0" y="165625"/>
                  </a:lnTo>
                  <a:lnTo>
                    <a:pt x="6077" y="209655"/>
                  </a:lnTo>
                  <a:lnTo>
                    <a:pt x="23229" y="249220"/>
                  </a:lnTo>
                  <a:lnTo>
                    <a:pt x="49834" y="282741"/>
                  </a:lnTo>
                  <a:lnTo>
                    <a:pt x="84270" y="308638"/>
                  </a:lnTo>
                  <a:lnTo>
                    <a:pt x="124915" y="325335"/>
                  </a:lnTo>
                  <a:lnTo>
                    <a:pt x="170146" y="331251"/>
                  </a:lnTo>
                  <a:lnTo>
                    <a:pt x="215378" y="325335"/>
                  </a:lnTo>
                  <a:lnTo>
                    <a:pt x="256022" y="308638"/>
                  </a:lnTo>
                  <a:lnTo>
                    <a:pt x="290458" y="282741"/>
                  </a:lnTo>
                  <a:lnTo>
                    <a:pt x="317062" y="249220"/>
                  </a:lnTo>
                  <a:lnTo>
                    <a:pt x="334214" y="209655"/>
                  </a:lnTo>
                  <a:lnTo>
                    <a:pt x="340292" y="165625"/>
                  </a:lnTo>
                  <a:lnTo>
                    <a:pt x="334214" y="121596"/>
                  </a:lnTo>
                  <a:lnTo>
                    <a:pt x="317062" y="82031"/>
                  </a:lnTo>
                  <a:lnTo>
                    <a:pt x="290458" y="48510"/>
                  </a:lnTo>
                  <a:lnTo>
                    <a:pt x="256022" y="22612"/>
                  </a:lnTo>
                  <a:lnTo>
                    <a:pt x="215378" y="5916"/>
                  </a:lnTo>
                  <a:lnTo>
                    <a:pt x="17014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5944203" y="5078948"/>
              <a:ext cx="340360" cy="331470"/>
            </a:xfrm>
            <a:custGeom>
              <a:avLst/>
              <a:gdLst/>
              <a:ahLst/>
              <a:cxnLst/>
              <a:rect l="l" t="t" r="r" b="b"/>
              <a:pathLst>
                <a:path w="340360" h="331470">
                  <a:moveTo>
                    <a:pt x="0" y="165625"/>
                  </a:moveTo>
                  <a:lnTo>
                    <a:pt x="6077" y="121595"/>
                  </a:lnTo>
                  <a:lnTo>
                    <a:pt x="23229" y="82031"/>
                  </a:lnTo>
                  <a:lnTo>
                    <a:pt x="49834" y="48510"/>
                  </a:lnTo>
                  <a:lnTo>
                    <a:pt x="84270" y="22612"/>
                  </a:lnTo>
                  <a:lnTo>
                    <a:pt x="124914" y="5916"/>
                  </a:lnTo>
                  <a:lnTo>
                    <a:pt x="170146" y="0"/>
                  </a:lnTo>
                  <a:lnTo>
                    <a:pt x="215377" y="5916"/>
                  </a:lnTo>
                  <a:lnTo>
                    <a:pt x="256021" y="22612"/>
                  </a:lnTo>
                  <a:lnTo>
                    <a:pt x="290457" y="48510"/>
                  </a:lnTo>
                  <a:lnTo>
                    <a:pt x="317062" y="82031"/>
                  </a:lnTo>
                  <a:lnTo>
                    <a:pt x="334214" y="121595"/>
                  </a:lnTo>
                  <a:lnTo>
                    <a:pt x="340292" y="165625"/>
                  </a:lnTo>
                  <a:lnTo>
                    <a:pt x="334214" y="209655"/>
                  </a:lnTo>
                  <a:lnTo>
                    <a:pt x="317062" y="249219"/>
                  </a:lnTo>
                  <a:lnTo>
                    <a:pt x="290457" y="282740"/>
                  </a:lnTo>
                  <a:lnTo>
                    <a:pt x="256021" y="308638"/>
                  </a:lnTo>
                  <a:lnTo>
                    <a:pt x="215377" y="325334"/>
                  </a:lnTo>
                  <a:lnTo>
                    <a:pt x="170146" y="331251"/>
                  </a:lnTo>
                  <a:lnTo>
                    <a:pt x="124914" y="325334"/>
                  </a:lnTo>
                  <a:lnTo>
                    <a:pt x="84270" y="308638"/>
                  </a:lnTo>
                  <a:lnTo>
                    <a:pt x="49834" y="282740"/>
                  </a:lnTo>
                  <a:lnTo>
                    <a:pt x="23229" y="249219"/>
                  </a:lnTo>
                  <a:lnTo>
                    <a:pt x="6077" y="209655"/>
                  </a:lnTo>
                  <a:lnTo>
                    <a:pt x="0" y="165625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6" name="object 76"/>
          <p:cNvGrpSpPr/>
          <p:nvPr/>
        </p:nvGrpSpPr>
        <p:grpSpPr>
          <a:xfrm>
            <a:off x="7908091" y="5066249"/>
            <a:ext cx="365760" cy="354965"/>
            <a:chOff x="6384091" y="5066248"/>
            <a:chExt cx="365760" cy="354965"/>
          </a:xfrm>
        </p:grpSpPr>
        <p:sp>
          <p:nvSpPr>
            <p:cNvPr id="77" name="object 77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170145" y="0"/>
                  </a:moveTo>
                  <a:lnTo>
                    <a:pt x="124914" y="5879"/>
                  </a:lnTo>
                  <a:lnTo>
                    <a:pt x="84270" y="22471"/>
                  </a:lnTo>
                  <a:lnTo>
                    <a:pt x="49834" y="48207"/>
                  </a:lnTo>
                  <a:lnTo>
                    <a:pt x="23229" y="81519"/>
                  </a:lnTo>
                  <a:lnTo>
                    <a:pt x="6077" y="120836"/>
                  </a:lnTo>
                  <a:lnTo>
                    <a:pt x="0" y="164592"/>
                  </a:lnTo>
                  <a:lnTo>
                    <a:pt x="6077" y="208347"/>
                  </a:lnTo>
                  <a:lnTo>
                    <a:pt x="23229" y="247665"/>
                  </a:lnTo>
                  <a:lnTo>
                    <a:pt x="49834" y="280976"/>
                  </a:lnTo>
                  <a:lnTo>
                    <a:pt x="84270" y="306712"/>
                  </a:lnTo>
                  <a:lnTo>
                    <a:pt x="124914" y="323304"/>
                  </a:lnTo>
                  <a:lnTo>
                    <a:pt x="170145" y="329184"/>
                  </a:lnTo>
                  <a:lnTo>
                    <a:pt x="215377" y="323304"/>
                  </a:lnTo>
                  <a:lnTo>
                    <a:pt x="256021" y="306712"/>
                  </a:lnTo>
                  <a:lnTo>
                    <a:pt x="290457" y="280976"/>
                  </a:lnTo>
                  <a:lnTo>
                    <a:pt x="317061" y="247665"/>
                  </a:lnTo>
                  <a:lnTo>
                    <a:pt x="334213" y="208347"/>
                  </a:lnTo>
                  <a:lnTo>
                    <a:pt x="340291" y="164592"/>
                  </a:lnTo>
                  <a:lnTo>
                    <a:pt x="334213" y="120836"/>
                  </a:lnTo>
                  <a:lnTo>
                    <a:pt x="317061" y="81519"/>
                  </a:lnTo>
                  <a:lnTo>
                    <a:pt x="290457" y="48207"/>
                  </a:lnTo>
                  <a:lnTo>
                    <a:pt x="256021" y="22471"/>
                  </a:lnTo>
                  <a:lnTo>
                    <a:pt x="215377" y="5879"/>
                  </a:lnTo>
                  <a:lnTo>
                    <a:pt x="17014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6396791" y="5078948"/>
              <a:ext cx="340360" cy="329565"/>
            </a:xfrm>
            <a:custGeom>
              <a:avLst/>
              <a:gdLst/>
              <a:ahLst/>
              <a:cxnLst/>
              <a:rect l="l" t="t" r="r" b="b"/>
              <a:pathLst>
                <a:path w="340359" h="329564">
                  <a:moveTo>
                    <a:pt x="0" y="164592"/>
                  </a:moveTo>
                  <a:lnTo>
                    <a:pt x="6077" y="120836"/>
                  </a:lnTo>
                  <a:lnTo>
                    <a:pt x="23229" y="81519"/>
                  </a:lnTo>
                  <a:lnTo>
                    <a:pt x="49834" y="48207"/>
                  </a:lnTo>
                  <a:lnTo>
                    <a:pt x="84270" y="22471"/>
                  </a:lnTo>
                  <a:lnTo>
                    <a:pt x="124914" y="5879"/>
                  </a:lnTo>
                  <a:lnTo>
                    <a:pt x="170146" y="0"/>
                  </a:lnTo>
                  <a:lnTo>
                    <a:pt x="215377" y="5879"/>
                  </a:lnTo>
                  <a:lnTo>
                    <a:pt x="256021" y="22471"/>
                  </a:lnTo>
                  <a:lnTo>
                    <a:pt x="290457" y="48207"/>
                  </a:lnTo>
                  <a:lnTo>
                    <a:pt x="317062" y="81519"/>
                  </a:lnTo>
                  <a:lnTo>
                    <a:pt x="334214" y="120836"/>
                  </a:lnTo>
                  <a:lnTo>
                    <a:pt x="340292" y="164592"/>
                  </a:lnTo>
                  <a:lnTo>
                    <a:pt x="334214" y="208347"/>
                  </a:lnTo>
                  <a:lnTo>
                    <a:pt x="317062" y="247664"/>
                  </a:lnTo>
                  <a:lnTo>
                    <a:pt x="290457" y="280976"/>
                  </a:lnTo>
                  <a:lnTo>
                    <a:pt x="256021" y="306712"/>
                  </a:lnTo>
                  <a:lnTo>
                    <a:pt x="215377" y="323304"/>
                  </a:lnTo>
                  <a:lnTo>
                    <a:pt x="170146" y="329184"/>
                  </a:lnTo>
                  <a:lnTo>
                    <a:pt x="124914" y="323304"/>
                  </a:lnTo>
                  <a:lnTo>
                    <a:pt x="84270" y="306712"/>
                  </a:lnTo>
                  <a:lnTo>
                    <a:pt x="49834" y="280976"/>
                  </a:lnTo>
                  <a:lnTo>
                    <a:pt x="23229" y="247664"/>
                  </a:lnTo>
                  <a:lnTo>
                    <a:pt x="6077" y="208347"/>
                  </a:lnTo>
                  <a:lnTo>
                    <a:pt x="0" y="164592"/>
                  </a:lnTo>
                  <a:close/>
                </a:path>
              </a:pathLst>
            </a:custGeom>
            <a:ln w="254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6663476" y="5097779"/>
            <a:ext cx="1771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>
                <a:latin typeface="Constantia"/>
                <a:cs typeface="Constantia"/>
              </a:rPr>
              <a:t>10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4" name="object 8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60</a:t>
            </a:fld>
            <a:endParaRPr spc="-25"/>
          </a:p>
        </p:txBody>
      </p:sp>
      <p:sp>
        <p:nvSpPr>
          <p:cNvPr id="80" name="object 80"/>
          <p:cNvSpPr txBox="1"/>
          <p:nvPr/>
        </p:nvSpPr>
        <p:spPr>
          <a:xfrm>
            <a:off x="7557970" y="5113020"/>
            <a:ext cx="62611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61009" algn="l"/>
              </a:tabLst>
            </a:pPr>
            <a:r>
              <a:rPr sz="1400" spc="-25">
                <a:latin typeface="Constantia"/>
                <a:cs typeface="Constantia"/>
              </a:rPr>
              <a:t>14</a:t>
            </a:r>
            <a:r>
              <a:rPr sz="1400">
                <a:latin typeface="Constantia"/>
                <a:cs typeface="Constantia"/>
              </a:rPr>
              <a:t>	</a:t>
            </a:r>
            <a:r>
              <a:rPr sz="1400" spc="-25">
                <a:latin typeface="Constantia"/>
                <a:cs typeface="Constantia"/>
              </a:rPr>
              <a:t>16</a:t>
            </a:r>
            <a:endParaRPr sz="1400">
              <a:latin typeface="Constantia"/>
              <a:cs typeface="Constantia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7710996" y="3480307"/>
            <a:ext cx="87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i="1" spc="-50">
                <a:solidFill>
                  <a:srgbClr val="FF0000"/>
                </a:solidFill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3449486" y="5980684"/>
            <a:ext cx="16002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00" i="1" spc="-50">
                <a:latin typeface="Constantia"/>
                <a:cs typeface="Constantia"/>
              </a:rPr>
              <a:t>A</a:t>
            </a:r>
            <a:endParaRPr sz="1600">
              <a:latin typeface="Constantia"/>
              <a:cs typeface="Constantia"/>
            </a:endParaRPr>
          </a:p>
        </p:txBody>
      </p:sp>
      <p:graphicFrame>
        <p:nvGraphicFramePr>
          <p:cNvPr id="83" name="object 83"/>
          <p:cNvGraphicFramePr>
            <a:graphicFrameLocks noGrp="1"/>
          </p:cNvGraphicFramePr>
          <p:nvPr/>
        </p:nvGraphicFramePr>
        <p:xfrm>
          <a:off x="3776360" y="5937250"/>
          <a:ext cx="506094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60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60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1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2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3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4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7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8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50">
                          <a:latin typeface="Constantia"/>
                          <a:cs typeface="Constantia"/>
                        </a:rPr>
                        <a:t>9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25">
                          <a:latin typeface="Constantia"/>
                          <a:cs typeface="Constantia"/>
                        </a:rPr>
                        <a:t>10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67005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25">
                          <a:latin typeface="Constantia"/>
                          <a:cs typeface="Constantia"/>
                        </a:rPr>
                        <a:t>14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390"/>
                        </a:spcBef>
                      </a:pPr>
                      <a:r>
                        <a:rPr sz="1600" spc="-25">
                          <a:latin typeface="Constantia"/>
                          <a:cs typeface="Constantia"/>
                        </a:rPr>
                        <a:t>16</a:t>
                      </a:r>
                      <a:endParaRPr sz="1600">
                        <a:latin typeface="Constantia"/>
                        <a:cs typeface="Constantia"/>
                      </a:endParaRPr>
                    </a:p>
                  </a:txBody>
                  <a:tcPr marL="0" marR="0" marT="495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D8B45-701C-54A5-94BD-7681585F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Heap for Priority Queue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9BDC2-47D1-415E-91FD-6CF21094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4587" y="1862752"/>
            <a:ext cx="10171007" cy="2800767"/>
          </a:xfrm>
        </p:spPr>
        <p:txBody>
          <a:bodyPr/>
          <a:lstStyle/>
          <a:p>
            <a:r>
              <a:rPr lang="en-US"/>
              <a:t>Create a heap based on the priority keys. Highest priority key will be at the root(min/max).</a:t>
            </a:r>
          </a:p>
          <a:p>
            <a:endParaRPr lang="en-US"/>
          </a:p>
          <a:p>
            <a:pPr marL="457200" indent="-457200">
              <a:buFontTx/>
              <a:buChar char="-"/>
            </a:pPr>
            <a:r>
              <a:rPr lang="en-US"/>
              <a:t>Placing a new item in the heap takes the cost of </a:t>
            </a:r>
            <a:r>
              <a:rPr lang="en-US" err="1"/>
              <a:t>Heapify</a:t>
            </a:r>
            <a:r>
              <a:rPr lang="en-US"/>
              <a:t>  O(</a:t>
            </a:r>
            <a:r>
              <a:rPr lang="en-US" err="1"/>
              <a:t>logn</a:t>
            </a:r>
            <a:r>
              <a:rPr lang="en-US"/>
              <a:t>), in regular sorted array it could be O(n)</a:t>
            </a:r>
          </a:p>
          <a:p>
            <a:pPr marL="457200" indent="-457200">
              <a:buFontTx/>
              <a:buChar char="-"/>
            </a:pPr>
            <a:r>
              <a:rPr lang="en-US"/>
              <a:t>Taking the root-high priority item from the root takes O(1) but to reorganize the nodes/keys by </a:t>
            </a:r>
            <a:r>
              <a:rPr lang="en-US" err="1"/>
              <a:t>Heapify</a:t>
            </a:r>
            <a:r>
              <a:rPr lang="en-US"/>
              <a:t> it will take O(</a:t>
            </a:r>
            <a:r>
              <a:rPr lang="en-US" err="1"/>
              <a:t>logn</a:t>
            </a:r>
            <a:r>
              <a:rPr lang="en-US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914007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B94-AD78-9F0A-0A68-C53C3F23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9600" y="2819400"/>
            <a:ext cx="4360333" cy="787400"/>
          </a:xfrm>
        </p:spPr>
        <p:txBody>
          <a:bodyPr/>
          <a:lstStyle/>
          <a:p>
            <a:r>
              <a:rPr lang="en-US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6886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0"/>
              <a:t>Heaps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7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1828800" y="3884654"/>
            <a:ext cx="7470775" cy="26816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86385" indent="-273685">
              <a:spcBef>
                <a:spcPts val="6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120">
                <a:latin typeface="Constantia"/>
                <a:cs typeface="Constantia"/>
              </a:rPr>
              <a:t>To</a:t>
            </a:r>
            <a:r>
              <a:rPr sz="2600" spc="-110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represent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16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complete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binary</a:t>
            </a:r>
            <a:r>
              <a:rPr sz="2600" spc="-105">
                <a:latin typeface="Constantia"/>
                <a:cs typeface="Constantia"/>
              </a:rPr>
              <a:t> </a:t>
            </a:r>
            <a:r>
              <a:rPr sz="2600" spc="-20">
                <a:latin typeface="Constantia"/>
                <a:cs typeface="Constantia"/>
              </a:rPr>
              <a:t>tree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as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</a:t>
            </a:r>
            <a:r>
              <a:rPr sz="2600" spc="-114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array:</a:t>
            </a:r>
            <a:endParaRPr sz="2600">
              <a:latin typeface="Constantia"/>
              <a:cs typeface="Constantia"/>
            </a:endParaRPr>
          </a:p>
          <a:p>
            <a:pPr marL="652145" lvl="1" indent="-246379">
              <a:spcBef>
                <a:spcPts val="49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root</a:t>
            </a:r>
            <a:r>
              <a:rPr sz="2400" spc="-10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25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A[</a:t>
            </a:r>
            <a:r>
              <a:rPr sz="2400" spc="-20">
                <a:latin typeface="Courier New"/>
                <a:cs typeface="Courier New"/>
              </a:rPr>
              <a:t>1</a:t>
            </a:r>
            <a:r>
              <a:rPr sz="2400" spc="-20">
                <a:latin typeface="Constantia"/>
                <a:cs typeface="Constantia"/>
              </a:rPr>
              <a:t>]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600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 spc="-10">
                <a:latin typeface="Constantia"/>
                <a:cs typeface="Constantia"/>
              </a:rPr>
              <a:t>Node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 i="1" spc="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105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A[</a:t>
            </a:r>
            <a:r>
              <a:rPr sz="2400" spc="-20">
                <a:latin typeface="Courier New"/>
                <a:cs typeface="Courier New"/>
              </a:rPr>
              <a:t>i</a:t>
            </a:r>
            <a:r>
              <a:rPr sz="2400" spc="-20">
                <a:latin typeface="Constantia"/>
                <a:cs typeface="Constantia"/>
              </a:rPr>
              <a:t>]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6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 spc="-20">
                <a:latin typeface="Constantia"/>
                <a:cs typeface="Constantia"/>
              </a:rPr>
              <a:t>parent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 i="1" spc="1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A[</a:t>
            </a:r>
            <a:r>
              <a:rPr sz="2400">
                <a:latin typeface="Courier New"/>
                <a:cs typeface="Courier New"/>
              </a:rPr>
              <a:t>i/2</a:t>
            </a:r>
            <a:r>
              <a:rPr sz="2400">
                <a:latin typeface="Constantia"/>
                <a:cs typeface="Constantia"/>
              </a:rPr>
              <a:t>]</a:t>
            </a:r>
            <a:r>
              <a:rPr sz="2400" spc="-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(note:</a:t>
            </a:r>
            <a:r>
              <a:rPr sz="2400" spc="-20">
                <a:latin typeface="Constantia"/>
                <a:cs typeface="Constantia"/>
              </a:rPr>
              <a:t> </a:t>
            </a:r>
            <a:r>
              <a:rPr sz="2400" spc="-30">
                <a:latin typeface="Constantia"/>
                <a:cs typeface="Constantia"/>
              </a:rPr>
              <a:t>integer</a:t>
            </a:r>
            <a:r>
              <a:rPr sz="2400" spc="-140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divide)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5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8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left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child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2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 i="1" spc="1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A[</a:t>
            </a:r>
            <a:r>
              <a:rPr sz="2400" spc="-10">
                <a:latin typeface="Courier New"/>
                <a:cs typeface="Courier New"/>
              </a:rPr>
              <a:t>2i</a:t>
            </a:r>
            <a:r>
              <a:rPr sz="2400" spc="-10">
                <a:latin typeface="Constantia"/>
                <a:cs typeface="Constantia"/>
              </a:rPr>
              <a:t>]</a:t>
            </a:r>
            <a:endParaRPr sz="2400">
              <a:latin typeface="Constantia"/>
              <a:cs typeface="Constantia"/>
            </a:endParaRPr>
          </a:p>
          <a:p>
            <a:pPr marL="652145" lvl="1" indent="-246379">
              <a:spcBef>
                <a:spcPts val="625"/>
              </a:spcBef>
              <a:buClr>
                <a:srgbClr val="0F6FC6"/>
              </a:buClr>
              <a:buSzPct val="83333"/>
              <a:buFont typeface="Wingdings 2"/>
              <a:buChar char=""/>
              <a:tabLst>
                <a:tab pos="652145" algn="l"/>
              </a:tabLst>
            </a:pPr>
            <a:r>
              <a:rPr sz="2400">
                <a:latin typeface="Constantia"/>
                <a:cs typeface="Constantia"/>
              </a:rPr>
              <a:t>The</a:t>
            </a:r>
            <a:r>
              <a:rPr sz="2400" spc="-114">
                <a:latin typeface="Constantia"/>
                <a:cs typeface="Constantia"/>
              </a:rPr>
              <a:t> </a:t>
            </a:r>
            <a:r>
              <a:rPr sz="2400" spc="-10">
                <a:latin typeface="Constantia"/>
                <a:cs typeface="Constantia"/>
              </a:rPr>
              <a:t>right</a:t>
            </a:r>
            <a:r>
              <a:rPr sz="2400" spc="-13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child</a:t>
            </a:r>
            <a:r>
              <a:rPr sz="2400" spc="-7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of</a:t>
            </a:r>
            <a:r>
              <a:rPr sz="2400" spc="3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node</a:t>
            </a:r>
            <a:r>
              <a:rPr sz="2400" spc="-80">
                <a:latin typeface="Constantia"/>
                <a:cs typeface="Constantia"/>
              </a:rPr>
              <a:t> </a:t>
            </a:r>
            <a:r>
              <a:rPr sz="2400" i="1">
                <a:latin typeface="Constantia"/>
                <a:cs typeface="Constantia"/>
              </a:rPr>
              <a:t>i</a:t>
            </a:r>
            <a:r>
              <a:rPr sz="2400" i="1" spc="20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is</a:t>
            </a:r>
            <a:r>
              <a:rPr sz="2400" spc="-95">
                <a:latin typeface="Constantia"/>
                <a:cs typeface="Constantia"/>
              </a:rPr>
              <a:t> </a:t>
            </a:r>
            <a:r>
              <a:rPr sz="2400">
                <a:latin typeface="Constantia"/>
                <a:cs typeface="Constantia"/>
              </a:rPr>
              <a:t>A[</a:t>
            </a:r>
            <a:r>
              <a:rPr sz="2400">
                <a:latin typeface="Courier New"/>
                <a:cs typeface="Courier New"/>
              </a:rPr>
              <a:t>2i</a:t>
            </a:r>
            <a:r>
              <a:rPr sz="2400" spc="-40">
                <a:latin typeface="Courier New"/>
                <a:cs typeface="Courier New"/>
              </a:rPr>
              <a:t> </a:t>
            </a:r>
            <a:r>
              <a:rPr sz="2400">
                <a:latin typeface="Courier New"/>
                <a:cs typeface="Courier New"/>
              </a:rPr>
              <a:t>+</a:t>
            </a:r>
            <a:r>
              <a:rPr sz="2400" spc="-40">
                <a:latin typeface="Courier New"/>
                <a:cs typeface="Courier New"/>
              </a:rPr>
              <a:t> </a:t>
            </a:r>
            <a:r>
              <a:rPr sz="2400" spc="-25">
                <a:latin typeface="Courier New"/>
                <a:cs typeface="Courier New"/>
              </a:rPr>
              <a:t>1</a:t>
            </a:r>
            <a:r>
              <a:rPr sz="2400" spc="-25">
                <a:latin typeface="Constantia"/>
                <a:cs typeface="Constantia"/>
              </a:rPr>
              <a:t>]</a:t>
            </a:r>
            <a:endParaRPr sz="2400">
              <a:latin typeface="Constantia"/>
              <a:cs typeface="Constanti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70216-F07D-F6DC-9EB4-B55D97DEC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371600"/>
            <a:ext cx="7391400" cy="22372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20"/>
              <a:t>Referencing</a:t>
            </a:r>
            <a:r>
              <a:rPr spc="-105"/>
              <a:t> </a:t>
            </a:r>
            <a:r>
              <a:t>Heap</a:t>
            </a:r>
            <a:r>
              <a:rPr spc="-100"/>
              <a:t> </a:t>
            </a:r>
            <a:r>
              <a:rPr spc="-10"/>
              <a:t>Elements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8</a:t>
            </a:fld>
            <a:endParaRPr spc="-25"/>
          </a:p>
        </p:txBody>
      </p:sp>
      <p:sp>
        <p:nvSpPr>
          <p:cNvPr id="3" name="object 3"/>
          <p:cNvSpPr txBox="1"/>
          <p:nvPr/>
        </p:nvSpPr>
        <p:spPr>
          <a:xfrm>
            <a:off x="2048855" y="1955292"/>
            <a:ext cx="2263140" cy="2480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indent="-273685">
              <a:spcBef>
                <a:spcPts val="100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>
                <a:latin typeface="Constantia"/>
                <a:cs typeface="Constantia"/>
              </a:rPr>
              <a:t>So,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 spc="-50">
                <a:latin typeface="Constantia"/>
                <a:cs typeface="Constantia"/>
              </a:rPr>
              <a:t>we</a:t>
            </a:r>
            <a:r>
              <a:rPr sz="2600" spc="-12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can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get</a:t>
            </a:r>
            <a:endParaRPr sz="2600">
              <a:latin typeface="Constantia"/>
              <a:cs typeface="Constantia"/>
            </a:endParaRPr>
          </a:p>
          <a:p>
            <a:pPr marL="404495">
              <a:spcBef>
                <a:spcPts val="2045"/>
              </a:spcBef>
            </a:pPr>
            <a:r>
              <a:rPr spc="-10">
                <a:latin typeface="Constantia"/>
                <a:cs typeface="Constantia"/>
              </a:rPr>
              <a:t>P</a:t>
            </a:r>
            <a:r>
              <a:rPr sz="1600" spc="-10">
                <a:latin typeface="Constantia"/>
                <a:cs typeface="Constantia"/>
              </a:rPr>
              <a:t>ARENT</a:t>
            </a:r>
            <a:r>
              <a:rPr spc="-10">
                <a:latin typeface="Constantia"/>
                <a:cs typeface="Constantia"/>
              </a:rPr>
              <a:t>(</a:t>
            </a:r>
            <a:r>
              <a:rPr i="1" spc="-10">
                <a:latin typeface="Constantia"/>
                <a:cs typeface="Constantia"/>
              </a:rPr>
              <a:t>i</a:t>
            </a:r>
            <a:r>
              <a:rPr spc="-1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  <a:p>
            <a:pPr marL="747395" lvl="1" indent="-342900">
              <a:spcBef>
                <a:spcPts val="25"/>
              </a:spcBef>
              <a:buClr>
                <a:srgbClr val="009DD9"/>
              </a:buClr>
              <a:buAutoNum type="arabicPeriod"/>
              <a:tabLst>
                <a:tab pos="747395" algn="l"/>
              </a:tabLst>
            </a:pPr>
            <a:r>
              <a:rPr>
                <a:latin typeface="Constantia"/>
                <a:cs typeface="Constantia"/>
              </a:rPr>
              <a:t>return</a:t>
            </a:r>
            <a:r>
              <a:rPr spc="-100">
                <a:latin typeface="Constantia"/>
                <a:cs typeface="Constantia"/>
              </a:rPr>
              <a:t> </a:t>
            </a:r>
            <a:r>
              <a:rPr spc="-20">
                <a:latin typeface="Symbol"/>
                <a:cs typeface="Symbol"/>
              </a:rPr>
              <a:t></a:t>
            </a:r>
            <a:r>
              <a:rPr i="1" spc="-20">
                <a:latin typeface="Constantia"/>
                <a:cs typeface="Constantia"/>
              </a:rPr>
              <a:t>i</a:t>
            </a:r>
            <a:r>
              <a:rPr spc="-20">
                <a:latin typeface="Constantia"/>
                <a:cs typeface="Constantia"/>
              </a:rPr>
              <a:t>/2</a:t>
            </a:r>
            <a:r>
              <a:rPr spc="-20">
                <a:latin typeface="Symbol"/>
                <a:cs typeface="Symbol"/>
              </a:rPr>
              <a:t></a:t>
            </a:r>
            <a:endParaRPr>
              <a:latin typeface="Symbol"/>
              <a:cs typeface="Symbol"/>
            </a:endParaRPr>
          </a:p>
          <a:p>
            <a:pPr marL="404495">
              <a:spcBef>
                <a:spcPts val="555"/>
              </a:spcBef>
            </a:pPr>
            <a:r>
              <a:rPr spc="-10">
                <a:latin typeface="Constantia"/>
                <a:cs typeface="Constantia"/>
              </a:rPr>
              <a:t>L</a:t>
            </a:r>
            <a:r>
              <a:rPr sz="1600" spc="-10">
                <a:latin typeface="Constantia"/>
                <a:cs typeface="Constantia"/>
              </a:rPr>
              <a:t>EFT</a:t>
            </a:r>
            <a:r>
              <a:rPr spc="-10">
                <a:latin typeface="Constantia"/>
                <a:cs typeface="Constantia"/>
              </a:rPr>
              <a:t>(</a:t>
            </a:r>
            <a:r>
              <a:rPr i="1" spc="-10">
                <a:latin typeface="Constantia"/>
                <a:cs typeface="Constantia"/>
              </a:rPr>
              <a:t>i</a:t>
            </a:r>
            <a:r>
              <a:rPr spc="-1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  <a:p>
            <a:pPr marL="747395" indent="-342900">
              <a:spcBef>
                <a:spcPts val="45"/>
              </a:spcBef>
              <a:buClr>
                <a:srgbClr val="009DD9"/>
              </a:buClr>
              <a:buAutoNum type="arabicPeriod"/>
              <a:tabLst>
                <a:tab pos="747395" algn="l"/>
              </a:tabLst>
            </a:pPr>
            <a:r>
              <a:rPr>
                <a:latin typeface="Constantia"/>
                <a:cs typeface="Constantia"/>
              </a:rPr>
              <a:t>return</a:t>
            </a:r>
            <a:r>
              <a:rPr spc="-100">
                <a:latin typeface="Constantia"/>
                <a:cs typeface="Constantia"/>
              </a:rPr>
              <a:t> </a:t>
            </a:r>
            <a:r>
              <a:rPr spc="-25">
                <a:latin typeface="Constantia"/>
                <a:cs typeface="Constantia"/>
              </a:rPr>
              <a:t>2</a:t>
            </a:r>
            <a:r>
              <a:rPr spc="-25">
                <a:latin typeface="Symbol"/>
                <a:cs typeface="Symbol"/>
              </a:rPr>
              <a:t></a:t>
            </a:r>
            <a:r>
              <a:rPr i="1" spc="-25">
                <a:latin typeface="Constantia"/>
                <a:cs typeface="Constantia"/>
              </a:rPr>
              <a:t>i</a:t>
            </a:r>
            <a:endParaRPr>
              <a:latin typeface="Constantia"/>
              <a:cs typeface="Constantia"/>
            </a:endParaRPr>
          </a:p>
          <a:p>
            <a:pPr marL="404495">
              <a:spcBef>
                <a:spcPts val="530"/>
              </a:spcBef>
            </a:pPr>
            <a:r>
              <a:rPr spc="-10">
                <a:latin typeface="Constantia"/>
                <a:cs typeface="Constantia"/>
              </a:rPr>
              <a:t>R</a:t>
            </a:r>
            <a:r>
              <a:rPr sz="1600" spc="-10">
                <a:latin typeface="Constantia"/>
                <a:cs typeface="Constantia"/>
              </a:rPr>
              <a:t>IGHT</a:t>
            </a:r>
            <a:r>
              <a:rPr spc="-10">
                <a:latin typeface="Constantia"/>
                <a:cs typeface="Constantia"/>
              </a:rPr>
              <a:t>(</a:t>
            </a:r>
            <a:r>
              <a:rPr i="1" spc="-10">
                <a:latin typeface="Constantia"/>
                <a:cs typeface="Constantia"/>
              </a:rPr>
              <a:t>i</a:t>
            </a:r>
            <a:r>
              <a:rPr spc="-10">
                <a:latin typeface="Constantia"/>
                <a:cs typeface="Constantia"/>
              </a:rPr>
              <a:t>)</a:t>
            </a:r>
            <a:endParaRPr>
              <a:latin typeface="Constantia"/>
              <a:cs typeface="Constantia"/>
            </a:endParaRPr>
          </a:p>
          <a:p>
            <a:pPr marL="747395" indent="-342900">
              <a:spcBef>
                <a:spcPts val="45"/>
              </a:spcBef>
              <a:buClr>
                <a:srgbClr val="009DD9"/>
              </a:buClr>
              <a:buAutoNum type="arabicPeriod"/>
              <a:tabLst>
                <a:tab pos="747395" algn="l"/>
              </a:tabLst>
            </a:pPr>
            <a:r>
              <a:rPr>
                <a:latin typeface="Constantia"/>
                <a:cs typeface="Constantia"/>
              </a:rPr>
              <a:t>return</a:t>
            </a:r>
            <a:r>
              <a:rPr spc="-60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2</a:t>
            </a:r>
            <a:r>
              <a:rPr>
                <a:latin typeface="Symbol"/>
                <a:cs typeface="Symbol"/>
              </a:rPr>
              <a:t></a:t>
            </a:r>
            <a:r>
              <a:rPr i="1">
                <a:latin typeface="Constantia"/>
                <a:cs typeface="Constantia"/>
              </a:rPr>
              <a:t>i</a:t>
            </a:r>
            <a:r>
              <a:rPr i="1" spc="-5">
                <a:latin typeface="Constantia"/>
                <a:cs typeface="Constantia"/>
              </a:rPr>
              <a:t> </a:t>
            </a:r>
            <a:r>
              <a:rPr>
                <a:latin typeface="Constantia"/>
                <a:cs typeface="Constantia"/>
              </a:rPr>
              <a:t>+</a:t>
            </a:r>
            <a:r>
              <a:rPr spc="-40">
                <a:latin typeface="Constantia"/>
                <a:cs typeface="Constantia"/>
              </a:rPr>
              <a:t> </a:t>
            </a:r>
            <a:r>
              <a:rPr spc="-50">
                <a:latin typeface="Constantia"/>
                <a:cs typeface="Constantia"/>
              </a:rPr>
              <a:t>1</a:t>
            </a:r>
            <a:endParaRPr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t>Quiz</a:t>
            </a:r>
            <a:r>
              <a:rPr spc="-30"/>
              <a:t> </a:t>
            </a:r>
            <a:r>
              <a:t>–</a:t>
            </a:r>
            <a:r>
              <a:rPr spc="-35"/>
              <a:t> </a:t>
            </a:r>
            <a:r>
              <a:rPr spc="-5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59940" y="1943101"/>
            <a:ext cx="7487920" cy="82740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286385" marR="5080" indent="-274320">
              <a:lnSpc>
                <a:spcPct val="102299"/>
              </a:lnSpc>
              <a:spcBef>
                <a:spcPts val="25"/>
              </a:spcBef>
              <a:buClr>
                <a:srgbClr val="0BD0D9"/>
              </a:buClr>
              <a:buSzPct val="96153"/>
              <a:buFont typeface="Wingdings 2"/>
              <a:buChar char=""/>
              <a:tabLst>
                <a:tab pos="286385" algn="l"/>
              </a:tabLst>
            </a:pPr>
            <a:r>
              <a:rPr sz="2600" spc="-20">
                <a:latin typeface="Constantia"/>
                <a:cs typeface="Constantia"/>
              </a:rPr>
              <a:t>What</a:t>
            </a:r>
            <a:r>
              <a:rPr sz="2600" spc="-14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are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the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minimum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and</a:t>
            </a:r>
            <a:r>
              <a:rPr sz="2600" spc="-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maximum</a:t>
            </a:r>
            <a:r>
              <a:rPr sz="2600" spc="-7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numbers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 spc="-25">
                <a:latin typeface="Constantia"/>
                <a:cs typeface="Constantia"/>
              </a:rPr>
              <a:t>of </a:t>
            </a:r>
            <a:r>
              <a:rPr sz="2600">
                <a:latin typeface="Constantia"/>
                <a:cs typeface="Constantia"/>
              </a:rPr>
              <a:t>elements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in</a:t>
            </a:r>
            <a:r>
              <a:rPr sz="2600" spc="-135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a</a:t>
            </a:r>
            <a:r>
              <a:rPr sz="2600" spc="-95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heap</a:t>
            </a:r>
            <a:r>
              <a:rPr sz="2600" spc="-150">
                <a:latin typeface="Constantia"/>
                <a:cs typeface="Constantia"/>
              </a:rPr>
              <a:t> </a:t>
            </a:r>
            <a:r>
              <a:rPr sz="2600">
                <a:latin typeface="Constantia"/>
                <a:cs typeface="Constantia"/>
              </a:rPr>
              <a:t>of</a:t>
            </a:r>
            <a:r>
              <a:rPr sz="2600" spc="20">
                <a:latin typeface="Constantia"/>
                <a:cs typeface="Constantia"/>
              </a:rPr>
              <a:t> </a:t>
            </a:r>
            <a:r>
              <a:rPr sz="2600" spc="-10">
                <a:latin typeface="Constantia"/>
                <a:cs typeface="Constantia"/>
              </a:rPr>
              <a:t>height</a:t>
            </a:r>
            <a:r>
              <a:rPr sz="2600" spc="-100">
                <a:latin typeface="Constantia"/>
                <a:cs typeface="Constantia"/>
              </a:rPr>
              <a:t> </a:t>
            </a:r>
            <a:r>
              <a:rPr sz="2600" i="1" spc="-25">
                <a:latin typeface="Constantia"/>
                <a:cs typeface="Constantia"/>
              </a:rPr>
              <a:t>h</a:t>
            </a:r>
            <a:r>
              <a:rPr sz="2600" spc="-25">
                <a:latin typeface="Constantia"/>
                <a:cs typeface="Constantia"/>
              </a:rPr>
              <a:t>?</a:t>
            </a:r>
            <a:endParaRPr sz="2600">
              <a:latin typeface="Constantia"/>
              <a:cs typeface="Constant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73915" y="3404311"/>
            <a:ext cx="4668384" cy="217098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7625">
              <a:lnSpc>
                <a:spcPts val="1240"/>
              </a:lnSpc>
            </a:pPr>
            <a:fld id="{81D60167-4931-47E6-BA6A-407CBD079E47}" type="slidenum">
              <a:rPr spc="-25" dirty="0"/>
              <a:pPr marL="47625">
                <a:lnSpc>
                  <a:spcPts val="1240"/>
                </a:lnSpc>
              </a:pPr>
              <a:t>9</a:t>
            </a:fld>
            <a:endParaRPr spc="-2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62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3" baseType="lpstr">
      <vt:lpstr>Office Theme</vt:lpstr>
      <vt:lpstr>PowerPoint Presentation</vt:lpstr>
      <vt:lpstr>Heaps</vt:lpstr>
      <vt:lpstr>Heaps</vt:lpstr>
      <vt:lpstr>Heaps</vt:lpstr>
      <vt:lpstr>Heaps</vt:lpstr>
      <vt:lpstr>Heaps</vt:lpstr>
      <vt:lpstr>Heaps</vt:lpstr>
      <vt:lpstr>Referencing Heap Elements</vt:lpstr>
      <vt:lpstr>Quiz – 1</vt:lpstr>
      <vt:lpstr>Quiz – 1</vt:lpstr>
      <vt:lpstr>Quiz – 1</vt:lpstr>
      <vt:lpstr>Quiz – 1</vt:lpstr>
      <vt:lpstr>Quiz – 2</vt:lpstr>
      <vt:lpstr>Quiz – 2</vt:lpstr>
      <vt:lpstr>The Heap Property</vt:lpstr>
      <vt:lpstr>Why Heap Height is Important?</vt:lpstr>
      <vt:lpstr>Maintaining the heap property</vt:lpstr>
      <vt:lpstr>Maintaining the heap property</vt:lpstr>
      <vt:lpstr>Max-Heapify() Example</vt:lpstr>
      <vt:lpstr>Max-Heapify() Example</vt:lpstr>
      <vt:lpstr>Max-Heapify() Example</vt:lpstr>
      <vt:lpstr>Max-Heapify() Example</vt:lpstr>
      <vt:lpstr>Max-Heapify() Example</vt:lpstr>
      <vt:lpstr>Max-Heapify() Example</vt:lpstr>
      <vt:lpstr>Max-Heapify() Example</vt:lpstr>
      <vt:lpstr>Max-Heapify() Example</vt:lpstr>
      <vt:lpstr>Analyzing Heapify(): Informal</vt:lpstr>
      <vt:lpstr>Analyzing Heapify(): Formal</vt:lpstr>
      <vt:lpstr>Analyzing Heapify(): Formal</vt:lpstr>
      <vt:lpstr>Building a heap</vt:lpstr>
      <vt:lpstr>Building a heap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Building a heap Example</vt:lpstr>
      <vt:lpstr>Quiz – 3</vt:lpstr>
      <vt:lpstr>Quiz – 3</vt:lpstr>
      <vt:lpstr>Heapsort algorithm</vt:lpstr>
      <vt:lpstr>Heapsort algorithm</vt:lpstr>
      <vt:lpstr>Example</vt:lpstr>
      <vt:lpstr>Example</vt:lpstr>
      <vt:lpstr>Example</vt:lpstr>
      <vt:lpstr>Example</vt:lpstr>
      <vt:lpstr>Example</vt:lpstr>
      <vt:lpstr>Heap for Priority Queue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4</cp:revision>
  <dcterms:created xsi:type="dcterms:W3CDTF">2024-09-06T14:50:06Z</dcterms:created>
  <dcterms:modified xsi:type="dcterms:W3CDTF">2025-02-19T00:54:18Z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2022-01-14T00:00:00Z</vt:filetime>
  </property>
  <property fmtid="{D5CDD505-2E9C-101B-9397-08002B2CF9AE}" pid="3" name="LastSaved">
    <vt:filetime>2024-09-06T00:00:00Z</vt:filetime>
  </property>
  <property fmtid="{D5CDD505-2E9C-101B-9397-08002B2CF9AE}" pid="4" name="Producer">
    <vt:lpwstr>macOS Version 12.1 (Build 21C52) Quartz PDFContext</vt:lpwstr>
  </property>
</Properties>
</file>