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6A09F-60DB-429B-A800-8B35ACB617BE}" v="448" dt="2024-09-09T04:22:43.3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34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34796"/>
            <a:ext cx="11006667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7" y="1943100"/>
            <a:ext cx="10019453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3583" y="6551019"/>
            <a:ext cx="33782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4450">
              <a:lnSpc>
                <a:spcPts val="1240"/>
              </a:lnSpc>
            </a:pPr>
            <a:fld id="{81D60167-4931-47E6-BA6A-407CBD079E47}" type="slidenum">
              <a:rPr lang="en-US" spc="-25" smtClean="0"/>
              <a:pPr marL="4445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aster-theor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7832" y="2505457"/>
            <a:ext cx="2871216" cy="6431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0600" y="5791200"/>
            <a:ext cx="673862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spc="-10" dirty="0">
                <a:solidFill>
                  <a:srgbClr val="FFFFFF"/>
                </a:solidFill>
                <a:latin typeface="Constantia"/>
                <a:cs typeface="Constantia"/>
              </a:rPr>
              <a:t>Base slides are prepared by from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6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6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0010-90EC-3ACA-2C0D-E826CCE7EB3B}"/>
              </a:ext>
            </a:extLst>
          </p:cNvPr>
          <p:cNvSpPr txBox="1"/>
          <p:nvPr/>
        </p:nvSpPr>
        <p:spPr>
          <a:xfrm>
            <a:off x="7696200" y="3657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Amjad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347154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Operation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</a:t>
            </a:r>
            <a:endParaRPr sz="2600">
              <a:latin typeface="Constantia"/>
              <a:cs typeface="Constantia"/>
            </a:endParaRPr>
          </a:p>
          <a:p>
            <a:pPr marL="705485">
              <a:spcBef>
                <a:spcPts val="1695"/>
              </a:spcBef>
              <a:tabLst>
                <a:tab pos="2101850" algn="l"/>
              </a:tabLst>
            </a:pP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83" y="25547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1968" y="2899410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936741" y="2764028"/>
                <a:ext cx="2624455" cy="554960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12700" marR="5080">
                  <a:lnSpc>
                    <a:spcPct val="102200"/>
                  </a:lnSpc>
                  <a:spcBef>
                    <a:spcPts val="50"/>
                  </a:spcBef>
                </a:pP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Pivot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4.</a:t>
                </a:r>
                <a:r>
                  <a:rPr lang="en-US" spc="44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then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exchange</a:t>
                </a:r>
                <a:r>
                  <a:rPr lang="en-US" spc="-4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3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with</a:t>
                </a:r>
                <a:r>
                  <a:rPr lang="en-US" spc="-3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41" y="2764028"/>
                <a:ext cx="2624455" cy="554960"/>
              </a:xfrm>
              <a:prstGeom prst="rect">
                <a:avLst/>
              </a:prstGeom>
              <a:blipFill>
                <a:blip r:embed="rId2"/>
                <a:stretch>
                  <a:fillRect l="-5116" t="-15385" r="-3721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2806700" y="3773932"/>
            <a:ext cx="544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498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9994" y="3773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9683" y="3773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11968" y="4118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936741" y="3983228"/>
                <a:ext cx="2624455" cy="554960"/>
              </a:xfrm>
              <a:prstGeom prst="rect">
                <a:avLst/>
              </a:prstGeom>
            </p:spPr>
            <p:txBody>
              <a:bodyPr vert="horz" wrap="square" lIns="0" tIns="6350" rIns="0" bIns="0" rtlCol="0">
                <a:spAutoFit/>
              </a:bodyPr>
              <a:lstStyle/>
              <a:p>
                <a:pPr marL="12700" marR="5080">
                  <a:lnSpc>
                    <a:spcPct val="102200"/>
                  </a:lnSpc>
                  <a:spcBef>
                    <a:spcPts val="50"/>
                  </a:spcBef>
                </a:pP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1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Pivot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4.</a:t>
                </a:r>
                <a:r>
                  <a:rPr lang="en-US" spc="44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then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exchange</a:t>
                </a:r>
                <a:r>
                  <a:rPr lang="en-US" spc="-4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3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with</a:t>
                </a:r>
                <a:r>
                  <a:rPr lang="en-US" spc="-3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41" y="3983228"/>
                <a:ext cx="2624455" cy="554960"/>
              </a:xfrm>
              <a:prstGeom prst="rect">
                <a:avLst/>
              </a:prstGeom>
              <a:blipFill>
                <a:blip r:embed="rId2"/>
                <a:stretch>
                  <a:fillRect l="-5116" t="-15385" r="-3721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2806700" y="491693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9460" y="4916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0261" y="4916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9683" y="4916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11968" y="5261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936741" y="5290820"/>
            <a:ext cx="279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Pivot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4,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increase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11968" y="2899410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59941" y="1943100"/>
            <a:ext cx="7672705" cy="128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Operation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</a:t>
            </a:r>
            <a:endParaRPr sz="2600">
              <a:latin typeface="Constantia"/>
              <a:cs typeface="Constantia"/>
            </a:endParaRPr>
          </a:p>
          <a:p>
            <a:pPr marL="759460">
              <a:spcBef>
                <a:spcPts val="1695"/>
              </a:spcBef>
              <a:tabLst>
                <a:tab pos="1661795" algn="l"/>
                <a:tab pos="3422650" algn="l"/>
                <a:tab pos="385191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j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4889500">
              <a:spcBef>
                <a:spcPts val="1025"/>
              </a:spcBef>
            </a:pP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Pivot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4,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increase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6700" y="377393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9460" y="3773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9683" y="3773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11968" y="4118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36741" y="3983229"/>
            <a:ext cx="2599055" cy="5533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1,</a:t>
            </a:r>
            <a:r>
              <a:rPr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escape</a:t>
            </a:r>
            <a:r>
              <a:rPr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Loop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Exchange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1]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6700" y="491693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9460" y="4916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9683" y="4916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11968" y="5261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936741" y="5165853"/>
            <a:ext cx="2839085" cy="5533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pivot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lies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between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pc="-25" dirty="0">
                <a:solidFill>
                  <a:srgbClr val="0000FF"/>
                </a:solidFill>
                <a:latin typeface="Times New Roman"/>
                <a:cs typeface="Times New Roman"/>
              </a:rPr>
              <a:t> two </a:t>
            </a:r>
            <a:r>
              <a:rPr spc="-10" dirty="0">
                <a:solidFill>
                  <a:srgbClr val="0000FF"/>
                </a:solidFill>
                <a:latin typeface="Times New Roman"/>
                <a:cs typeface="Times New Roman"/>
              </a:rPr>
              <a:t>partitions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943101"/>
            <a:ext cx="7726045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spc="-30" dirty="0">
                <a:latin typeface="Constantia"/>
                <a:cs typeface="Constantia"/>
              </a:rPr>
              <a:t>Four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regions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maintained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procedure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000" spc="-10" dirty="0">
                <a:latin typeface="Constantia"/>
                <a:cs typeface="Constantia"/>
              </a:rPr>
              <a:t>ARTITION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subarray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p</a:t>
            </a:r>
            <a:r>
              <a:rPr sz="2600" i="1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…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r</a:t>
            </a:r>
            <a:r>
              <a:rPr sz="2600" spc="-25" dirty="0">
                <a:latin typeface="Constantia"/>
                <a:cs typeface="Constantia"/>
              </a:rPr>
              <a:t>]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4539" y="3295396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6446" y="3295396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805" y="3295396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0933" y="3295396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21660" y="3641090"/>
          <a:ext cx="58318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175000" y="4233447"/>
            <a:ext cx="1612900" cy="152400"/>
          </a:xfrm>
          <a:custGeom>
            <a:avLst/>
            <a:gdLst/>
            <a:ahLst/>
            <a:cxnLst/>
            <a:rect l="l" t="t" r="r" b="b"/>
            <a:pathLst>
              <a:path w="1612900" h="152400">
                <a:moveTo>
                  <a:pt x="1612672" y="0"/>
                </a:moveTo>
                <a:lnTo>
                  <a:pt x="1611673" y="29660"/>
                </a:lnTo>
                <a:lnTo>
                  <a:pt x="1608952" y="53881"/>
                </a:lnTo>
                <a:lnTo>
                  <a:pt x="1604915" y="70211"/>
                </a:lnTo>
                <a:lnTo>
                  <a:pt x="1599972" y="76200"/>
                </a:lnTo>
                <a:lnTo>
                  <a:pt x="819036" y="76200"/>
                </a:lnTo>
                <a:lnTo>
                  <a:pt x="814092" y="82188"/>
                </a:lnTo>
                <a:lnTo>
                  <a:pt x="810055" y="98518"/>
                </a:lnTo>
                <a:lnTo>
                  <a:pt x="807334" y="122739"/>
                </a:lnTo>
                <a:lnTo>
                  <a:pt x="806336" y="152400"/>
                </a:lnTo>
                <a:lnTo>
                  <a:pt x="805337" y="122739"/>
                </a:lnTo>
                <a:lnTo>
                  <a:pt x="802616" y="98518"/>
                </a:lnTo>
                <a:lnTo>
                  <a:pt x="798579" y="82188"/>
                </a:lnTo>
                <a:lnTo>
                  <a:pt x="793636" y="76200"/>
                </a:lnTo>
                <a:lnTo>
                  <a:pt x="12699" y="76200"/>
                </a:lnTo>
                <a:lnTo>
                  <a:pt x="7756" y="70211"/>
                </a:lnTo>
                <a:lnTo>
                  <a:pt x="3719" y="53881"/>
                </a:lnTo>
                <a:lnTo>
                  <a:pt x="998" y="29660"/>
                </a:lnTo>
                <a:lnTo>
                  <a:pt x="0" y="0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6667" y="4233443"/>
            <a:ext cx="1951355" cy="152400"/>
          </a:xfrm>
          <a:custGeom>
            <a:avLst/>
            <a:gdLst/>
            <a:ahLst/>
            <a:cxnLst/>
            <a:rect l="l" t="t" r="r" b="b"/>
            <a:pathLst>
              <a:path w="1951354" h="152400">
                <a:moveTo>
                  <a:pt x="1951333" y="2"/>
                </a:moveTo>
                <a:lnTo>
                  <a:pt x="1950334" y="29662"/>
                </a:lnTo>
                <a:lnTo>
                  <a:pt x="1947613" y="53884"/>
                </a:lnTo>
                <a:lnTo>
                  <a:pt x="1943576" y="70214"/>
                </a:lnTo>
                <a:lnTo>
                  <a:pt x="1938633" y="76203"/>
                </a:lnTo>
                <a:lnTo>
                  <a:pt x="988365" y="76201"/>
                </a:lnTo>
                <a:lnTo>
                  <a:pt x="983422" y="82189"/>
                </a:lnTo>
                <a:lnTo>
                  <a:pt x="979386" y="98519"/>
                </a:lnTo>
                <a:lnTo>
                  <a:pt x="976664" y="122741"/>
                </a:lnTo>
                <a:lnTo>
                  <a:pt x="975666" y="152402"/>
                </a:lnTo>
                <a:lnTo>
                  <a:pt x="974668" y="122741"/>
                </a:lnTo>
                <a:lnTo>
                  <a:pt x="971946" y="98519"/>
                </a:lnTo>
                <a:lnTo>
                  <a:pt x="967910" y="82189"/>
                </a:lnTo>
                <a:lnTo>
                  <a:pt x="962967" y="76201"/>
                </a:lnTo>
                <a:lnTo>
                  <a:pt x="12699" y="76201"/>
                </a:lnTo>
                <a:lnTo>
                  <a:pt x="7756" y="70212"/>
                </a:lnTo>
                <a:lnTo>
                  <a:pt x="3719" y="53882"/>
                </a:lnTo>
                <a:lnTo>
                  <a:pt x="997" y="29660"/>
                </a:lnTo>
                <a:lnTo>
                  <a:pt x="0" y="0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4427" y="4233447"/>
            <a:ext cx="1612900" cy="152400"/>
          </a:xfrm>
          <a:custGeom>
            <a:avLst/>
            <a:gdLst/>
            <a:ahLst/>
            <a:cxnLst/>
            <a:rect l="l" t="t" r="r" b="b"/>
            <a:pathLst>
              <a:path w="1612900" h="152400">
                <a:moveTo>
                  <a:pt x="1612672" y="0"/>
                </a:moveTo>
                <a:lnTo>
                  <a:pt x="1611673" y="29660"/>
                </a:lnTo>
                <a:lnTo>
                  <a:pt x="1608952" y="53881"/>
                </a:lnTo>
                <a:lnTo>
                  <a:pt x="1604915" y="70211"/>
                </a:lnTo>
                <a:lnTo>
                  <a:pt x="1599972" y="76200"/>
                </a:lnTo>
                <a:lnTo>
                  <a:pt x="819036" y="76200"/>
                </a:lnTo>
                <a:lnTo>
                  <a:pt x="814092" y="82188"/>
                </a:lnTo>
                <a:lnTo>
                  <a:pt x="810055" y="98518"/>
                </a:lnTo>
                <a:lnTo>
                  <a:pt x="807334" y="122739"/>
                </a:lnTo>
                <a:lnTo>
                  <a:pt x="806336" y="152400"/>
                </a:lnTo>
                <a:lnTo>
                  <a:pt x="805337" y="122739"/>
                </a:lnTo>
                <a:lnTo>
                  <a:pt x="802616" y="98518"/>
                </a:lnTo>
                <a:lnTo>
                  <a:pt x="798579" y="82188"/>
                </a:lnTo>
                <a:lnTo>
                  <a:pt x="793636" y="76200"/>
                </a:lnTo>
                <a:lnTo>
                  <a:pt x="12699" y="76200"/>
                </a:lnTo>
                <a:lnTo>
                  <a:pt x="7756" y="70211"/>
                </a:lnTo>
                <a:lnTo>
                  <a:pt x="3719" y="53881"/>
                </a:lnTo>
                <a:lnTo>
                  <a:pt x="998" y="29660"/>
                </a:lnTo>
                <a:lnTo>
                  <a:pt x="0" y="0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836872" y="4557267"/>
                <a:ext cx="288290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sz="1600" spc="475" dirty="0">
                    <a:latin typeface="Symbol"/>
                    <a:cs typeface="Symbol"/>
                  </a:rPr>
                  <a:t></a:t>
                </a:r>
                <a:r>
                  <a:rPr lang="en-US" sz="16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pc="-5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1600" i="1" spc="-50" dirty="0">
                    <a:latin typeface="Constantia"/>
                    <a:cs typeface="Constantia"/>
                  </a:rPr>
                  <a:t>x</a:t>
                </a:r>
                <a:endParaRPr sz="16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72" y="4557267"/>
                <a:ext cx="288290" cy="505267"/>
              </a:xfrm>
              <a:prstGeom prst="rect">
                <a:avLst/>
              </a:prstGeom>
              <a:blipFill>
                <a:blip r:embed="rId2"/>
                <a:stretch>
                  <a:fillRect l="-37500" t="-12195" r="-3125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12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5755957" y="4525006"/>
                <a:ext cx="288290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sz="1600" spc="475" dirty="0">
                    <a:latin typeface="Symbol"/>
                    <a:cs typeface="Symbol"/>
                  </a:rPr>
                  <a:t></a:t>
                </a:r>
                <a:r>
                  <a:rPr lang="en-US" sz="16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pc="-5" smtClean="0">
                        <a:latin typeface="Cambria Math" panose="02040503050406030204" pitchFamily="18" charset="0"/>
                        <a:cs typeface="Times New Roman"/>
                      </a:rPr>
                      <m:t>≥</m:t>
                    </m:r>
                  </m:oMath>
                </a14:m>
                <a:r>
                  <a:rPr lang="en-US" sz="1600" i="1" spc="-50" dirty="0">
                    <a:latin typeface="Constantia"/>
                    <a:cs typeface="Constantia"/>
                  </a:rPr>
                  <a:t>x</a:t>
                </a:r>
                <a:endParaRPr sz="16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957" y="4525006"/>
                <a:ext cx="288290" cy="505267"/>
              </a:xfrm>
              <a:prstGeom prst="rect">
                <a:avLst/>
              </a:prstGeom>
              <a:blipFill>
                <a:blip r:embed="rId3"/>
                <a:stretch>
                  <a:fillRect l="-37500" t="-10843" r="-31250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7179958" y="4557267"/>
            <a:ext cx="1095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onstantia"/>
                <a:cs typeface="Constantia"/>
              </a:rPr>
              <a:t>unrestricted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1940" y="5411723"/>
            <a:ext cx="6444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000" spc="-10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running</a:t>
            </a:r>
            <a:r>
              <a:rPr sz="20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0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000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ARTITION</a:t>
            </a:r>
            <a:r>
              <a:rPr sz="1600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on</a:t>
            </a:r>
            <a:r>
              <a:rPr sz="20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subarray</a:t>
            </a:r>
            <a:r>
              <a:rPr sz="2000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20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spc="95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000" spc="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spc="1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Quiz</a:t>
            </a:r>
            <a:r>
              <a:rPr spc="-6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6817359" cy="12674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Using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previous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figure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model,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illustrate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operation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P</a:t>
            </a:r>
            <a:r>
              <a:rPr sz="2000" dirty="0">
                <a:latin typeface="Constantia"/>
                <a:cs typeface="Constantia"/>
              </a:rPr>
              <a:t>ARTITION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array</a:t>
            </a:r>
            <a:endParaRPr sz="2600">
              <a:latin typeface="Constantia"/>
              <a:cs typeface="Constantia"/>
            </a:endParaRPr>
          </a:p>
          <a:p>
            <a:pPr marL="405765">
              <a:spcBef>
                <a:spcPts val="585"/>
              </a:spcBef>
            </a:pP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i="1" spc="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2400" dirty="0">
                <a:latin typeface="Times New Roman"/>
                <a:cs typeface="Times New Roman"/>
              </a:rPr>
              <a:t>13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12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21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11</a:t>
            </a:r>
            <a:r>
              <a:rPr sz="2400" spc="-2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5444" y="90525"/>
            <a:ext cx="5080" cy="64769"/>
          </a:xfrm>
          <a:custGeom>
            <a:avLst/>
            <a:gdLst/>
            <a:ahLst/>
            <a:cxnLst/>
            <a:rect l="l" t="t" r="r" b="b"/>
            <a:pathLst>
              <a:path w="5080" h="64769">
                <a:moveTo>
                  <a:pt x="3656" y="0"/>
                </a:moveTo>
                <a:lnTo>
                  <a:pt x="1054" y="0"/>
                </a:lnTo>
                <a:lnTo>
                  <a:pt x="0" y="1055"/>
                </a:lnTo>
                <a:lnTo>
                  <a:pt x="116" y="63379"/>
                </a:lnTo>
                <a:lnTo>
                  <a:pt x="1133" y="64377"/>
                </a:lnTo>
                <a:lnTo>
                  <a:pt x="3579" y="64377"/>
                </a:lnTo>
                <a:lnTo>
                  <a:pt x="4577" y="63379"/>
                </a:lnTo>
                <a:lnTo>
                  <a:pt x="4708" y="2355"/>
                </a:lnTo>
                <a:lnTo>
                  <a:pt x="4710" y="1055"/>
                </a:lnTo>
                <a:lnTo>
                  <a:pt x="3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3495" y="1981200"/>
            <a:ext cx="7571232" cy="646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7373" y="2725420"/>
            <a:ext cx="2863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Prepared</a:t>
            </a:r>
            <a:r>
              <a:rPr sz="22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by</a:t>
            </a:r>
            <a:r>
              <a:rPr sz="22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2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2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Quicksort</a:t>
            </a:r>
            <a:r>
              <a:rPr spc="-19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1"/>
            <a:ext cx="6762115" cy="323293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6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will</a:t>
            </a:r>
            <a:r>
              <a:rPr sz="26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be</a:t>
            </a:r>
            <a:r>
              <a:rPr sz="26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worst</a:t>
            </a:r>
            <a:r>
              <a:rPr sz="26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case</a:t>
            </a:r>
            <a:r>
              <a:rPr sz="26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for</a:t>
            </a:r>
            <a:r>
              <a:rPr sz="26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spc="-10" dirty="0">
                <a:solidFill>
                  <a:srgbClr val="0000FF"/>
                </a:solidFill>
                <a:latin typeface="Constantia"/>
                <a:cs typeface="Constantia"/>
              </a:rPr>
              <a:t>algorithm?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Partition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always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unbalanced</a:t>
            </a:r>
            <a:endParaRPr lang="en-US" sz="2400" spc="-1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lang="en-US" sz="2400" spc="-10" dirty="0">
                <a:latin typeface="Constantia"/>
                <a:cs typeface="Constantia"/>
              </a:rPr>
              <a:t>- Array is already sorted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spcBef>
                <a:spcPts val="61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600" i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will</a:t>
            </a:r>
            <a:r>
              <a:rPr sz="2600" i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be</a:t>
            </a:r>
            <a:r>
              <a:rPr sz="26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i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best</a:t>
            </a:r>
            <a:r>
              <a:rPr sz="2600" i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case</a:t>
            </a:r>
            <a:r>
              <a:rPr sz="2600" i="1" spc="-4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for</a:t>
            </a:r>
            <a:r>
              <a:rPr sz="26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spc="-10" dirty="0">
                <a:solidFill>
                  <a:srgbClr val="0000FF"/>
                </a:solidFill>
                <a:latin typeface="Constantia"/>
                <a:cs typeface="Constantia"/>
              </a:rPr>
              <a:t>algorithm?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Partition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perfectly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balanced</a:t>
            </a:r>
            <a:endParaRPr sz="2400" dirty="0">
              <a:latin typeface="Constantia"/>
              <a:cs typeface="Constantia"/>
            </a:endParaRPr>
          </a:p>
          <a:p>
            <a:pPr marL="287020" indent="-274320">
              <a:spcBef>
                <a:spcPts val="61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Which</a:t>
            </a:r>
            <a:r>
              <a:rPr sz="2600" i="1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6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more</a:t>
            </a:r>
            <a:r>
              <a:rPr sz="26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spc="-10" dirty="0">
                <a:solidFill>
                  <a:srgbClr val="0000FF"/>
                </a:solidFill>
                <a:latin typeface="Constantia"/>
                <a:cs typeface="Constantia"/>
              </a:rPr>
              <a:t>likely?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latter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/>
              <a:t>Worst-</a:t>
            </a:r>
            <a:r>
              <a:rPr dirty="0"/>
              <a:t>case</a:t>
            </a:r>
            <a:r>
              <a:rPr spc="-55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849543"/>
            <a:ext cx="10134600" cy="140230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7020" indent="-274320">
              <a:spcBef>
                <a:spcPts val="83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Worst-</a:t>
            </a:r>
            <a:r>
              <a:rPr sz="2600" dirty="0">
                <a:latin typeface="Constantia"/>
                <a:cs typeface="Constantia"/>
              </a:rPr>
              <a:t>case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 dirty="0">
              <a:latin typeface="Constantia"/>
              <a:cs typeface="Constantia"/>
            </a:endParaRPr>
          </a:p>
          <a:p>
            <a:pPr marL="650240" marR="5080" lvl="1" indent="-245110">
              <a:lnSpc>
                <a:spcPts val="2810"/>
              </a:lnSpc>
              <a:spcBef>
                <a:spcPts val="8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25" dirty="0">
                <a:latin typeface="Constantia"/>
                <a:cs typeface="Constantia"/>
              </a:rPr>
              <a:t>Produces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subproblem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one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endParaRPr sz="2400" dirty="0">
              <a:latin typeface="Constantia"/>
              <a:cs typeface="Constantia"/>
            </a:endParaRPr>
          </a:p>
          <a:p>
            <a:pPr marL="927100">
              <a:spcBef>
                <a:spcPts val="530"/>
              </a:spcBef>
              <a:tabLst>
                <a:tab pos="1840864" algn="l"/>
                <a:tab pos="4584065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(0)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//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spc="95" dirty="0">
                <a:latin typeface="Times New Roman"/>
                <a:cs typeface="Times New Roman"/>
              </a:rPr>
              <a:t>):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partitioning</a:t>
            </a:r>
            <a:r>
              <a:rPr sz="2100" spc="-20" dirty="0">
                <a:latin typeface="Times New Roman"/>
                <a:cs typeface="Times New Roman"/>
              </a:rPr>
              <a:t> cost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3006" y="4050283"/>
            <a:ext cx="340245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indent="-245110">
              <a:spcBef>
                <a:spcPts val="1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257810" algn="l"/>
              </a:tabLst>
            </a:pPr>
            <a:r>
              <a:rPr sz="2400" spc="-10" dirty="0">
                <a:latin typeface="Constantia"/>
                <a:cs typeface="Constantia"/>
              </a:rPr>
              <a:t>Partitioning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costs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400" spc="114" dirty="0">
                <a:latin typeface="Constantia"/>
                <a:cs typeface="Constantia"/>
              </a:rPr>
              <a:t>(</a:t>
            </a:r>
            <a:r>
              <a:rPr sz="2400" i="1" spc="114" dirty="0">
                <a:latin typeface="Constantia"/>
                <a:cs typeface="Constantia"/>
              </a:rPr>
              <a:t>n</a:t>
            </a:r>
            <a:r>
              <a:rPr sz="2400" spc="114" dirty="0"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3470" y="3778222"/>
            <a:ext cx="2967355" cy="2437130"/>
          </a:xfrm>
          <a:custGeom>
            <a:avLst/>
            <a:gdLst/>
            <a:ahLst/>
            <a:cxnLst/>
            <a:rect l="l" t="t" r="r" b="b"/>
            <a:pathLst>
              <a:path w="2967354" h="2437129">
                <a:moveTo>
                  <a:pt x="383493" y="0"/>
                </a:moveTo>
                <a:lnTo>
                  <a:pt x="340015" y="711"/>
                </a:lnTo>
                <a:lnTo>
                  <a:pt x="296976" y="6510"/>
                </a:lnTo>
                <a:lnTo>
                  <a:pt x="254859" y="17331"/>
                </a:lnTo>
                <a:lnTo>
                  <a:pt x="214148" y="33108"/>
                </a:lnTo>
                <a:lnTo>
                  <a:pt x="175326" y="53777"/>
                </a:lnTo>
                <a:lnTo>
                  <a:pt x="138875" y="79272"/>
                </a:lnTo>
                <a:lnTo>
                  <a:pt x="105280" y="109529"/>
                </a:lnTo>
                <a:lnTo>
                  <a:pt x="75023" y="144482"/>
                </a:lnTo>
                <a:lnTo>
                  <a:pt x="49324" y="182911"/>
                </a:lnTo>
                <a:lnTo>
                  <a:pt x="29037" y="223316"/>
                </a:lnTo>
                <a:lnTo>
                  <a:pt x="14097" y="265214"/>
                </a:lnTo>
                <a:lnTo>
                  <a:pt x="4440" y="308123"/>
                </a:lnTo>
                <a:lnTo>
                  <a:pt x="0" y="351558"/>
                </a:lnTo>
                <a:lnTo>
                  <a:pt x="711" y="395036"/>
                </a:lnTo>
                <a:lnTo>
                  <a:pt x="6510" y="438075"/>
                </a:lnTo>
                <a:lnTo>
                  <a:pt x="17330" y="480192"/>
                </a:lnTo>
                <a:lnTo>
                  <a:pt x="33107" y="520903"/>
                </a:lnTo>
                <a:lnTo>
                  <a:pt x="53776" y="559725"/>
                </a:lnTo>
                <a:lnTo>
                  <a:pt x="79271" y="596175"/>
                </a:lnTo>
                <a:lnTo>
                  <a:pt x="109527" y="629771"/>
                </a:lnTo>
                <a:lnTo>
                  <a:pt x="144480" y="660027"/>
                </a:lnTo>
                <a:lnTo>
                  <a:pt x="2376186" y="2361780"/>
                </a:lnTo>
                <a:lnTo>
                  <a:pt x="2414615" y="2387479"/>
                </a:lnTo>
                <a:lnTo>
                  <a:pt x="2455020" y="2407766"/>
                </a:lnTo>
                <a:lnTo>
                  <a:pt x="2496918" y="2422705"/>
                </a:lnTo>
                <a:lnTo>
                  <a:pt x="2539826" y="2432363"/>
                </a:lnTo>
                <a:lnTo>
                  <a:pt x="2583261" y="2436803"/>
                </a:lnTo>
                <a:lnTo>
                  <a:pt x="2626739" y="2436091"/>
                </a:lnTo>
                <a:lnTo>
                  <a:pt x="2669779" y="2430292"/>
                </a:lnTo>
                <a:lnTo>
                  <a:pt x="2711895" y="2419472"/>
                </a:lnTo>
                <a:lnTo>
                  <a:pt x="2752606" y="2403694"/>
                </a:lnTo>
                <a:lnTo>
                  <a:pt x="2791429" y="2383025"/>
                </a:lnTo>
                <a:lnTo>
                  <a:pt x="2827879" y="2357530"/>
                </a:lnTo>
                <a:lnTo>
                  <a:pt x="2861474" y="2327273"/>
                </a:lnTo>
                <a:lnTo>
                  <a:pt x="2891732" y="2292320"/>
                </a:lnTo>
                <a:lnTo>
                  <a:pt x="2917431" y="2253891"/>
                </a:lnTo>
                <a:lnTo>
                  <a:pt x="2937717" y="2213486"/>
                </a:lnTo>
                <a:lnTo>
                  <a:pt x="2952657" y="2171588"/>
                </a:lnTo>
                <a:lnTo>
                  <a:pt x="2962314" y="2128680"/>
                </a:lnTo>
                <a:lnTo>
                  <a:pt x="2966755" y="2085245"/>
                </a:lnTo>
                <a:lnTo>
                  <a:pt x="2966043" y="2041767"/>
                </a:lnTo>
                <a:lnTo>
                  <a:pt x="2960245" y="1998727"/>
                </a:lnTo>
                <a:lnTo>
                  <a:pt x="2949424" y="1956611"/>
                </a:lnTo>
                <a:lnTo>
                  <a:pt x="2933647" y="1915900"/>
                </a:lnTo>
                <a:lnTo>
                  <a:pt x="2912979" y="1877078"/>
                </a:lnTo>
                <a:lnTo>
                  <a:pt x="2887483" y="1840627"/>
                </a:lnTo>
                <a:lnTo>
                  <a:pt x="2857227" y="1807032"/>
                </a:lnTo>
                <a:lnTo>
                  <a:pt x="2822274" y="1776775"/>
                </a:lnTo>
                <a:lnTo>
                  <a:pt x="590568" y="75022"/>
                </a:lnTo>
                <a:lnTo>
                  <a:pt x="552139" y="49323"/>
                </a:lnTo>
                <a:lnTo>
                  <a:pt x="511734" y="29036"/>
                </a:lnTo>
                <a:lnTo>
                  <a:pt x="469836" y="14097"/>
                </a:lnTo>
                <a:lnTo>
                  <a:pt x="426928" y="4440"/>
                </a:lnTo>
                <a:lnTo>
                  <a:pt x="38349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50071" y="3907028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Times New Roman"/>
                <a:cs typeface="Times New Roman"/>
              </a:rPr>
              <a:t>n</a:t>
            </a:r>
            <a:r>
              <a:rPr spc="-20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5050" y="4489195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(0)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21" y="4498340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1)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8250" y="4249181"/>
            <a:ext cx="1334135" cy="236854"/>
            <a:chOff x="4794249" y="4249181"/>
            <a:chExt cx="1334135" cy="236854"/>
          </a:xfrm>
        </p:grpSpPr>
        <p:sp>
          <p:nvSpPr>
            <p:cNvPr id="10" name="object 10"/>
            <p:cNvSpPr/>
            <p:nvPr/>
          </p:nvSpPr>
          <p:spPr>
            <a:xfrm>
              <a:off x="4800599" y="4255531"/>
              <a:ext cx="635635" cy="212725"/>
            </a:xfrm>
            <a:custGeom>
              <a:avLst/>
              <a:gdLst/>
              <a:ahLst/>
              <a:cxnLst/>
              <a:rect l="l" t="t" r="r" b="b"/>
              <a:pathLst>
                <a:path w="635635" h="212725">
                  <a:moveTo>
                    <a:pt x="635022" y="0"/>
                  </a:moveTo>
                  <a:lnTo>
                    <a:pt x="0" y="2121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5621" y="4255532"/>
              <a:ext cx="685800" cy="224154"/>
            </a:xfrm>
            <a:custGeom>
              <a:avLst/>
              <a:gdLst/>
              <a:ahLst/>
              <a:cxnLst/>
              <a:rect l="l" t="t" r="r" b="b"/>
              <a:pathLst>
                <a:path w="685800" h="224154">
                  <a:moveTo>
                    <a:pt x="685800" y="22386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24650" y="5107940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(0)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5578" y="5120132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–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2)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27850" y="4842378"/>
            <a:ext cx="2908300" cy="1371600"/>
            <a:chOff x="5403850" y="4842378"/>
            <a:chExt cx="2908300" cy="1371600"/>
          </a:xfrm>
        </p:grpSpPr>
        <p:sp>
          <p:nvSpPr>
            <p:cNvPr id="15" name="object 15"/>
            <p:cNvSpPr/>
            <p:nvPr/>
          </p:nvSpPr>
          <p:spPr>
            <a:xfrm>
              <a:off x="6121421" y="4848728"/>
              <a:ext cx="711200" cy="252095"/>
            </a:xfrm>
            <a:custGeom>
              <a:avLst/>
              <a:gdLst/>
              <a:ahLst/>
              <a:cxnLst/>
              <a:rect l="l" t="t" r="r" b="b"/>
              <a:pathLst>
                <a:path w="711200" h="252095">
                  <a:moveTo>
                    <a:pt x="711156" y="25193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0200" y="4848728"/>
              <a:ext cx="711835" cy="240665"/>
            </a:xfrm>
            <a:custGeom>
              <a:avLst/>
              <a:gdLst/>
              <a:ahLst/>
              <a:cxnLst/>
              <a:rect l="l" t="t" r="r" b="b"/>
              <a:pathLst>
                <a:path w="711835" h="240664">
                  <a:moveTo>
                    <a:pt x="0" y="240268"/>
                  </a:moveTo>
                  <a:lnTo>
                    <a:pt x="71122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94577" y="6043135"/>
              <a:ext cx="711835" cy="164465"/>
            </a:xfrm>
            <a:custGeom>
              <a:avLst/>
              <a:gdLst/>
              <a:ahLst/>
              <a:cxnLst/>
              <a:rect l="l" t="t" r="r" b="b"/>
              <a:pathLst>
                <a:path w="711834" h="164464">
                  <a:moveTo>
                    <a:pt x="711222" y="16406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34250" y="5680964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(0)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152" y="5693155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...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37450" y="5463646"/>
            <a:ext cx="1587500" cy="216535"/>
            <a:chOff x="6013450" y="5463645"/>
            <a:chExt cx="1587500" cy="216535"/>
          </a:xfrm>
        </p:grpSpPr>
        <p:sp>
          <p:nvSpPr>
            <p:cNvPr id="21" name="object 21"/>
            <p:cNvSpPr/>
            <p:nvPr/>
          </p:nvSpPr>
          <p:spPr>
            <a:xfrm>
              <a:off x="6832577" y="5469995"/>
              <a:ext cx="762000" cy="203835"/>
            </a:xfrm>
            <a:custGeom>
              <a:avLst/>
              <a:gdLst/>
              <a:ahLst/>
              <a:cxnLst/>
              <a:rect l="l" t="t" r="r" b="b"/>
              <a:pathLst>
                <a:path w="762000" h="203835">
                  <a:moveTo>
                    <a:pt x="762000" y="20380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9800" y="5469995"/>
              <a:ext cx="812800" cy="192405"/>
            </a:xfrm>
            <a:custGeom>
              <a:avLst/>
              <a:gdLst/>
              <a:ahLst/>
              <a:cxnLst/>
              <a:rect l="l" t="t" r="r" b="b"/>
              <a:pathLst>
                <a:path w="812800" h="192404">
                  <a:moveTo>
                    <a:pt x="0" y="192140"/>
                  </a:moveTo>
                  <a:lnTo>
                    <a:pt x="8127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20250" y="6226555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(0)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7241" y="1849543"/>
            <a:ext cx="7821295" cy="414151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99720" indent="-274320">
              <a:spcBef>
                <a:spcPts val="83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spc="-55" dirty="0">
                <a:latin typeface="Constantia"/>
                <a:cs typeface="Constantia"/>
              </a:rPr>
              <a:t>Worst-</a:t>
            </a:r>
            <a:r>
              <a:rPr sz="2600" dirty="0">
                <a:latin typeface="Constantia"/>
                <a:cs typeface="Constantia"/>
              </a:rPr>
              <a:t>case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 dirty="0">
              <a:latin typeface="Constantia"/>
              <a:cs typeface="Constantia"/>
            </a:endParaRPr>
          </a:p>
          <a:p>
            <a:pPr marL="662940" marR="17780" lvl="1" indent="-245110">
              <a:lnSpc>
                <a:spcPts val="2810"/>
              </a:lnSpc>
              <a:spcBef>
                <a:spcPts val="8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4845" algn="l"/>
              </a:tabLst>
            </a:pPr>
            <a:r>
              <a:rPr sz="2400" spc="-25" dirty="0">
                <a:latin typeface="Constantia"/>
                <a:cs typeface="Constantia"/>
              </a:rPr>
              <a:t>Produces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subproblem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one 	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endParaRPr sz="2400" dirty="0">
              <a:latin typeface="Constantia"/>
              <a:cs typeface="Constantia"/>
            </a:endParaRPr>
          </a:p>
          <a:p>
            <a:pPr marL="939800">
              <a:spcBef>
                <a:spcPts val="530"/>
              </a:spcBef>
              <a:tabLst>
                <a:tab pos="1853564" algn="l"/>
                <a:tab pos="4596765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(0)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//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Symbol"/>
                <a:cs typeface="Symbol"/>
              </a:rPr>
              <a:t>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spc="95" dirty="0">
                <a:latin typeface="Times New Roman"/>
                <a:cs typeface="Times New Roman"/>
              </a:rPr>
              <a:t>):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partitioning</a:t>
            </a:r>
            <a:r>
              <a:rPr sz="2100" spc="-20" dirty="0">
                <a:latin typeface="Times New Roman"/>
                <a:cs typeface="Times New Roman"/>
              </a:rPr>
              <a:t> cost</a:t>
            </a:r>
            <a:endParaRPr sz="2100" dirty="0">
              <a:latin typeface="Times New Roman"/>
              <a:cs typeface="Times New Roman"/>
            </a:endParaRPr>
          </a:p>
          <a:p>
            <a:pPr marL="1854200">
              <a:spcBef>
                <a:spcPts val="575"/>
              </a:spcBef>
              <a:tabLst>
                <a:tab pos="4596765" algn="l"/>
              </a:tabLst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//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(0)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(1)</a:t>
            </a:r>
            <a:endParaRPr sz="2100" dirty="0">
              <a:latin typeface="Times New Roman"/>
              <a:cs typeface="Times New Roman"/>
            </a:endParaRPr>
          </a:p>
          <a:p>
            <a:pPr marL="1854200">
              <a:spcBef>
                <a:spcPts val="575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n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n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0" dirty="0">
                <a:latin typeface="Symbol"/>
                <a:cs typeface="Symbol"/>
              </a:rPr>
              <a:t>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 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1854200">
              <a:spcBef>
                <a:spcPts val="580"/>
              </a:spcBef>
            </a:pPr>
            <a:r>
              <a:rPr sz="2100" spc="-25" dirty="0">
                <a:latin typeface="Times New Roman"/>
                <a:cs typeface="Times New Roman"/>
              </a:rPr>
              <a:t>……</a:t>
            </a:r>
            <a:endParaRPr sz="2100" dirty="0">
              <a:latin typeface="Times New Roman"/>
              <a:cs typeface="Times New Roman"/>
            </a:endParaRPr>
          </a:p>
          <a:p>
            <a:pPr marL="1854200">
              <a:spcBef>
                <a:spcPts val="695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20" dirty="0">
                <a:latin typeface="Times New Roman"/>
                <a:cs typeface="Times New Roman"/>
              </a:rPr>
              <a:t>(</a:t>
            </a:r>
            <a:r>
              <a:rPr sz="2100" i="1" spc="120" dirty="0">
                <a:latin typeface="Times New Roman"/>
                <a:cs typeface="Times New Roman"/>
              </a:rPr>
              <a:t>n</a:t>
            </a:r>
            <a:r>
              <a:rPr sz="2100" spc="120" dirty="0">
                <a:latin typeface="Times New Roman"/>
                <a:cs typeface="Times New Roman"/>
              </a:rPr>
              <a:t>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1)</a:t>
            </a:r>
            <a:r>
              <a:rPr sz="2100" spc="-10" dirty="0">
                <a:latin typeface="Symbol"/>
                <a:cs typeface="Symbol"/>
              </a:rPr>
              <a:t>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 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-10" dirty="0">
                <a:latin typeface="Times New Roman"/>
                <a:cs typeface="Times New Roman"/>
              </a:rPr>
              <a:t>k</a:t>
            </a:r>
            <a:r>
              <a:rPr sz="2100" spc="-10" dirty="0">
                <a:latin typeface="Symbol"/>
                <a:cs typeface="Symbol"/>
              </a:rPr>
              <a:t>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 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)</a:t>
            </a:r>
            <a:endParaRPr lang="en-US" sz="2100" spc="-10" dirty="0">
              <a:latin typeface="Times New Roman"/>
              <a:cs typeface="Times New Roman"/>
            </a:endParaRPr>
          </a:p>
          <a:p>
            <a:pPr marL="1854200">
              <a:spcBef>
                <a:spcPts val="695"/>
              </a:spcBef>
            </a:pPr>
            <a:r>
              <a:rPr lang="en-US" sz="2100" spc="-10" dirty="0">
                <a:latin typeface="Times New Roman"/>
                <a:cs typeface="Times New Roman"/>
              </a:rPr>
              <a:t>= T(n-n) + </a:t>
            </a:r>
            <a:r>
              <a:rPr lang="en-US" sz="2100" i="1" spc="-10" dirty="0">
                <a:latin typeface="Times New Roman"/>
                <a:cs typeface="Times New Roman"/>
              </a:rPr>
              <a:t>n</a:t>
            </a:r>
            <a:r>
              <a:rPr lang="en-US" sz="2100" spc="-10" dirty="0">
                <a:latin typeface="Symbol"/>
                <a:cs typeface="Symbol"/>
              </a:rPr>
              <a:t>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 </a:t>
            </a:r>
            <a:r>
              <a:rPr lang="en-US" sz="2100" spc="-10" dirty="0">
                <a:latin typeface="Times New Roman"/>
                <a:cs typeface="Times New Roman"/>
              </a:rPr>
              <a:t>(</a:t>
            </a:r>
            <a:r>
              <a:rPr lang="en-US" sz="2100" i="1" spc="-10" dirty="0">
                <a:latin typeface="Times New Roman"/>
                <a:cs typeface="Times New Roman"/>
              </a:rPr>
              <a:t>n</a:t>
            </a:r>
            <a:r>
              <a:rPr lang="en-US" sz="2100" spc="-10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1854200">
              <a:spcBef>
                <a:spcPts val="575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127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8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/>
              <a:t>Worst-</a:t>
            </a:r>
            <a:r>
              <a:rPr dirty="0"/>
              <a:t>case</a:t>
            </a:r>
            <a:r>
              <a:rPr spc="-55" dirty="0"/>
              <a:t> </a:t>
            </a:r>
            <a:r>
              <a:rPr spc="-10" dirty="0"/>
              <a:t>partitioning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1849544"/>
            <a:ext cx="7795895" cy="13239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7020" indent="-274320">
              <a:spcBef>
                <a:spcPts val="83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55" dirty="0">
                <a:latin typeface="Constantia"/>
                <a:cs typeface="Constantia"/>
              </a:rPr>
              <a:t>Worst-</a:t>
            </a:r>
            <a:r>
              <a:rPr sz="2600" dirty="0">
                <a:latin typeface="Constantia"/>
                <a:cs typeface="Constantia"/>
              </a:rPr>
              <a:t>case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>
              <a:latin typeface="Constantia"/>
              <a:cs typeface="Constantia"/>
            </a:endParaRPr>
          </a:p>
          <a:p>
            <a:pPr marL="650240" marR="5080" lvl="1" indent="-245110">
              <a:lnSpc>
                <a:spcPts val="2810"/>
              </a:lnSpc>
              <a:spcBef>
                <a:spcPts val="8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25" dirty="0">
                <a:latin typeface="Constantia"/>
                <a:cs typeface="Constantia"/>
              </a:rPr>
              <a:t>Produces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subproblem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one 	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74340" y="3225800"/>
            <a:ext cx="484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i="1" spc="-20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7605" y="3152647"/>
            <a:ext cx="7703820" cy="235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473200">
              <a:spcBef>
                <a:spcPts val="675"/>
              </a:spcBef>
              <a:tabLst>
                <a:tab pos="4216400" algn="l"/>
              </a:tabLst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(0)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//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spc="95" dirty="0">
                <a:latin typeface="Times New Roman"/>
                <a:cs typeface="Times New Roman"/>
              </a:rPr>
              <a:t>):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partitioning</a:t>
            </a:r>
            <a:r>
              <a:rPr sz="2100" spc="-20" dirty="0">
                <a:latin typeface="Times New Roman"/>
                <a:cs typeface="Times New Roman"/>
              </a:rPr>
              <a:t> cost</a:t>
            </a:r>
            <a:endParaRPr sz="2100" dirty="0">
              <a:latin typeface="Times New Roman"/>
              <a:cs typeface="Times New Roman"/>
            </a:endParaRPr>
          </a:p>
          <a:p>
            <a:pPr marL="1473200">
              <a:spcBef>
                <a:spcPts val="575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127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8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  <a:p>
            <a:pPr marL="558800" indent="-247015">
              <a:spcBef>
                <a:spcPts val="48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558800" algn="l"/>
              </a:tabLst>
            </a:pPr>
            <a:r>
              <a:rPr sz="2100" dirty="0">
                <a:latin typeface="Constantia"/>
                <a:cs typeface="Constantia"/>
              </a:rPr>
              <a:t>Same</a:t>
            </a:r>
            <a:r>
              <a:rPr sz="2100" spc="-1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running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time</a:t>
            </a:r>
            <a:r>
              <a:rPr sz="2100" spc="-1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as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insertion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sort</a:t>
            </a:r>
            <a:endParaRPr sz="2100" dirty="0">
              <a:latin typeface="Constantia"/>
              <a:cs typeface="Constantia"/>
            </a:endParaRPr>
          </a:p>
          <a:p>
            <a:pPr marL="282575" marR="30480" indent="-245110">
              <a:lnSpc>
                <a:spcPct val="100400"/>
              </a:lnSpc>
              <a:spcBef>
                <a:spcPts val="4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284480" algn="l"/>
              </a:tabLst>
            </a:pP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fact,</a:t>
            </a:r>
            <a:r>
              <a:rPr sz="2400"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worst-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case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running</a:t>
            </a:r>
            <a:r>
              <a:rPr sz="2400" spc="-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time</a:t>
            </a:r>
            <a:r>
              <a:rPr sz="24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nstantia"/>
                <a:cs typeface="Constantia"/>
              </a:rPr>
              <a:t>occur</a:t>
            </a:r>
            <a:r>
              <a:rPr sz="24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when 	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quicksort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takes</a:t>
            </a:r>
            <a:r>
              <a:rPr sz="24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sorted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array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as</a:t>
            </a:r>
            <a:r>
              <a:rPr sz="2400" spc="-6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input,</a:t>
            </a:r>
            <a:r>
              <a:rPr sz="2400" spc="-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but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insertion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sort 	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runs</a:t>
            </a:r>
            <a:r>
              <a:rPr sz="24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spc="-6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O(</a:t>
            </a:r>
            <a:r>
              <a:rPr sz="2400" i="1" dirty="0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sz="24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time</a:t>
            </a:r>
            <a:r>
              <a:rPr sz="24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in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this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case</a:t>
            </a: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/>
              <a:t>Worst-</a:t>
            </a:r>
            <a:r>
              <a:rPr dirty="0"/>
              <a:t>case</a:t>
            </a:r>
            <a:r>
              <a:rPr spc="-55" dirty="0"/>
              <a:t> </a:t>
            </a:r>
            <a:r>
              <a:rPr spc="-10" dirty="0"/>
              <a:t>partitioning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/>
              <a:t>Best-</a:t>
            </a:r>
            <a:r>
              <a:rPr dirty="0"/>
              <a:t>case</a:t>
            </a:r>
            <a:r>
              <a:rPr spc="-60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62752"/>
            <a:ext cx="9522460" cy="1497718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Best-</a:t>
            </a:r>
            <a:r>
              <a:rPr sz="2600" dirty="0">
                <a:latin typeface="Constantia"/>
                <a:cs typeface="Constantia"/>
              </a:rPr>
              <a:t>case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 dirty="0">
              <a:latin typeface="Constantia"/>
              <a:cs typeface="Constantia"/>
            </a:endParaRPr>
          </a:p>
          <a:p>
            <a:pPr marL="650240" marR="595630" lvl="1" indent="-245110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we’re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really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lucky,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produces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subproble</a:t>
            </a:r>
            <a:r>
              <a:rPr lang="en-US" sz="2400" spc="-10" dirty="0">
                <a:latin typeface="Constantia"/>
                <a:cs typeface="Constantia"/>
              </a:rPr>
              <a:t>m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/2</a:t>
            </a:r>
            <a:endParaRPr sz="2400" dirty="0">
              <a:latin typeface="Constantia"/>
              <a:cs typeface="Constantia"/>
            </a:endParaRPr>
          </a:p>
          <a:p>
            <a:pPr marL="927100">
              <a:spcBef>
                <a:spcPts val="1814"/>
              </a:spcBef>
              <a:tabLst>
                <a:tab pos="1840864" algn="l"/>
                <a:tab pos="4584065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spc="95" dirty="0">
                <a:latin typeface="Times New Roman"/>
                <a:cs typeface="Times New Roman"/>
              </a:rPr>
              <a:t>)</a:t>
            </a:r>
            <a:r>
              <a:rPr sz="2100" spc="95" dirty="0">
                <a:latin typeface="Constantia"/>
                <a:cs typeface="Constantia"/>
              </a:rPr>
              <a:t>: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partitioning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cost</a:t>
            </a:r>
            <a:endParaRPr sz="21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47240" y="1862752"/>
            <a:ext cx="5571490" cy="25990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7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spc="-10" dirty="0">
                <a:latin typeface="Constantia"/>
                <a:cs typeface="Constantia"/>
              </a:rPr>
              <a:t>Quicksort</a:t>
            </a:r>
            <a:endParaRPr sz="26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dirty="0">
                <a:latin typeface="Constantia"/>
                <a:cs typeface="Constantia"/>
              </a:rPr>
              <a:t>Sorts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“in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place”</a:t>
            </a:r>
            <a:endParaRPr sz="24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dirty="0">
                <a:latin typeface="Constantia"/>
                <a:cs typeface="Constantia"/>
              </a:rPr>
              <a:t>Sorts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O(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average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case</a:t>
            </a:r>
            <a:endParaRPr sz="24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dirty="0">
                <a:latin typeface="Constantia"/>
                <a:cs typeface="Constantia"/>
              </a:rPr>
              <a:t>Sorts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O(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baseline="24305" dirty="0">
                <a:latin typeface="Constantia"/>
                <a:cs typeface="Constantia"/>
              </a:rPr>
              <a:t>2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worst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case</a:t>
            </a:r>
            <a:endParaRPr sz="2400" dirty="0">
              <a:latin typeface="Constantia"/>
              <a:cs typeface="Constantia"/>
            </a:endParaRPr>
          </a:p>
          <a:p>
            <a:pPr marL="939165" lvl="2" indent="-246379">
              <a:spcBef>
                <a:spcPts val="54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39165" algn="l"/>
              </a:tabLst>
            </a:pPr>
            <a:r>
              <a:rPr sz="2100" dirty="0">
                <a:latin typeface="Constantia"/>
                <a:cs typeface="Constantia"/>
              </a:rPr>
              <a:t>But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practice,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it’s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quick</a:t>
            </a:r>
            <a:endParaRPr sz="2100" dirty="0">
              <a:latin typeface="Constantia"/>
              <a:cs typeface="Constantia"/>
            </a:endParaRPr>
          </a:p>
          <a:p>
            <a:pPr marL="939165" lvl="2" indent="-246379">
              <a:spcBef>
                <a:spcPts val="48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39165" algn="l"/>
              </a:tabLst>
            </a:pP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worst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case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doesn’t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happen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often</a:t>
            </a:r>
            <a:endParaRPr sz="21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/>
              <a:t>Best-</a:t>
            </a:r>
            <a:r>
              <a:rPr dirty="0"/>
              <a:t>case</a:t>
            </a:r>
            <a:r>
              <a:rPr spc="-60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47240" y="1862752"/>
            <a:ext cx="7310120" cy="319484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7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000" spc="-30" dirty="0">
                <a:latin typeface="Constantia"/>
                <a:cs typeface="Constantia"/>
              </a:rPr>
              <a:t>Best-</a:t>
            </a:r>
            <a:r>
              <a:rPr sz="2000" dirty="0">
                <a:latin typeface="Constantia"/>
                <a:cs typeface="Constantia"/>
              </a:rPr>
              <a:t>case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partitioning</a:t>
            </a:r>
            <a:endParaRPr sz="2000" dirty="0">
              <a:latin typeface="Constantia"/>
              <a:cs typeface="Constantia"/>
            </a:endParaRPr>
          </a:p>
          <a:p>
            <a:pPr marL="662940" marR="608330" lvl="1" indent="-245110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4845" algn="l"/>
              </a:tabLst>
            </a:pPr>
            <a:r>
              <a:rPr dirty="0">
                <a:latin typeface="Constantia"/>
                <a:cs typeface="Constantia"/>
              </a:rPr>
              <a:t>If</a:t>
            </a:r>
            <a:r>
              <a:rPr spc="-45" dirty="0">
                <a:latin typeface="Constantia"/>
                <a:cs typeface="Constantia"/>
              </a:rPr>
              <a:t> </a:t>
            </a:r>
            <a:r>
              <a:rPr spc="-60" dirty="0">
                <a:latin typeface="Constantia"/>
                <a:cs typeface="Constantia"/>
              </a:rPr>
              <a:t>we’re</a:t>
            </a:r>
            <a:r>
              <a:rPr spc="-10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really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spc="-35" dirty="0">
                <a:latin typeface="Constantia"/>
                <a:cs typeface="Constantia"/>
              </a:rPr>
              <a:t>lucky,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produces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two</a:t>
            </a:r>
            <a:r>
              <a:rPr spc="-114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subproblem 	</a:t>
            </a:r>
            <a:r>
              <a:rPr dirty="0">
                <a:latin typeface="Constantia"/>
                <a:cs typeface="Constantia"/>
              </a:rPr>
              <a:t>each</a:t>
            </a:r>
            <a:r>
              <a:rPr spc="-12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with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n</a:t>
            </a:r>
            <a:r>
              <a:rPr spc="-25" dirty="0">
                <a:latin typeface="Constantia"/>
                <a:cs typeface="Constantia"/>
              </a:rPr>
              <a:t>/2</a:t>
            </a:r>
            <a:endParaRPr dirty="0">
              <a:latin typeface="Constantia"/>
              <a:cs typeface="Constantia"/>
            </a:endParaRPr>
          </a:p>
          <a:p>
            <a:pPr marL="939800">
              <a:spcBef>
                <a:spcPts val="1814"/>
              </a:spcBef>
              <a:tabLst>
                <a:tab pos="1853564" algn="l"/>
                <a:tab pos="4596765" algn="l"/>
              </a:tabLst>
            </a:pPr>
            <a:r>
              <a:rPr i="1" spc="-20" dirty="0">
                <a:latin typeface="Times New Roman"/>
                <a:cs typeface="Times New Roman"/>
              </a:rPr>
              <a:t>T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Times New Roman"/>
                <a:cs typeface="Times New Roman"/>
              </a:rPr>
              <a:t>n</a:t>
            </a:r>
            <a:r>
              <a:rPr spc="-2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	=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/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2)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+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lang="en-US" sz="18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pc="100" dirty="0">
                <a:latin typeface="Times New Roman"/>
                <a:cs typeface="Times New Roman"/>
              </a:rPr>
              <a:t>(</a:t>
            </a:r>
            <a:r>
              <a:rPr i="1" spc="100" dirty="0">
                <a:latin typeface="Times New Roman"/>
                <a:cs typeface="Times New Roman"/>
              </a:rPr>
              <a:t>n</a:t>
            </a:r>
            <a:r>
              <a:rPr spc="100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30" dirty="0">
                <a:latin typeface="Constantia"/>
                <a:cs typeface="Constantia"/>
              </a:rPr>
              <a:t> </a:t>
            </a:r>
            <a:r>
              <a:rPr lang="en-US" sz="18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pc="95" dirty="0">
                <a:latin typeface="Times New Roman"/>
                <a:cs typeface="Times New Roman"/>
              </a:rPr>
              <a:t>(</a:t>
            </a:r>
            <a:r>
              <a:rPr i="1" spc="95" dirty="0">
                <a:latin typeface="Times New Roman"/>
                <a:cs typeface="Times New Roman"/>
              </a:rPr>
              <a:t>n</a:t>
            </a:r>
            <a:r>
              <a:rPr spc="95" dirty="0">
                <a:latin typeface="Times New Roman"/>
                <a:cs typeface="Times New Roman"/>
              </a:rPr>
              <a:t>)</a:t>
            </a:r>
            <a:r>
              <a:rPr spc="95" dirty="0">
                <a:latin typeface="Constantia"/>
                <a:cs typeface="Constantia"/>
              </a:rPr>
              <a:t>: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partitioning</a:t>
            </a:r>
            <a:r>
              <a:rPr spc="-7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cost</a:t>
            </a:r>
            <a:endParaRPr dirty="0">
              <a:latin typeface="Constantia"/>
              <a:cs typeface="Constantia"/>
            </a:endParaRPr>
          </a:p>
          <a:p>
            <a:pPr marL="663575" lvl="1" indent="-245110">
              <a:spcBef>
                <a:spcPts val="17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dirty="0">
                <a:latin typeface="Constantia"/>
                <a:cs typeface="Constantia"/>
              </a:rPr>
              <a:t>Using</a:t>
            </a:r>
            <a:r>
              <a:rPr spc="-9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master</a:t>
            </a:r>
            <a:r>
              <a:rPr spc="-14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theorem</a:t>
            </a:r>
            <a:endParaRPr dirty="0">
              <a:latin typeface="Constantia"/>
              <a:cs typeface="Constantia"/>
            </a:endParaRPr>
          </a:p>
          <a:p>
            <a:pPr marL="939165" lvl="2" indent="-246379">
              <a:lnSpc>
                <a:spcPts val="2185"/>
              </a:lnSpc>
              <a:spcBef>
                <a:spcPts val="6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39165" algn="l"/>
              </a:tabLst>
            </a:pPr>
            <a:r>
              <a:rPr i="1" dirty="0">
                <a:latin typeface="Times New Roman"/>
                <a:cs typeface="Times New Roman"/>
              </a:rPr>
              <a:t>a</a:t>
            </a:r>
            <a:r>
              <a:rPr i="1"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2,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f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lang="en-US" sz="18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pc="100" dirty="0">
                <a:latin typeface="Times New Roman"/>
                <a:cs typeface="Times New Roman"/>
              </a:rPr>
              <a:t>(</a:t>
            </a:r>
            <a:r>
              <a:rPr i="1" spc="100" dirty="0">
                <a:latin typeface="Times New Roman"/>
                <a:cs typeface="Times New Roman"/>
              </a:rPr>
              <a:t>n</a:t>
            </a:r>
            <a:r>
              <a:rPr spc="100" dirty="0">
                <a:latin typeface="Times New Roman"/>
                <a:cs typeface="Times New Roman"/>
              </a:rPr>
              <a:t>)</a:t>
            </a:r>
            <a:endParaRPr dirty="0">
              <a:latin typeface="Times New Roman"/>
              <a:cs typeface="Times New Roman"/>
            </a:endParaRPr>
          </a:p>
          <a:p>
            <a:pPr marL="930910" lvl="2" indent="-238125">
              <a:lnSpc>
                <a:spcPts val="3445"/>
              </a:lnSpc>
              <a:buClr>
                <a:srgbClr val="009DD9"/>
              </a:buClr>
              <a:buSzPct val="78947"/>
              <a:buFont typeface="Arial"/>
              <a:buChar char="•"/>
              <a:tabLst>
                <a:tab pos="930910" algn="l"/>
              </a:tabLst>
            </a:pP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400" baseline="45454" dirty="0">
                <a:latin typeface="Times New Roman"/>
                <a:cs typeface="Times New Roman"/>
              </a:rPr>
              <a:t>log</a:t>
            </a:r>
            <a:r>
              <a:rPr sz="1050" i="1" baseline="41666" dirty="0">
                <a:latin typeface="Times New Roman"/>
                <a:cs typeface="Times New Roman"/>
              </a:rPr>
              <a:t>b</a:t>
            </a:r>
            <a:r>
              <a:rPr sz="1050" i="1" spc="142" baseline="41666" dirty="0">
                <a:latin typeface="Times New Roman"/>
                <a:cs typeface="Times New Roman"/>
              </a:rPr>
              <a:t> </a:t>
            </a:r>
            <a:r>
              <a:rPr sz="1400" i="1" baseline="45454" dirty="0">
                <a:latin typeface="Times New Roman"/>
                <a:cs typeface="Times New Roman"/>
              </a:rPr>
              <a:t>a</a:t>
            </a:r>
            <a:r>
              <a:rPr sz="1400" i="1" spc="120" baseline="45454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Symbol"/>
                <a:cs typeface="Symbol"/>
              </a:rPr>
              <a:t></a:t>
            </a:r>
            <a:r>
              <a:rPr sz="1600" spc="-100" dirty="0">
                <a:latin typeface="Symbol"/>
                <a:cs typeface="Symbol"/>
              </a:rPr>
              <a:t>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400" baseline="45454" dirty="0">
                <a:latin typeface="Times New Roman"/>
                <a:cs typeface="Times New Roman"/>
              </a:rPr>
              <a:t>log</a:t>
            </a:r>
            <a:r>
              <a:rPr sz="1050" baseline="41666" dirty="0">
                <a:latin typeface="Times New Roman"/>
                <a:cs typeface="Times New Roman"/>
              </a:rPr>
              <a:t>2</a:t>
            </a:r>
            <a:r>
              <a:rPr sz="1050" spc="120" baseline="41666" dirty="0">
                <a:latin typeface="Times New Roman"/>
                <a:cs typeface="Times New Roman"/>
              </a:rPr>
              <a:t> </a:t>
            </a:r>
            <a:r>
              <a:rPr sz="1400" baseline="45454" dirty="0">
                <a:latin typeface="Times New Roman"/>
                <a:cs typeface="Times New Roman"/>
              </a:rPr>
              <a:t>2</a:t>
            </a:r>
            <a:r>
              <a:rPr sz="1400" spc="60" baseline="45454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Symbol"/>
                <a:cs typeface="Symbol"/>
              </a:rPr>
              <a:t></a:t>
            </a:r>
            <a:r>
              <a:rPr sz="1600" spc="-105" dirty="0">
                <a:latin typeface="Symbol"/>
                <a:cs typeface="Symbol"/>
              </a:rPr>
              <a:t>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000" spc="-20" dirty="0">
                <a:latin typeface="Symbol"/>
                <a:cs typeface="Symbol"/>
              </a:rPr>
              <a:t></a:t>
            </a:r>
            <a:r>
              <a:rPr sz="1600" i="1" spc="-20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Symbol"/>
                <a:cs typeface="Symbol"/>
              </a:rPr>
              <a:t></a:t>
            </a:r>
            <a:endParaRPr sz="2000" dirty="0">
              <a:latin typeface="Symbol"/>
              <a:cs typeface="Symbol"/>
            </a:endParaRPr>
          </a:p>
          <a:p>
            <a:pPr marL="939165" lvl="2" indent="-246379">
              <a:lnSpc>
                <a:spcPts val="2345"/>
              </a:lnSpc>
              <a:spcBef>
                <a:spcPts val="37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39165" algn="l"/>
              </a:tabLst>
            </a:pPr>
            <a:r>
              <a:rPr dirty="0">
                <a:latin typeface="Times New Roman"/>
                <a:cs typeface="Times New Roman"/>
              </a:rPr>
              <a:t>Case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spc="-10" dirty="0">
                <a:latin typeface="Times New Roman"/>
                <a:cs typeface="Times New Roman"/>
              </a:rPr>
              <a:t> applies:</a:t>
            </a:r>
            <a:r>
              <a:rPr lang="en-US" spc="-10" dirty="0">
                <a:latin typeface="Times New Roman"/>
                <a:cs typeface="Times New Roman"/>
              </a:rPr>
              <a:t>     </a:t>
            </a:r>
            <a:r>
              <a:rPr sz="1600" i="1" spc="-20" dirty="0">
                <a:latin typeface="Times New Roman"/>
                <a:cs typeface="Times New Roman"/>
              </a:rPr>
              <a:t>T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400" baseline="45454" dirty="0">
                <a:latin typeface="Times New Roman"/>
                <a:cs typeface="Times New Roman"/>
              </a:rPr>
              <a:t>log</a:t>
            </a:r>
            <a:r>
              <a:rPr sz="1050" baseline="41666" dirty="0">
                <a:latin typeface="Times New Roman"/>
                <a:cs typeface="Times New Roman"/>
              </a:rPr>
              <a:t>2</a:t>
            </a:r>
            <a:r>
              <a:rPr sz="1050" spc="89" baseline="41666" dirty="0">
                <a:latin typeface="Times New Roman"/>
                <a:cs typeface="Times New Roman"/>
              </a:rPr>
              <a:t> </a:t>
            </a:r>
            <a:r>
              <a:rPr sz="1400" baseline="45454" dirty="0">
                <a:latin typeface="Times New Roman"/>
                <a:cs typeface="Times New Roman"/>
              </a:rPr>
              <a:t>2</a:t>
            </a:r>
            <a:r>
              <a:rPr sz="1400" spc="262" baseline="4545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lg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i="1" spc="-55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Symbol"/>
                <a:cs typeface="Symbol"/>
              </a:rPr>
              <a:t></a:t>
            </a:r>
            <a:r>
              <a:rPr sz="1600" spc="-55" dirty="0">
                <a:latin typeface="Symbol"/>
                <a:cs typeface="Symbol"/>
              </a:rPr>
              <a:t>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 </a:t>
            </a:r>
            <a:r>
              <a:rPr sz="2000" spc="65" dirty="0">
                <a:latin typeface="Symbol"/>
                <a:cs typeface="Symbol"/>
              </a:rPr>
              <a:t></a:t>
            </a:r>
            <a:r>
              <a:rPr sz="1600" i="1" spc="65" dirty="0">
                <a:latin typeface="Times New Roman"/>
                <a:cs typeface="Times New Roman"/>
              </a:rPr>
              <a:t>n</a:t>
            </a:r>
            <a:r>
              <a:rPr sz="1600" i="1" spc="-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lg</a:t>
            </a:r>
            <a:r>
              <a:rPr sz="1600" spc="-200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Symbol"/>
                <a:cs typeface="Symbol"/>
              </a:rPr>
              <a:t>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2C4CC-2DDC-74D3-10A1-FC6E33A0022E}"/>
              </a:ext>
            </a:extLst>
          </p:cNvPr>
          <p:cNvSpPr txBox="1"/>
          <p:nvPr/>
        </p:nvSpPr>
        <p:spPr>
          <a:xfrm>
            <a:off x="470101" y="5148047"/>
            <a:ext cx="11540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solve the equation,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page 102-103 of the textbook.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Also: </a:t>
            </a:r>
            <a:r>
              <a:rPr lang="en-US" dirty="0">
                <a:hlinkClick r:id="rId2"/>
              </a:rPr>
              <a:t>https://www.programiz.com/dsa/master-theorem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details: https://www.geeksforgeeks.org/advanced-master-theorem-for-divide-and-conquer-recurrences/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/>
              <a:t>Best-</a:t>
            </a:r>
            <a:r>
              <a:rPr dirty="0"/>
              <a:t>case</a:t>
            </a:r>
            <a:r>
              <a:rPr spc="-60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62752"/>
            <a:ext cx="6693534" cy="1311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30" dirty="0">
                <a:latin typeface="Constantia"/>
                <a:cs typeface="Constantia"/>
              </a:rPr>
              <a:t>Best-</a:t>
            </a:r>
            <a:r>
              <a:rPr sz="2600" dirty="0">
                <a:latin typeface="Constantia"/>
                <a:cs typeface="Constantia"/>
              </a:rPr>
              <a:t>case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>
              <a:latin typeface="Constantia"/>
              <a:cs typeface="Constantia"/>
            </a:endParaRPr>
          </a:p>
          <a:p>
            <a:pPr marL="650240" marR="5080" lvl="1" indent="-245110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we’re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really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lucky,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produces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two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subproblem 	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n</a:t>
            </a:r>
            <a:r>
              <a:rPr sz="2400" spc="-25" dirty="0">
                <a:latin typeface="Constantia"/>
                <a:cs typeface="Constantia"/>
              </a:rPr>
              <a:t>/2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340" y="3378200"/>
            <a:ext cx="4845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i="1" spc="-20" dirty="0">
                <a:latin typeface="Times New Roman"/>
                <a:cs typeface="Times New Roman"/>
              </a:rPr>
              <a:t>T</a:t>
            </a:r>
            <a:r>
              <a:rPr sz="2100" spc="-20" dirty="0">
                <a:latin typeface="Times New Roman"/>
                <a:cs typeface="Times New Roman"/>
              </a:rPr>
              <a:t>(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738" y="3292855"/>
            <a:ext cx="6093461" cy="83484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2755265" algn="l"/>
              </a:tabLst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i="1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/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2)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latin typeface="Times New Roman"/>
                <a:cs typeface="Times New Roman"/>
              </a:rPr>
              <a:t>(</a:t>
            </a:r>
            <a:r>
              <a:rPr sz="2100" i="1" spc="100" dirty="0">
                <a:latin typeface="Times New Roman"/>
                <a:cs typeface="Times New Roman"/>
              </a:rPr>
              <a:t>n</a:t>
            </a:r>
            <a:r>
              <a:rPr sz="2100" spc="10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5" dirty="0">
                <a:latin typeface="Times New Roman"/>
                <a:cs typeface="Times New Roman"/>
              </a:rPr>
              <a:t>n</a:t>
            </a:r>
            <a:r>
              <a:rPr sz="2100" spc="95" dirty="0">
                <a:latin typeface="Times New Roman"/>
                <a:cs typeface="Times New Roman"/>
              </a:rPr>
              <a:t>)</a:t>
            </a:r>
            <a:r>
              <a:rPr sz="2100" spc="95" dirty="0">
                <a:latin typeface="Constantia"/>
                <a:cs typeface="Constantia"/>
              </a:rPr>
              <a:t>: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partitioning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cost</a:t>
            </a:r>
            <a:endParaRPr sz="2100" dirty="0">
              <a:latin typeface="Constantia"/>
              <a:cs typeface="Constantia"/>
            </a:endParaRPr>
          </a:p>
          <a:p>
            <a:pPr marL="12700">
              <a:spcBef>
                <a:spcPts val="670"/>
              </a:spcBef>
            </a:pP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6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16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lg</a:t>
            </a:r>
            <a:r>
              <a:rPr sz="21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-2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7325" y="4240783"/>
            <a:ext cx="6924040" cy="982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9715" marR="5080" indent="-247015">
              <a:lnSpc>
                <a:spcPct val="99500"/>
              </a:lnSpc>
              <a:spcBef>
                <a:spcPts val="1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259715" algn="l"/>
              </a:tabLst>
            </a:pPr>
            <a:r>
              <a:rPr sz="2100" dirty="0">
                <a:latin typeface="Constantia"/>
                <a:cs typeface="Constantia"/>
              </a:rPr>
              <a:t>By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equally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balancing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two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sides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partition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at</a:t>
            </a:r>
            <a:r>
              <a:rPr sz="2100" spc="-12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every level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recursion,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45" dirty="0">
                <a:latin typeface="Constantia"/>
                <a:cs typeface="Constantia"/>
              </a:rPr>
              <a:t>we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get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asymptotically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faster algorithm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Balanced</a:t>
            </a:r>
            <a:r>
              <a:rPr spc="-95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2"/>
            <a:ext cx="7781925" cy="27755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Balanced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 dirty="0">
              <a:latin typeface="Constantia"/>
              <a:cs typeface="Constantia"/>
            </a:endParaRPr>
          </a:p>
          <a:p>
            <a:pPr marL="650240" marR="5080" lvl="1" indent="-245110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20" dirty="0">
                <a:latin typeface="Constantia"/>
                <a:cs typeface="Constantia"/>
              </a:rPr>
              <a:t>Quicksort’s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average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running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much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closer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the 	</a:t>
            </a:r>
            <a:r>
              <a:rPr sz="2400" spc="-10" dirty="0">
                <a:latin typeface="Constantia"/>
                <a:cs typeface="Constantia"/>
              </a:rPr>
              <a:t>best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case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worst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case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Imagine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dirty="0">
                <a:latin typeface="Constantia"/>
                <a:cs typeface="Constantia"/>
              </a:rPr>
              <a:t>ARTITION</a:t>
            </a:r>
            <a:r>
              <a:rPr spc="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always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produces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</a:t>
            </a:r>
            <a:r>
              <a:rPr sz="2400" dirty="0">
                <a:latin typeface="Constantia"/>
                <a:cs typeface="Constantia"/>
              </a:rPr>
              <a:t>-</a:t>
            </a:r>
            <a:r>
              <a:rPr sz="2400" spc="-10" dirty="0">
                <a:latin typeface="Constantia"/>
                <a:cs typeface="Constantia"/>
              </a:rPr>
              <a:t>to-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split</a:t>
            </a:r>
            <a:endParaRPr sz="2400" dirty="0">
              <a:latin typeface="Constantia"/>
              <a:cs typeface="Constantia"/>
            </a:endParaRPr>
          </a:p>
          <a:p>
            <a:pPr marL="680085">
              <a:spcBef>
                <a:spcPts val="540"/>
              </a:spcBef>
            </a:pPr>
            <a:r>
              <a:rPr sz="2100" spc="-85" dirty="0">
                <a:latin typeface="Constantia"/>
                <a:cs typeface="Constantia"/>
              </a:rPr>
              <a:t>We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obtain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recurrence:</a:t>
            </a:r>
            <a:endParaRPr sz="2100" dirty="0">
              <a:latin typeface="Constantia"/>
              <a:cs typeface="Constantia"/>
            </a:endParaRPr>
          </a:p>
          <a:p>
            <a:pPr marL="927100">
              <a:spcBef>
                <a:spcPts val="2475"/>
              </a:spcBef>
              <a:tabLst>
                <a:tab pos="1840864" algn="l"/>
              </a:tabLst>
            </a:pPr>
            <a:r>
              <a:rPr sz="21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	=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(9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1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Balanced</a:t>
            </a:r>
            <a:r>
              <a:rPr spc="-95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49544"/>
            <a:ext cx="5560060" cy="135357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7020" indent="-274320">
              <a:spcBef>
                <a:spcPts val="83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Balanced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partitioning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split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always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9-to-</a:t>
            </a:r>
            <a:r>
              <a:rPr sz="2400" spc="-25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Constantia"/>
                <a:cs typeface="Constantia"/>
              </a:rPr>
              <a:t>?</a:t>
            </a:r>
            <a:endParaRPr sz="2400" dirty="0">
              <a:latin typeface="Constantia"/>
              <a:cs typeface="Constantia"/>
            </a:endParaRPr>
          </a:p>
          <a:p>
            <a:pPr marL="927100">
              <a:spcBef>
                <a:spcPts val="515"/>
              </a:spcBef>
              <a:tabLst>
                <a:tab pos="1840864" algn="l"/>
              </a:tabLst>
            </a:pPr>
            <a:r>
              <a:rPr sz="21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	=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(9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10)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2000" spc="95" dirty="0">
                <a:solidFill>
                  <a:schemeClr val="tx1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100" spc="1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100" i="1" spc="10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spc="1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7139" y="3221228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cn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5771" y="3742719"/>
            <a:ext cx="542925" cy="598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spcBef>
                <a:spcPts val="434"/>
              </a:spcBef>
            </a:pPr>
            <a:r>
              <a:rPr sz="1600" b="1" u="sng" spc="8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1600" b="1" u="sng" spc="-50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2400" i="1" spc="-232" baseline="-34722" dirty="0">
                <a:latin typeface="Times New Roman"/>
                <a:cs typeface="Times New Roman"/>
              </a:rPr>
              <a:t>cn</a:t>
            </a:r>
            <a:endParaRPr sz="2400" baseline="-34722">
              <a:latin typeface="Times New Roman"/>
              <a:cs typeface="Times New Roman"/>
            </a:endParaRPr>
          </a:p>
          <a:p>
            <a:pPr marL="38735">
              <a:spcBef>
                <a:spcPts val="335"/>
              </a:spcBef>
            </a:pPr>
            <a:r>
              <a:rPr sz="1600" b="1" spc="-2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032" y="3742719"/>
            <a:ext cx="542925" cy="598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spcBef>
                <a:spcPts val="434"/>
              </a:spcBef>
            </a:pPr>
            <a:r>
              <a:rPr sz="1600" b="1" u="sng" spc="4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9</a:t>
            </a:r>
            <a:r>
              <a:rPr sz="1600" b="1" u="sng" spc="-46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2400" i="1" spc="-232" baseline="-34722" dirty="0">
                <a:latin typeface="Times New Roman"/>
                <a:cs typeface="Times New Roman"/>
              </a:rPr>
              <a:t>cn</a:t>
            </a:r>
            <a:endParaRPr sz="2400" baseline="-34722">
              <a:latin typeface="Times New Roman"/>
              <a:cs typeface="Times New Roman"/>
            </a:endParaRPr>
          </a:p>
          <a:p>
            <a:pPr marL="38735">
              <a:spcBef>
                <a:spcPts val="335"/>
              </a:spcBef>
            </a:pPr>
            <a:r>
              <a:rPr sz="1600" b="1" spc="-2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74318" y="3563382"/>
            <a:ext cx="1986280" cy="250825"/>
            <a:chOff x="2550318" y="3563381"/>
            <a:chExt cx="1986280" cy="250825"/>
          </a:xfrm>
        </p:grpSpPr>
        <p:sp>
          <p:nvSpPr>
            <p:cNvPr id="8" name="object 8"/>
            <p:cNvSpPr/>
            <p:nvPr/>
          </p:nvSpPr>
          <p:spPr>
            <a:xfrm>
              <a:off x="2556668" y="3569731"/>
              <a:ext cx="927735" cy="238125"/>
            </a:xfrm>
            <a:custGeom>
              <a:avLst/>
              <a:gdLst/>
              <a:ahLst/>
              <a:cxnLst/>
              <a:rect l="l" t="t" r="r" b="b"/>
              <a:pathLst>
                <a:path w="927735" h="238125">
                  <a:moveTo>
                    <a:pt x="0" y="238125"/>
                  </a:moveTo>
                  <a:lnTo>
                    <a:pt x="9271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3789" y="3569731"/>
              <a:ext cx="1046480" cy="238125"/>
            </a:xfrm>
            <a:custGeom>
              <a:avLst/>
              <a:gdLst/>
              <a:ahLst/>
              <a:cxnLst/>
              <a:rect l="l" t="t" r="r" b="b"/>
              <a:pathLst>
                <a:path w="1046479" h="238125">
                  <a:moveTo>
                    <a:pt x="1046142" y="2381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23090" y="4504719"/>
            <a:ext cx="662940" cy="598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spcBef>
                <a:spcPts val="434"/>
              </a:spcBef>
            </a:pPr>
            <a:r>
              <a:rPr sz="1600" b="1" u="sng" spc="-2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1</a:t>
            </a:r>
            <a:r>
              <a:rPr sz="1600" b="1" u="sng" spc="-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2400" i="1" spc="-232" baseline="-34722" dirty="0">
                <a:latin typeface="Times New Roman"/>
                <a:cs typeface="Times New Roman"/>
              </a:rPr>
              <a:t>cn</a:t>
            </a:r>
            <a:endParaRPr sz="2400" baseline="-34722">
              <a:latin typeface="Times New Roman"/>
              <a:cs typeface="Times New Roman"/>
            </a:endParaRPr>
          </a:p>
          <a:p>
            <a:pPr marL="38735">
              <a:spcBef>
                <a:spcPts val="335"/>
              </a:spcBef>
            </a:pPr>
            <a:r>
              <a:rPr sz="1600" b="1" spc="-25" dirty="0">
                <a:latin typeface="Courier New"/>
                <a:cs typeface="Courier New"/>
              </a:rPr>
              <a:t>100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50444" y="4325382"/>
            <a:ext cx="1053465" cy="250825"/>
            <a:chOff x="2026443" y="4325381"/>
            <a:chExt cx="1053465" cy="250825"/>
          </a:xfrm>
        </p:grpSpPr>
        <p:sp>
          <p:nvSpPr>
            <p:cNvPr id="12" name="object 12"/>
            <p:cNvSpPr/>
            <p:nvPr/>
          </p:nvSpPr>
          <p:spPr>
            <a:xfrm>
              <a:off x="2032793" y="4331731"/>
              <a:ext cx="523875" cy="238125"/>
            </a:xfrm>
            <a:custGeom>
              <a:avLst/>
              <a:gdLst/>
              <a:ahLst/>
              <a:cxnLst/>
              <a:rect l="l" t="t" r="r" b="b"/>
              <a:pathLst>
                <a:path w="523875" h="238125">
                  <a:moveTo>
                    <a:pt x="0" y="238125"/>
                  </a:moveTo>
                  <a:lnTo>
                    <a:pt x="5238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6668" y="4331731"/>
              <a:ext cx="516890" cy="238125"/>
            </a:xfrm>
            <a:custGeom>
              <a:avLst/>
              <a:gdLst/>
              <a:ahLst/>
              <a:cxnLst/>
              <a:rect l="l" t="t" r="r" b="b"/>
              <a:pathLst>
                <a:path w="516889" h="238125">
                  <a:moveTo>
                    <a:pt x="516731" y="2381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50284" y="4504719"/>
            <a:ext cx="1629410" cy="598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spcBef>
                <a:spcPts val="434"/>
              </a:spcBef>
              <a:tabLst>
                <a:tab pos="991869" algn="l"/>
              </a:tabLst>
            </a:pPr>
            <a:r>
              <a:rPr sz="1600" b="1" u="sng" spc="-2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9</a:t>
            </a:r>
            <a:r>
              <a:rPr sz="1600" b="1" u="sng" spc="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10" dirty="0">
                <a:latin typeface="Courier New"/>
                <a:cs typeface="Courier New"/>
              </a:rPr>
              <a:t> </a:t>
            </a:r>
            <a:r>
              <a:rPr sz="2400" i="1" spc="-37" baseline="-34722" dirty="0">
                <a:latin typeface="Times New Roman"/>
                <a:cs typeface="Times New Roman"/>
              </a:rPr>
              <a:t>cn</a:t>
            </a:r>
            <a:r>
              <a:rPr sz="2400" i="1" baseline="-34722" dirty="0">
                <a:latin typeface="Times New Roman"/>
                <a:cs typeface="Times New Roman"/>
              </a:rPr>
              <a:t>	</a:t>
            </a:r>
            <a:r>
              <a:rPr sz="1600" b="1" u="sng" spc="2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9</a:t>
            </a:r>
            <a:r>
              <a:rPr sz="1600" b="1" u="sng" spc="-1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15" dirty="0">
                <a:latin typeface="Courier New"/>
                <a:cs typeface="Courier New"/>
              </a:rPr>
              <a:t> </a:t>
            </a:r>
            <a:r>
              <a:rPr sz="2400" i="1" baseline="-34722" dirty="0">
                <a:latin typeface="Times New Roman"/>
                <a:cs typeface="Times New Roman"/>
              </a:rPr>
              <a:t>cn</a:t>
            </a:r>
            <a:endParaRPr sz="2400" baseline="-34722">
              <a:latin typeface="Times New Roman"/>
              <a:cs typeface="Times New Roman"/>
            </a:endParaRPr>
          </a:p>
          <a:p>
            <a:pPr marL="51435">
              <a:spcBef>
                <a:spcPts val="335"/>
              </a:spcBef>
              <a:tabLst>
                <a:tab pos="992505" algn="l"/>
              </a:tabLst>
            </a:pPr>
            <a:r>
              <a:rPr sz="1600" b="1" spc="-25" dirty="0">
                <a:latin typeface="Courier New"/>
                <a:cs typeface="Courier New"/>
              </a:rPr>
              <a:t>100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25" dirty="0">
                <a:latin typeface="Courier New"/>
                <a:cs typeface="Courier New"/>
              </a:rPr>
              <a:t>100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31644" y="4325382"/>
            <a:ext cx="1053465" cy="250825"/>
            <a:chOff x="4007643" y="4325381"/>
            <a:chExt cx="1053465" cy="250825"/>
          </a:xfrm>
        </p:grpSpPr>
        <p:sp>
          <p:nvSpPr>
            <p:cNvPr id="16" name="object 16"/>
            <p:cNvSpPr/>
            <p:nvPr/>
          </p:nvSpPr>
          <p:spPr>
            <a:xfrm>
              <a:off x="4013993" y="4331731"/>
              <a:ext cx="516255" cy="238125"/>
            </a:xfrm>
            <a:custGeom>
              <a:avLst/>
              <a:gdLst/>
              <a:ahLst/>
              <a:cxnLst/>
              <a:rect l="l" t="t" r="r" b="b"/>
              <a:pathLst>
                <a:path w="516254" h="238125">
                  <a:moveTo>
                    <a:pt x="0" y="238125"/>
                  </a:moveTo>
                  <a:lnTo>
                    <a:pt x="5159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9931" y="4331731"/>
              <a:ext cx="525145" cy="238125"/>
            </a:xfrm>
            <a:custGeom>
              <a:avLst/>
              <a:gdLst/>
              <a:ahLst/>
              <a:cxnLst/>
              <a:rect l="l" t="t" r="r" b="b"/>
              <a:pathLst>
                <a:path w="525145" h="238125">
                  <a:moveTo>
                    <a:pt x="524669" y="2381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44184" y="4504719"/>
            <a:ext cx="664210" cy="598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spcBef>
                <a:spcPts val="434"/>
              </a:spcBef>
            </a:pPr>
            <a:r>
              <a:rPr sz="1600" b="1" u="sng" spc="9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81</a:t>
            </a:r>
            <a:r>
              <a:rPr sz="1600" b="1" u="sng" spc="-5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600" b="1" spc="-705" dirty="0">
                <a:latin typeface="Courier New"/>
                <a:cs typeface="Courier New"/>
              </a:rPr>
              <a:t> </a:t>
            </a:r>
            <a:r>
              <a:rPr sz="2400" i="1" spc="-225" baseline="-34722" dirty="0">
                <a:latin typeface="Times New Roman"/>
                <a:cs typeface="Times New Roman"/>
              </a:rPr>
              <a:t>cn</a:t>
            </a:r>
            <a:endParaRPr sz="2400" baseline="-34722" dirty="0">
              <a:latin typeface="Times New Roman"/>
              <a:cs typeface="Times New Roman"/>
            </a:endParaRPr>
          </a:p>
          <a:p>
            <a:pPr marL="38735">
              <a:spcBef>
                <a:spcPts val="335"/>
              </a:spcBef>
            </a:pPr>
            <a:r>
              <a:rPr sz="1600" b="1" spc="-25" dirty="0">
                <a:latin typeface="Courier New"/>
                <a:cs typeface="Courier New"/>
              </a:rPr>
              <a:t>100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9418" y="5495035"/>
            <a:ext cx="462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pc="80" dirty="0">
                <a:latin typeface="Times New Roman"/>
                <a:cs typeface="Times New Roman"/>
              </a:rPr>
              <a:t>(1)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94050" y="5087381"/>
            <a:ext cx="742950" cy="393700"/>
            <a:chOff x="1670050" y="5087381"/>
            <a:chExt cx="742950" cy="393700"/>
          </a:xfrm>
        </p:grpSpPr>
        <p:sp>
          <p:nvSpPr>
            <p:cNvPr id="21" name="object 21"/>
            <p:cNvSpPr/>
            <p:nvPr/>
          </p:nvSpPr>
          <p:spPr>
            <a:xfrm>
              <a:off x="1676400" y="5093731"/>
              <a:ext cx="356870" cy="381000"/>
            </a:xfrm>
            <a:custGeom>
              <a:avLst/>
              <a:gdLst/>
              <a:ahLst/>
              <a:cxnLst/>
              <a:rect l="l" t="t" r="r" b="b"/>
              <a:pathLst>
                <a:path w="356869" h="381000">
                  <a:moveTo>
                    <a:pt x="0" y="381000"/>
                  </a:moveTo>
                  <a:lnTo>
                    <a:pt x="35639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2794" y="5093731"/>
              <a:ext cx="373380" cy="381000"/>
            </a:xfrm>
            <a:custGeom>
              <a:avLst/>
              <a:gdLst/>
              <a:ahLst/>
              <a:cxnLst/>
              <a:rect l="l" t="t" r="r" b="b"/>
              <a:pathLst>
                <a:path w="373380" h="381000">
                  <a:moveTo>
                    <a:pt x="373227" y="381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213539" y="5087383"/>
            <a:ext cx="742950" cy="396875"/>
            <a:chOff x="2689539" y="5087382"/>
            <a:chExt cx="742950" cy="396875"/>
          </a:xfrm>
        </p:grpSpPr>
        <p:sp>
          <p:nvSpPr>
            <p:cNvPr id="24" name="object 24"/>
            <p:cNvSpPr/>
            <p:nvPr/>
          </p:nvSpPr>
          <p:spPr>
            <a:xfrm>
              <a:off x="2695889" y="5093732"/>
              <a:ext cx="377825" cy="384175"/>
            </a:xfrm>
            <a:custGeom>
              <a:avLst/>
              <a:gdLst/>
              <a:ahLst/>
              <a:cxnLst/>
              <a:rect l="l" t="t" r="r" b="b"/>
              <a:pathLst>
                <a:path w="377825" h="384175">
                  <a:moveTo>
                    <a:pt x="0" y="383605"/>
                  </a:moveTo>
                  <a:lnTo>
                    <a:pt x="37751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3399" y="5093732"/>
              <a:ext cx="352425" cy="384175"/>
            </a:xfrm>
            <a:custGeom>
              <a:avLst/>
              <a:gdLst/>
              <a:ahLst/>
              <a:cxnLst/>
              <a:rect l="l" t="t" r="r" b="b"/>
              <a:pathLst>
                <a:path w="352425" h="384175">
                  <a:moveTo>
                    <a:pt x="352112" y="38360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219659" y="5087382"/>
            <a:ext cx="1026160" cy="786765"/>
            <a:chOff x="4695659" y="5087381"/>
            <a:chExt cx="1026160" cy="786765"/>
          </a:xfrm>
        </p:grpSpPr>
        <p:sp>
          <p:nvSpPr>
            <p:cNvPr id="27" name="object 27"/>
            <p:cNvSpPr/>
            <p:nvPr/>
          </p:nvSpPr>
          <p:spPr>
            <a:xfrm>
              <a:off x="4702009" y="5093731"/>
              <a:ext cx="353060" cy="430530"/>
            </a:xfrm>
            <a:custGeom>
              <a:avLst/>
              <a:gdLst/>
              <a:ahLst/>
              <a:cxnLst/>
              <a:rect l="l" t="t" r="r" b="b"/>
              <a:pathLst>
                <a:path w="353060" h="430529">
                  <a:moveTo>
                    <a:pt x="0" y="429928"/>
                  </a:moveTo>
                  <a:lnTo>
                    <a:pt x="35259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54599" y="5093731"/>
              <a:ext cx="660400" cy="774065"/>
            </a:xfrm>
            <a:custGeom>
              <a:avLst/>
              <a:gdLst/>
              <a:ahLst/>
              <a:cxnLst/>
              <a:rect l="l" t="t" r="r" b="b"/>
              <a:pathLst>
                <a:path w="660400" h="774064">
                  <a:moveTo>
                    <a:pt x="660400" y="77366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08018" y="5888228"/>
            <a:ext cx="462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8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pc="80" dirty="0">
                <a:latin typeface="Times New Roman"/>
                <a:cs typeface="Times New Roman"/>
              </a:rPr>
              <a:t>(1)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84400" y="3469105"/>
            <a:ext cx="50800" cy="2162175"/>
          </a:xfrm>
          <a:custGeom>
            <a:avLst/>
            <a:gdLst/>
            <a:ahLst/>
            <a:cxnLst/>
            <a:rect l="l" t="t" r="r" b="b"/>
            <a:pathLst>
              <a:path w="50800" h="2162175">
                <a:moveTo>
                  <a:pt x="19049" y="2034787"/>
                </a:moveTo>
                <a:lnTo>
                  <a:pt x="0" y="2034787"/>
                </a:lnTo>
                <a:lnTo>
                  <a:pt x="25399" y="2161787"/>
                </a:lnTo>
                <a:lnTo>
                  <a:pt x="48259" y="2047487"/>
                </a:lnTo>
                <a:lnTo>
                  <a:pt x="19049" y="2047487"/>
                </a:lnTo>
                <a:lnTo>
                  <a:pt x="19049" y="2034787"/>
                </a:lnTo>
                <a:close/>
              </a:path>
              <a:path w="50800" h="2162175">
                <a:moveTo>
                  <a:pt x="31750" y="114300"/>
                </a:moveTo>
                <a:lnTo>
                  <a:pt x="19050" y="114300"/>
                </a:lnTo>
                <a:lnTo>
                  <a:pt x="19049" y="2047487"/>
                </a:lnTo>
                <a:lnTo>
                  <a:pt x="31749" y="2047487"/>
                </a:lnTo>
                <a:lnTo>
                  <a:pt x="31750" y="114300"/>
                </a:lnTo>
                <a:close/>
              </a:path>
              <a:path w="50800" h="2162175">
                <a:moveTo>
                  <a:pt x="50800" y="2034787"/>
                </a:moveTo>
                <a:lnTo>
                  <a:pt x="31749" y="2034787"/>
                </a:lnTo>
                <a:lnTo>
                  <a:pt x="31749" y="2047487"/>
                </a:lnTo>
                <a:lnTo>
                  <a:pt x="48259" y="2047487"/>
                </a:lnTo>
                <a:lnTo>
                  <a:pt x="50800" y="2034787"/>
                </a:lnTo>
                <a:close/>
              </a:path>
              <a:path w="50800" h="2162175">
                <a:moveTo>
                  <a:pt x="25400" y="0"/>
                </a:moveTo>
                <a:lnTo>
                  <a:pt x="0" y="127000"/>
                </a:lnTo>
                <a:lnTo>
                  <a:pt x="19050" y="127000"/>
                </a:lnTo>
                <a:lnTo>
                  <a:pt x="19050" y="114300"/>
                </a:lnTo>
                <a:lnTo>
                  <a:pt x="48260" y="114300"/>
                </a:lnTo>
                <a:lnTo>
                  <a:pt x="25400" y="0"/>
                </a:lnTo>
                <a:close/>
              </a:path>
              <a:path w="50800" h="2162175">
                <a:moveTo>
                  <a:pt x="4826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28800" y="4038600"/>
            <a:ext cx="762000" cy="2776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131445">
              <a:spcBef>
                <a:spcPts val="245"/>
              </a:spcBef>
            </a:pPr>
            <a:r>
              <a:rPr sz="1600" spc="-10" dirty="0">
                <a:latin typeface="Times New Roman"/>
                <a:cs typeface="Times New Roman"/>
              </a:rPr>
              <a:t>log</a:t>
            </a:r>
            <a:r>
              <a:rPr sz="1650" spc="-15" baseline="-15151" dirty="0">
                <a:latin typeface="Times New Roman"/>
                <a:cs typeface="Times New Roman"/>
              </a:rPr>
              <a:t>10</a:t>
            </a:r>
            <a:r>
              <a:rPr sz="1600" i="1" spc="-1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68684" y="5791941"/>
            <a:ext cx="1457325" cy="316753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98120">
              <a:spcBef>
                <a:spcPts val="310"/>
              </a:spcBef>
            </a:pPr>
            <a:r>
              <a:rPr dirty="0">
                <a:latin typeface="Times New Roman"/>
                <a:cs typeface="Times New Roman"/>
              </a:rPr>
              <a:t>O(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)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leaves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17799" y="3447260"/>
            <a:ext cx="50800" cy="2877820"/>
          </a:xfrm>
          <a:custGeom>
            <a:avLst/>
            <a:gdLst/>
            <a:ahLst/>
            <a:cxnLst/>
            <a:rect l="l" t="t" r="r" b="b"/>
            <a:pathLst>
              <a:path w="50800" h="2877820">
                <a:moveTo>
                  <a:pt x="19050" y="2750339"/>
                </a:moveTo>
                <a:lnTo>
                  <a:pt x="0" y="2750339"/>
                </a:lnTo>
                <a:lnTo>
                  <a:pt x="25400" y="2877339"/>
                </a:lnTo>
                <a:lnTo>
                  <a:pt x="48260" y="2763039"/>
                </a:lnTo>
                <a:lnTo>
                  <a:pt x="19050" y="2763039"/>
                </a:lnTo>
                <a:lnTo>
                  <a:pt x="19050" y="2750339"/>
                </a:lnTo>
                <a:close/>
              </a:path>
              <a:path w="50800" h="2877820">
                <a:moveTo>
                  <a:pt x="31750" y="114300"/>
                </a:moveTo>
                <a:lnTo>
                  <a:pt x="19050" y="114300"/>
                </a:lnTo>
                <a:lnTo>
                  <a:pt x="19050" y="2763039"/>
                </a:lnTo>
                <a:lnTo>
                  <a:pt x="31750" y="2763039"/>
                </a:lnTo>
                <a:lnTo>
                  <a:pt x="31750" y="114300"/>
                </a:lnTo>
                <a:close/>
              </a:path>
              <a:path w="50800" h="2877820">
                <a:moveTo>
                  <a:pt x="50800" y="2750339"/>
                </a:moveTo>
                <a:lnTo>
                  <a:pt x="31750" y="2750339"/>
                </a:lnTo>
                <a:lnTo>
                  <a:pt x="31750" y="2763039"/>
                </a:lnTo>
                <a:lnTo>
                  <a:pt x="48260" y="2763039"/>
                </a:lnTo>
                <a:lnTo>
                  <a:pt x="50800" y="2750339"/>
                </a:lnTo>
                <a:close/>
              </a:path>
              <a:path w="50800" h="2877820">
                <a:moveTo>
                  <a:pt x="25401" y="0"/>
                </a:moveTo>
                <a:lnTo>
                  <a:pt x="0" y="127000"/>
                </a:lnTo>
                <a:lnTo>
                  <a:pt x="19050" y="127000"/>
                </a:lnTo>
                <a:lnTo>
                  <a:pt x="19050" y="114300"/>
                </a:lnTo>
                <a:lnTo>
                  <a:pt x="48260" y="114300"/>
                </a:lnTo>
                <a:lnTo>
                  <a:pt x="25401" y="0"/>
                </a:lnTo>
                <a:close/>
              </a:path>
              <a:path w="50800" h="2877820">
                <a:moveTo>
                  <a:pt x="48260" y="114300"/>
                </a:moveTo>
                <a:lnTo>
                  <a:pt x="31750" y="114300"/>
                </a:lnTo>
                <a:lnTo>
                  <a:pt x="31750" y="127000"/>
                </a:lnTo>
                <a:lnTo>
                  <a:pt x="50800" y="127000"/>
                </a:lnTo>
                <a:lnTo>
                  <a:pt x="4826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85998" y="4538246"/>
            <a:ext cx="897890" cy="27828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46050">
              <a:spcBef>
                <a:spcPts val="250"/>
              </a:spcBef>
            </a:pPr>
            <a:r>
              <a:rPr sz="1600" spc="-10" dirty="0">
                <a:latin typeface="Times New Roman"/>
                <a:cs typeface="Times New Roman"/>
              </a:rPr>
              <a:t>log</a:t>
            </a:r>
            <a:r>
              <a:rPr sz="1650" spc="-15" baseline="-15151" dirty="0">
                <a:latin typeface="Times New Roman"/>
                <a:cs typeface="Times New Roman"/>
              </a:rPr>
              <a:t>10/9</a:t>
            </a:r>
            <a:r>
              <a:rPr sz="1600" i="1" spc="-10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01001" y="5421883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...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56196" y="5431028"/>
            <a:ext cx="1289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04265" algn="l"/>
              </a:tabLst>
            </a:pPr>
            <a:r>
              <a:rPr i="1" spc="-25" dirty="0">
                <a:latin typeface="Times New Roman"/>
                <a:cs typeface="Times New Roman"/>
              </a:rPr>
              <a:t>...</a:t>
            </a:r>
            <a:r>
              <a:rPr i="1" dirty="0">
                <a:latin typeface="Times New Roman"/>
                <a:cs typeface="Times New Roman"/>
              </a:rPr>
              <a:t>	</a:t>
            </a:r>
            <a:r>
              <a:rPr i="1" spc="-25" dirty="0">
                <a:latin typeface="Times New Roman"/>
                <a:cs typeface="Times New Roman"/>
              </a:rPr>
              <a:t>...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54339" y="3221228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cn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54339" y="3830828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cn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54339" y="4681220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cn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65602" y="5202428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25" dirty="0">
                <a:latin typeface="Times New Roman"/>
                <a:cs typeface="Times New Roman"/>
              </a:rPr>
              <a:t>...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38750" y="3404935"/>
            <a:ext cx="3771900" cy="0"/>
          </a:xfrm>
          <a:custGeom>
            <a:avLst/>
            <a:gdLst/>
            <a:ahLst/>
            <a:cxnLst/>
            <a:rect l="l" t="t" r="r" b="b"/>
            <a:pathLst>
              <a:path w="3771900">
                <a:moveTo>
                  <a:pt x="0" y="0"/>
                </a:moveTo>
                <a:lnTo>
                  <a:pt x="3771900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40204" y="4026568"/>
            <a:ext cx="2576830" cy="0"/>
          </a:xfrm>
          <a:custGeom>
            <a:avLst/>
            <a:gdLst/>
            <a:ahLst/>
            <a:cxnLst/>
            <a:rect l="l" t="t" r="r" b="b"/>
            <a:pathLst>
              <a:path w="2576829">
                <a:moveTo>
                  <a:pt x="0" y="0"/>
                </a:moveTo>
                <a:lnTo>
                  <a:pt x="2576259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22695" y="4840704"/>
            <a:ext cx="1936114" cy="0"/>
          </a:xfrm>
          <a:custGeom>
            <a:avLst/>
            <a:gdLst/>
            <a:ahLst/>
            <a:cxnLst/>
            <a:rect l="l" t="t" r="r" b="b"/>
            <a:pathLst>
              <a:path w="1936115">
                <a:moveTo>
                  <a:pt x="0" y="0"/>
                </a:moveTo>
                <a:lnTo>
                  <a:pt x="1935582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063056" y="5748020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75" dirty="0">
                <a:latin typeface="Symbol"/>
                <a:cs typeface="Symbol"/>
              </a:rPr>
              <a:t>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Times New Roman"/>
                <a:cs typeface="Times New Roman"/>
              </a:rPr>
              <a:t>cn</a:t>
            </a:r>
            <a:endParaRPr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45"/>
              <p:cNvSpPr txBox="1"/>
              <p:nvPr/>
            </p:nvSpPr>
            <p:spPr>
              <a:xfrm>
                <a:off x="5715000" y="6419165"/>
                <a:ext cx="5013960" cy="3206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</a:pPr>
                <a:r>
                  <a:rPr lang="pt-BR" sz="2000" i="1" dirty="0">
                    <a:latin typeface="Times New Roman"/>
                    <a:cs typeface="Times New Roman"/>
                  </a:rPr>
                  <a:t>cn</a:t>
                </a:r>
                <a:r>
                  <a:rPr lang="pt-BR" sz="2000" dirty="0">
                    <a:latin typeface="Times New Roman"/>
                    <a:cs typeface="Times New Roman"/>
                  </a:rPr>
                  <a:t>log</a:t>
                </a:r>
                <a:r>
                  <a:rPr lang="pt-BR" sz="1950" baseline="-17094" dirty="0">
                    <a:latin typeface="Times New Roman"/>
                    <a:cs typeface="Times New Roman"/>
                  </a:rPr>
                  <a:t>10</a:t>
                </a:r>
                <a:r>
                  <a:rPr lang="pt-BR" sz="2000" i="1" dirty="0">
                    <a:latin typeface="Times New Roman"/>
                    <a:cs typeface="Times New Roman"/>
                  </a:rPr>
                  <a:t>n</a:t>
                </a:r>
                <a:r>
                  <a:rPr lang="pt-BR" sz="2000" i="1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0" i="1" spc="-15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pt-BR" sz="2000" dirty="0">
                    <a:latin typeface="Times New Roman"/>
                    <a:cs typeface="Times New Roman"/>
                  </a:rPr>
                  <a:t> </a:t>
                </a:r>
                <a:r>
                  <a:rPr lang="pt-BR" sz="2000" i="1" dirty="0">
                    <a:latin typeface="Times New Roman"/>
                    <a:cs typeface="Times New Roman"/>
                  </a:rPr>
                  <a:t>T</a:t>
                </a:r>
                <a:r>
                  <a:rPr lang="pt-BR" sz="2000" dirty="0">
                    <a:latin typeface="Times New Roman"/>
                    <a:cs typeface="Times New Roman"/>
                  </a:rPr>
                  <a:t>(</a:t>
                </a:r>
                <a:r>
                  <a:rPr lang="pt-BR" sz="2000" i="1" dirty="0">
                    <a:latin typeface="Times New Roman"/>
                    <a:cs typeface="Times New Roman"/>
                  </a:rPr>
                  <a:t>n</a:t>
                </a:r>
                <a:r>
                  <a:rPr lang="pt-BR" sz="2000" dirty="0">
                    <a:latin typeface="Times New Roman"/>
                    <a:cs typeface="Times New Roman"/>
                  </a:rPr>
                  <a:t>)</a:t>
                </a:r>
                <a:r>
                  <a:rPr lang="pt-BR" sz="2000" spc="-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pc="-5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pt-BR" sz="2000" i="1" dirty="0">
                    <a:latin typeface="Times New Roman"/>
                    <a:cs typeface="Times New Roman"/>
                  </a:rPr>
                  <a:t>cn</a:t>
                </a:r>
                <a:r>
                  <a:rPr lang="pt-BR" sz="2000" dirty="0">
                    <a:latin typeface="Times New Roman"/>
                    <a:cs typeface="Times New Roman"/>
                  </a:rPr>
                  <a:t>log</a:t>
                </a:r>
                <a:r>
                  <a:rPr lang="pt-BR" sz="1950" baseline="-17094" dirty="0">
                    <a:latin typeface="Times New Roman"/>
                    <a:cs typeface="Times New Roman"/>
                  </a:rPr>
                  <a:t>10/9</a:t>
                </a:r>
                <a:r>
                  <a:rPr lang="pt-BR" sz="2000" i="1" dirty="0">
                    <a:latin typeface="Times New Roman"/>
                    <a:cs typeface="Times New Roman"/>
                  </a:rPr>
                  <a:t>n</a:t>
                </a:r>
                <a:r>
                  <a:rPr lang="pt-BR" sz="2000" i="1" spc="-5" dirty="0">
                    <a:latin typeface="Times New Roman"/>
                    <a:cs typeface="Times New Roman"/>
                  </a:rPr>
                  <a:t> </a:t>
                </a:r>
                <a:r>
                  <a:rPr lang="pt-BR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pt-BR" sz="2000" dirty="0">
                    <a:latin typeface="Times New Roman"/>
                    <a:cs typeface="Times New Roman"/>
                  </a:rPr>
                  <a:t>= O(</a:t>
                </a:r>
                <a:r>
                  <a:rPr lang="pt-BR" sz="2000" i="1" dirty="0">
                    <a:latin typeface="Times New Roman"/>
                    <a:cs typeface="Times New Roman"/>
                  </a:rPr>
                  <a:t>nlogn</a:t>
                </a:r>
                <a:r>
                  <a:rPr lang="pt-BR" sz="2000" dirty="0">
                    <a:latin typeface="Times New Roman"/>
                    <a:cs typeface="Times New Roman"/>
                  </a:rPr>
                  <a:t>)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5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419165"/>
                <a:ext cx="5013960" cy="320601"/>
              </a:xfrm>
              <a:prstGeom prst="rect">
                <a:avLst/>
              </a:prstGeom>
              <a:blipFill>
                <a:blip r:embed="rId2"/>
                <a:stretch>
                  <a:fillRect l="-2433" t="-20755" b="-47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FF0891-65A6-7CD7-E3B8-59015B560050}"/>
                  </a:ext>
                </a:extLst>
              </p:cNvPr>
              <p:cNvSpPr txBox="1"/>
              <p:nvPr/>
            </p:nvSpPr>
            <p:spPr>
              <a:xfrm>
                <a:off x="7444902" y="1926764"/>
                <a:ext cx="6094800" cy="666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func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FF0891-65A6-7CD7-E3B8-59015B56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902" y="1926764"/>
                <a:ext cx="6094800" cy="666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B72B4E-E17D-8E62-BB61-E3AA11AF8C9B}"/>
                  </a:ext>
                </a:extLst>
              </p:cNvPr>
              <p:cNvSpPr txBox="1"/>
              <p:nvPr/>
            </p:nvSpPr>
            <p:spPr>
              <a:xfrm>
                <a:off x="9601200" y="2680581"/>
                <a:ext cx="266700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105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05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105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050" dirty="0"/>
                  <a:t>is a constant multiple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105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pt-BR" sz="105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105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B72B4E-E17D-8E62-BB61-E3AA11AF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2680581"/>
                <a:ext cx="2667000" cy="25391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813FA0-30A9-8532-0621-1C39746807A5}"/>
                  </a:ext>
                </a:extLst>
              </p:cNvPr>
              <p:cNvSpPr txBox="1"/>
              <p:nvPr/>
            </p:nvSpPr>
            <p:spPr>
              <a:xfrm>
                <a:off x="9829800" y="3371088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813FA0-30A9-8532-0621-1C397468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0" y="3371088"/>
                <a:ext cx="45719" cy="369332"/>
              </a:xfrm>
              <a:prstGeom prst="rect">
                <a:avLst/>
              </a:prstGeom>
              <a:blipFill>
                <a:blip r:embed="rId5"/>
                <a:stretch>
                  <a:fillRect l="-214286" r="-482857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4071CA-ADDA-12B0-4428-BFCF78811BA5}"/>
                  </a:ext>
                </a:extLst>
              </p:cNvPr>
              <p:cNvSpPr txBox="1"/>
              <p:nvPr/>
            </p:nvSpPr>
            <p:spPr>
              <a:xfrm>
                <a:off x="9264027" y="3788551"/>
                <a:ext cx="3097768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10/9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4071CA-ADDA-12B0-4428-BFCF7881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027" y="3788551"/>
                <a:ext cx="3097768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Intuition</a:t>
            </a:r>
            <a:r>
              <a:rPr spc="-14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20" dirty="0"/>
              <a:t>average</a:t>
            </a:r>
            <a:r>
              <a:rPr spc="-140" dirty="0"/>
              <a:t> </a:t>
            </a:r>
            <a:r>
              <a:rPr spc="-20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62751"/>
            <a:ext cx="7847330" cy="29235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Intuition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average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case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Splits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recursion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tree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not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always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constant</a:t>
            </a:r>
            <a:endParaRPr sz="2400" dirty="0">
              <a:latin typeface="Constantia"/>
              <a:cs typeface="Constantia"/>
            </a:endParaRPr>
          </a:p>
          <a:p>
            <a:pPr marL="650240" marR="768350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There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will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usually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be</a:t>
            </a:r>
            <a:r>
              <a:rPr sz="24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r>
              <a:rPr sz="24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mix</a:t>
            </a:r>
            <a:r>
              <a:rPr sz="2400" spc="-1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good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400" spc="-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bad</a:t>
            </a:r>
            <a:r>
              <a:rPr sz="2400" spc="-7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splits 	throughout</a:t>
            </a:r>
            <a:r>
              <a:rPr sz="24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400" spc="-1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recursion</a:t>
            </a:r>
            <a:r>
              <a:rPr sz="2400" spc="-9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tree</a:t>
            </a: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50240" marR="5080" lvl="1" indent="-245110">
              <a:lnSpc>
                <a:spcPct val="100800"/>
              </a:lnSpc>
              <a:spcBef>
                <a:spcPts val="50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125" dirty="0">
                <a:latin typeface="Constantia"/>
                <a:cs typeface="Constantia"/>
              </a:rPr>
              <a:t>To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doesn’t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affect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asymptotic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running 	</a:t>
            </a:r>
            <a:r>
              <a:rPr sz="2400" dirty="0">
                <a:latin typeface="Constantia"/>
                <a:cs typeface="Constantia"/>
              </a:rPr>
              <a:t>time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quicksort,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levels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alternate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between 	</a:t>
            </a:r>
            <a:r>
              <a:rPr sz="2400" spc="-25" dirty="0">
                <a:latin typeface="Constantia"/>
                <a:cs typeface="Constantia"/>
              </a:rPr>
              <a:t>best-</a:t>
            </a:r>
            <a:r>
              <a:rPr sz="2400" dirty="0">
                <a:latin typeface="Constantia"/>
                <a:cs typeface="Constantia"/>
              </a:rPr>
              <a:t>case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(good)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worst-</a:t>
            </a:r>
            <a:r>
              <a:rPr sz="2400" dirty="0">
                <a:latin typeface="Constantia"/>
                <a:cs typeface="Constantia"/>
              </a:rPr>
              <a:t>case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(bad)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splits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Intuition</a:t>
            </a:r>
            <a:r>
              <a:rPr spc="-14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20" dirty="0"/>
              <a:t>average</a:t>
            </a:r>
            <a:r>
              <a:rPr spc="-14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62751"/>
            <a:ext cx="6187440" cy="13398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Intuition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average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case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5" dirty="0">
                <a:latin typeface="Constantia"/>
                <a:cs typeface="Constantia"/>
              </a:rPr>
              <a:t>Two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levels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recursion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quicksort</a:t>
            </a:r>
            <a:endParaRPr sz="2400" dirty="0">
              <a:latin typeface="Constantia"/>
              <a:cs typeface="Constantia"/>
            </a:endParaRPr>
          </a:p>
          <a:p>
            <a:pPr marL="926465" lvl="2" indent="-246379">
              <a:spcBef>
                <a:spcPts val="6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  <a:tab pos="3042285" algn="l"/>
                <a:tab pos="3934460" algn="l"/>
              </a:tabLst>
            </a:pPr>
            <a:r>
              <a:rPr sz="2100" spc="-10" dirty="0">
                <a:latin typeface="Constantia"/>
                <a:cs typeface="Constantia"/>
              </a:rPr>
              <a:t>Partitioning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cost: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lang="en-US" sz="2100" spc="-10" dirty="0">
                <a:solidFill>
                  <a:srgbClr val="0000FF"/>
                </a:solidFill>
                <a:latin typeface="Symbol"/>
                <a:cs typeface="Symbol"/>
              </a:rPr>
              <a:t> </a:t>
            </a:r>
            <a:r>
              <a:rPr lang="en-US" sz="21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100" spc="120" dirty="0">
                <a:latin typeface="Constantia"/>
                <a:cs typeface="Constantia"/>
              </a:rPr>
              <a:t>(</a:t>
            </a:r>
            <a:r>
              <a:rPr sz="2100" i="1" spc="120" dirty="0">
                <a:latin typeface="Constantia"/>
                <a:cs typeface="Constantia"/>
              </a:rPr>
              <a:t>n</a:t>
            </a:r>
            <a:r>
              <a:rPr sz="2100" spc="120" dirty="0">
                <a:latin typeface="Constantia"/>
                <a:cs typeface="Constantia"/>
              </a:rPr>
              <a:t>)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Constantia"/>
                <a:cs typeface="Constantia"/>
              </a:rPr>
              <a:t>+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lang="en-US" sz="2100" spc="-10" dirty="0">
                <a:solidFill>
                  <a:schemeClr val="tx1"/>
                </a:solidFill>
                <a:latin typeface="Symbol"/>
                <a:cs typeface="Symbol"/>
              </a:rPr>
              <a:t> </a:t>
            </a:r>
            <a:r>
              <a:rPr sz="2100" spc="160" dirty="0">
                <a:latin typeface="Constantia"/>
                <a:cs typeface="Constantia"/>
              </a:rPr>
              <a:t>(</a:t>
            </a:r>
            <a:r>
              <a:rPr sz="2100" i="1" spc="160" dirty="0">
                <a:latin typeface="Constantia"/>
                <a:cs typeface="Constantia"/>
              </a:rPr>
              <a:t>n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–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 </a:t>
            </a:r>
            <a:r>
              <a:rPr lang="en-US" sz="21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100" spc="100" dirty="0">
                <a:latin typeface="Constantia"/>
                <a:cs typeface="Constantia"/>
              </a:rPr>
              <a:t>(</a:t>
            </a:r>
            <a:r>
              <a:rPr sz="2100" i="1" spc="100" dirty="0">
                <a:latin typeface="Constantia"/>
                <a:cs typeface="Constantia"/>
              </a:rPr>
              <a:t>n</a:t>
            </a:r>
            <a:r>
              <a:rPr sz="2100" spc="100" dirty="0">
                <a:latin typeface="Constantia"/>
                <a:cs typeface="Constantia"/>
              </a:rPr>
              <a:t>)</a:t>
            </a:r>
            <a:endParaRPr sz="21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1041" y="3628538"/>
            <a:ext cx="1492885" cy="1270635"/>
          </a:xfrm>
          <a:custGeom>
            <a:avLst/>
            <a:gdLst/>
            <a:ahLst/>
            <a:cxnLst/>
            <a:rect l="l" t="t" r="r" b="b"/>
            <a:pathLst>
              <a:path w="1492885" h="1270635">
                <a:moveTo>
                  <a:pt x="340364" y="0"/>
                </a:moveTo>
                <a:lnTo>
                  <a:pt x="295444" y="4470"/>
                </a:lnTo>
                <a:lnTo>
                  <a:pt x="251455" y="14605"/>
                </a:lnTo>
                <a:lnTo>
                  <a:pt x="208983" y="30310"/>
                </a:lnTo>
                <a:lnTo>
                  <a:pt x="168615" y="51487"/>
                </a:lnTo>
                <a:lnTo>
                  <a:pt x="130938" y="78040"/>
                </a:lnTo>
                <a:lnTo>
                  <a:pt x="96538" y="109873"/>
                </a:lnTo>
                <a:lnTo>
                  <a:pt x="66003" y="146889"/>
                </a:lnTo>
                <a:lnTo>
                  <a:pt x="40701" y="187662"/>
                </a:lnTo>
                <a:lnTo>
                  <a:pt x="21546" y="230437"/>
                </a:lnTo>
                <a:lnTo>
                  <a:pt x="8441" y="274629"/>
                </a:lnTo>
                <a:lnTo>
                  <a:pt x="1291" y="319650"/>
                </a:lnTo>
                <a:lnTo>
                  <a:pt x="0" y="364914"/>
                </a:lnTo>
                <a:lnTo>
                  <a:pt x="4470" y="409834"/>
                </a:lnTo>
                <a:lnTo>
                  <a:pt x="14605" y="453823"/>
                </a:lnTo>
                <a:lnTo>
                  <a:pt x="30309" y="496295"/>
                </a:lnTo>
                <a:lnTo>
                  <a:pt x="51486" y="536663"/>
                </a:lnTo>
                <a:lnTo>
                  <a:pt x="78040" y="574340"/>
                </a:lnTo>
                <a:lnTo>
                  <a:pt x="109873" y="608740"/>
                </a:lnTo>
                <a:lnTo>
                  <a:pt x="146890" y="639275"/>
                </a:lnTo>
                <a:lnTo>
                  <a:pt x="934230" y="1204438"/>
                </a:lnTo>
                <a:lnTo>
                  <a:pt x="975003" y="1229740"/>
                </a:lnTo>
                <a:lnTo>
                  <a:pt x="1017779" y="1248895"/>
                </a:lnTo>
                <a:lnTo>
                  <a:pt x="1061970" y="1262000"/>
                </a:lnTo>
                <a:lnTo>
                  <a:pt x="1106991" y="1269149"/>
                </a:lnTo>
                <a:lnTo>
                  <a:pt x="1152255" y="1270441"/>
                </a:lnTo>
                <a:lnTo>
                  <a:pt x="1197175" y="1265971"/>
                </a:lnTo>
                <a:lnTo>
                  <a:pt x="1241164" y="1255835"/>
                </a:lnTo>
                <a:lnTo>
                  <a:pt x="1283636" y="1240131"/>
                </a:lnTo>
                <a:lnTo>
                  <a:pt x="1324004" y="1218954"/>
                </a:lnTo>
                <a:lnTo>
                  <a:pt x="1361681" y="1192400"/>
                </a:lnTo>
                <a:lnTo>
                  <a:pt x="1396081" y="1160567"/>
                </a:lnTo>
                <a:lnTo>
                  <a:pt x="1426618" y="1123552"/>
                </a:lnTo>
                <a:lnTo>
                  <a:pt x="1451920" y="1082778"/>
                </a:lnTo>
                <a:lnTo>
                  <a:pt x="1471076" y="1040003"/>
                </a:lnTo>
                <a:lnTo>
                  <a:pt x="1484180" y="995811"/>
                </a:lnTo>
                <a:lnTo>
                  <a:pt x="1491330" y="950789"/>
                </a:lnTo>
                <a:lnTo>
                  <a:pt x="1492622" y="905526"/>
                </a:lnTo>
                <a:lnTo>
                  <a:pt x="1488152" y="860606"/>
                </a:lnTo>
                <a:lnTo>
                  <a:pt x="1478017" y="816616"/>
                </a:lnTo>
                <a:lnTo>
                  <a:pt x="1462312" y="774145"/>
                </a:lnTo>
                <a:lnTo>
                  <a:pt x="1441135" y="733777"/>
                </a:lnTo>
                <a:lnTo>
                  <a:pt x="1414582" y="696100"/>
                </a:lnTo>
                <a:lnTo>
                  <a:pt x="1382749" y="661700"/>
                </a:lnTo>
                <a:lnTo>
                  <a:pt x="1345733" y="631164"/>
                </a:lnTo>
                <a:lnTo>
                  <a:pt x="558390" y="66002"/>
                </a:lnTo>
                <a:lnTo>
                  <a:pt x="517617" y="40700"/>
                </a:lnTo>
                <a:lnTo>
                  <a:pt x="474841" y="21545"/>
                </a:lnTo>
                <a:lnTo>
                  <a:pt x="430649" y="8441"/>
                </a:lnTo>
                <a:lnTo>
                  <a:pt x="385628" y="1291"/>
                </a:lnTo>
                <a:lnTo>
                  <a:pt x="3403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0925" y="37637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 dirty="0">
                <a:latin typeface="Times New Roman"/>
                <a:cs typeface="Times New Roman"/>
              </a:rPr>
              <a:t>n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42425" y="4106308"/>
            <a:ext cx="1541780" cy="253365"/>
            <a:chOff x="3118425" y="4106307"/>
            <a:chExt cx="1541780" cy="253365"/>
          </a:xfrm>
        </p:grpSpPr>
        <p:sp>
          <p:nvSpPr>
            <p:cNvPr id="7" name="object 7"/>
            <p:cNvSpPr/>
            <p:nvPr/>
          </p:nvSpPr>
          <p:spPr>
            <a:xfrm>
              <a:off x="3124775" y="4112657"/>
              <a:ext cx="762000" cy="240665"/>
            </a:xfrm>
            <a:custGeom>
              <a:avLst/>
              <a:gdLst/>
              <a:ahLst/>
              <a:cxnLst/>
              <a:rect l="l" t="t" r="r" b="b"/>
              <a:pathLst>
                <a:path w="762000" h="240664">
                  <a:moveTo>
                    <a:pt x="0" y="240268"/>
                  </a:moveTo>
                  <a:lnTo>
                    <a:pt x="762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6775" y="4112657"/>
              <a:ext cx="767080" cy="240665"/>
            </a:xfrm>
            <a:custGeom>
              <a:avLst/>
              <a:gdLst/>
              <a:ahLst/>
              <a:cxnLst/>
              <a:rect l="l" t="t" r="r" b="b"/>
              <a:pathLst>
                <a:path w="767079" h="240664">
                  <a:moveTo>
                    <a:pt x="766723" y="24026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8925" y="43733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36198" y="4373371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Times New Roman"/>
                <a:cs typeface="Times New Roman"/>
              </a:rPr>
              <a:t>n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1188" y="5114926"/>
            <a:ext cx="828675" cy="523875"/>
            <a:chOff x="3527187" y="5114925"/>
            <a:chExt cx="828675" cy="523875"/>
          </a:xfrm>
        </p:grpSpPr>
        <p:sp>
          <p:nvSpPr>
            <p:cNvPr id="12" name="object 12"/>
            <p:cNvSpPr/>
            <p:nvPr/>
          </p:nvSpPr>
          <p:spPr>
            <a:xfrm>
              <a:off x="3527187" y="5114925"/>
              <a:ext cx="828675" cy="523875"/>
            </a:xfrm>
            <a:custGeom>
              <a:avLst/>
              <a:gdLst/>
              <a:ahLst/>
              <a:cxnLst/>
              <a:rect l="l" t="t" r="r" b="b"/>
              <a:pathLst>
                <a:path w="828675" h="523875">
                  <a:moveTo>
                    <a:pt x="828675" y="0"/>
                  </a:moveTo>
                  <a:lnTo>
                    <a:pt x="0" y="0"/>
                  </a:lnTo>
                  <a:lnTo>
                    <a:pt x="0" y="523874"/>
                  </a:lnTo>
                  <a:lnTo>
                    <a:pt x="828675" y="523874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1029" y="5385588"/>
              <a:ext cx="506730" cy="0"/>
            </a:xfrm>
            <a:custGeom>
              <a:avLst/>
              <a:gdLst/>
              <a:ahLst/>
              <a:cxnLst/>
              <a:rect l="l" t="t" r="r" b="b"/>
              <a:pathLst>
                <a:path w="506729">
                  <a:moveTo>
                    <a:pt x="0" y="0"/>
                  </a:moveTo>
                  <a:lnTo>
                    <a:pt x="506622" y="0"/>
                  </a:lnTo>
                </a:path>
              </a:pathLst>
            </a:custGeom>
            <a:ln w="8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46424" y="5110162"/>
            <a:ext cx="8382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dirty="0">
                <a:latin typeface="Times New Roman"/>
                <a:cs typeface="Times New Roman"/>
              </a:rPr>
              <a:t>1)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2400" spc="-37" baseline="-34722" dirty="0">
                <a:latin typeface="Symbol"/>
                <a:cs typeface="Symbol"/>
              </a:rPr>
              <a:t></a:t>
            </a:r>
            <a:r>
              <a:rPr sz="2400" spc="-37" baseline="-34722" dirty="0">
                <a:latin typeface="Times New Roman"/>
                <a:cs typeface="Times New Roman"/>
              </a:rPr>
              <a:t>1</a:t>
            </a:r>
            <a:endParaRPr sz="2400" baseline="-34722">
              <a:latin typeface="Times New Roman"/>
              <a:cs typeface="Times New Roman"/>
            </a:endParaRPr>
          </a:p>
          <a:p>
            <a:pPr marL="243840">
              <a:spcBef>
                <a:spcPts val="33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0112" y="5114926"/>
            <a:ext cx="574675" cy="523875"/>
            <a:chOff x="5086111" y="5114925"/>
            <a:chExt cx="574675" cy="523875"/>
          </a:xfrm>
        </p:grpSpPr>
        <p:sp>
          <p:nvSpPr>
            <p:cNvPr id="16" name="object 16"/>
            <p:cNvSpPr/>
            <p:nvPr/>
          </p:nvSpPr>
          <p:spPr>
            <a:xfrm>
              <a:off x="5086111" y="5114925"/>
              <a:ext cx="574675" cy="523875"/>
            </a:xfrm>
            <a:custGeom>
              <a:avLst/>
              <a:gdLst/>
              <a:ahLst/>
              <a:cxnLst/>
              <a:rect l="l" t="t" r="r" b="b"/>
              <a:pathLst>
                <a:path w="574675" h="523875">
                  <a:moveTo>
                    <a:pt x="574675" y="0"/>
                  </a:moveTo>
                  <a:lnTo>
                    <a:pt x="0" y="0"/>
                  </a:lnTo>
                  <a:lnTo>
                    <a:pt x="0" y="523874"/>
                  </a:lnTo>
                  <a:lnTo>
                    <a:pt x="574675" y="523874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9952" y="5385588"/>
              <a:ext cx="506730" cy="0"/>
            </a:xfrm>
            <a:custGeom>
              <a:avLst/>
              <a:gdLst/>
              <a:ahLst/>
              <a:cxnLst/>
              <a:rect l="l" t="t" r="r" b="b"/>
              <a:pathLst>
                <a:path w="506729">
                  <a:moveTo>
                    <a:pt x="0" y="0"/>
                  </a:moveTo>
                  <a:lnTo>
                    <a:pt x="506482" y="0"/>
                  </a:lnTo>
                </a:path>
              </a:pathLst>
            </a:custGeom>
            <a:ln w="8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05348" y="5110162"/>
            <a:ext cx="5842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</a:t>
            </a:r>
            <a:r>
              <a:rPr sz="1600" spc="-25" dirty="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5715" algn="ctr">
              <a:spcBef>
                <a:spcPts val="33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59174" y="4068724"/>
            <a:ext cx="1518285" cy="1052830"/>
            <a:chOff x="3935173" y="4068724"/>
            <a:chExt cx="1518285" cy="1052830"/>
          </a:xfrm>
        </p:grpSpPr>
        <p:sp>
          <p:nvSpPr>
            <p:cNvPr id="20" name="object 20"/>
            <p:cNvSpPr/>
            <p:nvPr/>
          </p:nvSpPr>
          <p:spPr>
            <a:xfrm>
              <a:off x="3941523" y="4722257"/>
              <a:ext cx="712470" cy="393065"/>
            </a:xfrm>
            <a:custGeom>
              <a:avLst/>
              <a:gdLst/>
              <a:ahLst/>
              <a:cxnLst/>
              <a:rect l="l" t="t" r="r" b="b"/>
              <a:pathLst>
                <a:path w="712470" h="393064">
                  <a:moveTo>
                    <a:pt x="0" y="392668"/>
                  </a:moveTo>
                  <a:lnTo>
                    <a:pt x="7119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53498" y="4722257"/>
              <a:ext cx="720090" cy="393065"/>
            </a:xfrm>
            <a:custGeom>
              <a:avLst/>
              <a:gdLst/>
              <a:ahLst/>
              <a:cxnLst/>
              <a:rect l="l" t="t" r="r" b="b"/>
              <a:pathLst>
                <a:path w="720089" h="393064">
                  <a:moveTo>
                    <a:pt x="719950" y="39266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6733" y="4068724"/>
              <a:ext cx="816610" cy="76200"/>
            </a:xfrm>
            <a:custGeom>
              <a:avLst/>
              <a:gdLst/>
              <a:ahLst/>
              <a:cxnLst/>
              <a:rect l="l" t="t" r="r" b="b"/>
              <a:pathLst>
                <a:path w="816610" h="76200">
                  <a:moveTo>
                    <a:pt x="76201" y="25398"/>
                  </a:moveTo>
                  <a:lnTo>
                    <a:pt x="1" y="25398"/>
                  </a:lnTo>
                  <a:lnTo>
                    <a:pt x="0" y="50798"/>
                  </a:lnTo>
                  <a:lnTo>
                    <a:pt x="76200" y="50798"/>
                  </a:lnTo>
                  <a:lnTo>
                    <a:pt x="76201" y="25398"/>
                  </a:lnTo>
                  <a:close/>
                </a:path>
                <a:path w="816610" h="76200">
                  <a:moveTo>
                    <a:pt x="177801" y="25398"/>
                  </a:moveTo>
                  <a:lnTo>
                    <a:pt x="101601" y="25398"/>
                  </a:lnTo>
                  <a:lnTo>
                    <a:pt x="101600" y="50798"/>
                  </a:lnTo>
                  <a:lnTo>
                    <a:pt x="177800" y="50798"/>
                  </a:lnTo>
                  <a:lnTo>
                    <a:pt x="177801" y="25398"/>
                  </a:lnTo>
                  <a:close/>
                </a:path>
                <a:path w="816610" h="76200">
                  <a:moveTo>
                    <a:pt x="279400" y="25398"/>
                  </a:moveTo>
                  <a:lnTo>
                    <a:pt x="203201" y="25398"/>
                  </a:lnTo>
                  <a:lnTo>
                    <a:pt x="203200" y="50798"/>
                  </a:lnTo>
                  <a:lnTo>
                    <a:pt x="279400" y="50798"/>
                  </a:lnTo>
                  <a:lnTo>
                    <a:pt x="279400" y="25398"/>
                  </a:lnTo>
                  <a:close/>
                </a:path>
                <a:path w="816610" h="76200">
                  <a:moveTo>
                    <a:pt x="381000" y="25398"/>
                  </a:moveTo>
                  <a:lnTo>
                    <a:pt x="304800" y="25398"/>
                  </a:lnTo>
                  <a:lnTo>
                    <a:pt x="304800" y="50798"/>
                  </a:lnTo>
                  <a:lnTo>
                    <a:pt x="381000" y="50798"/>
                  </a:lnTo>
                  <a:lnTo>
                    <a:pt x="381000" y="25398"/>
                  </a:lnTo>
                  <a:close/>
                </a:path>
                <a:path w="816610" h="76200">
                  <a:moveTo>
                    <a:pt x="482600" y="25398"/>
                  </a:moveTo>
                  <a:lnTo>
                    <a:pt x="406400" y="25398"/>
                  </a:lnTo>
                  <a:lnTo>
                    <a:pt x="406400" y="50798"/>
                  </a:lnTo>
                  <a:lnTo>
                    <a:pt x="482600" y="50798"/>
                  </a:lnTo>
                  <a:lnTo>
                    <a:pt x="482600" y="25398"/>
                  </a:lnTo>
                  <a:close/>
                </a:path>
                <a:path w="816610" h="76200">
                  <a:moveTo>
                    <a:pt x="584200" y="25400"/>
                  </a:moveTo>
                  <a:lnTo>
                    <a:pt x="508000" y="25400"/>
                  </a:lnTo>
                  <a:lnTo>
                    <a:pt x="508000" y="50800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  <a:path w="816610" h="76200">
                  <a:moveTo>
                    <a:pt x="685800" y="25400"/>
                  </a:moveTo>
                  <a:lnTo>
                    <a:pt x="609600" y="25400"/>
                  </a:lnTo>
                  <a:lnTo>
                    <a:pt x="609600" y="50800"/>
                  </a:lnTo>
                  <a:lnTo>
                    <a:pt x="685800" y="50800"/>
                  </a:lnTo>
                  <a:lnTo>
                    <a:pt x="685800" y="25400"/>
                  </a:lnTo>
                  <a:close/>
                </a:path>
                <a:path w="816610" h="76200">
                  <a:moveTo>
                    <a:pt x="740089" y="0"/>
                  </a:moveTo>
                  <a:lnTo>
                    <a:pt x="740089" y="76200"/>
                  </a:lnTo>
                  <a:lnTo>
                    <a:pt x="790889" y="50800"/>
                  </a:lnTo>
                  <a:lnTo>
                    <a:pt x="752789" y="50800"/>
                  </a:lnTo>
                  <a:lnTo>
                    <a:pt x="752789" y="25400"/>
                  </a:lnTo>
                  <a:lnTo>
                    <a:pt x="790889" y="25400"/>
                  </a:lnTo>
                  <a:lnTo>
                    <a:pt x="740089" y="0"/>
                  </a:lnTo>
                  <a:close/>
                </a:path>
                <a:path w="816610" h="76200">
                  <a:moveTo>
                    <a:pt x="740089" y="25400"/>
                  </a:moveTo>
                  <a:lnTo>
                    <a:pt x="711200" y="25400"/>
                  </a:lnTo>
                  <a:lnTo>
                    <a:pt x="711200" y="50800"/>
                  </a:lnTo>
                  <a:lnTo>
                    <a:pt x="740089" y="50800"/>
                  </a:lnTo>
                  <a:lnTo>
                    <a:pt x="740089" y="25400"/>
                  </a:lnTo>
                  <a:close/>
                </a:path>
                <a:path w="816610" h="76200">
                  <a:moveTo>
                    <a:pt x="790889" y="25400"/>
                  </a:moveTo>
                  <a:lnTo>
                    <a:pt x="752789" y="25400"/>
                  </a:lnTo>
                  <a:lnTo>
                    <a:pt x="752789" y="50800"/>
                  </a:lnTo>
                  <a:lnTo>
                    <a:pt x="790889" y="50800"/>
                  </a:lnTo>
                  <a:lnTo>
                    <a:pt x="816289" y="38100"/>
                  </a:lnTo>
                  <a:lnTo>
                    <a:pt x="790889" y="254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46697" y="3763771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onstantia"/>
                <a:cs typeface="Constantia"/>
              </a:rPr>
              <a:t>Bad</a:t>
            </a:r>
            <a:r>
              <a:rPr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FF0000"/>
                </a:solidFill>
                <a:latin typeface="Constantia"/>
                <a:cs typeface="Constantia"/>
              </a:rPr>
              <a:t>split</a:t>
            </a:r>
            <a:endParaRPr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25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6621164" y="3943604"/>
            <a:ext cx="1045844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870">
              <a:spcBef>
                <a:spcPts val="100"/>
              </a:spcBef>
            </a:pPr>
            <a:r>
              <a:rPr spc="85" dirty="0">
                <a:latin typeface="Symbol"/>
                <a:cs typeface="Symbol"/>
              </a:rPr>
              <a:t></a:t>
            </a:r>
            <a:r>
              <a:rPr spc="85" dirty="0">
                <a:latin typeface="Times New Roman"/>
                <a:cs typeface="Times New Roman"/>
              </a:rPr>
              <a:t>(</a:t>
            </a:r>
            <a:r>
              <a:rPr i="1" spc="85" dirty="0">
                <a:latin typeface="Times New Roman"/>
                <a:cs typeface="Times New Roman"/>
              </a:rPr>
              <a:t>n</a:t>
            </a:r>
            <a:r>
              <a:rPr spc="85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320"/>
              </a:spcBef>
            </a:pPr>
            <a:r>
              <a:rPr dirty="0">
                <a:solidFill>
                  <a:srgbClr val="FF0000"/>
                </a:solidFill>
                <a:latin typeface="Constantia"/>
                <a:cs typeface="Constantia"/>
              </a:rPr>
              <a:t>Good</a:t>
            </a:r>
            <a:r>
              <a:rPr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pc="-20" dirty="0">
                <a:solidFill>
                  <a:srgbClr val="FF0000"/>
                </a:solidFill>
                <a:latin typeface="Constantia"/>
                <a:cs typeface="Constantia"/>
              </a:rPr>
              <a:t>split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Intuition</a:t>
            </a:r>
            <a:r>
              <a:rPr spc="-14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20" dirty="0"/>
              <a:t>average</a:t>
            </a:r>
            <a:r>
              <a:rPr spc="-140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862751"/>
            <a:ext cx="6564630" cy="13398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Intuition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average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case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single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recursion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tree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quicksort</a:t>
            </a:r>
            <a:endParaRPr sz="2400" dirty="0">
              <a:latin typeface="Constantia"/>
              <a:cs typeface="Constantia"/>
            </a:endParaRPr>
          </a:p>
          <a:p>
            <a:pPr marL="926465" lvl="2" indent="-246379">
              <a:spcBef>
                <a:spcPts val="6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spc="-10" dirty="0">
                <a:latin typeface="Constantia"/>
                <a:cs typeface="Constantia"/>
              </a:rPr>
              <a:t>Partitioning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cost: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lang="en-US" sz="21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100" spc="100" dirty="0">
                <a:latin typeface="Constantia"/>
                <a:cs typeface="Constantia"/>
              </a:rPr>
              <a:t>(</a:t>
            </a:r>
            <a:r>
              <a:rPr sz="2100" i="1" spc="100" dirty="0">
                <a:latin typeface="Constantia"/>
                <a:cs typeface="Constantia"/>
              </a:rPr>
              <a:t>n</a:t>
            </a:r>
            <a:r>
              <a:rPr sz="2100" spc="100" dirty="0">
                <a:latin typeface="Constantia"/>
                <a:cs typeface="Constantia"/>
              </a:rPr>
              <a:t>)</a:t>
            </a:r>
            <a:endParaRPr sz="21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0450" y="3650674"/>
            <a:ext cx="728980" cy="692785"/>
          </a:xfrm>
          <a:custGeom>
            <a:avLst/>
            <a:gdLst/>
            <a:ahLst/>
            <a:cxnLst/>
            <a:rect l="l" t="t" r="r" b="b"/>
            <a:pathLst>
              <a:path w="728979" h="692785">
                <a:moveTo>
                  <a:pt x="364310" y="0"/>
                </a:moveTo>
                <a:lnTo>
                  <a:pt x="314876" y="3161"/>
                </a:lnTo>
                <a:lnTo>
                  <a:pt x="267462" y="12372"/>
                </a:lnTo>
                <a:lnTo>
                  <a:pt x="222504" y="27218"/>
                </a:lnTo>
                <a:lnTo>
                  <a:pt x="180436" y="47288"/>
                </a:lnTo>
                <a:lnTo>
                  <a:pt x="141691" y="72169"/>
                </a:lnTo>
                <a:lnTo>
                  <a:pt x="106704" y="101447"/>
                </a:lnTo>
                <a:lnTo>
                  <a:pt x="75908" y="134710"/>
                </a:lnTo>
                <a:lnTo>
                  <a:pt x="49739" y="171547"/>
                </a:lnTo>
                <a:lnTo>
                  <a:pt x="28629" y="211543"/>
                </a:lnTo>
                <a:lnTo>
                  <a:pt x="13013" y="254286"/>
                </a:lnTo>
                <a:lnTo>
                  <a:pt x="3325" y="299363"/>
                </a:lnTo>
                <a:lnTo>
                  <a:pt x="0" y="346363"/>
                </a:lnTo>
                <a:lnTo>
                  <a:pt x="3325" y="393362"/>
                </a:lnTo>
                <a:lnTo>
                  <a:pt x="13013" y="438440"/>
                </a:lnTo>
                <a:lnTo>
                  <a:pt x="28629" y="481183"/>
                </a:lnTo>
                <a:lnTo>
                  <a:pt x="49739" y="521179"/>
                </a:lnTo>
                <a:lnTo>
                  <a:pt x="75908" y="558015"/>
                </a:lnTo>
                <a:lnTo>
                  <a:pt x="106704" y="591279"/>
                </a:lnTo>
                <a:lnTo>
                  <a:pt x="141691" y="620557"/>
                </a:lnTo>
                <a:lnTo>
                  <a:pt x="180436" y="645437"/>
                </a:lnTo>
                <a:lnTo>
                  <a:pt x="222504" y="665507"/>
                </a:lnTo>
                <a:lnTo>
                  <a:pt x="267462" y="680354"/>
                </a:lnTo>
                <a:lnTo>
                  <a:pt x="314876" y="689564"/>
                </a:lnTo>
                <a:lnTo>
                  <a:pt x="364310" y="692726"/>
                </a:lnTo>
                <a:lnTo>
                  <a:pt x="413746" y="689564"/>
                </a:lnTo>
                <a:lnTo>
                  <a:pt x="461159" y="680354"/>
                </a:lnTo>
                <a:lnTo>
                  <a:pt x="506117" y="665507"/>
                </a:lnTo>
                <a:lnTo>
                  <a:pt x="548186" y="645437"/>
                </a:lnTo>
                <a:lnTo>
                  <a:pt x="586931" y="620557"/>
                </a:lnTo>
                <a:lnTo>
                  <a:pt x="621918" y="591279"/>
                </a:lnTo>
                <a:lnTo>
                  <a:pt x="652714" y="558015"/>
                </a:lnTo>
                <a:lnTo>
                  <a:pt x="678884" y="521179"/>
                </a:lnTo>
                <a:lnTo>
                  <a:pt x="699993" y="481183"/>
                </a:lnTo>
                <a:lnTo>
                  <a:pt x="715609" y="438440"/>
                </a:lnTo>
                <a:lnTo>
                  <a:pt x="725297" y="393362"/>
                </a:lnTo>
                <a:lnTo>
                  <a:pt x="728623" y="346363"/>
                </a:lnTo>
                <a:lnTo>
                  <a:pt x="725297" y="299363"/>
                </a:lnTo>
                <a:lnTo>
                  <a:pt x="715609" y="254286"/>
                </a:lnTo>
                <a:lnTo>
                  <a:pt x="699993" y="211543"/>
                </a:lnTo>
                <a:lnTo>
                  <a:pt x="678884" y="171547"/>
                </a:lnTo>
                <a:lnTo>
                  <a:pt x="652714" y="134710"/>
                </a:lnTo>
                <a:lnTo>
                  <a:pt x="621918" y="101447"/>
                </a:lnTo>
                <a:lnTo>
                  <a:pt x="586931" y="72169"/>
                </a:lnTo>
                <a:lnTo>
                  <a:pt x="548186" y="47288"/>
                </a:lnTo>
                <a:lnTo>
                  <a:pt x="506117" y="27218"/>
                </a:lnTo>
                <a:lnTo>
                  <a:pt x="461159" y="12372"/>
                </a:lnTo>
                <a:lnTo>
                  <a:pt x="413746" y="3161"/>
                </a:lnTo>
                <a:lnTo>
                  <a:pt x="3643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9248" y="385216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 dirty="0">
                <a:latin typeface="Times New Roman"/>
                <a:cs typeface="Times New Roman"/>
              </a:rPr>
              <a:t>n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1" y="4724401"/>
            <a:ext cx="574675" cy="523875"/>
            <a:chOff x="2286000" y="4724400"/>
            <a:chExt cx="574675" cy="523875"/>
          </a:xfrm>
        </p:grpSpPr>
        <p:sp>
          <p:nvSpPr>
            <p:cNvPr id="7" name="object 7"/>
            <p:cNvSpPr/>
            <p:nvPr/>
          </p:nvSpPr>
          <p:spPr>
            <a:xfrm>
              <a:off x="2286000" y="4724400"/>
              <a:ext cx="574675" cy="523875"/>
            </a:xfrm>
            <a:custGeom>
              <a:avLst/>
              <a:gdLst/>
              <a:ahLst/>
              <a:cxnLst/>
              <a:rect l="l" t="t" r="r" b="b"/>
              <a:pathLst>
                <a:path w="574675" h="523875">
                  <a:moveTo>
                    <a:pt x="57467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574675" y="523875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9841" y="4995063"/>
              <a:ext cx="506730" cy="0"/>
            </a:xfrm>
            <a:custGeom>
              <a:avLst/>
              <a:gdLst/>
              <a:ahLst/>
              <a:cxnLst/>
              <a:rect l="l" t="t" r="r" b="b"/>
              <a:pathLst>
                <a:path w="506730">
                  <a:moveTo>
                    <a:pt x="0" y="0"/>
                  </a:moveTo>
                  <a:lnTo>
                    <a:pt x="506482" y="0"/>
                  </a:lnTo>
                </a:path>
              </a:pathLst>
            </a:custGeom>
            <a:ln w="8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05237" y="4719637"/>
            <a:ext cx="5842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</a:t>
            </a:r>
            <a:r>
              <a:rPr sz="1600" spc="-25" dirty="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5715" algn="ctr">
              <a:spcBef>
                <a:spcPts val="33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97526" y="4724401"/>
            <a:ext cx="574675" cy="523875"/>
            <a:chOff x="4073525" y="4724400"/>
            <a:chExt cx="574675" cy="523875"/>
          </a:xfrm>
        </p:grpSpPr>
        <p:sp>
          <p:nvSpPr>
            <p:cNvPr id="11" name="object 11"/>
            <p:cNvSpPr/>
            <p:nvPr/>
          </p:nvSpPr>
          <p:spPr>
            <a:xfrm>
              <a:off x="4073525" y="4724400"/>
              <a:ext cx="574675" cy="523875"/>
            </a:xfrm>
            <a:custGeom>
              <a:avLst/>
              <a:gdLst/>
              <a:ahLst/>
              <a:cxnLst/>
              <a:rect l="l" t="t" r="r" b="b"/>
              <a:pathLst>
                <a:path w="574675" h="523875">
                  <a:moveTo>
                    <a:pt x="57467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574675" y="523875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07366" y="4995063"/>
              <a:ext cx="506730" cy="0"/>
            </a:xfrm>
            <a:custGeom>
              <a:avLst/>
              <a:gdLst/>
              <a:ahLst/>
              <a:cxnLst/>
              <a:rect l="l" t="t" r="r" b="b"/>
              <a:pathLst>
                <a:path w="506729">
                  <a:moveTo>
                    <a:pt x="0" y="0"/>
                  </a:moveTo>
                  <a:lnTo>
                    <a:pt x="506482" y="0"/>
                  </a:lnTo>
                </a:path>
              </a:pathLst>
            </a:custGeom>
            <a:ln w="8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92762" y="4719637"/>
            <a:ext cx="5842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80"/>
              </a:lnSpc>
            </a:pPr>
            <a:r>
              <a:rPr sz="1600" dirty="0">
                <a:latin typeface="Times New Roman"/>
                <a:cs typeface="Times New Roman"/>
              </a:rPr>
              <a:t>(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10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Symbol"/>
                <a:cs typeface="Symbol"/>
              </a:rPr>
              <a:t></a:t>
            </a:r>
            <a:r>
              <a:rPr sz="1600" spc="-25" dirty="0">
                <a:latin typeface="Times New Roman"/>
                <a:cs typeface="Times New Roman"/>
              </a:rPr>
              <a:t>1)</a:t>
            </a:r>
            <a:endParaRPr sz="1600">
              <a:latin typeface="Times New Roman"/>
              <a:cs typeface="Times New Roman"/>
            </a:endParaRPr>
          </a:p>
          <a:p>
            <a:pPr marL="5715" algn="ctr">
              <a:spcBef>
                <a:spcPts val="335"/>
              </a:spcBef>
            </a:pPr>
            <a:r>
              <a:rPr sz="1600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90988" y="3996006"/>
            <a:ext cx="2638425" cy="735330"/>
            <a:chOff x="2566987" y="3996006"/>
            <a:chExt cx="2638425" cy="735330"/>
          </a:xfrm>
        </p:grpSpPr>
        <p:sp>
          <p:nvSpPr>
            <p:cNvPr id="15" name="object 15"/>
            <p:cNvSpPr/>
            <p:nvPr/>
          </p:nvSpPr>
          <p:spPr>
            <a:xfrm>
              <a:off x="2573337" y="4200238"/>
              <a:ext cx="911860" cy="524510"/>
            </a:xfrm>
            <a:custGeom>
              <a:avLst/>
              <a:gdLst/>
              <a:ahLst/>
              <a:cxnLst/>
              <a:rect l="l" t="t" r="r" b="b"/>
              <a:pathLst>
                <a:path w="911860" h="524510">
                  <a:moveTo>
                    <a:pt x="0" y="524162"/>
                  </a:moveTo>
                  <a:lnTo>
                    <a:pt x="91176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5100" y="4200238"/>
              <a:ext cx="876300" cy="524510"/>
            </a:xfrm>
            <a:custGeom>
              <a:avLst/>
              <a:gdLst/>
              <a:ahLst/>
              <a:cxnLst/>
              <a:rect l="l" t="t" r="r" b="b"/>
              <a:pathLst>
                <a:path w="876300" h="524510">
                  <a:moveTo>
                    <a:pt x="875762" y="52416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9200" y="3996006"/>
              <a:ext cx="1446530" cy="76200"/>
            </a:xfrm>
            <a:custGeom>
              <a:avLst/>
              <a:gdLst/>
              <a:ahLst/>
              <a:cxnLst/>
              <a:rect l="l" t="t" r="r" b="b"/>
              <a:pathLst>
                <a:path w="1446529" h="76200">
                  <a:moveTo>
                    <a:pt x="76200" y="25398"/>
                  </a:moveTo>
                  <a:lnTo>
                    <a:pt x="0" y="25398"/>
                  </a:lnTo>
                  <a:lnTo>
                    <a:pt x="0" y="50798"/>
                  </a:lnTo>
                  <a:lnTo>
                    <a:pt x="76200" y="50798"/>
                  </a:lnTo>
                  <a:lnTo>
                    <a:pt x="76200" y="25398"/>
                  </a:lnTo>
                  <a:close/>
                </a:path>
                <a:path w="1446529" h="76200">
                  <a:moveTo>
                    <a:pt x="177800" y="25399"/>
                  </a:moveTo>
                  <a:lnTo>
                    <a:pt x="101600" y="25399"/>
                  </a:lnTo>
                  <a:lnTo>
                    <a:pt x="101600" y="50799"/>
                  </a:lnTo>
                  <a:lnTo>
                    <a:pt x="177800" y="50799"/>
                  </a:lnTo>
                  <a:lnTo>
                    <a:pt x="177800" y="25399"/>
                  </a:lnTo>
                  <a:close/>
                </a:path>
                <a:path w="1446529" h="76200">
                  <a:moveTo>
                    <a:pt x="279400" y="25399"/>
                  </a:moveTo>
                  <a:lnTo>
                    <a:pt x="203200" y="25399"/>
                  </a:lnTo>
                  <a:lnTo>
                    <a:pt x="203200" y="50799"/>
                  </a:lnTo>
                  <a:lnTo>
                    <a:pt x="279400" y="50799"/>
                  </a:lnTo>
                  <a:lnTo>
                    <a:pt x="279400" y="25399"/>
                  </a:lnTo>
                  <a:close/>
                </a:path>
                <a:path w="1446529" h="76200">
                  <a:moveTo>
                    <a:pt x="381000" y="25399"/>
                  </a:moveTo>
                  <a:lnTo>
                    <a:pt x="304800" y="25399"/>
                  </a:lnTo>
                  <a:lnTo>
                    <a:pt x="304800" y="50799"/>
                  </a:lnTo>
                  <a:lnTo>
                    <a:pt x="381000" y="50799"/>
                  </a:lnTo>
                  <a:lnTo>
                    <a:pt x="381000" y="25399"/>
                  </a:lnTo>
                  <a:close/>
                </a:path>
                <a:path w="1446529" h="76200">
                  <a:moveTo>
                    <a:pt x="482600" y="25399"/>
                  </a:moveTo>
                  <a:lnTo>
                    <a:pt x="406400" y="25399"/>
                  </a:lnTo>
                  <a:lnTo>
                    <a:pt x="406400" y="50799"/>
                  </a:lnTo>
                  <a:lnTo>
                    <a:pt x="482600" y="50799"/>
                  </a:lnTo>
                  <a:lnTo>
                    <a:pt x="482600" y="25399"/>
                  </a:lnTo>
                  <a:close/>
                </a:path>
                <a:path w="1446529" h="76200">
                  <a:moveTo>
                    <a:pt x="584200" y="25399"/>
                  </a:moveTo>
                  <a:lnTo>
                    <a:pt x="508000" y="25399"/>
                  </a:lnTo>
                  <a:lnTo>
                    <a:pt x="508000" y="50799"/>
                  </a:lnTo>
                  <a:lnTo>
                    <a:pt x="584200" y="50799"/>
                  </a:lnTo>
                  <a:lnTo>
                    <a:pt x="584200" y="25399"/>
                  </a:lnTo>
                  <a:close/>
                </a:path>
                <a:path w="1446529" h="76200">
                  <a:moveTo>
                    <a:pt x="685800" y="25399"/>
                  </a:moveTo>
                  <a:lnTo>
                    <a:pt x="609600" y="25399"/>
                  </a:lnTo>
                  <a:lnTo>
                    <a:pt x="609600" y="50799"/>
                  </a:lnTo>
                  <a:lnTo>
                    <a:pt x="685800" y="50799"/>
                  </a:lnTo>
                  <a:lnTo>
                    <a:pt x="685800" y="25399"/>
                  </a:lnTo>
                  <a:close/>
                </a:path>
                <a:path w="1446529" h="76200">
                  <a:moveTo>
                    <a:pt x="787400" y="25399"/>
                  </a:moveTo>
                  <a:lnTo>
                    <a:pt x="711200" y="25399"/>
                  </a:lnTo>
                  <a:lnTo>
                    <a:pt x="711200" y="50799"/>
                  </a:lnTo>
                  <a:lnTo>
                    <a:pt x="787400" y="50799"/>
                  </a:lnTo>
                  <a:lnTo>
                    <a:pt x="787400" y="25399"/>
                  </a:lnTo>
                  <a:close/>
                </a:path>
                <a:path w="1446529" h="76200">
                  <a:moveTo>
                    <a:pt x="889000" y="25399"/>
                  </a:moveTo>
                  <a:lnTo>
                    <a:pt x="812800" y="25399"/>
                  </a:lnTo>
                  <a:lnTo>
                    <a:pt x="812800" y="50799"/>
                  </a:lnTo>
                  <a:lnTo>
                    <a:pt x="889000" y="50799"/>
                  </a:lnTo>
                  <a:lnTo>
                    <a:pt x="889000" y="25399"/>
                  </a:lnTo>
                  <a:close/>
                </a:path>
                <a:path w="1446529" h="76200">
                  <a:moveTo>
                    <a:pt x="990600" y="25399"/>
                  </a:moveTo>
                  <a:lnTo>
                    <a:pt x="914400" y="25399"/>
                  </a:lnTo>
                  <a:lnTo>
                    <a:pt x="914400" y="50799"/>
                  </a:lnTo>
                  <a:lnTo>
                    <a:pt x="990600" y="50799"/>
                  </a:lnTo>
                  <a:lnTo>
                    <a:pt x="990600" y="25399"/>
                  </a:lnTo>
                  <a:close/>
                </a:path>
                <a:path w="1446529" h="76200">
                  <a:moveTo>
                    <a:pt x="1092200" y="25399"/>
                  </a:moveTo>
                  <a:lnTo>
                    <a:pt x="1016000" y="25399"/>
                  </a:lnTo>
                  <a:lnTo>
                    <a:pt x="1016000" y="50799"/>
                  </a:lnTo>
                  <a:lnTo>
                    <a:pt x="1092200" y="50799"/>
                  </a:lnTo>
                  <a:lnTo>
                    <a:pt x="1092200" y="25399"/>
                  </a:lnTo>
                  <a:close/>
                </a:path>
                <a:path w="1446529" h="76200">
                  <a:moveTo>
                    <a:pt x="1193800" y="25399"/>
                  </a:moveTo>
                  <a:lnTo>
                    <a:pt x="1117600" y="25399"/>
                  </a:lnTo>
                  <a:lnTo>
                    <a:pt x="1117600" y="50799"/>
                  </a:lnTo>
                  <a:lnTo>
                    <a:pt x="1193800" y="50799"/>
                  </a:lnTo>
                  <a:lnTo>
                    <a:pt x="1193800" y="25399"/>
                  </a:lnTo>
                  <a:close/>
                </a:path>
                <a:path w="1446529" h="76200">
                  <a:moveTo>
                    <a:pt x="1295400" y="25399"/>
                  </a:moveTo>
                  <a:lnTo>
                    <a:pt x="1219200" y="25399"/>
                  </a:lnTo>
                  <a:lnTo>
                    <a:pt x="1219200" y="50799"/>
                  </a:lnTo>
                  <a:lnTo>
                    <a:pt x="1295400" y="50799"/>
                  </a:lnTo>
                  <a:lnTo>
                    <a:pt x="1295400" y="25399"/>
                  </a:lnTo>
                  <a:close/>
                </a:path>
                <a:path w="1446529" h="76200">
                  <a:moveTo>
                    <a:pt x="1369905" y="0"/>
                  </a:moveTo>
                  <a:lnTo>
                    <a:pt x="1369905" y="76199"/>
                  </a:lnTo>
                  <a:lnTo>
                    <a:pt x="1420705" y="50799"/>
                  </a:lnTo>
                  <a:lnTo>
                    <a:pt x="1382605" y="50799"/>
                  </a:lnTo>
                  <a:lnTo>
                    <a:pt x="1382605" y="25399"/>
                  </a:lnTo>
                  <a:lnTo>
                    <a:pt x="1420705" y="25399"/>
                  </a:lnTo>
                  <a:lnTo>
                    <a:pt x="1369905" y="0"/>
                  </a:lnTo>
                  <a:close/>
                </a:path>
                <a:path w="1446529" h="76200">
                  <a:moveTo>
                    <a:pt x="1369905" y="25399"/>
                  </a:moveTo>
                  <a:lnTo>
                    <a:pt x="1320800" y="25399"/>
                  </a:lnTo>
                  <a:lnTo>
                    <a:pt x="1320800" y="50799"/>
                  </a:lnTo>
                  <a:lnTo>
                    <a:pt x="1369905" y="50799"/>
                  </a:lnTo>
                  <a:lnTo>
                    <a:pt x="1369905" y="25399"/>
                  </a:lnTo>
                  <a:close/>
                </a:path>
                <a:path w="1446529" h="76200">
                  <a:moveTo>
                    <a:pt x="1420705" y="25399"/>
                  </a:moveTo>
                  <a:lnTo>
                    <a:pt x="1382605" y="25399"/>
                  </a:lnTo>
                  <a:lnTo>
                    <a:pt x="1382605" y="50799"/>
                  </a:lnTo>
                  <a:lnTo>
                    <a:pt x="1420705" y="50799"/>
                  </a:lnTo>
                  <a:lnTo>
                    <a:pt x="1446105" y="38099"/>
                  </a:lnTo>
                  <a:lnTo>
                    <a:pt x="1420705" y="253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38929" y="3864355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85" dirty="0">
                <a:latin typeface="Symbol"/>
                <a:cs typeface="Symbol"/>
              </a:rPr>
              <a:t></a:t>
            </a:r>
            <a:r>
              <a:rPr spc="85" dirty="0">
                <a:latin typeface="Times New Roman"/>
                <a:cs typeface="Times New Roman"/>
              </a:rPr>
              <a:t>(</a:t>
            </a:r>
            <a:r>
              <a:rPr i="1" spc="85" dirty="0">
                <a:latin typeface="Times New Roman"/>
                <a:cs typeface="Times New Roman"/>
              </a:rPr>
              <a:t>n</a:t>
            </a:r>
            <a:r>
              <a:rPr spc="85" dirty="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26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6696115" y="4821428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FF0000"/>
                </a:solidFill>
                <a:latin typeface="Constantia"/>
                <a:cs typeface="Constantia"/>
              </a:rPr>
              <a:t>Very</a:t>
            </a:r>
            <a:r>
              <a:rPr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FF0000"/>
                </a:solidFill>
                <a:latin typeface="Constantia"/>
                <a:cs typeface="Constantia"/>
              </a:rPr>
              <a:t>well</a:t>
            </a:r>
            <a:r>
              <a:rPr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FF0000"/>
                </a:solidFill>
                <a:latin typeface="Constantia"/>
                <a:cs typeface="Constantia"/>
              </a:rPr>
              <a:t>balanced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Intuition</a:t>
            </a:r>
            <a:r>
              <a:rPr spc="-14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20" dirty="0"/>
              <a:t>average</a:t>
            </a:r>
            <a:r>
              <a:rPr spc="-140" dirty="0"/>
              <a:t> </a:t>
            </a:r>
            <a:r>
              <a:rPr spc="-20" dirty="0"/>
              <a:t>case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1"/>
            <a:ext cx="7646034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spc="-10" dirty="0">
                <a:latin typeface="Constantia"/>
                <a:cs typeface="Constantia"/>
              </a:rPr>
              <a:t>Suppose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we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alternate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lucky,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unlucky,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lucky,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unlucky, </a:t>
            </a:r>
            <a:r>
              <a:rPr sz="2600" spc="-25" dirty="0">
                <a:latin typeface="Constantia"/>
                <a:cs typeface="Constantia"/>
              </a:rPr>
              <a:t>lucky,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….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1941" y="2744216"/>
            <a:ext cx="955675" cy="757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2100" spc="-10" dirty="0">
                <a:latin typeface="Constantia"/>
                <a:cs typeface="Constantia"/>
              </a:rPr>
              <a:t>lucky unlucky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2744217"/>
            <a:ext cx="7846059" cy="252633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80085">
              <a:spcBef>
                <a:spcPts val="580"/>
              </a:spcBef>
            </a:pPr>
            <a:r>
              <a:rPr lang="pt-BR" sz="2100" i="1" dirty="0">
                <a:latin typeface="Times New Roman"/>
                <a:cs typeface="Times New Roman"/>
              </a:rPr>
              <a:t>L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)</a:t>
            </a:r>
            <a:r>
              <a:rPr lang="pt-BR" sz="2100" spc="-2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=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2</a:t>
            </a:r>
            <a:r>
              <a:rPr lang="pt-BR" sz="2100" i="1" dirty="0">
                <a:latin typeface="Times New Roman"/>
                <a:cs typeface="Times New Roman"/>
              </a:rPr>
              <a:t>U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/2)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+</a:t>
            </a:r>
            <a:r>
              <a:rPr lang="pt-BR" sz="2100" spc="-20" dirty="0">
                <a:latin typeface="Times New Roman"/>
                <a:cs typeface="Times New Roman"/>
              </a:rPr>
              <a:t> Θ(</a:t>
            </a:r>
            <a:r>
              <a:rPr lang="pt-BR" sz="2100" i="1" spc="-20" dirty="0">
                <a:latin typeface="Times New Roman"/>
                <a:cs typeface="Times New Roman"/>
              </a:rPr>
              <a:t>n</a:t>
            </a:r>
            <a:r>
              <a:rPr lang="pt-BR" sz="2100" spc="-20" dirty="0">
                <a:latin typeface="Times New Roman"/>
                <a:cs typeface="Times New Roman"/>
              </a:rPr>
              <a:t>)</a:t>
            </a:r>
            <a:endParaRPr lang="pt-BR" sz="2100" dirty="0">
              <a:latin typeface="Times New Roman"/>
              <a:cs typeface="Times New Roman"/>
            </a:endParaRPr>
          </a:p>
          <a:p>
            <a:pPr marL="680085">
              <a:spcBef>
                <a:spcPts val="480"/>
              </a:spcBef>
            </a:pPr>
            <a:r>
              <a:rPr lang="pt-BR" sz="2100" i="1" dirty="0">
                <a:latin typeface="Times New Roman"/>
                <a:cs typeface="Times New Roman"/>
              </a:rPr>
              <a:t>U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)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=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i="1" dirty="0">
                <a:latin typeface="Times New Roman"/>
                <a:cs typeface="Times New Roman"/>
              </a:rPr>
              <a:t>L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i="1" spc="-1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–1)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+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spc="-20" dirty="0">
                <a:latin typeface="Times New Roman"/>
                <a:cs typeface="Times New Roman"/>
              </a:rPr>
              <a:t>Θ(</a:t>
            </a:r>
            <a:r>
              <a:rPr lang="pt-BR" sz="2100" i="1" spc="-20" dirty="0">
                <a:latin typeface="Times New Roman"/>
                <a:cs typeface="Times New Roman"/>
              </a:rPr>
              <a:t>n</a:t>
            </a:r>
            <a:r>
              <a:rPr lang="pt-BR" sz="2100" spc="-20" dirty="0">
                <a:latin typeface="Times New Roman"/>
                <a:cs typeface="Times New Roman"/>
              </a:rPr>
              <a:t>)</a:t>
            </a:r>
            <a:endParaRPr lang="pt-BR" sz="2100" dirty="0">
              <a:latin typeface="Times New Roman"/>
              <a:cs typeface="Times New Roman"/>
            </a:endParaRPr>
          </a:p>
          <a:p>
            <a:pPr marL="287020" indent="-274320">
              <a:spcBef>
                <a:spcPts val="118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lang="pt-BR" sz="2600" spc="-10" dirty="0">
                <a:latin typeface="Constantia"/>
                <a:cs typeface="Constantia"/>
              </a:rPr>
              <a:t>Solving:</a:t>
            </a:r>
            <a:endParaRPr lang="pt-BR" sz="2600" dirty="0">
              <a:latin typeface="Constantia"/>
              <a:cs typeface="Constantia"/>
            </a:endParaRPr>
          </a:p>
          <a:p>
            <a:pPr marL="680085">
              <a:spcBef>
                <a:spcPts val="595"/>
              </a:spcBef>
            </a:pPr>
            <a:r>
              <a:rPr lang="pt-BR" sz="2100" i="1" dirty="0">
                <a:latin typeface="Times New Roman"/>
                <a:cs typeface="Times New Roman"/>
              </a:rPr>
              <a:t>L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)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=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2(</a:t>
            </a:r>
            <a:r>
              <a:rPr lang="pt-BR" sz="2100" i="1" dirty="0">
                <a:latin typeface="Times New Roman"/>
                <a:cs typeface="Times New Roman"/>
              </a:rPr>
              <a:t>L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/2</a:t>
            </a:r>
            <a:r>
              <a:rPr lang="pt-BR" sz="2100" spc="-2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–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1)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+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Θ(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/2))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+</a:t>
            </a:r>
            <a:r>
              <a:rPr lang="pt-BR" sz="2100" spc="-20" dirty="0">
                <a:latin typeface="Times New Roman"/>
                <a:cs typeface="Times New Roman"/>
              </a:rPr>
              <a:t> Θ(</a:t>
            </a:r>
            <a:r>
              <a:rPr lang="pt-BR" sz="2100" i="1" spc="-20" dirty="0">
                <a:latin typeface="Times New Roman"/>
                <a:cs typeface="Times New Roman"/>
              </a:rPr>
              <a:t>n</a:t>
            </a:r>
            <a:r>
              <a:rPr lang="pt-BR" sz="2100" spc="-20" dirty="0">
                <a:latin typeface="Times New Roman"/>
                <a:cs typeface="Times New Roman"/>
              </a:rPr>
              <a:t>)</a:t>
            </a:r>
            <a:endParaRPr lang="pt-BR" sz="2100" dirty="0">
              <a:latin typeface="Times New Roman"/>
              <a:cs typeface="Times New Roman"/>
            </a:endParaRPr>
          </a:p>
          <a:p>
            <a:pPr marL="1193165">
              <a:spcBef>
                <a:spcPts val="575"/>
              </a:spcBef>
            </a:pPr>
            <a:r>
              <a:rPr lang="pt-BR" sz="2100" dirty="0">
                <a:latin typeface="Times New Roman"/>
                <a:cs typeface="Times New Roman"/>
              </a:rPr>
              <a:t>=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2</a:t>
            </a:r>
            <a:r>
              <a:rPr lang="pt-BR" sz="2100" i="1" dirty="0">
                <a:latin typeface="Times New Roman"/>
                <a:cs typeface="Times New Roman"/>
              </a:rPr>
              <a:t>L</a:t>
            </a:r>
            <a:r>
              <a:rPr lang="pt-BR" sz="2100" dirty="0">
                <a:latin typeface="Times New Roman"/>
                <a:cs typeface="Times New Roman"/>
              </a:rPr>
              <a:t>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dirty="0">
                <a:latin typeface="Times New Roman"/>
                <a:cs typeface="Times New Roman"/>
              </a:rPr>
              <a:t>/2</a:t>
            </a:r>
            <a:r>
              <a:rPr lang="pt-BR" sz="2100" spc="-2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–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1)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+</a:t>
            </a:r>
            <a:r>
              <a:rPr lang="pt-BR" sz="2100" spc="-10" dirty="0">
                <a:latin typeface="Times New Roman"/>
                <a:cs typeface="Times New Roman"/>
              </a:rPr>
              <a:t> </a:t>
            </a:r>
            <a:r>
              <a:rPr lang="pt-BR" sz="2100" spc="-20" dirty="0">
                <a:latin typeface="Times New Roman"/>
                <a:cs typeface="Times New Roman"/>
              </a:rPr>
              <a:t>Θ(</a:t>
            </a:r>
            <a:r>
              <a:rPr lang="pt-BR" sz="2100" i="1" spc="-20" dirty="0">
                <a:latin typeface="Times New Roman"/>
                <a:cs typeface="Times New Roman"/>
              </a:rPr>
              <a:t>n</a:t>
            </a:r>
            <a:r>
              <a:rPr lang="pt-BR" sz="2100" spc="-20" dirty="0">
                <a:latin typeface="Times New Roman"/>
                <a:cs typeface="Times New Roman"/>
              </a:rPr>
              <a:t>)                      similar to best case;  </a:t>
            </a:r>
            <a:endParaRPr lang="pt-BR" sz="2100" dirty="0">
              <a:latin typeface="Times New Roman"/>
              <a:cs typeface="Times New Roman"/>
            </a:endParaRPr>
          </a:p>
          <a:p>
            <a:pPr marL="1193165">
              <a:spcBef>
                <a:spcPts val="480"/>
              </a:spcBef>
            </a:pPr>
            <a:r>
              <a:rPr lang="pt-BR" sz="2100" dirty="0">
                <a:latin typeface="Times New Roman"/>
                <a:cs typeface="Times New Roman"/>
              </a:rPr>
              <a:t>=</a:t>
            </a:r>
            <a:r>
              <a:rPr lang="pt-BR" sz="2100" spc="-1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Θ(</a:t>
            </a:r>
            <a:r>
              <a:rPr lang="pt-BR" sz="2100" i="1" dirty="0">
                <a:latin typeface="Times New Roman"/>
                <a:cs typeface="Times New Roman"/>
              </a:rPr>
              <a:t>n</a:t>
            </a:r>
            <a:r>
              <a:rPr lang="pt-BR" sz="2100" i="1" spc="-10" dirty="0">
                <a:latin typeface="Times New Roman"/>
                <a:cs typeface="Times New Roman"/>
              </a:rPr>
              <a:t> </a:t>
            </a:r>
            <a:r>
              <a:rPr lang="pt-BR" sz="2100" dirty="0">
                <a:latin typeface="Times New Roman"/>
                <a:cs typeface="Times New Roman"/>
              </a:rPr>
              <a:t>lg</a:t>
            </a:r>
            <a:r>
              <a:rPr lang="pt-BR" sz="2100" spc="-15" dirty="0">
                <a:latin typeface="Times New Roman"/>
                <a:cs typeface="Times New Roman"/>
              </a:rPr>
              <a:t> </a:t>
            </a:r>
            <a:r>
              <a:rPr lang="pt-BR" sz="2100" i="1" spc="-25" dirty="0">
                <a:latin typeface="Times New Roman"/>
                <a:cs typeface="Times New Roman"/>
              </a:rPr>
              <a:t>n</a:t>
            </a:r>
            <a:r>
              <a:rPr lang="pt-BR" sz="2100" spc="-25" dirty="0">
                <a:latin typeface="Times New Roman"/>
                <a:cs typeface="Times New Roman"/>
              </a:rPr>
              <a:t>)</a:t>
            </a:r>
            <a:endParaRPr lang="pt-BR" sz="21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1941" y="4902200"/>
            <a:ext cx="3402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Master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theorem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case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applies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5359908"/>
            <a:ext cx="65036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How</a:t>
            </a:r>
            <a:r>
              <a:rPr sz="26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can</a:t>
            </a:r>
            <a:r>
              <a:rPr sz="2600" i="1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we</a:t>
            </a:r>
            <a:r>
              <a:rPr sz="2600" i="1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make</a:t>
            </a:r>
            <a:r>
              <a:rPr sz="26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sure</a:t>
            </a:r>
            <a:r>
              <a:rPr sz="2600" i="1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we</a:t>
            </a:r>
            <a:r>
              <a:rPr sz="26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are</a:t>
            </a:r>
            <a:r>
              <a:rPr sz="26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Constantia"/>
                <a:cs typeface="Constantia"/>
              </a:rPr>
              <a:t>usually</a:t>
            </a:r>
            <a:r>
              <a:rPr sz="26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 spc="-10" dirty="0">
                <a:solidFill>
                  <a:srgbClr val="0000FF"/>
                </a:solidFill>
                <a:latin typeface="Constantia"/>
                <a:cs typeface="Constantia"/>
              </a:rPr>
              <a:t>lucky?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14B8B-5A79-CD81-1F14-4EA6058A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4509223"/>
            <a:ext cx="2901948" cy="4999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Quiz</a:t>
            </a:r>
            <a:r>
              <a:rPr spc="-50" dirty="0"/>
              <a:t> </a:t>
            </a:r>
            <a:r>
              <a:rPr dirty="0"/>
              <a:t>2</a:t>
            </a:r>
            <a:r>
              <a:rPr spc="-4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47241" y="1943100"/>
            <a:ext cx="7388225" cy="12365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17780" indent="-274320">
              <a:lnSpc>
                <a:spcPct val="100800"/>
              </a:lnSpc>
              <a:spcBef>
                <a:spcPts val="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085" algn="l"/>
              </a:tabLst>
            </a:pP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substitution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prove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the </a:t>
            </a:r>
            <a:r>
              <a:rPr sz="2600" spc="-20" dirty="0">
                <a:latin typeface="Constantia"/>
                <a:cs typeface="Constantia"/>
              </a:rPr>
              <a:t>recurrence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600" spc="145" dirty="0">
                <a:latin typeface="Constantia"/>
                <a:cs typeface="Constantia"/>
              </a:rPr>
              <a:t>(</a:t>
            </a:r>
            <a:r>
              <a:rPr sz="2600" i="1" spc="145" dirty="0">
                <a:latin typeface="Constantia"/>
                <a:cs typeface="Constantia"/>
              </a:rPr>
              <a:t>n</a:t>
            </a:r>
            <a:r>
              <a:rPr sz="2600" spc="145" dirty="0">
                <a:latin typeface="Constantia"/>
                <a:cs typeface="Constantia"/>
              </a:rPr>
              <a:t>)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solution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105" dirty="0">
                <a:latin typeface="Symbol"/>
                <a:cs typeface="Symbol"/>
              </a:rPr>
              <a:t></a:t>
            </a:r>
            <a:r>
              <a:rPr sz="2600" spc="105" dirty="0">
                <a:latin typeface="Constantia"/>
                <a:cs typeface="Constantia"/>
              </a:rPr>
              <a:t>(</a:t>
            </a:r>
            <a:r>
              <a:rPr sz="2600" i="1" spc="105" dirty="0">
                <a:latin typeface="Constantia"/>
                <a:cs typeface="Constantia"/>
              </a:rPr>
              <a:t>n</a:t>
            </a:r>
            <a:r>
              <a:rPr sz="2550" spc="157" baseline="26143" dirty="0">
                <a:latin typeface="Times New Roman"/>
                <a:cs typeface="Times New Roman"/>
              </a:rPr>
              <a:t>2</a:t>
            </a:r>
            <a:r>
              <a:rPr sz="2600" spc="105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Quiz</a:t>
            </a:r>
            <a:r>
              <a:rPr spc="-50" dirty="0"/>
              <a:t> </a:t>
            </a:r>
            <a:r>
              <a:rPr dirty="0"/>
              <a:t>2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47241" y="1943101"/>
            <a:ext cx="7388225" cy="17303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17780" indent="-274320">
              <a:lnSpc>
                <a:spcPct val="100800"/>
              </a:lnSpc>
              <a:spcBef>
                <a:spcPts val="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085" algn="l"/>
              </a:tabLst>
            </a:pPr>
            <a:r>
              <a:rPr sz="2600" spc="-20" dirty="0">
                <a:latin typeface="Constantia"/>
                <a:cs typeface="Constantia"/>
              </a:rPr>
              <a:t>Use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substitution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method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prove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the </a:t>
            </a:r>
            <a:r>
              <a:rPr sz="2600" spc="-20" dirty="0">
                <a:latin typeface="Constantia"/>
                <a:cs typeface="Constantia"/>
              </a:rPr>
              <a:t>recurrence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600" spc="145" dirty="0">
                <a:latin typeface="Constantia"/>
                <a:cs typeface="Constantia"/>
              </a:rPr>
              <a:t>(</a:t>
            </a:r>
            <a:r>
              <a:rPr sz="2600" i="1" spc="145" dirty="0">
                <a:latin typeface="Constantia"/>
                <a:cs typeface="Constantia"/>
              </a:rPr>
              <a:t>n</a:t>
            </a:r>
            <a:r>
              <a:rPr sz="2600" spc="145" dirty="0">
                <a:latin typeface="Constantia"/>
                <a:cs typeface="Constantia"/>
              </a:rPr>
              <a:t>)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solution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600" spc="105" dirty="0">
                <a:latin typeface="Constantia"/>
                <a:cs typeface="Constantia"/>
              </a:rPr>
              <a:t>(</a:t>
            </a:r>
            <a:r>
              <a:rPr sz="2600" i="1" spc="105" dirty="0">
                <a:latin typeface="Constantia"/>
                <a:cs typeface="Constantia"/>
              </a:rPr>
              <a:t>n</a:t>
            </a:r>
            <a:r>
              <a:rPr sz="2550" spc="157" baseline="26143" dirty="0">
                <a:latin typeface="Times New Roman"/>
                <a:cs typeface="Times New Roman"/>
              </a:rPr>
              <a:t>2</a:t>
            </a:r>
            <a:r>
              <a:rPr sz="2600" spc="105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spc="-110" dirty="0">
                <a:solidFill>
                  <a:srgbClr val="0000FF"/>
                </a:solidFill>
                <a:latin typeface="Constantia"/>
                <a:cs typeface="Constantia"/>
              </a:rPr>
              <a:t>We</a:t>
            </a:r>
            <a:r>
              <a:rPr sz="2400" spc="-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guess</a:t>
            </a:r>
            <a:r>
              <a:rPr sz="24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that</a:t>
            </a:r>
            <a:r>
              <a:rPr sz="24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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onstantia"/>
                <a:cs typeface="Constantia"/>
              </a:rPr>
              <a:t>O(</a:t>
            </a:r>
            <a:r>
              <a:rPr sz="2400" i="1" spc="-1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spc="-15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39" y="3643376"/>
            <a:ext cx="5321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i="1" spc="-2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spc="-2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740" y="3582416"/>
            <a:ext cx="3001010" cy="15646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spcBef>
                <a:spcPts val="580"/>
              </a:spcBef>
            </a:pPr>
            <a:r>
              <a:rPr sz="2100" dirty="0">
                <a:solidFill>
                  <a:srgbClr val="0000FF"/>
                </a:solidFill>
                <a:latin typeface="Symbol"/>
                <a:cs typeface="Symbol"/>
              </a:rPr>
              <a:t></a:t>
            </a:r>
            <a:r>
              <a:rPr sz="21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i="1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10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24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1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100" spc="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spc="10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spc="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100" dirty="0">
              <a:latin typeface="Constantia"/>
              <a:cs typeface="Constantia"/>
            </a:endParaRPr>
          </a:p>
          <a:p>
            <a:pPr marL="38100">
              <a:spcBef>
                <a:spcPts val="480"/>
              </a:spcBef>
            </a:pPr>
            <a:r>
              <a:rPr sz="2100" dirty="0">
                <a:solidFill>
                  <a:srgbClr val="0000FF"/>
                </a:solidFill>
                <a:latin typeface="Symbol"/>
                <a:cs typeface="Symbol"/>
              </a:rPr>
              <a:t></a:t>
            </a:r>
            <a:r>
              <a:rPr sz="21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i="1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10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24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2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spc="-37" baseline="-15873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sz="2100" i="1" spc="-25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endParaRPr sz="2100" dirty="0">
              <a:latin typeface="Constantia"/>
              <a:cs typeface="Constantia"/>
            </a:endParaRPr>
          </a:p>
          <a:p>
            <a:pPr marL="38100">
              <a:spcBef>
                <a:spcPts val="600"/>
              </a:spcBef>
            </a:pPr>
            <a:r>
              <a:rPr sz="2100" dirty="0">
                <a:solidFill>
                  <a:srgbClr val="0000FF"/>
                </a:solidFill>
                <a:latin typeface="Symbol"/>
                <a:cs typeface="Symbol"/>
              </a:rPr>
              <a:t></a:t>
            </a:r>
            <a:r>
              <a:rPr sz="21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24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spc="232" baseline="-15873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1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i="1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sz="21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2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spc="-37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endParaRPr sz="2100" baseline="-15873" dirty="0">
              <a:latin typeface="Constantia"/>
              <a:cs typeface="Constantia"/>
            </a:endParaRPr>
          </a:p>
          <a:p>
            <a:pPr marL="38100">
              <a:spcBef>
                <a:spcPts val="480"/>
              </a:spcBef>
            </a:pPr>
            <a:r>
              <a:rPr sz="2100" dirty="0">
                <a:solidFill>
                  <a:srgbClr val="0000FF"/>
                </a:solidFill>
                <a:latin typeface="Symbol"/>
                <a:cs typeface="Symbol"/>
              </a:rPr>
              <a:t></a:t>
            </a:r>
            <a:r>
              <a:rPr sz="21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217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for</a:t>
            </a:r>
            <a:r>
              <a:rPr sz="21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sz="2100" spc="225" baseline="-15873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110" dirty="0">
                <a:solidFill>
                  <a:srgbClr val="0000FF"/>
                </a:solidFill>
                <a:latin typeface="Symbol"/>
                <a:cs typeface="Symbol"/>
              </a:rPr>
              <a:t></a:t>
            </a:r>
            <a:r>
              <a:rPr sz="21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r>
              <a:rPr sz="2100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and</a:t>
            </a:r>
            <a:r>
              <a:rPr sz="21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baseline="-15873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r>
              <a:rPr sz="2100" spc="225" baseline="-15873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&gt;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2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spc="-37" baseline="-15873" dirty="0">
                <a:solidFill>
                  <a:srgbClr val="0000FF"/>
                </a:solidFill>
                <a:latin typeface="Constantia"/>
                <a:cs typeface="Constantia"/>
              </a:rPr>
              <a:t>1</a:t>
            </a:r>
            <a:endParaRPr sz="2100" baseline="-15873" dirty="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926" y="5563616"/>
            <a:ext cx="7054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Thus</a:t>
            </a:r>
            <a:r>
              <a:rPr sz="21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204" dirty="0">
                <a:solidFill>
                  <a:srgbClr val="0000FF"/>
                </a:solidFill>
                <a:latin typeface="Symbol"/>
                <a:cs typeface="Symbol"/>
              </a:rPr>
              <a:t>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O(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baseline="23809" dirty="0">
                <a:solidFill>
                  <a:srgbClr val="0000FF"/>
                </a:solidFill>
                <a:latin typeface="Constantia"/>
                <a:cs typeface="Constantia"/>
              </a:rPr>
              <a:t>2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).</a:t>
            </a:r>
            <a:r>
              <a:rPr sz="21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30" dirty="0">
                <a:solidFill>
                  <a:srgbClr val="0000FF"/>
                </a:solidFill>
                <a:latin typeface="Constantia"/>
                <a:cs typeface="Constantia"/>
              </a:rPr>
              <a:t>Similarly,</a:t>
            </a:r>
            <a:r>
              <a:rPr sz="21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45" dirty="0">
                <a:solidFill>
                  <a:srgbClr val="0000FF"/>
                </a:solidFill>
                <a:latin typeface="Constantia"/>
                <a:cs typeface="Constantia"/>
              </a:rPr>
              <a:t>we</a:t>
            </a:r>
            <a:r>
              <a:rPr sz="21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can</a:t>
            </a:r>
            <a:r>
              <a:rPr sz="2100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25" dirty="0">
                <a:solidFill>
                  <a:srgbClr val="0000FF"/>
                </a:solidFill>
                <a:latin typeface="Constantia"/>
                <a:cs typeface="Constantia"/>
              </a:rPr>
              <a:t>prove</a:t>
            </a:r>
            <a:r>
              <a:rPr sz="21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that</a:t>
            </a:r>
            <a:r>
              <a:rPr sz="2100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1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204" dirty="0">
                <a:solidFill>
                  <a:srgbClr val="0000FF"/>
                </a:solidFill>
                <a:latin typeface="Symbol"/>
                <a:cs typeface="Symbol"/>
              </a:rPr>
              <a:t></a:t>
            </a:r>
            <a:r>
              <a:rPr sz="21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100" i="1" spc="-10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100" spc="-15" baseline="2380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).</a:t>
            </a:r>
            <a:endParaRPr sz="21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2"/>
            <a:ext cx="9591462" cy="351423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Quicksort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20" dirty="0">
                <a:latin typeface="Constantia"/>
                <a:cs typeface="Constantia"/>
              </a:rPr>
              <a:t>Uses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Divide</a:t>
            </a:r>
            <a:r>
              <a:rPr sz="2400" spc="-12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0000"/>
                </a:solidFill>
                <a:latin typeface="Constantia"/>
                <a:cs typeface="Constantia"/>
              </a:rPr>
              <a:t>and</a:t>
            </a:r>
            <a:r>
              <a:rPr sz="24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onstantia"/>
                <a:cs typeface="Constantia"/>
              </a:rPr>
              <a:t>conquer</a:t>
            </a:r>
            <a:r>
              <a:rPr sz="2400" spc="-13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nstantia"/>
                <a:cs typeface="Constantia"/>
              </a:rPr>
              <a:t>strategy</a:t>
            </a:r>
            <a:endParaRPr sz="24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Sorts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“in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place”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(cf.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Mergesort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needs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extra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space)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50" dirty="0">
                <a:latin typeface="Constantia"/>
                <a:cs typeface="Constantia"/>
              </a:rPr>
              <a:t>Very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practical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(with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tuning)</a:t>
            </a:r>
            <a:endParaRPr sz="2400" dirty="0">
              <a:latin typeface="Constantia"/>
              <a:cs typeface="Constantia"/>
            </a:endParaRPr>
          </a:p>
          <a:p>
            <a:pPr marL="650240" marR="253365" lvl="1" indent="-245110">
              <a:lnSpc>
                <a:spcPct val="100800"/>
              </a:lnSpc>
              <a:spcBef>
                <a:spcPts val="50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original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partitioned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into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simpler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lang="en-US" sz="2400" spc="-20" dirty="0">
                <a:latin typeface="Constantia"/>
                <a:cs typeface="Constantia"/>
              </a:rPr>
              <a:t>sub</a:t>
            </a:r>
            <a:r>
              <a:rPr sz="2400" spc="-10" dirty="0">
                <a:latin typeface="Constantia"/>
                <a:cs typeface="Constantia"/>
              </a:rPr>
              <a:t>problems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sub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considered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independently</a:t>
            </a:r>
            <a:r>
              <a:rPr lang="en-US"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650240" marR="5080" lvl="1" indent="-245110">
              <a:lnSpc>
                <a:spcPct val="100800"/>
              </a:lnSpc>
              <a:spcBef>
                <a:spcPts val="5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20" dirty="0">
                <a:latin typeface="Constantia"/>
                <a:cs typeface="Constantia"/>
              </a:rPr>
              <a:t>Unlike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merge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sort,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combining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step: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two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subarrays </a:t>
            </a:r>
            <a:r>
              <a:rPr sz="2400" dirty="0">
                <a:latin typeface="Constantia"/>
                <a:cs typeface="Constantia"/>
              </a:rPr>
              <a:t>form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already-</a:t>
            </a:r>
            <a:r>
              <a:rPr sz="2400" spc="-10" dirty="0">
                <a:latin typeface="Constantia"/>
                <a:cs typeface="Constantia"/>
              </a:rPr>
              <a:t>sorted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array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Quiz</a:t>
            </a:r>
            <a:r>
              <a:rPr spc="-50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1"/>
            <a:ext cx="7026909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running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time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Quicksort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all </a:t>
            </a:r>
            <a:r>
              <a:rPr sz="2600" spc="-10" dirty="0">
                <a:latin typeface="Constantia"/>
                <a:cs typeface="Constantia"/>
              </a:rPr>
              <a:t>elements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same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value?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Quiz</a:t>
            </a:r>
            <a:r>
              <a:rPr spc="-50" dirty="0"/>
              <a:t> </a:t>
            </a:r>
            <a:r>
              <a:rPr dirty="0"/>
              <a:t>3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1"/>
            <a:ext cx="7873365" cy="28035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85090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running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time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Quicksort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when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all </a:t>
            </a:r>
            <a:r>
              <a:rPr sz="2600" spc="-10" dirty="0">
                <a:latin typeface="Constantia"/>
                <a:cs typeface="Constantia"/>
              </a:rPr>
              <a:t>elements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A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same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value?</a:t>
            </a:r>
            <a:endParaRPr sz="2600" dirty="0">
              <a:latin typeface="Constantia"/>
              <a:cs typeface="Constantia"/>
            </a:endParaRPr>
          </a:p>
          <a:p>
            <a:pPr marL="650240" marR="464184" lvl="1" indent="-245110">
              <a:lnSpc>
                <a:spcPts val="2810"/>
              </a:lnSpc>
              <a:spcBef>
                <a:spcPts val="74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elements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quick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sort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partition 	</a:t>
            </a:r>
            <a:r>
              <a:rPr sz="2400" dirty="0">
                <a:latin typeface="Constantia"/>
                <a:cs typeface="Constantia"/>
              </a:rPr>
              <a:t>return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index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q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r</a:t>
            </a:r>
            <a:r>
              <a:rPr sz="2400" spc="-25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650240" marR="5080" lvl="1" indent="-245110">
              <a:spcBef>
                <a:spcPts val="54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size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reduced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sub-problem 	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size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–</a:t>
            </a:r>
            <a:r>
              <a:rPr sz="2400" spc="-25" dirty="0">
                <a:latin typeface="Constantia"/>
                <a:cs typeface="Constantia"/>
              </a:rPr>
              <a:t> 1:</a:t>
            </a:r>
            <a:endParaRPr sz="2400" dirty="0">
              <a:latin typeface="Constantia"/>
              <a:cs typeface="Constantia"/>
            </a:endParaRPr>
          </a:p>
          <a:p>
            <a:pPr marL="652145">
              <a:spcBef>
                <a:spcPts val="20"/>
              </a:spcBef>
            </a:pP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T(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sz="24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T(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i="1" spc="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–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1)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400" spc="105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400" i="1" spc="105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spc="105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r>
              <a:rPr sz="2400" spc="105" dirty="0">
                <a:latin typeface="Constantia"/>
                <a:cs typeface="Constantia"/>
              </a:rPr>
              <a:t>,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sz="2400" spc="135" dirty="0">
                <a:latin typeface="Constantia"/>
                <a:cs typeface="Constantia"/>
              </a:rPr>
              <a:t>(</a:t>
            </a:r>
            <a:r>
              <a:rPr sz="2400" i="1" spc="135" dirty="0">
                <a:latin typeface="Constantia"/>
                <a:cs typeface="Constantia"/>
              </a:rPr>
              <a:t>n</a:t>
            </a:r>
            <a:r>
              <a:rPr sz="2400" spc="135" dirty="0">
                <a:latin typeface="Constantia"/>
                <a:cs typeface="Constantia"/>
              </a:rPr>
              <a:t>)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partitioning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cost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872" y="1127759"/>
            <a:ext cx="7406640" cy="1508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7373" y="2725420"/>
            <a:ext cx="2863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Prepared</a:t>
            </a:r>
            <a:r>
              <a:rPr sz="22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by</a:t>
            </a:r>
            <a:r>
              <a:rPr sz="22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2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2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Randomized</a:t>
            </a:r>
            <a:r>
              <a:rPr spc="-215" dirty="0"/>
              <a:t> </a:t>
            </a:r>
            <a:r>
              <a:rPr spc="-10" dirty="0"/>
              <a:t>Quicksort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62751"/>
            <a:ext cx="8608060" cy="21856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Randomized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version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quicksort</a:t>
            </a:r>
            <a:endParaRPr sz="2600" dirty="0">
              <a:latin typeface="Constantia"/>
              <a:cs typeface="Constantia"/>
            </a:endParaRPr>
          </a:p>
          <a:p>
            <a:pPr marL="650240" marR="273685" lvl="1" indent="-245110">
              <a:lnSpc>
                <a:spcPct val="100800"/>
              </a:lnSpc>
              <a:spcBef>
                <a:spcPts val="56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110" dirty="0">
                <a:latin typeface="Constantia"/>
                <a:cs typeface="Constantia"/>
              </a:rPr>
              <a:t>We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have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assumed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input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permutations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are </a:t>
            </a:r>
            <a:r>
              <a:rPr sz="2400" dirty="0">
                <a:latin typeface="Constantia"/>
                <a:cs typeface="Constantia"/>
              </a:rPr>
              <a:t>equally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likely.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not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always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true.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25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correct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45" dirty="0">
                <a:latin typeface="Constantia"/>
                <a:cs typeface="Constantia"/>
              </a:rPr>
              <a:t>we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randomization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quicksort.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Randomized</a:t>
            </a:r>
            <a:r>
              <a:rPr spc="-215" dirty="0"/>
              <a:t> </a:t>
            </a:r>
            <a:r>
              <a:rPr spc="-10" dirty="0"/>
              <a:t>Quicksort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8904" y="1886712"/>
            <a:ext cx="1356360" cy="734695"/>
            <a:chOff x="374904" y="1886711"/>
            <a:chExt cx="1356360" cy="734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904" y="1941575"/>
              <a:ext cx="548640" cy="621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744" y="1886711"/>
              <a:ext cx="1112520" cy="7345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059941" y="1955293"/>
            <a:ext cx="7997825" cy="33000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86385" marR="5080" indent="-274320">
              <a:lnSpc>
                <a:spcPts val="3100"/>
              </a:lnSpc>
              <a:spcBef>
                <a:spcPts val="219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b="1" i="1" dirty="0">
                <a:latin typeface="Constantia"/>
                <a:cs typeface="Constantia"/>
              </a:rPr>
              <a:t>Idea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instead</a:t>
            </a:r>
            <a:r>
              <a:rPr sz="2600" spc="-10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of</a:t>
            </a:r>
            <a:r>
              <a:rPr sz="2600" spc="-5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Constantia"/>
                <a:cs typeface="Constantia"/>
              </a:rPr>
              <a:t>always</a:t>
            </a:r>
            <a:r>
              <a:rPr sz="2600" spc="-9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[</a:t>
            </a:r>
            <a:r>
              <a:rPr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]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as</a:t>
            </a:r>
            <a:r>
              <a:rPr sz="2600" spc="-1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C00000"/>
                </a:solidFill>
                <a:latin typeface="Constantia"/>
                <a:cs typeface="Constantia"/>
              </a:rPr>
              <a:t>the</a:t>
            </a:r>
            <a:r>
              <a:rPr sz="2600" spc="-13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Constantia"/>
                <a:cs typeface="Constantia"/>
              </a:rPr>
              <a:t>pivot</a:t>
            </a:r>
            <a:r>
              <a:rPr sz="2600" spc="-10" dirty="0">
                <a:latin typeface="Constantia"/>
                <a:cs typeface="Constantia"/>
              </a:rPr>
              <a:t>,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we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select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randomly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chosen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from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subarray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[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]</a:t>
            </a:r>
            <a:endParaRPr sz="2600" dirty="0">
              <a:latin typeface="Times New Roman"/>
              <a:cs typeface="Times New Roman"/>
            </a:endParaRPr>
          </a:p>
          <a:p>
            <a:pPr marL="650875" lvl="1" indent="-245110">
              <a:spcBef>
                <a:spcPts val="4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Running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independent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input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order.</a:t>
            </a:r>
            <a:endParaRPr sz="2400" dirty="0">
              <a:latin typeface="Constantia"/>
              <a:cs typeface="Constantia"/>
            </a:endParaRPr>
          </a:p>
          <a:p>
            <a:pPr marL="650240" marR="886460" lvl="1" indent="-245110">
              <a:lnSpc>
                <a:spcPct val="100800"/>
              </a:lnSpc>
              <a:spcBef>
                <a:spcPts val="50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spc="-35" dirty="0">
                <a:latin typeface="Constantia"/>
                <a:cs typeface="Constantia"/>
              </a:rPr>
              <a:t>No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assumptions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need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made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about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input 	distribution.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solidFill>
                  <a:srgbClr val="C00000"/>
                </a:solidFill>
                <a:latin typeface="Constantia"/>
                <a:cs typeface="Constantia"/>
              </a:rPr>
              <a:t>No</a:t>
            </a:r>
            <a:r>
              <a:rPr sz="2400" spc="-12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specific</a:t>
            </a:r>
            <a:r>
              <a:rPr sz="2400" spc="-7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onstantia"/>
                <a:cs typeface="Constantia"/>
              </a:rPr>
              <a:t>input</a:t>
            </a:r>
            <a:r>
              <a:rPr sz="2400" spc="-13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elicits</a:t>
            </a:r>
            <a:r>
              <a:rPr sz="2400" spc="-85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the</a:t>
            </a:r>
            <a:r>
              <a:rPr sz="2400" spc="-14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Constantia"/>
                <a:cs typeface="Constantia"/>
              </a:rPr>
              <a:t>worst-</a:t>
            </a:r>
            <a:r>
              <a:rPr sz="2400" dirty="0">
                <a:solidFill>
                  <a:srgbClr val="C00000"/>
                </a:solidFill>
                <a:latin typeface="Constantia"/>
                <a:cs typeface="Constantia"/>
              </a:rPr>
              <a:t>case</a:t>
            </a:r>
            <a:r>
              <a:rPr sz="2400" spc="-80" dirty="0">
                <a:solidFill>
                  <a:srgbClr val="C000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onstantia"/>
                <a:cs typeface="Constantia"/>
              </a:rPr>
              <a:t>behavior</a:t>
            </a:r>
            <a:r>
              <a:rPr sz="2400" spc="-10" dirty="0">
                <a:latin typeface="Constantia"/>
                <a:cs typeface="Constantia"/>
              </a:rPr>
              <a:t>.</a:t>
            </a:r>
            <a:endParaRPr sz="2400" dirty="0">
              <a:latin typeface="Constantia"/>
              <a:cs typeface="Constantia"/>
            </a:endParaRPr>
          </a:p>
          <a:p>
            <a:pPr marL="650240" marR="523875" lvl="1" indent="-245110">
              <a:lnSpc>
                <a:spcPct val="100800"/>
              </a:lnSpc>
              <a:spcBef>
                <a:spcPts val="50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214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worst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case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determined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only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by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output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a 	</a:t>
            </a:r>
            <a:r>
              <a:rPr sz="2400" spc="-25" dirty="0">
                <a:latin typeface="Constantia"/>
                <a:cs typeface="Constantia"/>
              </a:rPr>
              <a:t>random-</a:t>
            </a:r>
            <a:r>
              <a:rPr sz="2400" spc="-10" dirty="0">
                <a:latin typeface="Constantia"/>
                <a:cs typeface="Constantia"/>
              </a:rPr>
              <a:t>number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generator.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Randomized</a:t>
            </a:r>
            <a:r>
              <a:rPr spc="-215" dirty="0"/>
              <a:t> </a:t>
            </a:r>
            <a:r>
              <a:rPr spc="-10" dirty="0"/>
              <a:t>Quicksort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55291"/>
            <a:ext cx="3556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cap="small" spc="-10" dirty="0">
                <a:solidFill>
                  <a:srgbClr val="FF0000"/>
                </a:solidFill>
                <a:latin typeface="Times New Roman"/>
                <a:cs typeface="Times New Roman"/>
              </a:rPr>
              <a:t>Randomized-Partition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150" dirty="0">
                <a:latin typeface="Times New Roman"/>
                <a:cs typeface="Times New Roman"/>
              </a:rPr>
              <a:t>r</a:t>
            </a:r>
            <a:r>
              <a:rPr sz="2000" spc="-1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2260092"/>
            <a:ext cx="3136900" cy="11322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265" indent="-456565">
              <a:spcBef>
                <a:spcPts val="605"/>
              </a:spcBef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ANDOM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spcBef>
                <a:spcPts val="500"/>
              </a:spcBef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[</a:t>
            </a:r>
            <a:r>
              <a:rPr sz="2000" i="1" spc="-2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spcBef>
                <a:spcPts val="505"/>
              </a:spcBef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return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cap="small" spc="-10" dirty="0">
                <a:latin typeface="Times New Roman"/>
                <a:cs typeface="Times New Roman"/>
              </a:rPr>
              <a:t>Partition(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cap="small" spc="-10" dirty="0">
                <a:latin typeface="Times New Roman"/>
                <a:cs typeface="Times New Roman"/>
              </a:rPr>
              <a:t>,</a:t>
            </a:r>
            <a:r>
              <a:rPr sz="2000" cap="small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cap="small" dirty="0">
                <a:latin typeface="Times New Roman"/>
                <a:cs typeface="Times New Roman"/>
              </a:rPr>
              <a:t>,</a:t>
            </a:r>
            <a:r>
              <a:rPr sz="2000" cap="small" spc="-45" dirty="0">
                <a:latin typeface="Times New Roman"/>
                <a:cs typeface="Times New Roman"/>
              </a:rPr>
              <a:t> </a:t>
            </a:r>
            <a:r>
              <a:rPr sz="2000" i="1" spc="-60" dirty="0">
                <a:latin typeface="Times New Roman"/>
                <a:cs typeface="Times New Roman"/>
              </a:rPr>
              <a:t>r</a:t>
            </a:r>
            <a:r>
              <a:rPr sz="2000" cap="small" spc="-6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784092"/>
            <a:ext cx="3654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cap="small" spc="-10" dirty="0">
                <a:solidFill>
                  <a:srgbClr val="0000FF"/>
                </a:solidFill>
                <a:latin typeface="Times New Roman"/>
                <a:cs typeface="Times New Roman"/>
              </a:rPr>
              <a:t>Randomized-</a:t>
            </a:r>
            <a:r>
              <a:rPr sz="2000" b="1" cap="small" dirty="0">
                <a:solidFill>
                  <a:srgbClr val="0000FF"/>
                </a:solidFill>
                <a:latin typeface="Times New Roman"/>
                <a:cs typeface="Times New Roman"/>
              </a:rPr>
              <a:t>Quicksort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155" dirty="0">
                <a:latin typeface="Times New Roman"/>
                <a:cs typeface="Times New Roman"/>
              </a:rPr>
              <a:t>r</a:t>
            </a:r>
            <a:r>
              <a:rPr sz="2000" spc="-15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0" y="4597908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009DD9"/>
                </a:solidFill>
                <a:latin typeface="Times New Roman"/>
                <a:cs typeface="Times New Roman"/>
              </a:rPr>
              <a:t>2.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4966716"/>
            <a:ext cx="15875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25" dirty="0">
                <a:solidFill>
                  <a:srgbClr val="009DD9"/>
                </a:solidFill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1400" b="1" spc="-25" dirty="0">
                <a:solidFill>
                  <a:srgbClr val="009DD9"/>
                </a:solidFill>
                <a:latin typeface="Times New Roman"/>
                <a:cs typeface="Times New Roman"/>
              </a:rPr>
              <a:t>4.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0" y="4088892"/>
            <a:ext cx="4838700" cy="1497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spcBef>
                <a:spcPts val="60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009DD9"/>
                </a:solidFill>
                <a:latin typeface="Times New Roman"/>
                <a:cs typeface="Times New Roman"/>
              </a:rPr>
              <a:t>1.</a:t>
            </a:r>
            <a:r>
              <a:rPr sz="1400" b="1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787400" marR="5080">
              <a:lnSpc>
                <a:spcPct val="120500"/>
              </a:lnSpc>
              <a:spcBef>
                <a:spcPts val="15"/>
              </a:spcBef>
            </a:pPr>
            <a:r>
              <a:rPr sz="2000" i="1" dirty="0">
                <a:latin typeface="Times New Roman"/>
                <a:cs typeface="Times New Roman"/>
              </a:rPr>
              <a:t>q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b="1" cap="small" spc="-10" dirty="0">
                <a:solidFill>
                  <a:srgbClr val="FF0000"/>
                </a:solidFill>
                <a:latin typeface="Times New Roman"/>
                <a:cs typeface="Times New Roman"/>
              </a:rPr>
              <a:t>Randomized-Partition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 </a:t>
            </a:r>
            <a:r>
              <a:rPr sz="2000" b="1" cap="small" spc="-10" dirty="0">
                <a:solidFill>
                  <a:srgbClr val="0000FF"/>
                </a:solidFill>
                <a:latin typeface="Times New Roman"/>
                <a:cs typeface="Times New Roman"/>
              </a:rPr>
              <a:t>Randomized-</a:t>
            </a:r>
            <a:r>
              <a:rPr sz="2000" b="1" cap="small" dirty="0">
                <a:solidFill>
                  <a:srgbClr val="0000FF"/>
                </a:solidFill>
                <a:latin typeface="Times New Roman"/>
                <a:cs typeface="Times New Roman"/>
              </a:rPr>
              <a:t>Quicksort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1) </a:t>
            </a:r>
            <a:r>
              <a:rPr sz="2000" b="1" cap="small" spc="-10" dirty="0">
                <a:solidFill>
                  <a:srgbClr val="0000FF"/>
                </a:solidFill>
                <a:latin typeface="Times New Roman"/>
                <a:cs typeface="Times New Roman"/>
              </a:rPr>
              <a:t>Randomized-</a:t>
            </a:r>
            <a:r>
              <a:rPr sz="2000" b="1" cap="small" dirty="0">
                <a:solidFill>
                  <a:srgbClr val="0000FF"/>
                </a:solidFill>
                <a:latin typeface="Times New Roman"/>
                <a:cs typeface="Times New Roman"/>
              </a:rPr>
              <a:t>Quicksort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50" dirty="0">
                <a:latin typeface="Times New Roman"/>
                <a:cs typeface="Times New Roman"/>
              </a:rPr>
              <a:t>r</a:t>
            </a:r>
            <a:r>
              <a:rPr sz="2000" spc="-1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740" y="2483612"/>
            <a:ext cx="432435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Randomly</a:t>
            </a:r>
            <a:r>
              <a:rPr spc="-10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selecting</a:t>
            </a:r>
            <a:r>
              <a:rPr spc="-6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the</a:t>
            </a:r>
            <a:r>
              <a:rPr spc="-9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20" dirty="0">
                <a:solidFill>
                  <a:srgbClr val="009900"/>
                </a:solidFill>
                <a:latin typeface="Constantia"/>
                <a:cs typeface="Constantia"/>
              </a:rPr>
              <a:t>pivot</a:t>
            </a:r>
            <a:r>
              <a:rPr spc="-9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element</a:t>
            </a:r>
            <a:r>
              <a:rPr spc="-10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will,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on</a:t>
            </a:r>
            <a:r>
              <a:rPr spc="-8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25" dirty="0">
                <a:solidFill>
                  <a:srgbClr val="009900"/>
                </a:solidFill>
                <a:latin typeface="Constantia"/>
                <a:cs typeface="Constantia"/>
              </a:rPr>
              <a:t>average,</a:t>
            </a:r>
            <a:r>
              <a:rPr spc="-5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cause</a:t>
            </a:r>
            <a:r>
              <a:rPr spc="-7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the</a:t>
            </a:r>
            <a:r>
              <a:rPr spc="-9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split</a:t>
            </a:r>
            <a:r>
              <a:rPr spc="-10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of</a:t>
            </a:r>
            <a:r>
              <a:rPr spc="2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the</a:t>
            </a:r>
            <a:r>
              <a:rPr spc="-6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input</a:t>
            </a:r>
            <a:r>
              <a:rPr spc="-10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array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to</a:t>
            </a:r>
            <a:r>
              <a:rPr spc="-9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be</a:t>
            </a:r>
            <a:r>
              <a:rPr spc="-10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reasonably</a:t>
            </a:r>
            <a:r>
              <a:rPr spc="-105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9900"/>
                </a:solidFill>
                <a:latin typeface="Constantia"/>
                <a:cs typeface="Constantia"/>
              </a:rPr>
              <a:t>well</a:t>
            </a:r>
            <a:r>
              <a:rPr spc="-40" dirty="0">
                <a:solidFill>
                  <a:srgbClr val="009900"/>
                </a:solidFill>
                <a:latin typeface="Constantia"/>
                <a:cs typeface="Constantia"/>
              </a:rPr>
              <a:t> </a:t>
            </a:r>
            <a:r>
              <a:rPr spc="-10" dirty="0">
                <a:solidFill>
                  <a:srgbClr val="009900"/>
                </a:solidFill>
                <a:latin typeface="Constantia"/>
                <a:cs typeface="Constantia"/>
              </a:rPr>
              <a:t>balanced</a:t>
            </a:r>
            <a:endParaRPr>
              <a:latin typeface="Constantia"/>
              <a:cs typeface="Constant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62601" y="2514600"/>
            <a:ext cx="98425" cy="838200"/>
          </a:xfrm>
          <a:custGeom>
            <a:avLst/>
            <a:gdLst/>
            <a:ahLst/>
            <a:cxnLst/>
            <a:rect l="l" t="t" r="r" b="b"/>
            <a:pathLst>
              <a:path w="98425" h="838200">
                <a:moveTo>
                  <a:pt x="0" y="0"/>
                </a:moveTo>
                <a:lnTo>
                  <a:pt x="19073" y="641"/>
                </a:lnTo>
                <a:lnTo>
                  <a:pt x="34649" y="2391"/>
                </a:lnTo>
                <a:lnTo>
                  <a:pt x="45150" y="4987"/>
                </a:lnTo>
                <a:lnTo>
                  <a:pt x="49001" y="8166"/>
                </a:lnTo>
                <a:lnTo>
                  <a:pt x="49001" y="410933"/>
                </a:lnTo>
                <a:lnTo>
                  <a:pt x="52852" y="414112"/>
                </a:lnTo>
                <a:lnTo>
                  <a:pt x="63353" y="416708"/>
                </a:lnTo>
                <a:lnTo>
                  <a:pt x="78929" y="418458"/>
                </a:lnTo>
                <a:lnTo>
                  <a:pt x="98002" y="419100"/>
                </a:lnTo>
                <a:lnTo>
                  <a:pt x="78929" y="419741"/>
                </a:lnTo>
                <a:lnTo>
                  <a:pt x="63353" y="421491"/>
                </a:lnTo>
                <a:lnTo>
                  <a:pt x="52852" y="424087"/>
                </a:lnTo>
                <a:lnTo>
                  <a:pt x="49001" y="427266"/>
                </a:lnTo>
                <a:lnTo>
                  <a:pt x="49001" y="830033"/>
                </a:lnTo>
                <a:lnTo>
                  <a:pt x="45150" y="833212"/>
                </a:lnTo>
                <a:lnTo>
                  <a:pt x="34649" y="835808"/>
                </a:lnTo>
                <a:lnTo>
                  <a:pt x="19073" y="837558"/>
                </a:lnTo>
                <a:lnTo>
                  <a:pt x="0" y="838200"/>
                </a:lnTo>
              </a:path>
            </a:pathLst>
          </a:custGeom>
          <a:ln w="9525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873" y="1981200"/>
            <a:ext cx="6230111" cy="6918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7373" y="2725420"/>
            <a:ext cx="28632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Prepared</a:t>
            </a:r>
            <a:r>
              <a:rPr sz="22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by</a:t>
            </a:r>
            <a:r>
              <a:rPr sz="22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2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200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1"/>
            <a:ext cx="7894955" cy="24828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simplicity,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assume:</a:t>
            </a:r>
            <a:endParaRPr sz="260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inputs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distinct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(no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repeats)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Slightly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</a:t>
            </a:r>
            <a:r>
              <a:rPr spc="-10" dirty="0">
                <a:latin typeface="Constantia"/>
                <a:cs typeface="Constantia"/>
              </a:rPr>
              <a:t>ARTITION</a:t>
            </a:r>
            <a:r>
              <a:rPr sz="2400" spc="-10" dirty="0">
                <a:latin typeface="Constantia"/>
                <a:cs typeface="Constantia"/>
              </a:rPr>
              <a:t>()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procedure</a:t>
            </a:r>
            <a:endParaRPr sz="2400">
              <a:latin typeface="Constantia"/>
              <a:cs typeface="Constantia"/>
            </a:endParaRPr>
          </a:p>
          <a:p>
            <a:pPr marL="927100" marR="5080" lvl="2" indent="-247015">
              <a:lnSpc>
                <a:spcPts val="2500"/>
              </a:lnSpc>
              <a:spcBef>
                <a:spcPts val="6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7100" algn="l"/>
              </a:tabLst>
            </a:pPr>
            <a:r>
              <a:rPr sz="2100" spc="-10" dirty="0">
                <a:latin typeface="Constantia"/>
                <a:cs typeface="Constantia"/>
              </a:rPr>
              <a:t>Partition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around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random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element,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which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is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not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included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in </a:t>
            </a:r>
            <a:r>
              <a:rPr sz="2100" spc="-10" dirty="0">
                <a:latin typeface="Constantia"/>
                <a:cs typeface="Constantia"/>
              </a:rPr>
              <a:t>subarrays</a:t>
            </a:r>
            <a:endParaRPr sz="2100">
              <a:latin typeface="Constantia"/>
              <a:cs typeface="Constantia"/>
            </a:endParaRPr>
          </a:p>
          <a:p>
            <a:pPr marL="926465" lvl="2" indent="-246379">
              <a:spcBef>
                <a:spcPts val="49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dirty="0">
                <a:latin typeface="Constantia"/>
                <a:cs typeface="Constantia"/>
              </a:rPr>
              <a:t>All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splits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0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3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…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n-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equally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likely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1"/>
            <a:ext cx="7894955" cy="32969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40" dirty="0">
                <a:latin typeface="Constantia"/>
                <a:cs typeface="Constantia"/>
              </a:rPr>
              <a:t>For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simplicity,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assume:</a:t>
            </a:r>
            <a:endParaRPr sz="260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inputs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distinct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(no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repeats)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Slightly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different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</a:t>
            </a:r>
            <a:r>
              <a:rPr spc="-10" dirty="0">
                <a:latin typeface="Constantia"/>
                <a:cs typeface="Constantia"/>
              </a:rPr>
              <a:t>ARTITION</a:t>
            </a:r>
            <a:r>
              <a:rPr sz="2400" spc="-10" dirty="0">
                <a:latin typeface="Constantia"/>
                <a:cs typeface="Constantia"/>
              </a:rPr>
              <a:t>()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procedure</a:t>
            </a:r>
            <a:endParaRPr sz="2400">
              <a:latin typeface="Constantia"/>
              <a:cs typeface="Constantia"/>
            </a:endParaRPr>
          </a:p>
          <a:p>
            <a:pPr marL="927100" marR="5080" lvl="2" indent="-247015">
              <a:lnSpc>
                <a:spcPts val="2500"/>
              </a:lnSpc>
              <a:spcBef>
                <a:spcPts val="6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7100" algn="l"/>
              </a:tabLst>
            </a:pPr>
            <a:r>
              <a:rPr sz="2100" spc="-10" dirty="0">
                <a:latin typeface="Constantia"/>
                <a:cs typeface="Constantia"/>
              </a:rPr>
              <a:t>Partition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around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random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element,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which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is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not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included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in </a:t>
            </a:r>
            <a:r>
              <a:rPr sz="2100" spc="-10" dirty="0">
                <a:latin typeface="Constantia"/>
                <a:cs typeface="Constantia"/>
              </a:rPr>
              <a:t>subarrays</a:t>
            </a:r>
            <a:endParaRPr sz="2100">
              <a:latin typeface="Constantia"/>
              <a:cs typeface="Constantia"/>
            </a:endParaRPr>
          </a:p>
          <a:p>
            <a:pPr marL="926465" lvl="2" indent="-246379">
              <a:spcBef>
                <a:spcPts val="49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dirty="0">
                <a:latin typeface="Constantia"/>
                <a:cs typeface="Constantia"/>
              </a:rPr>
              <a:t>All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splits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0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3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…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10" dirty="0">
                <a:latin typeface="Constantia"/>
                <a:cs typeface="Constantia"/>
              </a:rPr>
              <a:t> n-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equally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likely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4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4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4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probability</a:t>
            </a:r>
            <a:r>
              <a:rPr sz="24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sz="24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400" i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particular</a:t>
            </a:r>
            <a:r>
              <a:rPr sz="2400" i="1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split</a:t>
            </a:r>
            <a:r>
              <a:rPr sz="2400" i="1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spc="-10" dirty="0">
                <a:solidFill>
                  <a:srgbClr val="0000FF"/>
                </a:solidFill>
                <a:latin typeface="Constantia"/>
                <a:cs typeface="Constantia"/>
              </a:rPr>
              <a:t>happening?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dirty="0">
                <a:latin typeface="Constantia"/>
                <a:cs typeface="Constantia"/>
              </a:rPr>
              <a:t>Answer: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2100" spc="-25" dirty="0">
                <a:latin typeface="Constantia"/>
                <a:cs typeface="Constantia"/>
              </a:rPr>
              <a:t>/</a:t>
            </a:r>
            <a:r>
              <a:rPr sz="2100" i="1" spc="-25" dirty="0">
                <a:latin typeface="Constantia"/>
                <a:cs typeface="Constantia"/>
              </a:rPr>
              <a:t>n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53160"/>
            <a:ext cx="5375910" cy="19081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7020" indent="-274320">
              <a:spcBef>
                <a:spcPts val="80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generates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splits</a:t>
            </a:r>
            <a:endParaRPr sz="2600">
              <a:latin typeface="Constantia"/>
              <a:cs typeface="Constantia"/>
            </a:endParaRPr>
          </a:p>
          <a:p>
            <a:pPr marL="927100">
              <a:spcBef>
                <a:spcPts val="575"/>
              </a:spcBef>
            </a:pPr>
            <a:r>
              <a:rPr sz="2100" spc="-10" dirty="0">
                <a:latin typeface="Constantia"/>
                <a:cs typeface="Constantia"/>
              </a:rPr>
              <a:t>(</a:t>
            </a:r>
            <a:r>
              <a:rPr sz="2100" spc="-10" dirty="0">
                <a:latin typeface="Times New Roman"/>
                <a:cs typeface="Times New Roman"/>
              </a:rPr>
              <a:t>0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Constantia"/>
                <a:cs typeface="Constantia"/>
              </a:rPr>
              <a:t>, </a:t>
            </a:r>
            <a:r>
              <a:rPr sz="2100" spc="-10" dirty="0">
                <a:latin typeface="Times New Roman"/>
                <a:cs typeface="Times New Roman"/>
              </a:rPr>
              <a:t>1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Constantia"/>
                <a:cs typeface="Constantia"/>
              </a:rPr>
              <a:t>, </a:t>
            </a:r>
            <a:r>
              <a:rPr sz="2100" spc="-10" dirty="0">
                <a:latin typeface="Times New Roman"/>
                <a:cs typeface="Times New Roman"/>
              </a:rPr>
              <a:t>2</a:t>
            </a:r>
            <a:r>
              <a:rPr sz="2100" spc="-10" dirty="0">
                <a:latin typeface="Constantia"/>
                <a:cs typeface="Constantia"/>
              </a:rPr>
              <a:t>:</a:t>
            </a:r>
            <a:r>
              <a:rPr sz="2100" i="1" spc="-10" dirty="0">
                <a:latin typeface="Constantia"/>
                <a:cs typeface="Constantia"/>
              </a:rPr>
              <a:t>n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3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… ,</a:t>
            </a:r>
            <a:r>
              <a:rPr sz="2100" spc="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n-</a:t>
            </a:r>
            <a:r>
              <a:rPr sz="2100" spc="-20" dirty="0">
                <a:latin typeface="Times New Roman"/>
                <a:cs typeface="Times New Roman"/>
              </a:rPr>
              <a:t>1</a:t>
            </a:r>
            <a:r>
              <a:rPr sz="2100" spc="-20" dirty="0">
                <a:latin typeface="Constantia"/>
                <a:cs typeface="Constantia"/>
              </a:rPr>
              <a:t>:</a:t>
            </a:r>
            <a:r>
              <a:rPr sz="2100" spc="-20" dirty="0">
                <a:latin typeface="Times New Roman"/>
                <a:cs typeface="Times New Roman"/>
              </a:rPr>
              <a:t>0</a:t>
            </a:r>
            <a:r>
              <a:rPr sz="2100" spc="-20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927100">
              <a:spcBef>
                <a:spcPts val="480"/>
              </a:spcBef>
            </a:pPr>
            <a:r>
              <a:rPr sz="2100" dirty="0">
                <a:latin typeface="Constantia"/>
                <a:cs typeface="Constantia"/>
              </a:rPr>
              <a:t>each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with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probability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1</a:t>
            </a:r>
            <a:r>
              <a:rPr sz="2100" spc="-25" dirty="0">
                <a:latin typeface="Constantia"/>
                <a:cs typeface="Constantia"/>
              </a:rPr>
              <a:t>/n</a:t>
            </a:r>
            <a:endParaRPr sz="2100">
              <a:latin typeface="Constantia"/>
              <a:cs typeface="Constantia"/>
            </a:endParaRPr>
          </a:p>
          <a:p>
            <a:pPr marL="287020" indent="-274320">
              <a:spcBef>
                <a:spcPts val="178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)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expected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running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time</a:t>
            </a:r>
            <a:endParaRPr sz="2600">
              <a:latin typeface="Constantia"/>
              <a:cs typeface="Constant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034540" y="4232449"/>
                <a:ext cx="6649720" cy="1281761"/>
              </a:xfrm>
              <a:prstGeom prst="rect">
                <a:avLst/>
              </a:prstGeom>
            </p:spPr>
            <p:txBody>
              <a:bodyPr vert="horz" wrap="square" lIns="0" tIns="93345" rIns="0" bIns="0" rtlCol="0">
                <a:spAutoFit/>
              </a:bodyPr>
              <a:lstStyle/>
              <a:p>
                <a:pPr marL="1541780">
                  <a:spcBef>
                    <a:spcPts val="735"/>
                  </a:spcBef>
                </a:pPr>
                <a:endParaRPr lang="en-US" sz="1350" dirty="0">
                  <a:latin typeface="Times New Roman"/>
                  <a:cs typeface="Times New Roman"/>
                </a:endParaRPr>
              </a:p>
              <a:p>
                <a:pPr marL="312420" indent="-274320">
                  <a:spcBef>
                    <a:spcPts val="715"/>
                  </a:spcBef>
                  <a:buClr>
                    <a:srgbClr val="0BD0D9"/>
                  </a:buClr>
                  <a:buSzPct val="96153"/>
                  <a:buFont typeface="Arial"/>
                  <a:buChar char="•"/>
                  <a:tabLst>
                    <a:tab pos="312420" algn="l"/>
                  </a:tabLst>
                </a:pP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What</a:t>
                </a:r>
                <a:r>
                  <a:rPr lang="en-US" sz="2600" i="1" spc="-6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is</a:t>
                </a:r>
                <a:r>
                  <a:rPr lang="en-US" sz="2600" i="1" spc="-6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each</a:t>
                </a:r>
                <a:r>
                  <a:rPr lang="en-US" sz="2600" i="1" spc="-6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term</a:t>
                </a:r>
                <a:r>
                  <a:rPr lang="en-US" sz="2600" i="1" spc="-6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under</a:t>
                </a:r>
                <a:r>
                  <a:rPr lang="en-US" sz="2600" i="1" spc="-6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the</a:t>
                </a:r>
                <a:r>
                  <a:rPr lang="en-US" sz="2600" i="1" spc="-6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summation</a:t>
                </a:r>
                <a:r>
                  <a:rPr lang="en-US" sz="2600" i="1" spc="-6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spc="-2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for?</a:t>
                </a:r>
                <a:endParaRPr lang="en-US" sz="2600" dirty="0">
                  <a:latin typeface="Constantia"/>
                  <a:cs typeface="Constantia"/>
                </a:endParaRPr>
              </a:p>
              <a:p>
                <a:pPr marL="312420" indent="-274320">
                  <a:spcBef>
                    <a:spcPts val="675"/>
                  </a:spcBef>
                  <a:buClr>
                    <a:srgbClr val="0BD0D9"/>
                  </a:buClr>
                  <a:buSzPct val="96153"/>
                  <a:buFont typeface="Arial"/>
                  <a:buChar char="•"/>
                  <a:tabLst>
                    <a:tab pos="312420" algn="l"/>
                  </a:tabLst>
                </a:pP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What</a:t>
                </a:r>
                <a:r>
                  <a:rPr lang="en-US" sz="2600" i="1" spc="-4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is</a:t>
                </a:r>
                <a:r>
                  <a:rPr lang="en-US" sz="2600" i="1" spc="-4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the</a:t>
                </a:r>
                <a:r>
                  <a:rPr lang="en-US" sz="2600" i="1" spc="-4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pc="-4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onstantia"/>
                      </a:rPr>
                      <m:t>Θ</m:t>
                    </m:r>
                  </m:oMath>
                </a14:m>
                <a:r>
                  <a:rPr lang="en-US" sz="2600" spc="14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(</a:t>
                </a:r>
                <a:r>
                  <a:rPr lang="en-US" sz="2600" i="1" spc="14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n</a:t>
                </a:r>
                <a:r>
                  <a:rPr lang="en-US" sz="2600" spc="145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)</a:t>
                </a:r>
                <a:r>
                  <a:rPr lang="en-US" sz="2600" spc="-8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term</a:t>
                </a:r>
                <a:r>
                  <a:rPr lang="en-US" sz="2600" i="1" spc="-4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 </a:t>
                </a:r>
                <a:r>
                  <a:rPr lang="en-US" sz="2600" i="1" spc="-20" dirty="0">
                    <a:solidFill>
                      <a:srgbClr val="0000FF"/>
                    </a:solidFill>
                    <a:latin typeface="Constantia"/>
                    <a:cs typeface="Constantia"/>
                  </a:rPr>
                  <a:t>for?</a:t>
                </a:r>
                <a:endParaRPr lang="en-US" sz="26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40" y="4232449"/>
                <a:ext cx="6649720" cy="1281761"/>
              </a:xfrm>
              <a:prstGeom prst="rect">
                <a:avLst/>
              </a:prstGeom>
              <a:blipFill>
                <a:blip r:embed="rId2"/>
                <a:stretch>
                  <a:fillRect l="-2200" r="-1650" b="-15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351DDD-1DD2-0E50-C6BB-6DB50596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780627"/>
            <a:ext cx="4800600" cy="887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4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59940" y="1849544"/>
                <a:ext cx="8912860" cy="3382336"/>
              </a:xfrm>
              <a:prstGeom prst="rect">
                <a:avLst/>
              </a:prstGeom>
            </p:spPr>
            <p:txBody>
              <a:bodyPr vert="horz" wrap="square" lIns="0" tIns="106045" rIns="0" bIns="0" rtlCol="0">
                <a:spAutoFit/>
              </a:bodyPr>
              <a:lstStyle/>
              <a:p>
                <a:pPr marL="287020" indent="-274320">
                  <a:spcBef>
                    <a:spcPts val="835"/>
                  </a:spcBef>
                  <a:buClr>
                    <a:srgbClr val="0BD0D9"/>
                  </a:buClr>
                  <a:buSzPct val="96153"/>
                  <a:buFont typeface="Arial"/>
                  <a:buChar char="•"/>
                  <a:tabLst>
                    <a:tab pos="287020" algn="l"/>
                  </a:tabLst>
                </a:pPr>
                <a:r>
                  <a:rPr lang="en-US" sz="2600" spc="-10" dirty="0">
                    <a:latin typeface="Constantia"/>
                    <a:cs typeface="Constantia"/>
                  </a:rPr>
                  <a:t>Divide</a:t>
                </a:r>
                <a:r>
                  <a:rPr lang="en-US" sz="2600" spc="-135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and</a:t>
                </a:r>
                <a:r>
                  <a:rPr lang="en-US" sz="2600" spc="-80" dirty="0">
                    <a:latin typeface="Constantia"/>
                    <a:cs typeface="Constantia"/>
                  </a:rPr>
                  <a:t> </a:t>
                </a:r>
                <a:r>
                  <a:rPr lang="en-US" sz="2600" spc="-10" dirty="0">
                    <a:latin typeface="Constantia"/>
                    <a:cs typeface="Constantia"/>
                  </a:rPr>
                  <a:t>conquer</a:t>
                </a:r>
                <a:endParaRPr lang="en-US" sz="2600" dirty="0">
                  <a:latin typeface="Constantia"/>
                  <a:cs typeface="Constantia"/>
                </a:endParaRPr>
              </a:p>
              <a:p>
                <a:pPr marL="650875" lvl="1" indent="-245110">
                  <a:lnSpc>
                    <a:spcPts val="2845"/>
                  </a:lnSpc>
                  <a:spcBef>
                    <a:spcPts val="680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b="1" dirty="0">
                    <a:latin typeface="Constantia"/>
                    <a:cs typeface="Constantia"/>
                  </a:rPr>
                  <a:t>Divide</a:t>
                </a:r>
                <a:r>
                  <a:rPr lang="en-US" sz="2400" dirty="0">
                    <a:latin typeface="Constantia"/>
                    <a:cs typeface="Constantia"/>
                  </a:rPr>
                  <a:t>:</a:t>
                </a:r>
                <a:r>
                  <a:rPr lang="en-US" sz="2400" spc="-10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partition</a:t>
                </a:r>
                <a:r>
                  <a:rPr lang="en-US" sz="2400" spc="-9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the</a:t>
                </a:r>
                <a:r>
                  <a:rPr lang="en-US" sz="2400" spc="-15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array</a:t>
                </a:r>
                <a:r>
                  <a:rPr lang="en-US" sz="2400" spc="-10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</a:t>
                </a:r>
                <a:r>
                  <a:rPr lang="en-US" sz="2400" i="1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]</a:t>
                </a:r>
                <a:r>
                  <a:rPr lang="en-US" sz="2400" spc="-4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into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spc="-35" dirty="0">
                    <a:latin typeface="Constantia"/>
                    <a:cs typeface="Constantia"/>
                  </a:rPr>
                  <a:t>two</a:t>
                </a:r>
                <a:r>
                  <a:rPr lang="en-US" sz="2400" spc="-114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subarrays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652145">
                  <a:lnSpc>
                    <a:spcPts val="2845"/>
                  </a:lnSpc>
                  <a:tabLst>
                    <a:tab pos="2336800" algn="l"/>
                  </a:tabLst>
                </a:pP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i="1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– 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1]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n-US" sz="2400" dirty="0">
                    <a:latin typeface="Constantia"/>
                    <a:cs typeface="Constantia"/>
                  </a:rPr>
                  <a:t>and</a:t>
                </a:r>
                <a:r>
                  <a:rPr lang="en-US" sz="2400" spc="-2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+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1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400" dirty="0">
                    <a:latin typeface="Times New Roman"/>
                    <a:cs typeface="Times New Roman"/>
                  </a:rPr>
                  <a:t>]</a:t>
                </a:r>
                <a:r>
                  <a:rPr lang="en-US" sz="2400" spc="-6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such</a:t>
                </a:r>
                <a:r>
                  <a:rPr lang="en-US" sz="2400" spc="-75" dirty="0">
                    <a:latin typeface="Constantia"/>
                    <a:cs typeface="Constantia"/>
                  </a:rPr>
                  <a:t> </a:t>
                </a:r>
                <a:r>
                  <a:rPr lang="en-US" sz="2400" spc="-20" dirty="0">
                    <a:latin typeface="Constantia"/>
                    <a:cs typeface="Constantia"/>
                  </a:rPr>
                  <a:t>that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652145"/>
                <a:r>
                  <a:rPr lang="en-US" sz="2400" dirty="0">
                    <a:latin typeface="Constantia"/>
                    <a:cs typeface="Constantia"/>
                  </a:rPr>
                  <a:t>each</a:t>
                </a:r>
                <a:r>
                  <a:rPr lang="en-US" sz="2400" spc="-105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element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of</a:t>
                </a:r>
                <a:r>
                  <a:rPr lang="en-US" sz="2400" spc="6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 .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 </a:t>
                </a:r>
                <a:r>
                  <a:rPr lang="en-US" sz="2400" dirty="0">
                    <a:latin typeface="Times New Roman"/>
                    <a:cs typeface="Times New Roman"/>
                  </a:rPr>
                  <a:t>–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1]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5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[</a:t>
                </a:r>
                <a:r>
                  <a:rPr lang="en-US" sz="2400" b="1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]</a:t>
                </a:r>
                <a:r>
                  <a:rPr lang="en-US" sz="2400" b="1" spc="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5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24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+ 1 .</a:t>
                </a:r>
                <a:r>
                  <a:rPr lang="en-US" sz="24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 </a:t>
                </a:r>
                <a:r>
                  <a:rPr lang="en-US" sz="2400" i="1" spc="-25" dirty="0">
                    <a:latin typeface="Times New Roman"/>
                    <a:cs typeface="Times New Roman"/>
                  </a:rPr>
                  <a:t>r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]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50875" lvl="1" indent="-245110">
                  <a:spcBef>
                    <a:spcPts val="625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b="1" spc="-10" dirty="0">
                    <a:latin typeface="Constantia"/>
                    <a:cs typeface="Constantia"/>
                  </a:rPr>
                  <a:t>Conquer</a:t>
                </a:r>
                <a:r>
                  <a:rPr lang="en-US" sz="2400" spc="-10" dirty="0">
                    <a:latin typeface="Constantia"/>
                    <a:cs typeface="Constantia"/>
                  </a:rPr>
                  <a:t>:</a:t>
                </a:r>
                <a:r>
                  <a:rPr lang="en-US" sz="2400" spc="-8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sort</a:t>
                </a:r>
                <a:r>
                  <a:rPr lang="en-US" sz="2400" spc="-9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the</a:t>
                </a:r>
                <a:r>
                  <a:rPr lang="en-US" sz="2400" spc="-95" dirty="0">
                    <a:latin typeface="Constantia"/>
                    <a:cs typeface="Constantia"/>
                  </a:rPr>
                  <a:t> </a:t>
                </a:r>
                <a:r>
                  <a:rPr lang="en-US" sz="2400" spc="-35" dirty="0">
                    <a:latin typeface="Constantia"/>
                    <a:cs typeface="Constantia"/>
                  </a:rPr>
                  <a:t>two</a:t>
                </a:r>
                <a:r>
                  <a:rPr lang="en-US" sz="2400" spc="-114" dirty="0">
                    <a:latin typeface="Constantia"/>
                    <a:cs typeface="Constantia"/>
                  </a:rPr>
                  <a:t> </a:t>
                </a:r>
                <a:r>
                  <a:rPr lang="en-US" sz="2400" spc="-20" dirty="0">
                    <a:latin typeface="Constantia"/>
                    <a:cs typeface="Constantia"/>
                  </a:rPr>
                  <a:t>subarrays</a:t>
                </a:r>
                <a:r>
                  <a:rPr lang="en-US" sz="2400" spc="-6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</a:t>
                </a:r>
                <a:r>
                  <a:rPr lang="en-US" sz="2400" i="1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i="1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–</a:t>
                </a:r>
                <a:r>
                  <a:rPr lang="en-US" sz="24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1]</a:t>
                </a:r>
                <a:r>
                  <a:rPr lang="en-US" sz="2400" spc="-7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and</a:t>
                </a:r>
                <a:r>
                  <a:rPr lang="en-US" sz="2400" spc="-2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400" dirty="0">
                    <a:latin typeface="Times New Roman"/>
                    <a:cs typeface="Times New Roman"/>
                  </a:rPr>
                  <a:t>[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q</a:t>
                </a:r>
                <a:r>
                  <a:rPr lang="en-US" sz="2400" i="1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-50" dirty="0">
                    <a:latin typeface="Times New Roman"/>
                    <a:cs typeface="Times New Roman"/>
                  </a:rPr>
                  <a:t>+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52145">
                  <a:spcBef>
                    <a:spcPts val="25"/>
                  </a:spcBef>
                  <a:tabLst>
                    <a:tab pos="155892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1 . . </a:t>
                </a:r>
                <a:r>
                  <a:rPr lang="en-US" sz="2400" i="1" spc="-25" dirty="0">
                    <a:latin typeface="Times New Roman"/>
                    <a:cs typeface="Times New Roman"/>
                  </a:rPr>
                  <a:t>r</a:t>
                </a:r>
                <a:r>
                  <a:rPr lang="en-US" sz="2400" spc="-25" dirty="0">
                    <a:latin typeface="Times New Roman"/>
                    <a:cs typeface="Times New Roman"/>
                  </a:rPr>
                  <a:t>]</a:t>
                </a:r>
                <a:r>
                  <a:rPr lang="en-US" sz="2400" dirty="0">
                    <a:latin typeface="Times New Roman"/>
                    <a:cs typeface="Times New Roman"/>
                  </a:rPr>
                  <a:t>	</a:t>
                </a:r>
                <a:r>
                  <a:rPr lang="en-US" sz="2400" dirty="0">
                    <a:latin typeface="Constantia"/>
                    <a:cs typeface="Constantia"/>
                  </a:rPr>
                  <a:t>by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spc="-25" dirty="0">
                    <a:latin typeface="Constantia"/>
                    <a:cs typeface="Constantia"/>
                  </a:rPr>
                  <a:t>recursive</a:t>
                </a:r>
                <a:r>
                  <a:rPr lang="en-US" sz="2400" spc="-12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calls</a:t>
                </a:r>
                <a:r>
                  <a:rPr lang="en-US" sz="2400" spc="-75" dirty="0">
                    <a:latin typeface="Constantia"/>
                    <a:cs typeface="Constantia"/>
                  </a:rPr>
                  <a:t> </a:t>
                </a:r>
                <a:r>
                  <a:rPr lang="en-US" sz="2400" spc="-30" dirty="0">
                    <a:latin typeface="Constantia"/>
                    <a:cs typeface="Constantia"/>
                  </a:rPr>
                  <a:t>to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quicksort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650875" lvl="1" indent="-245110">
                  <a:spcBef>
                    <a:spcPts val="525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b="1" spc="-10" dirty="0">
                    <a:latin typeface="Constantia"/>
                    <a:cs typeface="Constantia"/>
                  </a:rPr>
                  <a:t>Combine</a:t>
                </a:r>
                <a:r>
                  <a:rPr lang="en-US" sz="2400" spc="-10" dirty="0">
                    <a:latin typeface="Constantia"/>
                    <a:cs typeface="Constantia"/>
                  </a:rPr>
                  <a:t>:</a:t>
                </a:r>
                <a:r>
                  <a:rPr lang="en-US" sz="2400" spc="-140" dirty="0">
                    <a:latin typeface="Constantia"/>
                    <a:cs typeface="Constantia"/>
                  </a:rPr>
                  <a:t> </a:t>
                </a:r>
                <a:r>
                  <a:rPr lang="en-US" sz="2400" spc="-25" dirty="0">
                    <a:latin typeface="Constantia"/>
                    <a:cs typeface="Constantia"/>
                  </a:rPr>
                  <a:t>subarrays</a:t>
                </a:r>
                <a:r>
                  <a:rPr lang="en-US" sz="2400" spc="-125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already</a:t>
                </a:r>
                <a:r>
                  <a:rPr lang="en-US" sz="2400" spc="-14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sorted.</a:t>
                </a:r>
                <a:r>
                  <a:rPr lang="en-US" sz="2400" spc="-65" dirty="0">
                    <a:latin typeface="Constantia"/>
                    <a:cs typeface="Constantia"/>
                  </a:rPr>
                  <a:t> </a:t>
                </a:r>
                <a:r>
                  <a:rPr lang="en-US" sz="2400" spc="-35" dirty="0">
                    <a:latin typeface="Constantia"/>
                    <a:cs typeface="Constantia"/>
                  </a:rPr>
                  <a:t>No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work</a:t>
                </a:r>
                <a:r>
                  <a:rPr lang="en-US" sz="2400" spc="-65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needed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850900">
                  <a:spcBef>
                    <a:spcPts val="1075"/>
                  </a:spcBef>
                </a:pPr>
                <a:r>
                  <a:rPr lang="en-US" sz="2000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Q</a:t>
                </a:r>
                <a:r>
                  <a:rPr lang="en-US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UICKSORT</a:t>
                </a:r>
                <a:r>
                  <a:rPr lang="en-US" sz="2000" dirty="0">
                    <a:latin typeface="Times New Roman"/>
                    <a:cs typeface="Times New Roman"/>
                  </a:rPr>
                  <a:t>(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dirty="0">
                    <a:latin typeface="Times New Roman"/>
                    <a:cs typeface="Times New Roman"/>
                  </a:rPr>
                  <a:t>,</a:t>
                </a:r>
                <a:r>
                  <a:rPr lang="en-US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p</a:t>
                </a:r>
                <a:r>
                  <a:rPr lang="en-US" sz="2000" dirty="0">
                    <a:latin typeface="Times New Roman"/>
                    <a:cs typeface="Times New Roman"/>
                  </a:rPr>
                  <a:t>,</a:t>
                </a:r>
                <a:r>
                  <a:rPr lang="en-US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25" dirty="0">
                    <a:latin typeface="Times New Roman"/>
                    <a:cs typeface="Times New Roman"/>
                  </a:rPr>
                  <a:t>r</a:t>
                </a:r>
                <a:r>
                  <a:rPr lang="en-US" sz="2000" spc="-25" dirty="0">
                    <a:latin typeface="Times New Roman"/>
                    <a:cs typeface="Times New Roman"/>
                  </a:rPr>
                  <a:t>)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0" y="1849544"/>
                <a:ext cx="8912860" cy="3382336"/>
              </a:xfrm>
              <a:prstGeom prst="rect">
                <a:avLst/>
              </a:prstGeom>
              <a:blipFill>
                <a:blip r:embed="rId2"/>
                <a:stretch>
                  <a:fillRect l="-1915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2898140" y="5277611"/>
            <a:ext cx="34213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spcBef>
                <a:spcPts val="100"/>
              </a:spcBef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786765" indent="-774065">
              <a:buClr>
                <a:srgbClr val="009DD9"/>
              </a:buClr>
              <a:buSzPct val="70000"/>
              <a:buFont typeface="Times New Roman"/>
              <a:buAutoNum type="arabicPeriod"/>
              <a:tabLst>
                <a:tab pos="786765" algn="l"/>
              </a:tabLst>
            </a:pP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86765" indent="-774065">
              <a:buClr>
                <a:srgbClr val="009DD9"/>
              </a:buClr>
              <a:buSzPct val="70000"/>
              <a:buAutoNum type="arabicPeriod"/>
              <a:tabLst>
                <a:tab pos="78676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UICKSORT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25" dirty="0">
                <a:latin typeface="Times New Roman"/>
                <a:cs typeface="Times New Roman"/>
              </a:rPr>
              <a:t> 1)</a:t>
            </a:r>
            <a:endParaRPr sz="2000">
              <a:latin typeface="Times New Roman"/>
              <a:cs typeface="Times New Roman"/>
            </a:endParaRPr>
          </a:p>
          <a:p>
            <a:pPr marL="786765" indent="-774065">
              <a:buClr>
                <a:srgbClr val="009DD9"/>
              </a:buClr>
              <a:buSzPct val="70000"/>
              <a:buAutoNum type="arabicPeriod"/>
              <a:tabLst>
                <a:tab pos="78676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UICKSORT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q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9915" y="5699253"/>
            <a:ext cx="187833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27025">
              <a:lnSpc>
                <a:spcPct val="101099"/>
              </a:lnSpc>
              <a:spcBef>
                <a:spcPts val="75"/>
              </a:spcBef>
            </a:pPr>
            <a:r>
              <a:rPr dirty="0">
                <a:latin typeface="Constantia"/>
                <a:cs typeface="Constantia"/>
              </a:rPr>
              <a:t>Initial</a:t>
            </a:r>
            <a:r>
              <a:rPr spc="-8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call</a:t>
            </a:r>
            <a:r>
              <a:rPr spc="-35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is </a:t>
            </a:r>
            <a:r>
              <a:rPr spc="-10" dirty="0">
                <a:latin typeface="Constantia"/>
                <a:cs typeface="Constantia"/>
              </a:rPr>
              <a:t>Q</a:t>
            </a:r>
            <a:r>
              <a:rPr sz="1400" spc="-10" dirty="0">
                <a:latin typeface="Constantia"/>
                <a:cs typeface="Constantia"/>
              </a:rPr>
              <a:t>UICKSORT</a:t>
            </a:r>
            <a:r>
              <a:rPr spc="-10" dirty="0">
                <a:latin typeface="Constantia"/>
                <a:cs typeface="Constantia"/>
              </a:rPr>
              <a:t>(</a:t>
            </a:r>
            <a:r>
              <a:rPr i="1" spc="-10" dirty="0">
                <a:latin typeface="Constantia"/>
                <a:cs typeface="Constantia"/>
              </a:rPr>
              <a:t>A</a:t>
            </a:r>
            <a:r>
              <a:rPr spc="-10"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n</a:t>
            </a:r>
            <a:r>
              <a:rPr spc="-25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96440" y="1943101"/>
            <a:ext cx="7390130" cy="32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274320">
              <a:lnSpc>
                <a:spcPts val="2745"/>
              </a:lnSpc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50520" algn="l"/>
              </a:tabLst>
            </a:pPr>
            <a:r>
              <a:rPr sz="2600" spc="-25" dirty="0">
                <a:latin typeface="Constantia"/>
                <a:cs typeface="Constantia"/>
              </a:rPr>
              <a:t>So…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350" dirty="0">
              <a:latin typeface="Times New Roman"/>
              <a:cs typeface="Times New Roman"/>
            </a:endParaRPr>
          </a:p>
          <a:p>
            <a:pPr>
              <a:spcBef>
                <a:spcPts val="78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713740" marR="17780" lvl="1" indent="-245110">
              <a:lnSpc>
                <a:spcPct val="100800"/>
              </a:lnSpc>
              <a:buClr>
                <a:srgbClr val="0F6FC6"/>
              </a:buClr>
              <a:buSzPct val="83333"/>
              <a:buFont typeface="Arial"/>
              <a:buChar char="•"/>
              <a:tabLst>
                <a:tab pos="715645" algn="l"/>
              </a:tabLst>
            </a:pPr>
            <a:r>
              <a:rPr sz="2400" spc="-10" dirty="0">
                <a:latin typeface="Constantia"/>
                <a:cs typeface="Constantia"/>
              </a:rPr>
              <a:t>Note: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just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like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recurrence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expect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the 	</a:t>
            </a:r>
            <a:r>
              <a:rPr sz="2400" dirty="0">
                <a:latin typeface="Constantia"/>
                <a:cs typeface="Constantia"/>
              </a:rPr>
              <a:t>summation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starts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k</a:t>
            </a:r>
            <a:r>
              <a:rPr sz="2400" i="1" spc="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0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22850-FD1A-99D3-B84B-6A748E97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62200"/>
            <a:ext cx="4324586" cy="181451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1"/>
            <a:ext cx="10019453" cy="217078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5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5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1"/>
            <a:ext cx="10019453" cy="257089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What’s</a:t>
            </a:r>
            <a:r>
              <a:rPr sz="2100" i="1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1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10" dirty="0">
                <a:solidFill>
                  <a:srgbClr val="0000FF"/>
                </a:solidFill>
                <a:latin typeface="Constantia"/>
                <a:cs typeface="Constantia"/>
              </a:rPr>
              <a:t>answer?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1"/>
            <a:ext cx="10019453" cy="257089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35" dirty="0">
                <a:latin typeface="Constantia"/>
                <a:cs typeface="Constantia"/>
              </a:rPr>
              <a:t>n</a:t>
            </a:r>
            <a:r>
              <a:rPr sz="2100" spc="-3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0"/>
            <a:ext cx="10019453" cy="295818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 dirty="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35" dirty="0">
                <a:latin typeface="Constantia"/>
                <a:cs typeface="Constantia"/>
              </a:rPr>
              <a:t>n</a:t>
            </a:r>
            <a:r>
              <a:rPr sz="2100" spc="-35" dirty="0">
                <a:latin typeface="Constantia"/>
                <a:cs typeface="Constantia"/>
              </a:rPr>
              <a:t>)</a:t>
            </a:r>
            <a:endParaRPr sz="21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 dirty="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What’s</a:t>
            </a:r>
            <a:r>
              <a:rPr sz="2100" i="1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100" i="1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inductive</a:t>
            </a:r>
            <a:r>
              <a:rPr sz="2100" i="1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10" dirty="0">
                <a:solidFill>
                  <a:srgbClr val="0000FF"/>
                </a:solidFill>
                <a:latin typeface="Constantia"/>
                <a:cs typeface="Constantia"/>
              </a:rPr>
              <a:t>hypothesis?</a:t>
            </a:r>
            <a:endParaRPr sz="21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9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0"/>
            <a:ext cx="10019453" cy="295818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35" dirty="0">
                <a:latin typeface="Constantia"/>
                <a:cs typeface="Constantia"/>
              </a:rPr>
              <a:t>n</a:t>
            </a:r>
            <a:r>
              <a:rPr sz="2100" spc="-3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6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Symbol"/>
                <a:cs typeface="Symbol"/>
              </a:rPr>
              <a:t>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onstantia"/>
                <a:cs typeface="Constantia"/>
              </a:rPr>
              <a:t>an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b </a:t>
            </a:r>
            <a:r>
              <a:rPr sz="2100" spc="-20" dirty="0">
                <a:latin typeface="Constantia"/>
                <a:cs typeface="Constantia"/>
              </a:rPr>
              <a:t>for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some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constant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a</a:t>
            </a:r>
            <a:r>
              <a:rPr sz="2100" i="1" spc="-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b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650875" lvl="1" indent="-245110">
              <a:spcBef>
                <a:spcPts val="60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0"/>
            <a:ext cx="10019453" cy="334546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35" dirty="0">
                <a:latin typeface="Constantia"/>
                <a:cs typeface="Constantia"/>
              </a:rPr>
              <a:t>n</a:t>
            </a:r>
            <a:r>
              <a:rPr sz="2100" spc="-3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6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Symbol"/>
                <a:cs typeface="Symbol"/>
              </a:rPr>
              <a:t>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onstantia"/>
                <a:cs typeface="Constantia"/>
              </a:rPr>
              <a:t>an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b </a:t>
            </a:r>
            <a:r>
              <a:rPr sz="2100" spc="-20" dirty="0">
                <a:latin typeface="Constantia"/>
                <a:cs typeface="Constantia"/>
              </a:rPr>
              <a:t>for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some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constant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a</a:t>
            </a:r>
            <a:r>
              <a:rPr sz="2100" i="1" spc="-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b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100" i="1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spc="-10" dirty="0">
                <a:solidFill>
                  <a:srgbClr val="0000FF"/>
                </a:solidFill>
                <a:latin typeface="Constantia"/>
                <a:cs typeface="Constantia"/>
              </a:rPr>
              <a:t>value?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56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38588" y="1943100"/>
            <a:ext cx="10019453" cy="334546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pc="-120" dirty="0"/>
              <a:t>We</a:t>
            </a:r>
            <a:r>
              <a:rPr spc="-125" dirty="0"/>
              <a:t> </a:t>
            </a:r>
            <a:r>
              <a:rPr dirty="0"/>
              <a:t>can</a:t>
            </a:r>
            <a:r>
              <a:rPr spc="-125" dirty="0"/>
              <a:t> </a:t>
            </a:r>
            <a:r>
              <a:rPr spc="-20" dirty="0"/>
              <a:t>solve</a:t>
            </a:r>
            <a:r>
              <a:rPr spc="-105" dirty="0"/>
              <a:t> </a:t>
            </a:r>
            <a:r>
              <a:rPr dirty="0"/>
              <a:t>this</a:t>
            </a:r>
            <a:r>
              <a:rPr spc="-110" dirty="0"/>
              <a:t> </a:t>
            </a:r>
            <a:r>
              <a:rPr spc="-25" dirty="0"/>
              <a:t>recurrence</a:t>
            </a:r>
            <a:r>
              <a:rPr spc="-114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substitution method</a:t>
            </a: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Guess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answer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35" dirty="0">
                <a:latin typeface="Constantia"/>
                <a:cs typeface="Constantia"/>
              </a:rPr>
              <a:t>n</a:t>
            </a:r>
            <a:r>
              <a:rPr sz="2100" spc="-3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Assume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inductive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hypothesis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holds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61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i="1" dirty="0">
                <a:latin typeface="Constantia"/>
                <a:cs typeface="Constantia"/>
              </a:rPr>
              <a:t>T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Symbol"/>
                <a:cs typeface="Symbol"/>
              </a:rPr>
              <a:t>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Constantia"/>
                <a:cs typeface="Constantia"/>
              </a:rPr>
              <a:t>an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lg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b </a:t>
            </a:r>
            <a:r>
              <a:rPr sz="2100" spc="-20" dirty="0">
                <a:latin typeface="Constantia"/>
                <a:cs typeface="Constantia"/>
              </a:rPr>
              <a:t>for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some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constant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a</a:t>
            </a:r>
            <a:r>
              <a:rPr sz="2100" i="1" spc="-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b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49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10" dirty="0">
                <a:latin typeface="Constantia"/>
                <a:cs typeface="Constantia"/>
              </a:rPr>
              <a:t>Substitute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value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&lt;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926465" algn="l"/>
              </a:tabLst>
            </a:pP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value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k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the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recurrence</a:t>
            </a:r>
            <a:endParaRPr sz="2100">
              <a:latin typeface="Constantia"/>
              <a:cs typeface="Constantia"/>
            </a:endParaRPr>
          </a:p>
          <a:p>
            <a:pPr marL="650875" lvl="1" indent="-245110">
              <a:spcBef>
                <a:spcPts val="56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30" dirty="0">
                <a:latin typeface="Constantia"/>
                <a:cs typeface="Constantia"/>
              </a:rPr>
              <a:t>Prove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for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7012940" y="2401315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recurrence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to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be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solved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48</a:t>
            </a:fld>
            <a:endParaRPr spc="-25" dirty="0"/>
          </a:p>
        </p:txBody>
      </p:sp>
      <p:sp>
        <p:nvSpPr>
          <p:cNvPr id="39" name="object 39"/>
          <p:cNvSpPr txBox="1"/>
          <p:nvPr/>
        </p:nvSpPr>
        <p:spPr>
          <a:xfrm>
            <a:off x="7025641" y="5827267"/>
            <a:ext cx="2792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Note: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leaving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recurrence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25641" y="3236467"/>
            <a:ext cx="276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Plug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in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inductive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hypothesis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12941" y="4135628"/>
            <a:ext cx="2517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Expand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out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k</a:t>
            </a:r>
            <a:r>
              <a:rPr b="1" i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=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0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case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12940" y="4851907"/>
            <a:ext cx="2190750" cy="5549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2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/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is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just</a:t>
            </a:r>
            <a:r>
              <a:rPr b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a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constant,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so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fold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it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into</a:t>
            </a:r>
            <a:r>
              <a:rPr b="1" spc="-1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1750" b="1" spc="85" dirty="0">
                <a:solidFill>
                  <a:srgbClr val="04617B"/>
                </a:solidFill>
                <a:latin typeface="Symbol"/>
                <a:cs typeface="Symbol"/>
              </a:rPr>
              <a:t></a:t>
            </a:r>
            <a:r>
              <a:rPr b="1" spc="85" dirty="0">
                <a:solidFill>
                  <a:srgbClr val="04617B"/>
                </a:solidFill>
                <a:latin typeface="Times New Roman"/>
                <a:cs typeface="Times New Roman"/>
              </a:rPr>
              <a:t>(</a:t>
            </a:r>
            <a:r>
              <a:rPr b="1" i="1" spc="85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spc="85" dirty="0">
                <a:solidFill>
                  <a:srgbClr val="04617B"/>
                </a:solidFill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5226DCB-3A07-2286-E5EE-8A0163EB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0" y="2243627"/>
            <a:ext cx="4114800" cy="408372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33" name="object 33"/>
          <p:cNvSpPr txBox="1"/>
          <p:nvPr/>
        </p:nvSpPr>
        <p:spPr>
          <a:xfrm>
            <a:off x="7028815" y="3998468"/>
            <a:ext cx="247650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Evaluate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summation: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+</a:t>
            </a:r>
            <a:r>
              <a:rPr b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+…+</a:t>
            </a:r>
            <a:r>
              <a:rPr b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=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4617B"/>
                </a:solidFill>
                <a:latin typeface="Symbol"/>
                <a:cs typeface="Symbol"/>
              </a:rPr>
              <a:t></a:t>
            </a:r>
            <a:r>
              <a:rPr sz="1750" spc="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1)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12940" y="2398267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recurrence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to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be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solved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8816" y="4912867"/>
            <a:ext cx="309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Since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4617B"/>
                </a:solidFill>
                <a:latin typeface="Symbol"/>
                <a:cs typeface="Symbol"/>
              </a:rPr>
              <a:t></a:t>
            </a:r>
            <a:r>
              <a:rPr sz="1750" spc="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1 &lt;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, 2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b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1750" b="1" dirty="0">
                <a:solidFill>
                  <a:srgbClr val="04617B"/>
                </a:solidFill>
                <a:latin typeface="Symbol"/>
                <a:cs typeface="Symbol"/>
              </a:rPr>
              <a:t></a:t>
            </a:r>
            <a:r>
              <a:rPr sz="1750" spc="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1)/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&lt;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2</a:t>
            </a:r>
            <a:r>
              <a:rPr b="1" i="1" spc="-25" dirty="0">
                <a:solidFill>
                  <a:srgbClr val="04617B"/>
                </a:solidFill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12941" y="3236467"/>
            <a:ext cx="252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Distribute</a:t>
            </a:r>
            <a:r>
              <a:rPr b="1" spc="-4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4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summation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49</a:t>
            </a:fld>
            <a:endParaRPr spc="-25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B6B0DA8-8A43-EC66-F67B-394E97B0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50411"/>
            <a:ext cx="4800600" cy="4002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034796"/>
            <a:ext cx="2251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Partition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5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59940" y="1943101"/>
                <a:ext cx="7711440" cy="3204723"/>
              </a:xfrm>
              <a:prstGeom prst="rect">
                <a:avLst/>
              </a:prstGeom>
            </p:spPr>
            <p:txBody>
              <a:bodyPr vert="horz" wrap="square" lIns="0" tIns="3175" rIns="0" bIns="0" rtlCol="0">
                <a:spAutoFit/>
              </a:bodyPr>
              <a:lstStyle/>
              <a:p>
                <a:pPr marL="286385" marR="209550" indent="-274320">
                  <a:lnSpc>
                    <a:spcPct val="102299"/>
                  </a:lnSpc>
                  <a:spcBef>
                    <a:spcPts val="25"/>
                  </a:spcBef>
                  <a:buClr>
                    <a:srgbClr val="0BD0D9"/>
                  </a:buClr>
                  <a:buSzPct val="96153"/>
                  <a:buFont typeface="Arial"/>
                  <a:buChar char="•"/>
                  <a:tabLst>
                    <a:tab pos="286385" algn="l"/>
                  </a:tabLst>
                </a:pPr>
                <a:r>
                  <a:rPr lang="en-US" sz="2600" spc="-35" dirty="0">
                    <a:latin typeface="Constantia"/>
                    <a:cs typeface="Constantia"/>
                  </a:rPr>
                  <a:t>Clearly,</a:t>
                </a:r>
                <a:r>
                  <a:rPr lang="en-US" sz="2600" spc="-100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all</a:t>
                </a:r>
                <a:r>
                  <a:rPr lang="en-US" sz="2600" spc="-65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the</a:t>
                </a:r>
                <a:r>
                  <a:rPr lang="en-US" sz="2600" spc="-150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action</a:t>
                </a:r>
                <a:r>
                  <a:rPr lang="en-US" sz="2600" spc="-95" dirty="0">
                    <a:latin typeface="Constantia"/>
                    <a:cs typeface="Constantia"/>
                  </a:rPr>
                  <a:t> </a:t>
                </a:r>
                <a:r>
                  <a:rPr lang="en-US" sz="2600" spc="-10" dirty="0">
                    <a:latin typeface="Constantia"/>
                    <a:cs typeface="Constantia"/>
                  </a:rPr>
                  <a:t>takes</a:t>
                </a:r>
                <a:r>
                  <a:rPr lang="en-US" sz="2600" spc="-130" dirty="0">
                    <a:latin typeface="Constantia"/>
                    <a:cs typeface="Constantia"/>
                  </a:rPr>
                  <a:t> </a:t>
                </a:r>
                <a:r>
                  <a:rPr lang="en-US" sz="2600" spc="-10" dirty="0">
                    <a:latin typeface="Constantia"/>
                    <a:cs typeface="Constantia"/>
                  </a:rPr>
                  <a:t>place</a:t>
                </a:r>
                <a:r>
                  <a:rPr lang="en-US" sz="2600" spc="-90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in</a:t>
                </a:r>
                <a:r>
                  <a:rPr lang="en-US" sz="2600" spc="-100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the</a:t>
                </a:r>
                <a:r>
                  <a:rPr lang="en-US" sz="2600" spc="-90" dirty="0">
                    <a:latin typeface="Constantia"/>
                    <a:cs typeface="Constantia"/>
                  </a:rPr>
                  <a:t> </a:t>
                </a:r>
                <a:r>
                  <a:rPr lang="en-US" sz="2600" spc="-10" dirty="0">
                    <a:latin typeface="Constantia"/>
                    <a:cs typeface="Constantia"/>
                  </a:rPr>
                  <a:t>P</a:t>
                </a:r>
                <a:r>
                  <a:rPr lang="en-US" sz="2000" spc="-10" dirty="0">
                    <a:latin typeface="Constantia"/>
                    <a:cs typeface="Constantia"/>
                  </a:rPr>
                  <a:t>ARTITION</a:t>
                </a:r>
                <a:r>
                  <a:rPr lang="en-US" sz="2600" spc="-10" dirty="0">
                    <a:latin typeface="Constantia"/>
                    <a:cs typeface="Constantia"/>
                  </a:rPr>
                  <a:t>() function</a:t>
                </a:r>
                <a:endParaRPr lang="en-US" sz="2600" dirty="0">
                  <a:latin typeface="Constantia"/>
                  <a:cs typeface="Constantia"/>
                </a:endParaRPr>
              </a:p>
              <a:p>
                <a:pPr marL="650875" lvl="1" indent="-245110">
                  <a:spcBef>
                    <a:spcPts val="585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spc="-20" dirty="0">
                    <a:latin typeface="Constantia"/>
                    <a:cs typeface="Constantia"/>
                  </a:rPr>
                  <a:t>Rearrange</a:t>
                </a:r>
                <a:r>
                  <a:rPr lang="en-US" sz="2400" spc="-114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the</a:t>
                </a:r>
                <a:r>
                  <a:rPr lang="en-US" sz="2400" spc="-14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subarray</a:t>
                </a:r>
                <a:r>
                  <a:rPr lang="en-US" sz="2400" spc="-10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in</a:t>
                </a:r>
                <a:r>
                  <a:rPr lang="en-US" sz="2400" spc="-10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solidFill>
                      <a:srgbClr val="FF0000"/>
                    </a:solidFill>
                    <a:latin typeface="Constantia"/>
                    <a:cs typeface="Constantia"/>
                  </a:rPr>
                  <a:t>place</a:t>
                </a:r>
                <a:endParaRPr lang="en-US" sz="2400" dirty="0">
                  <a:solidFill>
                    <a:srgbClr val="FF0000"/>
                  </a:solidFill>
                  <a:latin typeface="Constantia"/>
                  <a:cs typeface="Constantia"/>
                </a:endParaRPr>
              </a:p>
              <a:p>
                <a:pPr marL="650875" lvl="1" indent="-245110">
                  <a:spcBef>
                    <a:spcPts val="530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dirty="0">
                    <a:latin typeface="Constantia"/>
                    <a:cs typeface="Constantia"/>
                  </a:rPr>
                  <a:t>End</a:t>
                </a:r>
                <a:r>
                  <a:rPr lang="en-US" sz="2400" spc="-65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result: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926465" lvl="2" indent="-246379">
                  <a:spcBef>
                    <a:spcPts val="515"/>
                  </a:spcBef>
                  <a:buClr>
                    <a:srgbClr val="009DD9"/>
                  </a:buClr>
                  <a:buSzPct val="71428"/>
                  <a:buFont typeface="Arial"/>
                  <a:buChar char="•"/>
                  <a:tabLst>
                    <a:tab pos="926465" algn="l"/>
                  </a:tabLst>
                </a:pPr>
                <a:r>
                  <a:rPr lang="en-US" sz="2100" spc="-85" dirty="0">
                    <a:latin typeface="Constantia"/>
                    <a:cs typeface="Constantia"/>
                  </a:rPr>
                  <a:t>Two</a:t>
                </a:r>
                <a:r>
                  <a:rPr lang="en-US" sz="2100" spc="-75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subarrays</a:t>
                </a:r>
                <a:endParaRPr lang="en-US" sz="2100" dirty="0">
                  <a:latin typeface="Constantia"/>
                  <a:cs typeface="Constantia"/>
                </a:endParaRPr>
              </a:p>
              <a:p>
                <a:pPr marL="926465" lvl="2" indent="-246379">
                  <a:spcBef>
                    <a:spcPts val="575"/>
                  </a:spcBef>
                  <a:buClr>
                    <a:srgbClr val="009DD9"/>
                  </a:buClr>
                  <a:buSzPct val="71428"/>
                  <a:buFont typeface="Arial"/>
                  <a:buChar char="•"/>
                  <a:tabLst>
                    <a:tab pos="926465" algn="l"/>
                  </a:tabLst>
                </a:pPr>
                <a:r>
                  <a:rPr lang="en-US" sz="2100" dirty="0">
                    <a:latin typeface="Constantia"/>
                    <a:cs typeface="Constantia"/>
                  </a:rPr>
                  <a:t>All</a:t>
                </a:r>
                <a:r>
                  <a:rPr lang="en-US" sz="2100" spc="-114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values</a:t>
                </a:r>
                <a:r>
                  <a:rPr lang="en-US" sz="2100" spc="-70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in</a:t>
                </a:r>
                <a:r>
                  <a:rPr lang="en-US" sz="2100" spc="-65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first</a:t>
                </a:r>
                <a:r>
                  <a:rPr lang="en-US" sz="2100" spc="-120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subarray</a:t>
                </a:r>
                <a:r>
                  <a:rPr lang="en-US" sz="2100" spc="-355" dirty="0">
                    <a:latin typeface="Symbol"/>
                    <a:cs typeface="Constantia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100" b="0" i="1" spc="-355" smtClean="0">
                        <a:latin typeface="Cambria Math" panose="02040503050406030204" pitchFamily="18" charset="0"/>
                        <a:cs typeface="Constantia"/>
                      </a:rPr>
                      <m:t>≤   </m:t>
                    </m:r>
                  </m:oMath>
                </a14:m>
                <a:r>
                  <a:rPr lang="en-US" sz="2100" dirty="0">
                    <a:latin typeface="Constantia"/>
                    <a:cs typeface="Constantia"/>
                  </a:rPr>
                  <a:t>all</a:t>
                </a:r>
                <a:r>
                  <a:rPr lang="en-US" sz="2100" spc="-90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values</a:t>
                </a:r>
                <a:r>
                  <a:rPr lang="en-US" sz="2100" spc="-65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in</a:t>
                </a:r>
                <a:r>
                  <a:rPr lang="en-US" sz="2100" spc="-95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second</a:t>
                </a:r>
                <a:endParaRPr lang="en-US" sz="2100" dirty="0">
                  <a:latin typeface="Constantia"/>
                  <a:cs typeface="Constantia"/>
                </a:endParaRPr>
              </a:p>
              <a:p>
                <a:pPr marL="927100" marR="5080" lvl="2" indent="-247015">
                  <a:lnSpc>
                    <a:spcPts val="2500"/>
                  </a:lnSpc>
                  <a:spcBef>
                    <a:spcPts val="580"/>
                  </a:spcBef>
                  <a:buClr>
                    <a:srgbClr val="009DD9"/>
                  </a:buClr>
                  <a:buSzPct val="71428"/>
                  <a:buFont typeface="Arial"/>
                  <a:buChar char="•"/>
                  <a:tabLst>
                    <a:tab pos="927100" algn="l"/>
                  </a:tabLst>
                </a:pPr>
                <a:r>
                  <a:rPr lang="en-US" sz="2100" spc="-10" dirty="0">
                    <a:latin typeface="Constantia"/>
                    <a:cs typeface="Constantia"/>
                  </a:rPr>
                  <a:t>Returns</a:t>
                </a:r>
                <a:r>
                  <a:rPr lang="en-US" sz="2100" spc="-85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the</a:t>
                </a:r>
                <a:r>
                  <a:rPr lang="en-US" sz="2100" spc="-80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index</a:t>
                </a:r>
                <a:r>
                  <a:rPr lang="en-US" sz="2100" spc="-110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of</a:t>
                </a:r>
                <a:r>
                  <a:rPr lang="en-US" sz="2100" spc="5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the</a:t>
                </a:r>
                <a:r>
                  <a:rPr lang="en-US" sz="2100" spc="-80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“pivot”</a:t>
                </a:r>
                <a:r>
                  <a:rPr lang="en-US" sz="2100" spc="-70" dirty="0">
                    <a:latin typeface="Constantia"/>
                    <a:cs typeface="Constantia"/>
                  </a:rPr>
                  <a:t> </a:t>
                </a:r>
                <a:r>
                  <a:rPr lang="en-US" sz="2100" spc="-10" dirty="0">
                    <a:latin typeface="Constantia"/>
                    <a:cs typeface="Constantia"/>
                  </a:rPr>
                  <a:t>element</a:t>
                </a:r>
                <a:r>
                  <a:rPr lang="en-US" sz="2100" spc="-114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separating</a:t>
                </a:r>
                <a:r>
                  <a:rPr lang="en-US" sz="2100" spc="-50" dirty="0">
                    <a:latin typeface="Constantia"/>
                    <a:cs typeface="Constantia"/>
                  </a:rPr>
                  <a:t> </a:t>
                </a:r>
                <a:r>
                  <a:rPr lang="en-US" sz="2100" dirty="0">
                    <a:latin typeface="Constantia"/>
                    <a:cs typeface="Constantia"/>
                  </a:rPr>
                  <a:t>the</a:t>
                </a:r>
                <a:r>
                  <a:rPr lang="en-US" sz="2100" spc="-105" dirty="0">
                    <a:latin typeface="Constantia"/>
                    <a:cs typeface="Constantia"/>
                  </a:rPr>
                  <a:t> </a:t>
                </a:r>
                <a:r>
                  <a:rPr lang="en-US" sz="2100" spc="-25" dirty="0">
                    <a:latin typeface="Constantia"/>
                    <a:cs typeface="Constantia"/>
                  </a:rPr>
                  <a:t>two </a:t>
                </a:r>
                <a:r>
                  <a:rPr lang="en-US" sz="2100" spc="-10" dirty="0">
                    <a:latin typeface="Constantia"/>
                    <a:cs typeface="Constantia"/>
                  </a:rPr>
                  <a:t>subarrays.</a:t>
                </a:r>
                <a:endParaRPr sz="21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0" y="1943101"/>
                <a:ext cx="7711440" cy="3204723"/>
              </a:xfrm>
              <a:prstGeom prst="rect">
                <a:avLst/>
              </a:prstGeom>
              <a:blipFill>
                <a:blip r:embed="rId2"/>
                <a:stretch>
                  <a:fillRect l="-2213" t="-3048" r="-2213" b="-4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7012938" y="4699508"/>
            <a:ext cx="2854960" cy="13392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5" marR="5080">
              <a:lnSpc>
                <a:spcPct val="102200"/>
              </a:lnSpc>
              <a:spcBef>
                <a:spcPts val="50"/>
              </a:spcBef>
            </a:pP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Remember,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our</a:t>
            </a:r>
            <a:r>
              <a:rPr b="1" spc="-5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goal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is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to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get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T(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) </a:t>
            </a:r>
            <a:r>
              <a:rPr sz="1750" b="1" spc="-170" dirty="0">
                <a:solidFill>
                  <a:srgbClr val="04617B"/>
                </a:solidFill>
                <a:latin typeface="Symbol"/>
                <a:cs typeface="Symbol"/>
              </a:rPr>
              <a:t></a:t>
            </a:r>
            <a:r>
              <a:rPr sz="1750" spc="1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an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lg 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i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+</a:t>
            </a:r>
            <a:r>
              <a:rPr b="1" spc="-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i="1" spc="-50" dirty="0">
                <a:solidFill>
                  <a:srgbClr val="04617B"/>
                </a:solidFill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635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Pick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a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large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enough</a:t>
            </a:r>
            <a:r>
              <a:rPr b="1" spc="-3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that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20"/>
              </a:spcBef>
            </a:pP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an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/4</a:t>
            </a:r>
            <a:r>
              <a:rPr b="1" spc="-4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dominates</a:t>
            </a:r>
            <a:r>
              <a:rPr b="1" spc="-4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sz="1750" b="1" spc="60" dirty="0">
                <a:solidFill>
                  <a:srgbClr val="04617B"/>
                </a:solidFill>
                <a:latin typeface="Symbol"/>
                <a:cs typeface="Symbol"/>
              </a:rPr>
              <a:t></a:t>
            </a:r>
            <a:r>
              <a:rPr b="1" spc="60" dirty="0">
                <a:solidFill>
                  <a:srgbClr val="04617B"/>
                </a:solidFill>
                <a:latin typeface="Times New Roman"/>
                <a:cs typeface="Times New Roman"/>
              </a:rPr>
              <a:t>(</a:t>
            </a:r>
            <a:r>
              <a:rPr b="1" i="1" spc="60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spc="60" dirty="0">
                <a:solidFill>
                  <a:srgbClr val="04617B"/>
                </a:solidFill>
                <a:latin typeface="Times New Roman"/>
                <a:cs typeface="Times New Roman"/>
              </a:rPr>
              <a:t>)+</a:t>
            </a:r>
            <a:r>
              <a:rPr b="1" i="1" spc="60" dirty="0">
                <a:solidFill>
                  <a:srgbClr val="04617B"/>
                </a:solidFill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566" y="3282188"/>
            <a:ext cx="2085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We’ll</a:t>
            </a:r>
            <a:r>
              <a:rPr b="1" spc="-6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prove</a:t>
            </a:r>
            <a:r>
              <a:rPr b="1" spc="-5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this</a:t>
            </a:r>
            <a:r>
              <a:rPr b="1" spc="-5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later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0565" y="4074667"/>
            <a:ext cx="253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Distribute</a:t>
            </a:r>
            <a:r>
              <a:rPr b="1" spc="-4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3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(2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a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/</a:t>
            </a:r>
            <a:r>
              <a:rPr b="1" i="1" dirty="0">
                <a:solidFill>
                  <a:srgbClr val="04617B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)</a:t>
            </a:r>
            <a:r>
              <a:rPr b="1" spc="-3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term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2940" y="2398267"/>
            <a:ext cx="272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The</a:t>
            </a:r>
            <a:r>
              <a:rPr b="1" spc="-25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recurrence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to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4617B"/>
                </a:solidFill>
                <a:latin typeface="Times New Roman"/>
                <a:cs typeface="Times New Roman"/>
              </a:rPr>
              <a:t>be</a:t>
            </a:r>
            <a:r>
              <a:rPr b="1" spc="-20" dirty="0">
                <a:solidFill>
                  <a:srgbClr val="04617B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4617B"/>
                </a:solidFill>
                <a:latin typeface="Times New Roman"/>
                <a:cs typeface="Times New Roman"/>
              </a:rPr>
              <a:t>solved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50</a:t>
            </a:fld>
            <a:endParaRPr spc="-25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E5A5D8-F5ED-ED05-BB54-C37D58B1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57915"/>
            <a:ext cx="4648200" cy="369406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391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/>
              <a:t>Analysis</a:t>
            </a:r>
            <a:r>
              <a:rPr sz="4500" spc="-135" dirty="0"/>
              <a:t> </a:t>
            </a:r>
            <a:r>
              <a:rPr sz="4500" dirty="0"/>
              <a:t>of</a:t>
            </a:r>
            <a:r>
              <a:rPr sz="4500" spc="-135" dirty="0"/>
              <a:t> </a:t>
            </a:r>
            <a:r>
              <a:rPr sz="4500" dirty="0"/>
              <a:t>Quicksort:</a:t>
            </a:r>
            <a:r>
              <a:rPr sz="4500" spc="-145" dirty="0"/>
              <a:t> </a:t>
            </a:r>
            <a:r>
              <a:rPr sz="4500" spc="-25" dirty="0"/>
              <a:t>Average</a:t>
            </a:r>
            <a:r>
              <a:rPr sz="4500" spc="-135" dirty="0"/>
              <a:t> </a:t>
            </a:r>
            <a:r>
              <a:rPr sz="4500" spc="-20" dirty="0"/>
              <a:t>Case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51</a:t>
            </a:fld>
            <a:endParaRPr spc="-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59940" y="1888151"/>
                <a:ext cx="7021830" cy="2180725"/>
              </a:xfrm>
              <a:prstGeom prst="rect">
                <a:avLst/>
              </a:prstGeom>
            </p:spPr>
            <p:txBody>
              <a:bodyPr vert="horz" wrap="square" lIns="0" tIns="79375" rIns="0" bIns="0" rtlCol="0">
                <a:spAutoFit/>
              </a:bodyPr>
              <a:lstStyle/>
              <a:p>
                <a:pPr marL="287020" indent="-274320">
                  <a:spcBef>
                    <a:spcPts val="625"/>
                  </a:spcBef>
                  <a:buClr>
                    <a:srgbClr val="0BD0D9"/>
                  </a:buClr>
                  <a:buSzPct val="96153"/>
                  <a:buFont typeface="Arial"/>
                  <a:buChar char="•"/>
                  <a:tabLst>
                    <a:tab pos="287020" algn="l"/>
                    <a:tab pos="3324860" algn="l"/>
                  </a:tabLst>
                </a:pPr>
                <a:r>
                  <a:rPr lang="en-US" sz="2600" dirty="0">
                    <a:latin typeface="Constantia"/>
                    <a:cs typeface="Constantia"/>
                  </a:rPr>
                  <a:t>So</a:t>
                </a:r>
                <a:r>
                  <a:rPr lang="en-US" sz="2600" spc="-95" dirty="0"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latin typeface="Constantia"/>
                    <a:cs typeface="Constantia"/>
                  </a:rPr>
                  <a:t>T</a:t>
                </a:r>
                <a:r>
                  <a:rPr lang="en-US" sz="2600" dirty="0">
                    <a:latin typeface="Constantia"/>
                    <a:cs typeface="Constantia"/>
                  </a:rPr>
                  <a:t>(</a:t>
                </a:r>
                <a:r>
                  <a:rPr lang="en-US" sz="2600" i="1" dirty="0">
                    <a:latin typeface="Constantia"/>
                    <a:cs typeface="Constantia"/>
                  </a:rPr>
                  <a:t>n</a:t>
                </a:r>
                <a:r>
                  <a:rPr lang="en-US" sz="2600" dirty="0">
                    <a:latin typeface="Constantia"/>
                    <a:cs typeface="Constantia"/>
                  </a:rPr>
                  <a:t>)</a:t>
                </a:r>
                <a:r>
                  <a:rPr lang="en-US" sz="2600" spc="-20" dirty="0">
                    <a:latin typeface="Constantia"/>
                    <a:cs typeface="Constant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pc="-20" smtClean="0">
                        <a:latin typeface="Cambria Math" panose="02040503050406030204" pitchFamily="18" charset="0"/>
                        <a:cs typeface="Constantia"/>
                      </a:rPr>
                      <m:t>≤</m:t>
                    </m:r>
                  </m:oMath>
                </a14:m>
                <a:r>
                  <a:rPr lang="en-US" sz="26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600" i="1" dirty="0">
                    <a:latin typeface="Constantia"/>
                    <a:cs typeface="Constantia"/>
                  </a:rPr>
                  <a:t>an</a:t>
                </a:r>
                <a:r>
                  <a:rPr lang="en-US" sz="2600" i="1" spc="15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lg</a:t>
                </a:r>
                <a:r>
                  <a:rPr lang="en-US" sz="2600" spc="-20" dirty="0"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latin typeface="Constantia"/>
                    <a:cs typeface="Constantia"/>
                  </a:rPr>
                  <a:t>n</a:t>
                </a:r>
                <a:r>
                  <a:rPr lang="en-US" sz="2600" i="1" spc="20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+</a:t>
                </a:r>
                <a:r>
                  <a:rPr lang="en-US" sz="2600" spc="-20" dirty="0">
                    <a:latin typeface="Constantia"/>
                    <a:cs typeface="Constantia"/>
                  </a:rPr>
                  <a:t> </a:t>
                </a:r>
                <a:r>
                  <a:rPr lang="en-US" sz="2600" i="1" spc="-50" dirty="0">
                    <a:latin typeface="Constantia"/>
                    <a:cs typeface="Constantia"/>
                  </a:rPr>
                  <a:t>b</a:t>
                </a:r>
                <a:r>
                  <a:rPr lang="en-US" sz="2600" i="1" dirty="0">
                    <a:latin typeface="Constantia"/>
                    <a:cs typeface="Constantia"/>
                  </a:rPr>
                  <a:t>	</a:t>
                </a:r>
                <a:r>
                  <a:rPr lang="en-US" sz="2600" spc="-20" dirty="0">
                    <a:latin typeface="Constantia"/>
                    <a:cs typeface="Constantia"/>
                  </a:rPr>
                  <a:t>for</a:t>
                </a:r>
                <a:r>
                  <a:rPr lang="en-US" sz="2600" spc="-155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certain</a:t>
                </a:r>
                <a:r>
                  <a:rPr lang="en-US" sz="2600" spc="-110" dirty="0">
                    <a:latin typeface="Constantia"/>
                    <a:cs typeface="Constantia"/>
                  </a:rPr>
                  <a:t> </a:t>
                </a:r>
                <a:r>
                  <a:rPr lang="en-US" sz="2600" i="1" dirty="0">
                    <a:latin typeface="Constantia"/>
                    <a:cs typeface="Constantia"/>
                  </a:rPr>
                  <a:t>a</a:t>
                </a:r>
                <a:r>
                  <a:rPr lang="en-US" sz="2600" i="1" spc="-65" dirty="0">
                    <a:latin typeface="Constantia"/>
                    <a:cs typeface="Constantia"/>
                  </a:rPr>
                  <a:t> </a:t>
                </a:r>
                <a:r>
                  <a:rPr lang="en-US" sz="2600" dirty="0">
                    <a:latin typeface="Constantia"/>
                    <a:cs typeface="Constantia"/>
                  </a:rPr>
                  <a:t>and</a:t>
                </a:r>
                <a:r>
                  <a:rPr lang="en-US" sz="2600" spc="-45" dirty="0">
                    <a:latin typeface="Constantia"/>
                    <a:cs typeface="Constantia"/>
                  </a:rPr>
                  <a:t> </a:t>
                </a:r>
                <a:r>
                  <a:rPr lang="en-US" sz="2600" i="1" spc="-50" dirty="0">
                    <a:latin typeface="Constantia"/>
                    <a:cs typeface="Constantia"/>
                  </a:rPr>
                  <a:t>b</a:t>
                </a:r>
                <a:endParaRPr lang="en-US" sz="2600" dirty="0">
                  <a:latin typeface="Constantia"/>
                  <a:cs typeface="Constantia"/>
                </a:endParaRPr>
              </a:p>
              <a:p>
                <a:pPr marL="650875" lvl="1" indent="-245110">
                  <a:spcBef>
                    <a:spcPts val="490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dirty="0">
                    <a:latin typeface="Constantia"/>
                    <a:cs typeface="Constantia"/>
                  </a:rPr>
                  <a:t>Thus,</a:t>
                </a:r>
                <a:r>
                  <a:rPr lang="en-US" sz="2400" spc="-11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the</a:t>
                </a:r>
                <a:r>
                  <a:rPr lang="en-US" sz="2400" spc="-10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induction</a:t>
                </a:r>
                <a:r>
                  <a:rPr lang="en-US" sz="2400" spc="-8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holds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650875" lvl="1" indent="-245110">
                  <a:spcBef>
                    <a:spcPts val="625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0875" algn="l"/>
                  </a:tabLst>
                </a:pPr>
                <a:r>
                  <a:rPr lang="en-US" sz="2400" dirty="0">
                    <a:latin typeface="Constantia"/>
                    <a:cs typeface="Constantia"/>
                  </a:rPr>
                  <a:t>Thus</a:t>
                </a:r>
                <a:r>
                  <a:rPr lang="en-US" sz="2400" spc="-70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Constantia"/>
                    <a:cs typeface="Constantia"/>
                  </a:rPr>
                  <a:t>T</a:t>
                </a:r>
                <a:r>
                  <a:rPr lang="en-US" sz="2400" dirty="0">
                    <a:latin typeface="Constantia"/>
                    <a:cs typeface="Constantia"/>
                  </a:rPr>
                  <a:t>(</a:t>
                </a:r>
                <a:r>
                  <a:rPr lang="en-US" sz="2400" i="1" dirty="0">
                    <a:latin typeface="Constantia"/>
                    <a:cs typeface="Constantia"/>
                  </a:rPr>
                  <a:t>n</a:t>
                </a:r>
                <a:r>
                  <a:rPr lang="en-US" sz="2400" dirty="0">
                    <a:latin typeface="Constantia"/>
                    <a:cs typeface="Constantia"/>
                  </a:rPr>
                  <a:t>)</a:t>
                </a:r>
                <a:r>
                  <a:rPr lang="en-US" sz="2400" spc="-2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=</a:t>
                </a:r>
                <a:r>
                  <a:rPr lang="en-US" sz="2400" spc="-2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O(</a:t>
                </a:r>
                <a:r>
                  <a:rPr lang="en-US" sz="2400" i="1" dirty="0">
                    <a:latin typeface="Constantia"/>
                    <a:cs typeface="Constantia"/>
                  </a:rPr>
                  <a:t>n</a:t>
                </a:r>
                <a:r>
                  <a:rPr lang="en-US" sz="2400" i="1" spc="1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lg</a:t>
                </a:r>
                <a:r>
                  <a:rPr lang="en-US" sz="2400" spc="-20" dirty="0">
                    <a:latin typeface="Constantia"/>
                    <a:cs typeface="Constantia"/>
                  </a:rPr>
                  <a:t> </a:t>
                </a:r>
                <a:r>
                  <a:rPr lang="en-US" sz="2400" i="1" spc="-25" dirty="0">
                    <a:latin typeface="Constantia"/>
                    <a:cs typeface="Constantia"/>
                  </a:rPr>
                  <a:t>n</a:t>
                </a:r>
                <a:r>
                  <a:rPr lang="en-US" sz="2400" spc="-25" dirty="0">
                    <a:latin typeface="Constantia"/>
                    <a:cs typeface="Constantia"/>
                  </a:rPr>
                  <a:t>)</a:t>
                </a:r>
                <a:endParaRPr lang="en-US" sz="2400" dirty="0">
                  <a:latin typeface="Constantia"/>
                  <a:cs typeface="Constantia"/>
                </a:endParaRPr>
              </a:p>
              <a:p>
                <a:pPr marL="650240" marR="5080" lvl="1" indent="-245110">
                  <a:lnSpc>
                    <a:spcPts val="2810"/>
                  </a:lnSpc>
                  <a:spcBef>
                    <a:spcPts val="750"/>
                  </a:spcBef>
                  <a:buClr>
                    <a:srgbClr val="0F6FC6"/>
                  </a:buClr>
                  <a:buSzPct val="83333"/>
                  <a:buFont typeface="Arial"/>
                  <a:buChar char="•"/>
                  <a:tabLst>
                    <a:tab pos="652145" algn="l"/>
                  </a:tabLst>
                </a:pPr>
                <a:r>
                  <a:rPr lang="en-US" sz="2400" dirty="0">
                    <a:latin typeface="Constantia"/>
                    <a:cs typeface="Constantia"/>
                  </a:rPr>
                  <a:t>Thus,</a:t>
                </a:r>
                <a:r>
                  <a:rPr lang="en-US" sz="2400" spc="-12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quicksort</a:t>
                </a:r>
                <a:r>
                  <a:rPr lang="en-US" sz="2400" spc="-114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runs</a:t>
                </a:r>
                <a:r>
                  <a:rPr lang="en-US" sz="2400" spc="-6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in</a:t>
                </a:r>
                <a:r>
                  <a:rPr lang="en-US" sz="2400" spc="-5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O(</a:t>
                </a:r>
                <a:r>
                  <a:rPr lang="en-US" sz="2400" i="1" dirty="0">
                    <a:latin typeface="Constantia"/>
                    <a:cs typeface="Constantia"/>
                  </a:rPr>
                  <a:t>n</a:t>
                </a:r>
                <a:r>
                  <a:rPr lang="en-US" sz="2400" i="1" spc="10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lg</a:t>
                </a:r>
                <a:r>
                  <a:rPr lang="en-US" sz="2400" spc="-15" dirty="0">
                    <a:latin typeface="Constantia"/>
                    <a:cs typeface="Constantia"/>
                  </a:rPr>
                  <a:t> </a:t>
                </a:r>
                <a:r>
                  <a:rPr lang="en-US" sz="2400" i="1" dirty="0">
                    <a:latin typeface="Constantia"/>
                    <a:cs typeface="Constantia"/>
                  </a:rPr>
                  <a:t>n</a:t>
                </a:r>
                <a:r>
                  <a:rPr lang="en-US" sz="2400" dirty="0">
                    <a:latin typeface="Constantia"/>
                    <a:cs typeface="Constantia"/>
                  </a:rPr>
                  <a:t>)</a:t>
                </a:r>
                <a:r>
                  <a:rPr lang="en-US" sz="2400" spc="-4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time</a:t>
                </a:r>
                <a:r>
                  <a:rPr lang="en-US" sz="2400" spc="-135" dirty="0">
                    <a:latin typeface="Constantia"/>
                    <a:cs typeface="Constantia"/>
                  </a:rPr>
                  <a:t> </a:t>
                </a:r>
                <a:r>
                  <a:rPr lang="en-US" sz="2400" dirty="0">
                    <a:latin typeface="Constantia"/>
                    <a:cs typeface="Constantia"/>
                  </a:rPr>
                  <a:t>on</a:t>
                </a:r>
                <a:r>
                  <a:rPr lang="en-US" sz="2400" spc="-110" dirty="0">
                    <a:latin typeface="Constantia"/>
                    <a:cs typeface="Constantia"/>
                  </a:rPr>
                  <a:t> </a:t>
                </a:r>
                <a:r>
                  <a:rPr lang="en-US" sz="2400" spc="-10" dirty="0">
                    <a:latin typeface="Constantia"/>
                    <a:cs typeface="Constantia"/>
                  </a:rPr>
                  <a:t>average 	(phew!)</a:t>
                </a:r>
                <a:endParaRPr sz="2400" dirty="0">
                  <a:latin typeface="Constantia"/>
                  <a:cs typeface="Constant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40" y="1888151"/>
                <a:ext cx="7021830" cy="2180725"/>
              </a:xfrm>
              <a:prstGeom prst="rect">
                <a:avLst/>
              </a:prstGeom>
              <a:blipFill>
                <a:blip r:embed="rId2"/>
                <a:stretch>
                  <a:fillRect l="-2431" t="-840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Quicksort</a:t>
            </a:r>
            <a:r>
              <a:rPr spc="-110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-10" dirty="0"/>
              <a:t>practice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57755"/>
            <a:ext cx="8065134" cy="276357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spcBef>
                <a:spcPts val="77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Quicksort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great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general-</a:t>
            </a:r>
            <a:r>
              <a:rPr sz="2600" spc="-10" dirty="0">
                <a:latin typeface="Constantia"/>
                <a:cs typeface="Constantia"/>
              </a:rPr>
              <a:t>purpose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sorting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algorithm.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spcBef>
                <a:spcPts val="6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Quicksort</a:t>
            </a:r>
            <a:r>
              <a:rPr lang="en-US" sz="2600" dirty="0">
                <a:latin typeface="Constantia"/>
                <a:cs typeface="Constantia"/>
              </a:rPr>
              <a:t>(in-place)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typically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over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twice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fast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merge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sort</a:t>
            </a:r>
            <a:r>
              <a:rPr lang="en-US" sz="2600" spc="-10" dirty="0">
                <a:latin typeface="Constantia"/>
                <a:cs typeface="Constantia"/>
              </a:rPr>
              <a:t>(not in place)</a:t>
            </a:r>
            <a:r>
              <a:rPr sz="2600" spc="-10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spcBef>
                <a:spcPts val="5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Quicksort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can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benefit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substantially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from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code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tuning.</a:t>
            </a:r>
            <a:endParaRPr sz="2600" dirty="0">
              <a:latin typeface="Constantia"/>
              <a:cs typeface="Constantia"/>
            </a:endParaRPr>
          </a:p>
          <a:p>
            <a:pPr marL="286385" marR="246379" indent="-274320">
              <a:lnSpc>
                <a:spcPts val="3100"/>
              </a:lnSpc>
              <a:spcBef>
                <a:spcPts val="81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Quicksort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behaves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well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even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caching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virtual memory.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034796"/>
            <a:ext cx="2251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Partition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078480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Partition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procedure</a:t>
            </a:r>
            <a:endParaRPr sz="2600">
              <a:latin typeface="Constantia"/>
              <a:cs typeface="Constantia"/>
            </a:endParaRPr>
          </a:p>
          <a:p>
            <a:pPr marL="405765">
              <a:spcBef>
                <a:spcPts val="1775"/>
              </a:spcBef>
            </a:pP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pc="-10" dirty="0">
                <a:latin typeface="Times New Roman"/>
                <a:cs typeface="Times New Roman"/>
              </a:rPr>
              <a:t>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140" y="2933700"/>
            <a:ext cx="433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pivot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33400" indent="-520700">
                  <a:spcBef>
                    <a:spcPts val="6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lang="en-US" sz="2000" i="1" dirty="0">
                    <a:latin typeface="Times New Roman"/>
                    <a:cs typeface="Times New Roman"/>
                  </a:rPr>
                  <a:t>x</a:t>
                </a:r>
                <a:r>
                  <a:rPr lang="en-US" sz="2000" i="1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=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A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]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=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p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en-US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0" dirty="0">
                    <a:latin typeface="Times New Roman"/>
                    <a:cs typeface="Times New Roman"/>
                  </a:rPr>
                  <a:t>1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lang="en-US" sz="2000" b="1" dirty="0">
                    <a:latin typeface="Times New Roman"/>
                    <a:cs typeface="Times New Roman"/>
                  </a:rPr>
                  <a:t>for</a:t>
                </a:r>
                <a:r>
                  <a:rPr lang="en-US" sz="2000" b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j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=</a:t>
                </a:r>
                <a:r>
                  <a:rPr lang="en-US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p </a:t>
                </a:r>
                <a:r>
                  <a:rPr lang="en-US" sz="2000" dirty="0">
                    <a:latin typeface="Times New Roman"/>
                    <a:cs typeface="Times New Roman"/>
                  </a:rPr>
                  <a:t>to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r</a:t>
                </a:r>
                <a:r>
                  <a:rPr lang="en-US" sz="2000" i="1" spc="-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en-US" sz="2000" spc="-50" dirty="0">
                    <a:latin typeface="Times New Roman"/>
                    <a:cs typeface="Times New Roman"/>
                  </a:rPr>
                  <a:t>1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850900" indent="-838200">
                  <a:spcBef>
                    <a:spcPts val="48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850900" algn="l"/>
                  </a:tabLst>
                </a:pPr>
                <a:r>
                  <a:rPr lang="en-US" sz="2000" b="1" dirty="0">
                    <a:latin typeface="Times New Roman"/>
                    <a:cs typeface="Times New Roman"/>
                  </a:rPr>
                  <a:t>if</a:t>
                </a:r>
                <a:r>
                  <a:rPr lang="en-US" sz="2000" b="1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j</a:t>
                </a:r>
                <a:r>
                  <a:rPr lang="en-US" sz="2000" dirty="0">
                    <a:latin typeface="Times New Roman"/>
                    <a:cs typeface="Times New Roman"/>
                  </a:rPr>
                  <a:t>]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50" dirty="0">
                    <a:latin typeface="Times New Roman"/>
                    <a:cs typeface="Times New Roman"/>
                  </a:rPr>
                  <a:t>x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409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1447800" algn="l"/>
                  </a:tabLst>
                </a:pP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=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i="1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+ </a:t>
                </a:r>
                <a:r>
                  <a:rPr lang="en-US" sz="2000" spc="-50" dirty="0">
                    <a:latin typeface="Times New Roman"/>
                    <a:cs typeface="Times New Roman"/>
                  </a:rPr>
                  <a:t>1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505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14478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exchange</a:t>
                </a:r>
                <a:r>
                  <a:rPr lang="en-US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dirty="0">
                    <a:latin typeface="Times New Roman"/>
                    <a:cs typeface="Times New Roman"/>
                  </a:rPr>
                  <a:t>]</a:t>
                </a:r>
                <a:r>
                  <a:rPr lang="en-US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with</a:t>
                </a:r>
                <a:r>
                  <a:rPr lang="en-US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A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j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]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533400" algn="l"/>
                  </a:tabLst>
                </a:pPr>
                <a:r>
                  <a:rPr lang="en-US" sz="2000" dirty="0">
                    <a:latin typeface="Times New Roman"/>
                    <a:cs typeface="Times New Roman"/>
                  </a:rPr>
                  <a:t>exchange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A</a:t>
                </a:r>
                <a:r>
                  <a:rPr lang="en-US" sz="200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+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1]</a:t>
                </a:r>
                <a:r>
                  <a:rPr lang="en-US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with</a:t>
                </a:r>
                <a:r>
                  <a:rPr lang="en-US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A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[</a:t>
                </a:r>
                <a:r>
                  <a:rPr lang="en-US" sz="2000" i="1" spc="-20" dirty="0">
                    <a:latin typeface="Times New Roman"/>
                    <a:cs typeface="Times New Roman"/>
                  </a:rPr>
                  <a:t>r</a:t>
                </a:r>
                <a:r>
                  <a:rPr lang="en-US" sz="2000" spc="-20" dirty="0">
                    <a:latin typeface="Times New Roman"/>
                    <a:cs typeface="Times New Roman"/>
                  </a:rPr>
                  <a:t>]</a:t>
                </a:r>
                <a:endParaRPr lang="en-US"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lang="en-US" sz="2000" b="1" dirty="0">
                    <a:latin typeface="Times New Roman"/>
                    <a:cs typeface="Times New Roman"/>
                  </a:rPr>
                  <a:t>return</a:t>
                </a:r>
                <a:r>
                  <a:rPr lang="en-US" sz="2000" b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i="1" dirty="0">
                    <a:latin typeface="Times New Roman"/>
                    <a:cs typeface="Times New Roman"/>
                  </a:rPr>
                  <a:t>i</a:t>
                </a:r>
                <a:r>
                  <a:rPr lang="en-US" sz="2000" i="1" spc="-35" dirty="0">
                    <a:latin typeface="Times New Roman"/>
                    <a:cs typeface="Times New Roman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+</a:t>
                </a:r>
                <a:r>
                  <a:rPr lang="en-US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  <a:blipFill>
                <a:blip r:embed="rId2"/>
                <a:stretch>
                  <a:fillRect l="-2532" t="-206" r="-3639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034796"/>
            <a:ext cx="2251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Partition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078480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Partition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procedure</a:t>
            </a:r>
            <a:endParaRPr sz="2600">
              <a:latin typeface="Constantia"/>
              <a:cs typeface="Constantia"/>
            </a:endParaRPr>
          </a:p>
          <a:p>
            <a:pPr marL="405765">
              <a:spcBef>
                <a:spcPts val="1775"/>
              </a:spcBef>
            </a:pP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pc="-10" dirty="0">
                <a:latin typeface="Times New Roman"/>
                <a:cs typeface="Times New Roman"/>
              </a:rPr>
              <a:t>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140" y="2933700"/>
            <a:ext cx="433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pivot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33400" indent="-520700">
                  <a:spcBef>
                    <a:spcPts val="6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x</a:t>
                </a:r>
                <a:r>
                  <a:rPr sz="2000" i="1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r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p </a:t>
                </a:r>
                <a:r>
                  <a:rPr sz="2000" dirty="0">
                    <a:latin typeface="Times New Roman"/>
                    <a:cs typeface="Times New Roman"/>
                  </a:rPr>
                  <a:t>–</a:t>
                </a:r>
                <a:r>
                  <a:rPr sz="2000" spc="5" dirty="0">
                    <a:latin typeface="Times New Roman"/>
                    <a:cs typeface="Times New Roman"/>
                  </a:rPr>
                  <a:t>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for</a:t>
                </a:r>
                <a:r>
                  <a:rPr sz="2000" b="1" spc="-1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j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p </a:t>
                </a:r>
                <a:r>
                  <a:rPr sz="2000" dirty="0">
                    <a:latin typeface="Times New Roman"/>
                    <a:cs typeface="Times New Roman"/>
                  </a:rPr>
                  <a:t>to </a:t>
                </a:r>
                <a:r>
                  <a:rPr sz="2000" i="1" dirty="0">
                    <a:latin typeface="Times New Roman"/>
                    <a:cs typeface="Times New Roman"/>
                  </a:rPr>
                  <a:t>r</a:t>
                </a:r>
                <a:r>
                  <a:rPr sz="2000" i="1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–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850900" indent="-838200">
                  <a:spcBef>
                    <a:spcPts val="48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8509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if</a:t>
                </a:r>
                <a:r>
                  <a:rPr sz="2000" b="1" spc="-3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j</a:t>
                </a:r>
                <a:r>
                  <a:rPr sz="2000" dirty="0">
                    <a:latin typeface="Times New Roman"/>
                    <a:cs typeface="Times New Roman"/>
                  </a:rPr>
                  <a:t>]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latin typeface="Cambria Math" panose="02040503050406030204" pitchFamily="18" charset="0"/>
                        <a:cs typeface="Times New Roman"/>
                      </a:rPr>
                      <m:t>≤ </m:t>
                    </m:r>
                  </m:oMath>
                </a14:m>
                <a:r>
                  <a:rPr sz="2000" i="1" spc="-50" dirty="0">
                    <a:latin typeface="Times New Roman"/>
                    <a:cs typeface="Times New Roman"/>
                  </a:rPr>
                  <a:t>x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409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14478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 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505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144780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exchange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dirty="0">
                    <a:latin typeface="Times New Roman"/>
                    <a:cs typeface="Times New Roman"/>
                  </a:rPr>
                  <a:t>]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with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j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53340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exchange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1]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with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r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return</a:t>
                </a:r>
                <a:r>
                  <a:rPr sz="2000" b="1" spc="-3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3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  <a:blipFill>
                <a:blip r:embed="rId2"/>
                <a:stretch>
                  <a:fillRect l="-2532" t="-206" r="-3639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6974840" y="3753611"/>
            <a:ext cx="49885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i="1" spc="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running</a:t>
            </a:r>
            <a:r>
              <a:rPr sz="2000" i="1" spc="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spc="-2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lang="en-US" sz="2000" i="1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cap="small" spc="-10" dirty="0">
                <a:solidFill>
                  <a:srgbClr val="0000FF"/>
                </a:solidFill>
                <a:latin typeface="Constantia"/>
                <a:cs typeface="Constantia"/>
              </a:rPr>
              <a:t>Partition()?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034796"/>
            <a:ext cx="2251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Partition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078480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Partition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procedure</a:t>
            </a:r>
            <a:endParaRPr sz="2600">
              <a:latin typeface="Constantia"/>
              <a:cs typeface="Constantia"/>
            </a:endParaRPr>
          </a:p>
          <a:p>
            <a:pPr marL="405765">
              <a:spcBef>
                <a:spcPts val="1775"/>
              </a:spcBef>
            </a:pP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pc="-10" dirty="0">
                <a:latin typeface="Times New Roman"/>
                <a:cs typeface="Times New Roman"/>
              </a:rPr>
              <a:t>ARTITION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3140" y="2933700"/>
            <a:ext cx="433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//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pivot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33400" indent="-520700">
                  <a:spcBef>
                    <a:spcPts val="6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x</a:t>
                </a:r>
                <a:r>
                  <a:rPr sz="2000" i="1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r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p </a:t>
                </a:r>
                <a:r>
                  <a:rPr sz="2000" dirty="0">
                    <a:latin typeface="Times New Roman"/>
                    <a:cs typeface="Times New Roman"/>
                  </a:rPr>
                  <a:t>–</a:t>
                </a:r>
                <a:r>
                  <a:rPr sz="2000" spc="5" dirty="0">
                    <a:latin typeface="Times New Roman"/>
                    <a:cs typeface="Times New Roman"/>
                  </a:rPr>
                  <a:t>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for</a:t>
                </a:r>
                <a:r>
                  <a:rPr sz="2000" b="1" spc="-1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j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</a:t>
                </a:r>
                <a:r>
                  <a:rPr sz="2000" spc="-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p </a:t>
                </a:r>
                <a:r>
                  <a:rPr sz="2000" dirty="0">
                    <a:latin typeface="Times New Roman"/>
                    <a:cs typeface="Times New Roman"/>
                  </a:rPr>
                  <a:t>to </a:t>
                </a:r>
                <a:r>
                  <a:rPr sz="2000" i="1" dirty="0">
                    <a:latin typeface="Times New Roman"/>
                    <a:cs typeface="Times New Roman"/>
                  </a:rPr>
                  <a:t>r</a:t>
                </a:r>
                <a:r>
                  <a:rPr sz="2000" i="1" spc="-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–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850900" indent="-838200">
                  <a:spcBef>
                    <a:spcPts val="480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8509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if</a:t>
                </a:r>
                <a:r>
                  <a:rPr sz="2000" b="1" spc="-3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j</a:t>
                </a:r>
                <a:r>
                  <a:rPr sz="2000" dirty="0">
                    <a:latin typeface="Times New Roman"/>
                    <a:cs typeface="Times New Roman"/>
                  </a:rPr>
                  <a:t>]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latin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sz="2000" dirty="0">
                    <a:latin typeface="Times New Roman"/>
                    <a:cs typeface="Times New Roman"/>
                  </a:rPr>
                  <a:t> </a:t>
                </a:r>
                <a:r>
                  <a:rPr sz="2000" i="1" spc="-50" dirty="0">
                    <a:latin typeface="Times New Roman"/>
                    <a:cs typeface="Times New Roman"/>
                  </a:rPr>
                  <a:t>x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409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1447800" algn="l"/>
                  </a:tabLst>
                </a:pP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= 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1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1447800" indent="-1435100">
                  <a:spcBef>
                    <a:spcPts val="505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144780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exchange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dirty="0">
                    <a:latin typeface="Times New Roman"/>
                    <a:cs typeface="Times New Roman"/>
                  </a:rPr>
                  <a:t>]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with</a:t>
                </a:r>
                <a:r>
                  <a:rPr sz="2000" spc="-25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j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0"/>
                  </a:spcBef>
                  <a:buClr>
                    <a:srgbClr val="009DD9"/>
                  </a:buClr>
                  <a:buSzPct val="80000"/>
                  <a:buAutoNum type="arabicPeriod"/>
                  <a:tabLst>
                    <a:tab pos="533400" algn="l"/>
                  </a:tabLst>
                </a:pPr>
                <a:r>
                  <a:rPr sz="2000" dirty="0">
                    <a:latin typeface="Times New Roman"/>
                    <a:cs typeface="Times New Roman"/>
                  </a:rPr>
                  <a:t>exchange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A</a:t>
                </a:r>
                <a:r>
                  <a:rPr sz="2000" dirty="0">
                    <a:latin typeface="Times New Roman"/>
                    <a:cs typeface="Times New Roman"/>
                  </a:rPr>
                  <a:t>[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20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1]</a:t>
                </a:r>
                <a:r>
                  <a:rPr sz="2000" spc="-1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with</a:t>
                </a:r>
                <a:r>
                  <a:rPr sz="2000" spc="-10" dirty="0">
                    <a:latin typeface="Times New Roman"/>
                    <a:cs typeface="Times New Roman"/>
                  </a:rPr>
                  <a:t> </a:t>
                </a:r>
                <a:r>
                  <a:rPr sz="2000" i="1" spc="-20" dirty="0">
                    <a:latin typeface="Times New Roman"/>
                    <a:cs typeface="Times New Roman"/>
                  </a:rPr>
                  <a:t>A</a:t>
                </a:r>
                <a:r>
                  <a:rPr sz="2000" spc="-20" dirty="0">
                    <a:latin typeface="Times New Roman"/>
                    <a:cs typeface="Times New Roman"/>
                  </a:rPr>
                  <a:t>[</a:t>
                </a:r>
                <a:r>
                  <a:rPr sz="2000" i="1" spc="-20" dirty="0">
                    <a:latin typeface="Times New Roman"/>
                    <a:cs typeface="Times New Roman"/>
                  </a:rPr>
                  <a:t>r</a:t>
                </a:r>
                <a:r>
                  <a:rPr sz="2000" spc="-20" dirty="0">
                    <a:latin typeface="Times New Roman"/>
                    <a:cs typeface="Times New Roman"/>
                  </a:rPr>
                  <a:t>]</a:t>
                </a:r>
                <a:endParaRPr sz="2000" dirty="0">
                  <a:latin typeface="Times New Roman"/>
                  <a:cs typeface="Times New Roman"/>
                </a:endParaRPr>
              </a:p>
              <a:p>
                <a:pPr marL="533400" indent="-520700">
                  <a:spcBef>
                    <a:spcPts val="505"/>
                  </a:spcBef>
                  <a:buClr>
                    <a:srgbClr val="009DD9"/>
                  </a:buClr>
                  <a:buSzPct val="80000"/>
                  <a:buFont typeface="Times New Roman"/>
                  <a:buAutoNum type="arabicPeriod"/>
                  <a:tabLst>
                    <a:tab pos="533400" algn="l"/>
                  </a:tabLst>
                </a:pPr>
                <a:r>
                  <a:rPr sz="2000" b="1" dirty="0">
                    <a:latin typeface="Times New Roman"/>
                    <a:cs typeface="Times New Roman"/>
                  </a:rPr>
                  <a:t>return</a:t>
                </a:r>
                <a:r>
                  <a:rPr sz="2000" b="1" spc="-30" dirty="0">
                    <a:latin typeface="Times New Roman"/>
                    <a:cs typeface="Times New Roman"/>
                  </a:rPr>
                  <a:t> </a:t>
                </a:r>
                <a:r>
                  <a:rPr sz="2000" i="1" dirty="0">
                    <a:latin typeface="Times New Roman"/>
                    <a:cs typeface="Times New Roman"/>
                  </a:rPr>
                  <a:t>i</a:t>
                </a:r>
                <a:r>
                  <a:rPr sz="2000" i="1" spc="-35" dirty="0">
                    <a:latin typeface="Times New Roman"/>
                    <a:cs typeface="Times New Roman"/>
                  </a:rPr>
                  <a:t> </a:t>
                </a:r>
                <a:r>
                  <a:rPr sz="2000" dirty="0">
                    <a:latin typeface="Times New Roman"/>
                    <a:cs typeface="Times New Roman"/>
                  </a:rPr>
                  <a:t>+</a:t>
                </a:r>
                <a:r>
                  <a:rPr sz="2000" spc="-30" dirty="0">
                    <a:latin typeface="Times New Roman"/>
                    <a:cs typeface="Times New Roman"/>
                  </a:rPr>
                  <a:t> </a:t>
                </a:r>
                <a:r>
                  <a:rPr sz="2000" spc="-50" dirty="0">
                    <a:latin typeface="Times New Roman"/>
                    <a:cs typeface="Times New Roman"/>
                  </a:rPr>
                  <a:t>1</a:t>
                </a:r>
                <a:endParaRPr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05" y="2869692"/>
                <a:ext cx="3849370" cy="2961005"/>
              </a:xfrm>
              <a:prstGeom prst="rect">
                <a:avLst/>
              </a:prstGeom>
              <a:blipFill>
                <a:blip r:embed="rId2"/>
                <a:stretch>
                  <a:fillRect l="-2532" t="-206" r="-3639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6974840" y="3753611"/>
            <a:ext cx="51409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What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000" i="1" spc="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running</a:t>
            </a:r>
            <a:r>
              <a:rPr sz="2000" i="1" spc="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000" i="1" spc="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i="1" spc="-25" dirty="0">
                <a:solidFill>
                  <a:srgbClr val="0000FF"/>
                </a:solidFill>
                <a:latin typeface="Constantia"/>
                <a:cs typeface="Constantia"/>
              </a:rPr>
              <a:t>of</a:t>
            </a:r>
            <a:r>
              <a:rPr lang="en-US" sz="2000" i="1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cap="small" spc="-10" dirty="0">
                <a:solidFill>
                  <a:srgbClr val="0000FF"/>
                </a:solidFill>
                <a:latin typeface="Constantia"/>
                <a:cs typeface="Constantia"/>
              </a:rPr>
              <a:t>Partition()?</a:t>
            </a:r>
            <a:endParaRPr sz="2000" dirty="0">
              <a:latin typeface="Constantia"/>
              <a:cs typeface="Constantia"/>
            </a:endParaRPr>
          </a:p>
          <a:p>
            <a:pPr marL="12700"/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P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ARTITION</a:t>
            </a:r>
            <a:r>
              <a:rPr sz="2000" spc="-10" dirty="0">
                <a:solidFill>
                  <a:srgbClr val="0000FF"/>
                </a:solidFill>
                <a:latin typeface="Constantia"/>
                <a:cs typeface="Constantia"/>
              </a:rPr>
              <a:t>()</a:t>
            </a:r>
            <a:r>
              <a:rPr sz="20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runs</a:t>
            </a:r>
            <a:r>
              <a:rPr sz="20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solidFill>
                  <a:srgbClr val="0000FF"/>
                </a:solidFill>
                <a:latin typeface="Constantia"/>
                <a:cs typeface="Constantia"/>
              </a:rPr>
              <a:t>in</a:t>
            </a:r>
            <a:r>
              <a:rPr sz="20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lang="en-US" sz="2000" spc="95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</a:t>
            </a:r>
            <a:r>
              <a:rPr sz="2000" spc="95" dirty="0">
                <a:solidFill>
                  <a:srgbClr val="0000FF"/>
                </a:solidFill>
                <a:latin typeface="Constantia"/>
                <a:cs typeface="Constantia"/>
              </a:rPr>
              <a:t>(</a:t>
            </a:r>
            <a:r>
              <a:rPr sz="2000" i="1" spc="95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000" spc="95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Quicksort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240"/>
              </a:lnSpc>
            </a:pPr>
            <a:fld id="{81D60167-4931-47E6-BA6A-407CBD079E47}" type="slidenum">
              <a:rPr spc="-25" dirty="0"/>
              <a:pPr marL="44450">
                <a:lnSpc>
                  <a:spcPts val="1240"/>
                </a:lnSpc>
              </a:pPr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347154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Operation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Partition</a:t>
            </a:r>
            <a:endParaRPr sz="2600" dirty="0">
              <a:latin typeface="Constantia"/>
              <a:cs typeface="Constantia"/>
            </a:endParaRPr>
          </a:p>
          <a:p>
            <a:pPr marL="340995">
              <a:spcBef>
                <a:spcPts val="1695"/>
              </a:spcBef>
              <a:tabLst>
                <a:tab pos="704850" algn="l"/>
              </a:tabLst>
            </a:pP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p </a:t>
            </a: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9679" y="25547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11964" y="2899410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6936740" y="2764029"/>
                <a:ext cx="3097530" cy="553357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12700" marR="5080">
                  <a:lnSpc>
                    <a:spcPct val="101099"/>
                  </a:lnSpc>
                  <a:spcBef>
                    <a:spcPts val="75"/>
                  </a:spcBef>
                </a:pP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1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pc="-5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/>
                      </a:rPr>
                      <m:t>≤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Pivot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4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].</a:t>
                </a:r>
                <a:r>
                  <a:rPr lang="en-US" spc="-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i="1" spc="-1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pc="-1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pc="-5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then</a:t>
                </a:r>
                <a:r>
                  <a:rPr lang="en-US" spc="-4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exchange</a:t>
                </a:r>
                <a:r>
                  <a:rPr lang="en-US" spc="-3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r>
                  <a:rPr lang="en-US" spc="-3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with</a:t>
                </a:r>
                <a:r>
                  <a:rPr lang="en-US" spc="-3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[</a:t>
                </a:r>
                <a:r>
                  <a:rPr lang="en-US" i="1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US" spc="-2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]</a:t>
                </a:r>
                <a:endParaRPr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40" y="2764029"/>
                <a:ext cx="3097530" cy="553357"/>
              </a:xfrm>
              <a:prstGeom prst="rect">
                <a:avLst/>
              </a:prstGeom>
              <a:blipFill>
                <a:blip r:embed="rId2"/>
                <a:stretch>
                  <a:fillRect l="-4331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2752726" y="3773932"/>
            <a:ext cx="598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28955" algn="l"/>
              </a:tabLst>
            </a:pP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r>
              <a:rPr sz="1600" i="1" dirty="0">
                <a:latin typeface="Times New Roman"/>
                <a:cs typeface="Times New Roman"/>
              </a:rPr>
              <a:t>	</a:t>
            </a: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9683" y="3773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611968" y="4118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36741" y="4147820"/>
            <a:ext cx="279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Pivot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4,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increase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2726" y="4916932"/>
            <a:ext cx="2343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p </a:t>
            </a:r>
            <a:r>
              <a:rPr sz="1600" i="1" spc="-50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9460" y="4916932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9683" y="4916932"/>
            <a:ext cx="104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611968" y="5261609"/>
          <a:ext cx="35204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9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936741" y="5290820"/>
            <a:ext cx="279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Pivot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4,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increase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3463</Words>
  <Application>Microsoft Office PowerPoint</Application>
  <PresentationFormat>Widescreen</PresentationFormat>
  <Paragraphs>554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Overview</vt:lpstr>
      <vt:lpstr>Quicksort</vt:lpstr>
      <vt:lpstr>Quicksort</vt:lpstr>
      <vt:lpstr>Partition</vt:lpstr>
      <vt:lpstr>Partition</vt:lpstr>
      <vt:lpstr>Partition</vt:lpstr>
      <vt:lpstr>Partition</vt:lpstr>
      <vt:lpstr>Quicksort</vt:lpstr>
      <vt:lpstr>Quicksort</vt:lpstr>
      <vt:lpstr>Quicksort</vt:lpstr>
      <vt:lpstr>Quicksort</vt:lpstr>
      <vt:lpstr>Quiz 1</vt:lpstr>
      <vt:lpstr>Prepared by Suk Jin Lee</vt:lpstr>
      <vt:lpstr>Quicksort Analysis</vt:lpstr>
      <vt:lpstr>Worst-case partitioning</vt:lpstr>
      <vt:lpstr>Worst-case partitioning</vt:lpstr>
      <vt:lpstr>Worst-case partitioning</vt:lpstr>
      <vt:lpstr>Best-case partitioning</vt:lpstr>
      <vt:lpstr>Best-case partitioning</vt:lpstr>
      <vt:lpstr>Best-case partitioning</vt:lpstr>
      <vt:lpstr>Balanced partitioning</vt:lpstr>
      <vt:lpstr>Balanced partitioning</vt:lpstr>
      <vt:lpstr>Intuition for the average case</vt:lpstr>
      <vt:lpstr>Intuition for the average case</vt:lpstr>
      <vt:lpstr>Intuition for the average case</vt:lpstr>
      <vt:lpstr>Intuition for the average case</vt:lpstr>
      <vt:lpstr>Quiz 2 (1)</vt:lpstr>
      <vt:lpstr>Quiz 2 (2)</vt:lpstr>
      <vt:lpstr>Quiz 3 (1)</vt:lpstr>
      <vt:lpstr>Quiz 3 (2)</vt:lpstr>
      <vt:lpstr>Prepared by Suk Jin Lee</vt:lpstr>
      <vt:lpstr>Randomized Quicksort</vt:lpstr>
      <vt:lpstr>Randomized Quicksort</vt:lpstr>
      <vt:lpstr>Randomized Quicksort</vt:lpstr>
      <vt:lpstr>Prepared by Suk Jin Lee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Analysis of Quicksort: Average Case</vt:lpstr>
      <vt:lpstr>Quicksort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2</cp:revision>
  <dcterms:created xsi:type="dcterms:W3CDTF">2024-09-07T07:09:52Z</dcterms:created>
  <dcterms:modified xsi:type="dcterms:W3CDTF">2025-01-17T04:11:46Z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LastSaved">
    <vt:filetime>2024-09-07T00:00:00Z</vt:filetime>
  </property>
  <property fmtid="{D5CDD505-2E9C-101B-9397-08002B2CF9AE}" pid="4" name="Producer">
    <vt:lpwstr>macOS Version 12.1 (Build 21C52) Quartz PDFContext</vt:lpwstr>
  </property>
</Properties>
</file>