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38176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A178C-2CC2-4740-9B61-8E3FF31C540A}" v="9" dt="2025-02-12T19:24:00.6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18" y="62"/>
      </p:cViewPr>
      <p:guideLst>
        <p:guide orient="horz" pos="2880"/>
        <p:guide pos="29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21:54:05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21:56:24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7T21:53:22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0 471 24575,'4'0'0,"6"-8"0,13-11 0,7-11 0,11-3 0,6-10 0,20-1 0,19-5 0,8-3 0,8 3 0,-5 2 0,-11 5 0,-16 10 0,-19 10-8191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6320" y="2409445"/>
            <a:ext cx="11744960" cy="815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2640" y="4352546"/>
            <a:ext cx="9672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699">
              <a:lnSpc>
                <a:spcPts val="1335"/>
              </a:lnSpc>
            </a:pPr>
            <a:fld id="{81D60167-4931-47E6-BA6A-407CBD079E47}" type="slidenum">
              <a:rPr lang="en-US" spc="-25" smtClean="0"/>
              <a:pPr marL="12699">
                <a:lnSpc>
                  <a:spcPts val="1335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067" y="724408"/>
            <a:ext cx="11796427" cy="815608"/>
          </a:xfrm>
        </p:spPr>
        <p:txBody>
          <a:bodyPr lIns="0" tIns="0" rIns="0" bIns="0"/>
          <a:lstStyle>
            <a:lvl1pPr>
              <a:defRPr sz="53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699">
              <a:lnSpc>
                <a:spcPts val="1335"/>
              </a:lnSpc>
            </a:pPr>
            <a:fld id="{81D60167-4931-47E6-BA6A-407CBD079E47}" type="slidenum">
              <a:rPr lang="en-US" spc="-25" smtClean="0"/>
              <a:pPr marL="12699">
                <a:lnSpc>
                  <a:spcPts val="1335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067" y="724408"/>
            <a:ext cx="11796427" cy="815608"/>
          </a:xfrm>
        </p:spPr>
        <p:txBody>
          <a:bodyPr lIns="0" tIns="0" rIns="0" bIns="0"/>
          <a:lstStyle>
            <a:lvl1pPr>
              <a:defRPr sz="53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699">
              <a:lnSpc>
                <a:spcPts val="1335"/>
              </a:lnSpc>
            </a:pPr>
            <a:fld id="{81D60167-4931-47E6-BA6A-407CBD079E47}" type="slidenum">
              <a:rPr lang="en-US" spc="-25" smtClean="0"/>
              <a:pPr marL="12699">
                <a:lnSpc>
                  <a:spcPts val="13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2099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067" y="724408"/>
            <a:ext cx="11796427" cy="815608"/>
          </a:xfrm>
        </p:spPr>
        <p:txBody>
          <a:bodyPr lIns="0" tIns="0" rIns="0" bIns="0"/>
          <a:lstStyle>
            <a:lvl1pPr>
              <a:defRPr sz="53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699">
              <a:lnSpc>
                <a:spcPts val="1335"/>
              </a:lnSpc>
            </a:pPr>
            <a:fld id="{81D60167-4931-47E6-BA6A-407CBD079E47}" type="slidenum">
              <a:rPr lang="en-US" spc="-25" smtClean="0"/>
              <a:pPr marL="12699">
                <a:lnSpc>
                  <a:spcPts val="13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95805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067" y="724408"/>
            <a:ext cx="11796427" cy="815608"/>
          </a:xfrm>
        </p:spPr>
        <p:txBody>
          <a:bodyPr lIns="0" tIns="0" rIns="0" bIns="0"/>
          <a:lstStyle>
            <a:lvl1pPr>
              <a:defRPr sz="53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699">
              <a:lnSpc>
                <a:spcPts val="1335"/>
              </a:lnSpc>
            </a:pPr>
            <a:fld id="{81D60167-4931-47E6-BA6A-407CBD079E47}" type="slidenum">
              <a:rPr lang="en-US" spc="-25" smtClean="0"/>
              <a:pPr marL="12699">
                <a:lnSpc>
                  <a:spcPts val="1335"/>
                </a:lnSpc>
              </a:pPr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3783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067" y="724408"/>
            <a:ext cx="11796427" cy="815608"/>
          </a:xfrm>
        </p:spPr>
        <p:txBody>
          <a:bodyPr lIns="0" tIns="0" rIns="0" bIns="0"/>
          <a:lstStyle>
            <a:lvl1pPr>
              <a:defRPr sz="53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880" y="1787654"/>
            <a:ext cx="60106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6064" y="1787654"/>
            <a:ext cx="60106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699">
              <a:lnSpc>
                <a:spcPts val="1335"/>
              </a:lnSpc>
            </a:pPr>
            <a:fld id="{81D60167-4931-47E6-BA6A-407CBD079E47}" type="slidenum">
              <a:rPr lang="en-US" spc="-25" smtClean="0"/>
              <a:pPr marL="12699">
                <a:lnSpc>
                  <a:spcPts val="1335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067" y="724408"/>
            <a:ext cx="11796427" cy="815608"/>
          </a:xfrm>
        </p:spPr>
        <p:txBody>
          <a:bodyPr lIns="0" tIns="0" rIns="0" bIns="0"/>
          <a:lstStyle>
            <a:lvl1pPr>
              <a:defRPr sz="53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699">
              <a:lnSpc>
                <a:spcPts val="1335"/>
              </a:lnSpc>
            </a:pPr>
            <a:fld id="{81D60167-4931-47E6-BA6A-407CBD079E47}" type="slidenum">
              <a:rPr lang="en-US" spc="-25" smtClean="0"/>
              <a:pPr marL="12699">
                <a:lnSpc>
                  <a:spcPts val="1335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699">
              <a:lnSpc>
                <a:spcPts val="1335"/>
              </a:lnSpc>
            </a:pPr>
            <a:fld id="{81D60167-4931-47E6-BA6A-407CBD079E47}" type="slidenum">
              <a:rPr lang="en-US" spc="-25" smtClean="0"/>
              <a:pPr marL="12699">
                <a:lnSpc>
                  <a:spcPts val="1335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038" y="279399"/>
            <a:ext cx="13189527" cy="7200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4038" y="279400"/>
            <a:ext cx="13189527" cy="10881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32448" y="279403"/>
            <a:ext cx="6871116" cy="63093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4037" y="279400"/>
            <a:ext cx="13164404" cy="10728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4038" y="334264"/>
            <a:ext cx="13189527" cy="9479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067" y="724407"/>
            <a:ext cx="11796427" cy="815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0212" y="3501138"/>
            <a:ext cx="96836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7984" y="7228334"/>
            <a:ext cx="44216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0880" y="7228334"/>
            <a:ext cx="3178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599944" y="7159212"/>
            <a:ext cx="315781" cy="1690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699">
              <a:lnSpc>
                <a:spcPts val="1335"/>
              </a:lnSpc>
            </a:pPr>
            <a:fld id="{81D60167-4931-47E6-BA6A-407CBD079E47}" type="slidenum">
              <a:rPr lang="en-US" spc="-25" smtClean="0"/>
              <a:pPr marL="12699">
                <a:lnSpc>
                  <a:spcPts val="1335"/>
                </a:lnSpc>
              </a:pPr>
              <a:t>‹#›</a:t>
            </a:fld>
            <a:endParaRPr lang="en-US"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7" r:id="rId4"/>
    <p:sldLayoutId id="2147483666" r:id="rId5"/>
    <p:sldLayoutId id="2147483663" r:id="rId6"/>
    <p:sldLayoutId id="2147483664" r:id="rId7"/>
    <p:sldLayoutId id="2147483665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2">
        <a:defRPr>
          <a:latin typeface="+mn-lt"/>
          <a:ea typeface="+mn-ea"/>
          <a:cs typeface="+mn-cs"/>
        </a:defRPr>
      </a:lvl2pPr>
      <a:lvl3pPr marL="914323">
        <a:defRPr>
          <a:latin typeface="+mn-lt"/>
          <a:ea typeface="+mn-ea"/>
          <a:cs typeface="+mn-cs"/>
        </a:defRPr>
      </a:lvl3pPr>
      <a:lvl4pPr marL="1371485">
        <a:defRPr>
          <a:latin typeface="+mn-lt"/>
          <a:ea typeface="+mn-ea"/>
          <a:cs typeface="+mn-cs"/>
        </a:defRPr>
      </a:lvl4pPr>
      <a:lvl5pPr marL="1828647">
        <a:defRPr>
          <a:latin typeface="+mn-lt"/>
          <a:ea typeface="+mn-ea"/>
          <a:cs typeface="+mn-cs"/>
        </a:defRPr>
      </a:lvl5pPr>
      <a:lvl6pPr marL="2285808">
        <a:defRPr>
          <a:latin typeface="+mn-lt"/>
          <a:ea typeface="+mn-ea"/>
          <a:cs typeface="+mn-cs"/>
        </a:defRPr>
      </a:lvl6pPr>
      <a:lvl7pPr marL="2742970">
        <a:defRPr>
          <a:latin typeface="+mn-lt"/>
          <a:ea typeface="+mn-ea"/>
          <a:cs typeface="+mn-cs"/>
        </a:defRPr>
      </a:lvl7pPr>
      <a:lvl8pPr marL="3200132">
        <a:defRPr>
          <a:latin typeface="+mn-lt"/>
          <a:ea typeface="+mn-ea"/>
          <a:cs typeface="+mn-cs"/>
        </a:defRPr>
      </a:lvl8pPr>
      <a:lvl9pPr marL="365729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279400"/>
            <a:ext cx="12496800" cy="7200899"/>
            <a:chOff x="228600" y="279400"/>
            <a:chExt cx="9601200" cy="72008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79400"/>
              <a:ext cx="9601199" cy="72008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279400"/>
              <a:ext cx="9601200" cy="10881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8032" y="279400"/>
              <a:ext cx="5001768" cy="6309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279400"/>
              <a:ext cx="9582912" cy="1072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334264"/>
              <a:ext cx="9601200" cy="9479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3075" y="2934207"/>
              <a:ext cx="6143764" cy="6461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66669" y="6687783"/>
            <a:ext cx="771969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380457" algn="l"/>
              </a:tabLst>
            </a:pPr>
            <a:r>
              <a:rPr sz="2300" dirty="0">
                <a:solidFill>
                  <a:srgbClr val="FFFFFF"/>
                </a:solidFill>
                <a:latin typeface="Constantia"/>
                <a:cs typeface="Constantia"/>
              </a:rPr>
              <a:t>(Based</a:t>
            </a:r>
            <a:r>
              <a:rPr sz="2300" spc="-1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dirty="0">
                <a:solidFill>
                  <a:srgbClr val="FFFFFF"/>
                </a:solidFill>
                <a:latin typeface="Constantia"/>
                <a:cs typeface="Constantia"/>
              </a:rPr>
              <a:t>on</a:t>
            </a:r>
            <a:r>
              <a:rPr sz="2300" spc="-3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dirty="0">
                <a:solidFill>
                  <a:srgbClr val="FFFFFF"/>
                </a:solidFill>
                <a:latin typeface="Constantia"/>
                <a:cs typeface="Constantia"/>
              </a:rPr>
              <a:t>slides</a:t>
            </a:r>
            <a:r>
              <a:rPr sz="2300" spc="-4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onstantia"/>
                <a:cs typeface="Constantia"/>
              </a:rPr>
              <a:t>prepared</a:t>
            </a:r>
            <a:r>
              <a:rPr sz="2300" dirty="0">
                <a:solidFill>
                  <a:srgbClr val="FFFFFF"/>
                </a:solidFill>
                <a:latin typeface="Constantia"/>
                <a:cs typeface="Constantia"/>
              </a:rPr>
              <a:t>	</a:t>
            </a:r>
            <a:r>
              <a:rPr sz="2300" spc="-10" dirty="0">
                <a:solidFill>
                  <a:srgbClr val="FFFFFF"/>
                </a:solidFill>
                <a:latin typeface="Constantia"/>
                <a:cs typeface="Constantia"/>
              </a:rPr>
              <a:t>Hyrum</a:t>
            </a:r>
            <a:r>
              <a:rPr sz="2300" spc="-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dirty="0">
                <a:solidFill>
                  <a:srgbClr val="FFFFFF"/>
                </a:solidFill>
                <a:latin typeface="Constantia"/>
                <a:cs typeface="Constantia"/>
              </a:rPr>
              <a:t>D.</a:t>
            </a:r>
            <a:r>
              <a:rPr sz="2300" spc="-3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spc="-30" dirty="0">
                <a:solidFill>
                  <a:srgbClr val="FFFFFF"/>
                </a:solidFill>
                <a:latin typeface="Constantia"/>
                <a:cs typeface="Constantia"/>
              </a:rPr>
              <a:t>Carroll</a:t>
            </a:r>
            <a:r>
              <a:rPr sz="2300" spc="-11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dirty="0">
                <a:solidFill>
                  <a:srgbClr val="FFFFFF"/>
                </a:solidFill>
                <a:latin typeface="Constantia"/>
                <a:cs typeface="Constantia"/>
              </a:rPr>
              <a:t>and</a:t>
            </a:r>
            <a:r>
              <a:rPr sz="2300" spc="-10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dirty="0">
                <a:solidFill>
                  <a:srgbClr val="FFFFFF"/>
                </a:solidFill>
                <a:latin typeface="Constantia"/>
                <a:cs typeface="Constantia"/>
              </a:rPr>
              <a:t>Suk</a:t>
            </a:r>
            <a:r>
              <a:rPr sz="2300" spc="-6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dirty="0">
                <a:solidFill>
                  <a:srgbClr val="FFFFFF"/>
                </a:solidFill>
                <a:latin typeface="Constantia"/>
                <a:cs typeface="Constantia"/>
              </a:rPr>
              <a:t>Jin</a:t>
            </a:r>
            <a:r>
              <a:rPr sz="2300" spc="-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Constantia"/>
                <a:cs typeface="Constantia"/>
              </a:rPr>
              <a:t>Lee)</a:t>
            </a:r>
            <a:endParaRPr sz="23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8908" y="3974935"/>
            <a:ext cx="240474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300" dirty="0">
                <a:solidFill>
                  <a:srgbClr val="FFFFFF"/>
                </a:solidFill>
                <a:latin typeface="Constantia"/>
                <a:cs typeface="Constantia"/>
              </a:rPr>
              <a:t>Md</a:t>
            </a:r>
            <a:r>
              <a:rPr sz="2300" spc="-10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onstantia"/>
                <a:cs typeface="Constantia"/>
              </a:rPr>
              <a:t>Amjad</a:t>
            </a:r>
            <a:r>
              <a:rPr sz="2300" spc="-10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onstantia"/>
                <a:cs typeface="Constantia"/>
              </a:rPr>
              <a:t>Hossain</a:t>
            </a:r>
            <a:endParaRPr sz="23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8"/>
            <a:ext cx="11796427" cy="1480405"/>
          </a:xfrm>
          <a:prstGeom prst="rect">
            <a:avLst/>
          </a:prstGeom>
        </p:spPr>
        <p:txBody>
          <a:bodyPr vert="horz" wrap="square" lIns="0" tIns="82600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200" spc="-10" dirty="0"/>
              <a:t>Recursive</a:t>
            </a:r>
            <a:r>
              <a:rPr sz="4200" spc="-130" dirty="0"/>
              <a:t> </a:t>
            </a:r>
            <a:r>
              <a:rPr sz="4200" spc="-30" dirty="0"/>
              <a:t>top-</a:t>
            </a:r>
            <a:r>
              <a:rPr sz="4200" dirty="0"/>
              <a:t>down</a:t>
            </a:r>
            <a:r>
              <a:rPr sz="4200" spc="-130" dirty="0"/>
              <a:t> </a:t>
            </a:r>
            <a:r>
              <a:rPr sz="4200" spc="-10" dirty="0"/>
              <a:t>implementation</a:t>
            </a:r>
            <a:endParaRPr sz="42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60400" y="2590800"/>
            <a:ext cx="7787640" cy="23192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00330" indent="-287631">
              <a:spcBef>
                <a:spcPts val="80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Recursion</a:t>
            </a:r>
            <a:r>
              <a:rPr sz="2700" spc="-70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tree</a:t>
            </a:r>
            <a:endParaRPr sz="2700" dirty="0">
              <a:latin typeface="Constantia"/>
              <a:cs typeface="Constantia"/>
            </a:endParaRPr>
          </a:p>
          <a:p>
            <a:pPr marL="684473" lvl="1" indent="-259693">
              <a:spcBef>
                <a:spcPts val="66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dirty="0">
                <a:latin typeface="Constantia"/>
                <a:cs typeface="Constantia"/>
              </a:rPr>
              <a:t>Lots</a:t>
            </a:r>
            <a:r>
              <a:rPr sz="2500" spc="-114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repeated</a:t>
            </a:r>
            <a:r>
              <a:rPr sz="2500" spc="-5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subproblems</a:t>
            </a:r>
            <a:endParaRPr sz="2500" dirty="0">
              <a:latin typeface="Constantia"/>
              <a:cs typeface="Constantia"/>
            </a:endParaRPr>
          </a:p>
          <a:p>
            <a:pPr marL="684473" marR="5079" lvl="1" indent="-259693">
              <a:lnSpc>
                <a:spcPct val="104000"/>
              </a:lnSpc>
              <a:spcBef>
                <a:spcPts val="48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dirty="0">
                <a:latin typeface="Constantia"/>
                <a:cs typeface="Constantia"/>
              </a:rPr>
              <a:t>Solve</a:t>
            </a:r>
            <a:r>
              <a:rPr sz="2500" spc="-10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3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subproblem</a:t>
            </a:r>
            <a:r>
              <a:rPr sz="2500" spc="-6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for</a:t>
            </a:r>
            <a:r>
              <a:rPr sz="2500" spc="-14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size</a:t>
            </a:r>
            <a:r>
              <a:rPr sz="2500" spc="-85" dirty="0">
                <a:latin typeface="Constantia"/>
                <a:cs typeface="Constantia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onstantia"/>
                <a:cs typeface="Constantia"/>
              </a:rPr>
              <a:t>twice,</a:t>
            </a:r>
            <a:r>
              <a:rPr sz="2500" spc="-4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for</a:t>
            </a:r>
            <a:r>
              <a:rPr sz="2500" spc="-15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size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onstantia"/>
                <a:cs typeface="Constantia"/>
              </a:rPr>
              <a:t>four </a:t>
            </a:r>
            <a:r>
              <a:rPr sz="2500" dirty="0">
                <a:latin typeface="Constantia"/>
                <a:cs typeface="Constantia"/>
              </a:rPr>
              <a:t>times,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and</a:t>
            </a:r>
            <a:r>
              <a:rPr sz="2500" spc="-2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for</a:t>
            </a:r>
            <a:r>
              <a:rPr sz="2500" spc="-15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size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0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onstantia"/>
                <a:cs typeface="Constantia"/>
              </a:rPr>
              <a:t>eight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times</a:t>
            </a:r>
            <a:endParaRPr sz="2500" dirty="0">
              <a:latin typeface="Constantia"/>
              <a:cs typeface="Constantia"/>
            </a:endParaRPr>
          </a:p>
          <a:p>
            <a:pPr marL="684473" lvl="1" indent="-259693">
              <a:spcBef>
                <a:spcPts val="60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dirty="0">
                <a:latin typeface="Constantia"/>
                <a:cs typeface="Constantia"/>
              </a:rPr>
              <a:t>Exponential</a:t>
            </a:r>
            <a:r>
              <a:rPr sz="2500" spc="-6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growth</a:t>
            </a:r>
            <a:endParaRPr sz="25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5756" y="6325676"/>
            <a:ext cx="417766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55" indent="-259057">
              <a:spcBef>
                <a:spcPts val="100"/>
              </a:spcBef>
              <a:buClr>
                <a:srgbClr val="009DD9"/>
              </a:buClr>
              <a:buSzPct val="68181"/>
              <a:buFont typeface="Arial"/>
              <a:buChar char="•"/>
              <a:tabLst>
                <a:tab pos="297155" algn="l"/>
              </a:tabLst>
            </a:pPr>
            <a:r>
              <a:rPr sz="2200" dirty="0">
                <a:latin typeface="Constantia"/>
                <a:cs typeface="Constantia"/>
              </a:rPr>
              <a:t>Solution</a:t>
            </a:r>
            <a:r>
              <a:rPr sz="2200" spc="-9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to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recurrence: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2</a:t>
            </a:r>
            <a:r>
              <a:rPr sz="2250" i="1" spc="-37" baseline="25925" dirty="0">
                <a:latin typeface="Times New Roman"/>
                <a:cs typeface="Times New Roman"/>
              </a:rPr>
              <a:t>n</a:t>
            </a:r>
            <a:endParaRPr sz="2250" baseline="25925">
              <a:latin typeface="Times New Roman"/>
              <a:cs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616673-5109-251A-8158-2AF69389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28" y="5057732"/>
            <a:ext cx="3467400" cy="1120237"/>
          </a:xfrm>
          <a:prstGeom prst="rect">
            <a:avLst/>
          </a:prstGeom>
        </p:spPr>
      </p:pic>
      <p:grpSp>
        <p:nvGrpSpPr>
          <p:cNvPr id="91" name="object 3">
            <a:extLst>
              <a:ext uri="{FF2B5EF4-FFF2-40B4-BE49-F238E27FC236}">
                <a16:creationId xmlns:a16="http://schemas.microsoft.com/office/drawing/2014/main" id="{68CEDD13-0D73-38BA-466C-F01AD25230FF}"/>
              </a:ext>
            </a:extLst>
          </p:cNvPr>
          <p:cNvGrpSpPr/>
          <p:nvPr/>
        </p:nvGrpSpPr>
        <p:grpSpPr>
          <a:xfrm>
            <a:off x="9411778" y="3964841"/>
            <a:ext cx="456565" cy="445134"/>
            <a:chOff x="4926121" y="3546475"/>
            <a:chExt cx="456565" cy="445134"/>
          </a:xfrm>
        </p:grpSpPr>
        <p:sp>
          <p:nvSpPr>
            <p:cNvPr id="92" name="object 4">
              <a:extLst>
                <a:ext uri="{FF2B5EF4-FFF2-40B4-BE49-F238E27FC236}">
                  <a16:creationId xmlns:a16="http://schemas.microsoft.com/office/drawing/2014/main" id="{FBEB8999-8100-C6B8-F750-F110A544AAFD}"/>
                </a:ext>
              </a:extLst>
            </p:cNvPr>
            <p:cNvSpPr/>
            <p:nvPr/>
          </p:nvSpPr>
          <p:spPr>
            <a:xfrm>
              <a:off x="4939456" y="3559809"/>
              <a:ext cx="429895" cy="418465"/>
            </a:xfrm>
            <a:custGeom>
              <a:avLst/>
              <a:gdLst/>
              <a:ahLst/>
              <a:cxnLst/>
              <a:rect l="l" t="t" r="r" b="b"/>
              <a:pathLst>
                <a:path w="429895" h="418464">
                  <a:moveTo>
                    <a:pt x="214923" y="0"/>
                  </a:moveTo>
                  <a:lnTo>
                    <a:pt x="165643" y="5522"/>
                  </a:lnTo>
                  <a:lnTo>
                    <a:pt x="120405" y="21254"/>
                  </a:lnTo>
                  <a:lnTo>
                    <a:pt x="80499" y="45939"/>
                  </a:lnTo>
                  <a:lnTo>
                    <a:pt x="47216" y="78323"/>
                  </a:lnTo>
                  <a:lnTo>
                    <a:pt x="21844" y="117150"/>
                  </a:lnTo>
                  <a:lnTo>
                    <a:pt x="5676" y="161165"/>
                  </a:lnTo>
                  <a:lnTo>
                    <a:pt x="0" y="209113"/>
                  </a:lnTo>
                  <a:lnTo>
                    <a:pt x="5676" y="257061"/>
                  </a:lnTo>
                  <a:lnTo>
                    <a:pt x="21844" y="301076"/>
                  </a:lnTo>
                  <a:lnTo>
                    <a:pt x="47216" y="339903"/>
                  </a:lnTo>
                  <a:lnTo>
                    <a:pt x="80499" y="372287"/>
                  </a:lnTo>
                  <a:lnTo>
                    <a:pt x="120405" y="396972"/>
                  </a:lnTo>
                  <a:lnTo>
                    <a:pt x="165643" y="412704"/>
                  </a:lnTo>
                  <a:lnTo>
                    <a:pt x="214923" y="418227"/>
                  </a:lnTo>
                  <a:lnTo>
                    <a:pt x="264202" y="412704"/>
                  </a:lnTo>
                  <a:lnTo>
                    <a:pt x="309440" y="396972"/>
                  </a:lnTo>
                  <a:lnTo>
                    <a:pt x="349346" y="372287"/>
                  </a:lnTo>
                  <a:lnTo>
                    <a:pt x="382629" y="339903"/>
                  </a:lnTo>
                  <a:lnTo>
                    <a:pt x="408000" y="301076"/>
                  </a:lnTo>
                  <a:lnTo>
                    <a:pt x="424169" y="257061"/>
                  </a:lnTo>
                  <a:lnTo>
                    <a:pt x="429845" y="209113"/>
                  </a:lnTo>
                  <a:lnTo>
                    <a:pt x="424169" y="161165"/>
                  </a:lnTo>
                  <a:lnTo>
                    <a:pt x="408000" y="117150"/>
                  </a:lnTo>
                  <a:lnTo>
                    <a:pt x="382629" y="78323"/>
                  </a:lnTo>
                  <a:lnTo>
                    <a:pt x="349346" y="45939"/>
                  </a:lnTo>
                  <a:lnTo>
                    <a:pt x="309440" y="21254"/>
                  </a:lnTo>
                  <a:lnTo>
                    <a:pt x="264202" y="5522"/>
                  </a:lnTo>
                  <a:lnTo>
                    <a:pt x="214923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5">
              <a:extLst>
                <a:ext uri="{FF2B5EF4-FFF2-40B4-BE49-F238E27FC236}">
                  <a16:creationId xmlns:a16="http://schemas.microsoft.com/office/drawing/2014/main" id="{559D37E2-2C90-CC16-82E7-F36F550576D4}"/>
                </a:ext>
              </a:extLst>
            </p:cNvPr>
            <p:cNvSpPr/>
            <p:nvPr/>
          </p:nvSpPr>
          <p:spPr>
            <a:xfrm>
              <a:off x="4939456" y="3559809"/>
              <a:ext cx="429895" cy="418465"/>
            </a:xfrm>
            <a:custGeom>
              <a:avLst/>
              <a:gdLst/>
              <a:ahLst/>
              <a:cxnLst/>
              <a:rect l="l" t="t" r="r" b="b"/>
              <a:pathLst>
                <a:path w="429895" h="418464">
                  <a:moveTo>
                    <a:pt x="0" y="209113"/>
                  </a:moveTo>
                  <a:lnTo>
                    <a:pt x="5676" y="161165"/>
                  </a:lnTo>
                  <a:lnTo>
                    <a:pt x="21845" y="117150"/>
                  </a:lnTo>
                  <a:lnTo>
                    <a:pt x="47216" y="78323"/>
                  </a:lnTo>
                  <a:lnTo>
                    <a:pt x="80499" y="45939"/>
                  </a:lnTo>
                  <a:lnTo>
                    <a:pt x="120405" y="21254"/>
                  </a:lnTo>
                  <a:lnTo>
                    <a:pt x="165643" y="5522"/>
                  </a:lnTo>
                  <a:lnTo>
                    <a:pt x="214922" y="0"/>
                  </a:lnTo>
                  <a:lnTo>
                    <a:pt x="264202" y="5522"/>
                  </a:lnTo>
                  <a:lnTo>
                    <a:pt x="309440" y="21254"/>
                  </a:lnTo>
                  <a:lnTo>
                    <a:pt x="349346" y="45939"/>
                  </a:lnTo>
                  <a:lnTo>
                    <a:pt x="382629" y="78323"/>
                  </a:lnTo>
                  <a:lnTo>
                    <a:pt x="408000" y="117150"/>
                  </a:lnTo>
                  <a:lnTo>
                    <a:pt x="424169" y="161165"/>
                  </a:lnTo>
                  <a:lnTo>
                    <a:pt x="429845" y="209113"/>
                  </a:lnTo>
                  <a:lnTo>
                    <a:pt x="424169" y="257061"/>
                  </a:lnTo>
                  <a:lnTo>
                    <a:pt x="408000" y="301076"/>
                  </a:lnTo>
                  <a:lnTo>
                    <a:pt x="382629" y="339903"/>
                  </a:lnTo>
                  <a:lnTo>
                    <a:pt x="349346" y="372287"/>
                  </a:lnTo>
                  <a:lnTo>
                    <a:pt x="309440" y="396972"/>
                  </a:lnTo>
                  <a:lnTo>
                    <a:pt x="264202" y="412704"/>
                  </a:lnTo>
                  <a:lnTo>
                    <a:pt x="214922" y="418227"/>
                  </a:lnTo>
                  <a:lnTo>
                    <a:pt x="165643" y="412704"/>
                  </a:lnTo>
                  <a:lnTo>
                    <a:pt x="120405" y="396972"/>
                  </a:lnTo>
                  <a:lnTo>
                    <a:pt x="80499" y="372287"/>
                  </a:lnTo>
                  <a:lnTo>
                    <a:pt x="47216" y="339903"/>
                  </a:lnTo>
                  <a:lnTo>
                    <a:pt x="21845" y="301076"/>
                  </a:lnTo>
                  <a:lnTo>
                    <a:pt x="5676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7">
            <a:extLst>
              <a:ext uri="{FF2B5EF4-FFF2-40B4-BE49-F238E27FC236}">
                <a16:creationId xmlns:a16="http://schemas.microsoft.com/office/drawing/2014/main" id="{91FB0850-AC7F-C204-887F-F3DA8FDD41D0}"/>
              </a:ext>
            </a:extLst>
          </p:cNvPr>
          <p:cNvGrpSpPr/>
          <p:nvPr/>
        </p:nvGrpSpPr>
        <p:grpSpPr>
          <a:xfrm>
            <a:off x="7451990" y="4703464"/>
            <a:ext cx="459105" cy="445134"/>
            <a:chOff x="2966332" y="4285098"/>
            <a:chExt cx="459105" cy="445134"/>
          </a:xfrm>
        </p:grpSpPr>
        <p:sp>
          <p:nvSpPr>
            <p:cNvPr id="95" name="object 8">
              <a:extLst>
                <a:ext uri="{FF2B5EF4-FFF2-40B4-BE49-F238E27FC236}">
                  <a16:creationId xmlns:a16="http://schemas.microsoft.com/office/drawing/2014/main" id="{FF3F789E-9C04-A13B-0AEE-35D4D4B3554E}"/>
                </a:ext>
              </a:extLst>
            </p:cNvPr>
            <p:cNvSpPr/>
            <p:nvPr/>
          </p:nvSpPr>
          <p:spPr>
            <a:xfrm>
              <a:off x="2979667" y="4298433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39"/>
                  </a:lnTo>
                  <a:lnTo>
                    <a:pt x="47490" y="78323"/>
                  </a:lnTo>
                  <a:lnTo>
                    <a:pt x="21971" y="117150"/>
                  </a:lnTo>
                  <a:lnTo>
                    <a:pt x="5709" y="161166"/>
                  </a:lnTo>
                  <a:lnTo>
                    <a:pt x="0" y="209114"/>
                  </a:lnTo>
                  <a:lnTo>
                    <a:pt x="5709" y="257062"/>
                  </a:lnTo>
                  <a:lnTo>
                    <a:pt x="21971" y="301077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3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3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7"/>
                  </a:lnTo>
                  <a:lnTo>
                    <a:pt x="426631" y="257062"/>
                  </a:lnTo>
                  <a:lnTo>
                    <a:pt x="432341" y="209114"/>
                  </a:lnTo>
                  <a:lnTo>
                    <a:pt x="426631" y="161166"/>
                  </a:lnTo>
                  <a:lnTo>
                    <a:pt x="410369" y="117150"/>
                  </a:lnTo>
                  <a:lnTo>
                    <a:pt x="384850" y="78323"/>
                  </a:lnTo>
                  <a:lnTo>
                    <a:pt x="351374" y="45939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">
              <a:extLst>
                <a:ext uri="{FF2B5EF4-FFF2-40B4-BE49-F238E27FC236}">
                  <a16:creationId xmlns:a16="http://schemas.microsoft.com/office/drawing/2014/main" id="{B25FD034-F286-3922-47F9-616CBC58F30E}"/>
                </a:ext>
              </a:extLst>
            </p:cNvPr>
            <p:cNvSpPr/>
            <p:nvPr/>
          </p:nvSpPr>
          <p:spPr>
            <a:xfrm>
              <a:off x="2979667" y="4298433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10">
            <a:extLst>
              <a:ext uri="{FF2B5EF4-FFF2-40B4-BE49-F238E27FC236}">
                <a16:creationId xmlns:a16="http://schemas.microsoft.com/office/drawing/2014/main" id="{9E1C42FE-91CD-EBC9-3A2A-5948F314093A}"/>
              </a:ext>
            </a:extLst>
          </p:cNvPr>
          <p:cNvSpPr txBox="1"/>
          <p:nvPr/>
        </p:nvSpPr>
        <p:spPr>
          <a:xfrm>
            <a:off x="7613786" y="4756686"/>
            <a:ext cx="13589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3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98" name="object 11">
            <a:extLst>
              <a:ext uri="{FF2B5EF4-FFF2-40B4-BE49-F238E27FC236}">
                <a16:creationId xmlns:a16="http://schemas.microsoft.com/office/drawing/2014/main" id="{5F419649-9BF1-E2FC-56E6-82CDE07B93FE}"/>
              </a:ext>
            </a:extLst>
          </p:cNvPr>
          <p:cNvGrpSpPr/>
          <p:nvPr/>
        </p:nvGrpSpPr>
        <p:grpSpPr>
          <a:xfrm>
            <a:off x="7821016" y="4173956"/>
            <a:ext cx="2282825" cy="915669"/>
            <a:chOff x="3335359" y="3755588"/>
            <a:chExt cx="2282825" cy="915669"/>
          </a:xfrm>
        </p:grpSpPr>
        <p:sp>
          <p:nvSpPr>
            <p:cNvPr id="99" name="object 12">
              <a:extLst>
                <a:ext uri="{FF2B5EF4-FFF2-40B4-BE49-F238E27FC236}">
                  <a16:creationId xmlns:a16="http://schemas.microsoft.com/office/drawing/2014/main" id="{849BF657-F13D-DE72-2115-517B216FD591}"/>
                </a:ext>
              </a:extLst>
            </p:cNvPr>
            <p:cNvSpPr/>
            <p:nvPr/>
          </p:nvSpPr>
          <p:spPr>
            <a:xfrm>
              <a:off x="3348694" y="3768923"/>
              <a:ext cx="1591310" cy="591185"/>
            </a:xfrm>
            <a:custGeom>
              <a:avLst/>
              <a:gdLst/>
              <a:ahLst/>
              <a:cxnLst/>
              <a:rect l="l" t="t" r="r" b="b"/>
              <a:pathLst>
                <a:path w="1591310" h="591185">
                  <a:moveTo>
                    <a:pt x="1590762" y="0"/>
                  </a:moveTo>
                  <a:lnTo>
                    <a:pt x="0" y="590757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3">
              <a:extLst>
                <a:ext uri="{FF2B5EF4-FFF2-40B4-BE49-F238E27FC236}">
                  <a16:creationId xmlns:a16="http://schemas.microsoft.com/office/drawing/2014/main" id="{F1B68487-699A-E3AE-A123-63CDCA64C34F}"/>
                </a:ext>
              </a:extLst>
            </p:cNvPr>
            <p:cNvSpPr/>
            <p:nvPr/>
          </p:nvSpPr>
          <p:spPr>
            <a:xfrm>
              <a:off x="5172358" y="4236600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6"/>
                  </a:lnTo>
                  <a:lnTo>
                    <a:pt x="121104" y="399466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6"/>
                  </a:lnTo>
                  <a:lnTo>
                    <a:pt x="351374" y="374626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4">
              <a:extLst>
                <a:ext uri="{FF2B5EF4-FFF2-40B4-BE49-F238E27FC236}">
                  <a16:creationId xmlns:a16="http://schemas.microsoft.com/office/drawing/2014/main" id="{23FA2404-3674-13A1-3B2E-DA4CC742F9B4}"/>
                </a:ext>
              </a:extLst>
            </p:cNvPr>
            <p:cNvSpPr/>
            <p:nvPr/>
          </p:nvSpPr>
          <p:spPr>
            <a:xfrm>
              <a:off x="5172358" y="4236600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5">
            <a:extLst>
              <a:ext uri="{FF2B5EF4-FFF2-40B4-BE49-F238E27FC236}">
                <a16:creationId xmlns:a16="http://schemas.microsoft.com/office/drawing/2014/main" id="{339BF3B5-AEF4-779D-58DD-AA56E010C9A5}"/>
              </a:ext>
            </a:extLst>
          </p:cNvPr>
          <p:cNvSpPr txBox="1"/>
          <p:nvPr/>
        </p:nvSpPr>
        <p:spPr>
          <a:xfrm>
            <a:off x="9803145" y="4695726"/>
            <a:ext cx="1428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2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03" name="object 16">
            <a:extLst>
              <a:ext uri="{FF2B5EF4-FFF2-40B4-BE49-F238E27FC236}">
                <a16:creationId xmlns:a16="http://schemas.microsoft.com/office/drawing/2014/main" id="{794854A0-063F-CCD1-8813-D166DE15932E}"/>
              </a:ext>
            </a:extLst>
          </p:cNvPr>
          <p:cNvGrpSpPr/>
          <p:nvPr/>
        </p:nvGrpSpPr>
        <p:grpSpPr>
          <a:xfrm>
            <a:off x="6444149" y="4383070"/>
            <a:ext cx="3443604" cy="1384935"/>
            <a:chOff x="1958493" y="3964702"/>
            <a:chExt cx="3443604" cy="1384935"/>
          </a:xfrm>
        </p:grpSpPr>
        <p:sp>
          <p:nvSpPr>
            <p:cNvPr id="104" name="object 17">
              <a:extLst>
                <a:ext uri="{FF2B5EF4-FFF2-40B4-BE49-F238E27FC236}">
                  <a16:creationId xmlns:a16="http://schemas.microsoft.com/office/drawing/2014/main" id="{E01DE354-4735-576A-8A41-1BA751F246BB}"/>
                </a:ext>
              </a:extLst>
            </p:cNvPr>
            <p:cNvSpPr/>
            <p:nvPr/>
          </p:nvSpPr>
          <p:spPr>
            <a:xfrm>
              <a:off x="5154380" y="3978037"/>
              <a:ext cx="234315" cy="259079"/>
            </a:xfrm>
            <a:custGeom>
              <a:avLst/>
              <a:gdLst/>
              <a:ahLst/>
              <a:cxnLst/>
              <a:rect l="l" t="t" r="r" b="b"/>
              <a:pathLst>
                <a:path w="234314" h="259079">
                  <a:moveTo>
                    <a:pt x="0" y="0"/>
                  </a:moveTo>
                  <a:lnTo>
                    <a:pt x="234148" y="258563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8">
              <a:extLst>
                <a:ext uri="{FF2B5EF4-FFF2-40B4-BE49-F238E27FC236}">
                  <a16:creationId xmlns:a16="http://schemas.microsoft.com/office/drawing/2014/main" id="{13C8823A-D497-C66D-48A7-17259108D151}"/>
                </a:ext>
              </a:extLst>
            </p:cNvPr>
            <p:cNvSpPr/>
            <p:nvPr/>
          </p:nvSpPr>
          <p:spPr>
            <a:xfrm>
              <a:off x="1971828" y="4917581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40"/>
                  </a:lnTo>
                  <a:lnTo>
                    <a:pt x="47490" y="78324"/>
                  </a:lnTo>
                  <a:lnTo>
                    <a:pt x="21971" y="117151"/>
                  </a:lnTo>
                  <a:lnTo>
                    <a:pt x="5709" y="161166"/>
                  </a:lnTo>
                  <a:lnTo>
                    <a:pt x="0" y="209114"/>
                  </a:lnTo>
                  <a:lnTo>
                    <a:pt x="5709" y="257062"/>
                  </a:lnTo>
                  <a:lnTo>
                    <a:pt x="21971" y="301077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3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3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7"/>
                  </a:lnTo>
                  <a:lnTo>
                    <a:pt x="426631" y="257062"/>
                  </a:lnTo>
                  <a:lnTo>
                    <a:pt x="432341" y="209114"/>
                  </a:lnTo>
                  <a:lnTo>
                    <a:pt x="426631" y="161166"/>
                  </a:lnTo>
                  <a:lnTo>
                    <a:pt x="410369" y="117151"/>
                  </a:lnTo>
                  <a:lnTo>
                    <a:pt x="384850" y="78324"/>
                  </a:lnTo>
                  <a:lnTo>
                    <a:pt x="351374" y="45940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9">
              <a:extLst>
                <a:ext uri="{FF2B5EF4-FFF2-40B4-BE49-F238E27FC236}">
                  <a16:creationId xmlns:a16="http://schemas.microsoft.com/office/drawing/2014/main" id="{4D609865-F82C-B0C7-E6B5-0436BB292113}"/>
                </a:ext>
              </a:extLst>
            </p:cNvPr>
            <p:cNvSpPr/>
            <p:nvPr/>
          </p:nvSpPr>
          <p:spPr>
            <a:xfrm>
              <a:off x="1971828" y="4917581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20">
            <a:extLst>
              <a:ext uri="{FF2B5EF4-FFF2-40B4-BE49-F238E27FC236}">
                <a16:creationId xmlns:a16="http://schemas.microsoft.com/office/drawing/2014/main" id="{C3D9F7CB-428C-5316-CB1B-6359F2032A08}"/>
              </a:ext>
            </a:extLst>
          </p:cNvPr>
          <p:cNvSpPr txBox="1"/>
          <p:nvPr/>
        </p:nvSpPr>
        <p:spPr>
          <a:xfrm>
            <a:off x="6602617" y="5375430"/>
            <a:ext cx="1428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2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08" name="object 21">
            <a:extLst>
              <a:ext uri="{FF2B5EF4-FFF2-40B4-BE49-F238E27FC236}">
                <a16:creationId xmlns:a16="http://schemas.microsoft.com/office/drawing/2014/main" id="{8094ECCC-1EDF-7D6D-82FF-573387F3A7E8}"/>
              </a:ext>
            </a:extLst>
          </p:cNvPr>
          <p:cNvGrpSpPr/>
          <p:nvPr/>
        </p:nvGrpSpPr>
        <p:grpSpPr>
          <a:xfrm>
            <a:off x="6660322" y="5060444"/>
            <a:ext cx="2995930" cy="709930"/>
            <a:chOff x="2174665" y="4642078"/>
            <a:chExt cx="2995930" cy="709930"/>
          </a:xfrm>
        </p:grpSpPr>
        <p:sp>
          <p:nvSpPr>
            <p:cNvPr id="109" name="object 22">
              <a:extLst>
                <a:ext uri="{FF2B5EF4-FFF2-40B4-BE49-F238E27FC236}">
                  <a16:creationId xmlns:a16="http://schemas.microsoft.com/office/drawing/2014/main" id="{DEFCAE6B-C869-C9B8-0404-1A37A3983F0B}"/>
                </a:ext>
              </a:extLst>
            </p:cNvPr>
            <p:cNvSpPr/>
            <p:nvPr/>
          </p:nvSpPr>
          <p:spPr>
            <a:xfrm>
              <a:off x="2188000" y="4655413"/>
              <a:ext cx="855344" cy="262255"/>
            </a:xfrm>
            <a:custGeom>
              <a:avLst/>
              <a:gdLst/>
              <a:ahLst/>
              <a:cxnLst/>
              <a:rect l="l" t="t" r="r" b="b"/>
              <a:pathLst>
                <a:path w="855344" h="262254">
                  <a:moveTo>
                    <a:pt x="854983" y="0"/>
                  </a:moveTo>
                  <a:lnTo>
                    <a:pt x="0" y="262168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3">
              <a:extLst>
                <a:ext uri="{FF2B5EF4-FFF2-40B4-BE49-F238E27FC236}">
                  <a16:creationId xmlns:a16="http://schemas.microsoft.com/office/drawing/2014/main" id="{FD231093-AF65-A986-942E-FE5D683A60E8}"/>
                </a:ext>
              </a:extLst>
            </p:cNvPr>
            <p:cNvSpPr/>
            <p:nvPr/>
          </p:nvSpPr>
          <p:spPr>
            <a:xfrm>
              <a:off x="3219697" y="4917352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6"/>
                  </a:lnTo>
                  <a:lnTo>
                    <a:pt x="121104" y="399466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6"/>
                  </a:lnTo>
                  <a:lnTo>
                    <a:pt x="351374" y="374626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4">
              <a:extLst>
                <a:ext uri="{FF2B5EF4-FFF2-40B4-BE49-F238E27FC236}">
                  <a16:creationId xmlns:a16="http://schemas.microsoft.com/office/drawing/2014/main" id="{DBC79BDA-6147-7B16-1A32-6DC79FA17AF6}"/>
                </a:ext>
              </a:extLst>
            </p:cNvPr>
            <p:cNvSpPr/>
            <p:nvPr/>
          </p:nvSpPr>
          <p:spPr>
            <a:xfrm>
              <a:off x="3219697" y="4917352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5">
              <a:extLst>
                <a:ext uri="{FF2B5EF4-FFF2-40B4-BE49-F238E27FC236}">
                  <a16:creationId xmlns:a16="http://schemas.microsoft.com/office/drawing/2014/main" id="{D624D30A-9D55-118B-7626-21D8C7CF6929}"/>
                </a:ext>
              </a:extLst>
            </p:cNvPr>
            <p:cNvSpPr/>
            <p:nvPr/>
          </p:nvSpPr>
          <p:spPr>
            <a:xfrm>
              <a:off x="3195839" y="4716660"/>
              <a:ext cx="240029" cy="201295"/>
            </a:xfrm>
            <a:custGeom>
              <a:avLst/>
              <a:gdLst/>
              <a:ahLst/>
              <a:cxnLst/>
              <a:rect l="l" t="t" r="r" b="b"/>
              <a:pathLst>
                <a:path w="240029" h="201295">
                  <a:moveTo>
                    <a:pt x="0" y="0"/>
                  </a:moveTo>
                  <a:lnTo>
                    <a:pt x="240029" y="200691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6">
              <a:extLst>
                <a:ext uri="{FF2B5EF4-FFF2-40B4-BE49-F238E27FC236}">
                  <a16:creationId xmlns:a16="http://schemas.microsoft.com/office/drawing/2014/main" id="{EB0797B4-4451-3BF9-CB51-BFAD5C999273}"/>
                </a:ext>
              </a:extLst>
            </p:cNvPr>
            <p:cNvSpPr/>
            <p:nvPr/>
          </p:nvSpPr>
          <p:spPr>
            <a:xfrm>
              <a:off x="4724587" y="4889807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40"/>
                  </a:lnTo>
                  <a:lnTo>
                    <a:pt x="47490" y="78324"/>
                  </a:lnTo>
                  <a:lnTo>
                    <a:pt x="21971" y="117151"/>
                  </a:lnTo>
                  <a:lnTo>
                    <a:pt x="5709" y="161166"/>
                  </a:lnTo>
                  <a:lnTo>
                    <a:pt x="0" y="209114"/>
                  </a:lnTo>
                  <a:lnTo>
                    <a:pt x="5709" y="257062"/>
                  </a:lnTo>
                  <a:lnTo>
                    <a:pt x="21971" y="301077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3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3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7"/>
                  </a:lnTo>
                  <a:lnTo>
                    <a:pt x="426631" y="257062"/>
                  </a:lnTo>
                  <a:lnTo>
                    <a:pt x="432341" y="209114"/>
                  </a:lnTo>
                  <a:lnTo>
                    <a:pt x="426631" y="161166"/>
                  </a:lnTo>
                  <a:lnTo>
                    <a:pt x="410369" y="117151"/>
                  </a:lnTo>
                  <a:lnTo>
                    <a:pt x="384850" y="78324"/>
                  </a:lnTo>
                  <a:lnTo>
                    <a:pt x="351374" y="45940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7">
              <a:extLst>
                <a:ext uri="{FF2B5EF4-FFF2-40B4-BE49-F238E27FC236}">
                  <a16:creationId xmlns:a16="http://schemas.microsoft.com/office/drawing/2014/main" id="{6E13DB1A-20B4-D4DD-AF49-B130F3C93D81}"/>
                </a:ext>
              </a:extLst>
            </p:cNvPr>
            <p:cNvSpPr/>
            <p:nvPr/>
          </p:nvSpPr>
          <p:spPr>
            <a:xfrm>
              <a:off x="4724587" y="4889807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28">
            <a:extLst>
              <a:ext uri="{FF2B5EF4-FFF2-40B4-BE49-F238E27FC236}">
                <a16:creationId xmlns:a16="http://schemas.microsoft.com/office/drawing/2014/main" id="{DDC33A8B-177D-3A88-D191-8B365B27E7A8}"/>
              </a:ext>
            </a:extLst>
          </p:cNvPr>
          <p:cNvSpPr txBox="1"/>
          <p:nvPr/>
        </p:nvSpPr>
        <p:spPr>
          <a:xfrm>
            <a:off x="9376212" y="5347997"/>
            <a:ext cx="1009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1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16" name="object 29">
            <a:extLst>
              <a:ext uri="{FF2B5EF4-FFF2-40B4-BE49-F238E27FC236}">
                <a16:creationId xmlns:a16="http://schemas.microsoft.com/office/drawing/2014/main" id="{D6245FD2-0629-BC3B-35AC-EDB23FA18FC6}"/>
              </a:ext>
            </a:extLst>
          </p:cNvPr>
          <p:cNvGrpSpPr/>
          <p:nvPr/>
        </p:nvGrpSpPr>
        <p:grpSpPr>
          <a:xfrm>
            <a:off x="9413081" y="5000853"/>
            <a:ext cx="1123315" cy="741680"/>
            <a:chOff x="4927424" y="4582487"/>
            <a:chExt cx="1123315" cy="741680"/>
          </a:xfrm>
        </p:grpSpPr>
        <p:sp>
          <p:nvSpPr>
            <p:cNvPr id="117" name="object 30">
              <a:extLst>
                <a:ext uri="{FF2B5EF4-FFF2-40B4-BE49-F238E27FC236}">
                  <a16:creationId xmlns:a16="http://schemas.microsoft.com/office/drawing/2014/main" id="{B639EA46-4EC5-3DAE-0973-DB282E9976C9}"/>
                </a:ext>
              </a:extLst>
            </p:cNvPr>
            <p:cNvSpPr/>
            <p:nvPr/>
          </p:nvSpPr>
          <p:spPr>
            <a:xfrm>
              <a:off x="4940759" y="4595822"/>
              <a:ext cx="295275" cy="294005"/>
            </a:xfrm>
            <a:custGeom>
              <a:avLst/>
              <a:gdLst/>
              <a:ahLst/>
              <a:cxnLst/>
              <a:rect l="l" t="t" r="r" b="b"/>
              <a:pathLst>
                <a:path w="295275" h="294004">
                  <a:moveTo>
                    <a:pt x="294913" y="0"/>
                  </a:moveTo>
                  <a:lnTo>
                    <a:pt x="0" y="293985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31">
              <a:extLst>
                <a:ext uri="{FF2B5EF4-FFF2-40B4-BE49-F238E27FC236}">
                  <a16:creationId xmlns:a16="http://schemas.microsoft.com/office/drawing/2014/main" id="{C3C80AAC-804C-00DA-DDD8-13E478C03E85}"/>
                </a:ext>
              </a:extLst>
            </p:cNvPr>
            <p:cNvSpPr/>
            <p:nvPr/>
          </p:nvSpPr>
          <p:spPr>
            <a:xfrm>
              <a:off x="5604698" y="4889578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6"/>
                  </a:lnTo>
                  <a:lnTo>
                    <a:pt x="21971" y="117887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8"/>
                  </a:lnTo>
                  <a:lnTo>
                    <a:pt x="47490" y="342039"/>
                  </a:lnTo>
                  <a:lnTo>
                    <a:pt x="80966" y="374626"/>
                  </a:lnTo>
                  <a:lnTo>
                    <a:pt x="121104" y="399467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7"/>
                  </a:lnTo>
                  <a:lnTo>
                    <a:pt x="351374" y="374626"/>
                  </a:lnTo>
                  <a:lnTo>
                    <a:pt x="384850" y="342039"/>
                  </a:lnTo>
                  <a:lnTo>
                    <a:pt x="410369" y="302968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7"/>
                  </a:lnTo>
                  <a:lnTo>
                    <a:pt x="384850" y="78816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2">
              <a:extLst>
                <a:ext uri="{FF2B5EF4-FFF2-40B4-BE49-F238E27FC236}">
                  <a16:creationId xmlns:a16="http://schemas.microsoft.com/office/drawing/2014/main" id="{E889E55C-93B6-F3AA-D287-BE33330D255F}"/>
                </a:ext>
              </a:extLst>
            </p:cNvPr>
            <p:cNvSpPr/>
            <p:nvPr/>
          </p:nvSpPr>
          <p:spPr>
            <a:xfrm>
              <a:off x="5604698" y="4889578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33">
            <a:extLst>
              <a:ext uri="{FF2B5EF4-FFF2-40B4-BE49-F238E27FC236}">
                <a16:creationId xmlns:a16="http://schemas.microsoft.com/office/drawing/2014/main" id="{9AC36B28-5B26-D493-99EB-9F15D75EEC17}"/>
              </a:ext>
            </a:extLst>
          </p:cNvPr>
          <p:cNvSpPr txBox="1"/>
          <p:nvPr/>
        </p:nvSpPr>
        <p:spPr>
          <a:xfrm>
            <a:off x="10228819" y="5347997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21" name="object 34">
            <a:extLst>
              <a:ext uri="{FF2B5EF4-FFF2-40B4-BE49-F238E27FC236}">
                <a16:creationId xmlns:a16="http://schemas.microsoft.com/office/drawing/2014/main" id="{0C9ABBF4-E7B3-2A15-C2C1-6C898F53A650}"/>
              </a:ext>
            </a:extLst>
          </p:cNvPr>
          <p:cNvGrpSpPr/>
          <p:nvPr/>
        </p:nvGrpSpPr>
        <p:grpSpPr>
          <a:xfrm>
            <a:off x="5964089" y="5000855"/>
            <a:ext cx="4356100" cy="1428115"/>
            <a:chOff x="1478433" y="4582487"/>
            <a:chExt cx="4356100" cy="1428115"/>
          </a:xfrm>
        </p:grpSpPr>
        <p:sp>
          <p:nvSpPr>
            <p:cNvPr id="122" name="object 35">
              <a:extLst>
                <a:ext uri="{FF2B5EF4-FFF2-40B4-BE49-F238E27FC236}">
                  <a16:creationId xmlns:a16="http://schemas.microsoft.com/office/drawing/2014/main" id="{9DCD626B-E844-AA0C-DD95-EB837DFB819E}"/>
                </a:ext>
              </a:extLst>
            </p:cNvPr>
            <p:cNvSpPr/>
            <p:nvPr/>
          </p:nvSpPr>
          <p:spPr>
            <a:xfrm>
              <a:off x="5541383" y="4595822"/>
              <a:ext cx="280035" cy="294005"/>
            </a:xfrm>
            <a:custGeom>
              <a:avLst/>
              <a:gdLst/>
              <a:ahLst/>
              <a:cxnLst/>
              <a:rect l="l" t="t" r="r" b="b"/>
              <a:pathLst>
                <a:path w="280035" h="294004">
                  <a:moveTo>
                    <a:pt x="0" y="0"/>
                  </a:moveTo>
                  <a:lnTo>
                    <a:pt x="279485" y="293756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6">
              <a:extLst>
                <a:ext uri="{FF2B5EF4-FFF2-40B4-BE49-F238E27FC236}">
                  <a16:creationId xmlns:a16="http://schemas.microsoft.com/office/drawing/2014/main" id="{8E87998E-8E99-EDED-0976-822DBF592730}"/>
                </a:ext>
              </a:extLst>
            </p:cNvPr>
            <p:cNvSpPr/>
            <p:nvPr/>
          </p:nvSpPr>
          <p:spPr>
            <a:xfrm>
              <a:off x="1491768" y="5578466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39"/>
                  </a:lnTo>
                  <a:lnTo>
                    <a:pt x="47490" y="78323"/>
                  </a:lnTo>
                  <a:lnTo>
                    <a:pt x="21971" y="117150"/>
                  </a:lnTo>
                  <a:lnTo>
                    <a:pt x="5709" y="161165"/>
                  </a:lnTo>
                  <a:lnTo>
                    <a:pt x="0" y="209113"/>
                  </a:lnTo>
                  <a:lnTo>
                    <a:pt x="5709" y="257061"/>
                  </a:lnTo>
                  <a:lnTo>
                    <a:pt x="21971" y="301076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2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2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6"/>
                  </a:lnTo>
                  <a:lnTo>
                    <a:pt x="426631" y="257061"/>
                  </a:lnTo>
                  <a:lnTo>
                    <a:pt x="432341" y="209113"/>
                  </a:lnTo>
                  <a:lnTo>
                    <a:pt x="426631" y="161165"/>
                  </a:lnTo>
                  <a:lnTo>
                    <a:pt x="410369" y="117150"/>
                  </a:lnTo>
                  <a:lnTo>
                    <a:pt x="384850" y="78323"/>
                  </a:lnTo>
                  <a:lnTo>
                    <a:pt x="351374" y="45939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7">
              <a:extLst>
                <a:ext uri="{FF2B5EF4-FFF2-40B4-BE49-F238E27FC236}">
                  <a16:creationId xmlns:a16="http://schemas.microsoft.com/office/drawing/2014/main" id="{633697AC-D670-C077-ED32-76FD441F6E30}"/>
                </a:ext>
              </a:extLst>
            </p:cNvPr>
            <p:cNvSpPr/>
            <p:nvPr/>
          </p:nvSpPr>
          <p:spPr>
            <a:xfrm>
              <a:off x="1491768" y="5578466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38">
            <a:extLst>
              <a:ext uri="{FF2B5EF4-FFF2-40B4-BE49-F238E27FC236}">
                <a16:creationId xmlns:a16="http://schemas.microsoft.com/office/drawing/2014/main" id="{1A5FAE7D-94B5-5A6E-DC73-8B37D3E5437B}"/>
              </a:ext>
            </a:extLst>
          </p:cNvPr>
          <p:cNvSpPr txBox="1"/>
          <p:nvPr/>
        </p:nvSpPr>
        <p:spPr>
          <a:xfrm>
            <a:off x="6143392" y="6036845"/>
            <a:ext cx="1009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1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26" name="object 39">
            <a:extLst>
              <a:ext uri="{FF2B5EF4-FFF2-40B4-BE49-F238E27FC236}">
                <a16:creationId xmlns:a16="http://schemas.microsoft.com/office/drawing/2014/main" id="{4137AF8C-27E0-F7EA-7545-2FA529EE209B}"/>
              </a:ext>
            </a:extLst>
          </p:cNvPr>
          <p:cNvGrpSpPr/>
          <p:nvPr/>
        </p:nvGrpSpPr>
        <p:grpSpPr>
          <a:xfrm>
            <a:off x="6180262" y="5679593"/>
            <a:ext cx="1971039" cy="751205"/>
            <a:chOff x="1694604" y="5261226"/>
            <a:chExt cx="1971039" cy="751205"/>
          </a:xfrm>
        </p:grpSpPr>
        <p:sp>
          <p:nvSpPr>
            <p:cNvPr id="127" name="object 40">
              <a:extLst>
                <a:ext uri="{FF2B5EF4-FFF2-40B4-BE49-F238E27FC236}">
                  <a16:creationId xmlns:a16="http://schemas.microsoft.com/office/drawing/2014/main" id="{F304CD9E-F5A3-2196-3651-DC41F905AAA0}"/>
                </a:ext>
              </a:extLst>
            </p:cNvPr>
            <p:cNvSpPr/>
            <p:nvPr/>
          </p:nvSpPr>
          <p:spPr>
            <a:xfrm>
              <a:off x="1707939" y="5274561"/>
              <a:ext cx="327660" cy="304165"/>
            </a:xfrm>
            <a:custGeom>
              <a:avLst/>
              <a:gdLst/>
              <a:ahLst/>
              <a:cxnLst/>
              <a:rect l="l" t="t" r="r" b="b"/>
              <a:pathLst>
                <a:path w="327660" h="304164">
                  <a:moveTo>
                    <a:pt x="327204" y="0"/>
                  </a:moveTo>
                  <a:lnTo>
                    <a:pt x="0" y="303904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41">
              <a:extLst>
                <a:ext uri="{FF2B5EF4-FFF2-40B4-BE49-F238E27FC236}">
                  <a16:creationId xmlns:a16="http://schemas.microsoft.com/office/drawing/2014/main" id="{3FF8FA79-1738-5ABB-0C15-62831A9CF2A6}"/>
                </a:ext>
              </a:extLst>
            </p:cNvPr>
            <p:cNvSpPr/>
            <p:nvPr/>
          </p:nvSpPr>
          <p:spPr>
            <a:xfrm>
              <a:off x="2414621" y="557823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5"/>
                  </a:lnTo>
                  <a:lnTo>
                    <a:pt x="121104" y="399465"/>
                  </a:lnTo>
                  <a:lnTo>
                    <a:pt x="166604" y="415296"/>
                  </a:lnTo>
                  <a:lnTo>
                    <a:pt x="216170" y="420853"/>
                  </a:lnTo>
                  <a:lnTo>
                    <a:pt x="265736" y="415296"/>
                  </a:lnTo>
                  <a:lnTo>
                    <a:pt x="311236" y="399465"/>
                  </a:lnTo>
                  <a:lnTo>
                    <a:pt x="351374" y="374625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2">
              <a:extLst>
                <a:ext uri="{FF2B5EF4-FFF2-40B4-BE49-F238E27FC236}">
                  <a16:creationId xmlns:a16="http://schemas.microsoft.com/office/drawing/2014/main" id="{A5BFA190-C163-5DE2-D580-68DAD2B78F6C}"/>
                </a:ext>
              </a:extLst>
            </p:cNvPr>
            <p:cNvSpPr/>
            <p:nvPr/>
          </p:nvSpPr>
          <p:spPr>
            <a:xfrm>
              <a:off x="2414621" y="557823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3">
              <a:extLst>
                <a:ext uri="{FF2B5EF4-FFF2-40B4-BE49-F238E27FC236}">
                  <a16:creationId xmlns:a16="http://schemas.microsoft.com/office/drawing/2014/main" id="{6BD3CF8F-BDED-CFB2-FE50-CB8E1B0E1E98}"/>
                </a:ext>
              </a:extLst>
            </p:cNvPr>
            <p:cNvSpPr/>
            <p:nvPr/>
          </p:nvSpPr>
          <p:spPr>
            <a:xfrm>
              <a:off x="2340853" y="5274561"/>
              <a:ext cx="290195" cy="304165"/>
            </a:xfrm>
            <a:custGeom>
              <a:avLst/>
              <a:gdLst/>
              <a:ahLst/>
              <a:cxnLst/>
              <a:rect l="l" t="t" r="r" b="b"/>
              <a:pathLst>
                <a:path w="290194" h="304164">
                  <a:moveTo>
                    <a:pt x="0" y="0"/>
                  </a:moveTo>
                  <a:lnTo>
                    <a:pt x="289938" y="303675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4">
              <a:extLst>
                <a:ext uri="{FF2B5EF4-FFF2-40B4-BE49-F238E27FC236}">
                  <a16:creationId xmlns:a16="http://schemas.microsoft.com/office/drawing/2014/main" id="{C9BE8588-4D26-622D-ADC8-89FE53271C14}"/>
                </a:ext>
              </a:extLst>
            </p:cNvPr>
            <p:cNvSpPr/>
            <p:nvPr/>
          </p:nvSpPr>
          <p:spPr>
            <a:xfrm>
              <a:off x="3219697" y="5580636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39"/>
                  </a:lnTo>
                  <a:lnTo>
                    <a:pt x="47490" y="78323"/>
                  </a:lnTo>
                  <a:lnTo>
                    <a:pt x="21971" y="117150"/>
                  </a:lnTo>
                  <a:lnTo>
                    <a:pt x="5709" y="161166"/>
                  </a:lnTo>
                  <a:lnTo>
                    <a:pt x="0" y="209114"/>
                  </a:lnTo>
                  <a:lnTo>
                    <a:pt x="5709" y="257062"/>
                  </a:lnTo>
                  <a:lnTo>
                    <a:pt x="21971" y="301077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3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3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7"/>
                  </a:lnTo>
                  <a:lnTo>
                    <a:pt x="426631" y="257062"/>
                  </a:lnTo>
                  <a:lnTo>
                    <a:pt x="432341" y="209114"/>
                  </a:lnTo>
                  <a:lnTo>
                    <a:pt x="426631" y="161166"/>
                  </a:lnTo>
                  <a:lnTo>
                    <a:pt x="410369" y="117150"/>
                  </a:lnTo>
                  <a:lnTo>
                    <a:pt x="384850" y="78323"/>
                  </a:lnTo>
                  <a:lnTo>
                    <a:pt x="351374" y="45939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5">
              <a:extLst>
                <a:ext uri="{FF2B5EF4-FFF2-40B4-BE49-F238E27FC236}">
                  <a16:creationId xmlns:a16="http://schemas.microsoft.com/office/drawing/2014/main" id="{AA3B7584-7D6B-AF6E-57F7-3AB4A1A16680}"/>
                </a:ext>
              </a:extLst>
            </p:cNvPr>
            <p:cNvSpPr/>
            <p:nvPr/>
          </p:nvSpPr>
          <p:spPr>
            <a:xfrm>
              <a:off x="3219697" y="5580636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46">
            <a:extLst>
              <a:ext uri="{FF2B5EF4-FFF2-40B4-BE49-F238E27FC236}">
                <a16:creationId xmlns:a16="http://schemas.microsoft.com/office/drawing/2014/main" id="{CB2781E9-1C40-7689-4FCF-C94A131974D5}"/>
              </a:ext>
            </a:extLst>
          </p:cNvPr>
          <p:cNvSpPr txBox="1"/>
          <p:nvPr/>
        </p:nvSpPr>
        <p:spPr>
          <a:xfrm>
            <a:off x="7038742" y="5375431"/>
            <a:ext cx="960755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47" algn="r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1</a:t>
            </a:r>
            <a:endParaRPr sz="1900">
              <a:latin typeface="Constantia"/>
              <a:cs typeface="Constantia"/>
            </a:endParaRPr>
          </a:p>
          <a:p>
            <a:pPr>
              <a:spcBef>
                <a:spcPts val="605"/>
              </a:spcBef>
            </a:pPr>
            <a:endParaRPr sz="1900">
              <a:latin typeface="Constantia"/>
              <a:cs typeface="Constantia"/>
            </a:endParaRPr>
          </a:p>
          <a:p>
            <a:pPr marL="12699">
              <a:tabLst>
                <a:tab pos="817175" algn="l"/>
              </a:tabLst>
            </a:pPr>
            <a:r>
              <a:rPr sz="1900" spc="-50" dirty="0">
                <a:latin typeface="Constantia"/>
                <a:cs typeface="Constantia"/>
              </a:rPr>
              <a:t>0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34" name="object 47">
            <a:extLst>
              <a:ext uri="{FF2B5EF4-FFF2-40B4-BE49-F238E27FC236}">
                <a16:creationId xmlns:a16="http://schemas.microsoft.com/office/drawing/2014/main" id="{CCC1B9DE-7D51-95C1-D16D-FAD06B0F98E3}"/>
              </a:ext>
            </a:extLst>
          </p:cNvPr>
          <p:cNvGrpSpPr/>
          <p:nvPr/>
        </p:nvGrpSpPr>
        <p:grpSpPr>
          <a:xfrm>
            <a:off x="7908190" y="4620827"/>
            <a:ext cx="3540760" cy="1391920"/>
            <a:chOff x="3422534" y="4202461"/>
            <a:chExt cx="3540760" cy="1391920"/>
          </a:xfrm>
        </p:grpSpPr>
        <p:sp>
          <p:nvSpPr>
            <p:cNvPr id="135" name="object 48">
              <a:extLst>
                <a:ext uri="{FF2B5EF4-FFF2-40B4-BE49-F238E27FC236}">
                  <a16:creationId xmlns:a16="http://schemas.microsoft.com/office/drawing/2014/main" id="{C2B3ED53-02DD-D443-74C8-99850A7009E7}"/>
                </a:ext>
              </a:extLst>
            </p:cNvPr>
            <p:cNvSpPr/>
            <p:nvPr/>
          </p:nvSpPr>
          <p:spPr>
            <a:xfrm>
              <a:off x="3435869" y="5338207"/>
              <a:ext cx="0" cy="242570"/>
            </a:xfrm>
            <a:custGeom>
              <a:avLst/>
              <a:gdLst/>
              <a:ahLst/>
              <a:cxnLst/>
              <a:rect l="l" t="t" r="r" b="b"/>
              <a:pathLst>
                <a:path h="242570">
                  <a:moveTo>
                    <a:pt x="0" y="0"/>
                  </a:moveTo>
                  <a:lnTo>
                    <a:pt x="1" y="242429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9">
              <a:extLst>
                <a:ext uri="{FF2B5EF4-FFF2-40B4-BE49-F238E27FC236}">
                  <a16:creationId xmlns:a16="http://schemas.microsoft.com/office/drawing/2014/main" id="{8CCA070F-779D-9828-FD86-4FFE0DAB3B93}"/>
                </a:ext>
              </a:extLst>
            </p:cNvPr>
            <p:cNvSpPr/>
            <p:nvPr/>
          </p:nvSpPr>
          <p:spPr>
            <a:xfrm>
              <a:off x="6517099" y="4215796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7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7"/>
                  </a:lnTo>
                  <a:lnTo>
                    <a:pt x="0" y="210426"/>
                  </a:lnTo>
                  <a:lnTo>
                    <a:pt x="5709" y="258675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5"/>
                  </a:lnTo>
                  <a:lnTo>
                    <a:pt x="121104" y="399465"/>
                  </a:lnTo>
                  <a:lnTo>
                    <a:pt x="166604" y="415296"/>
                  </a:lnTo>
                  <a:lnTo>
                    <a:pt x="216170" y="420853"/>
                  </a:lnTo>
                  <a:lnTo>
                    <a:pt x="265736" y="415296"/>
                  </a:lnTo>
                  <a:lnTo>
                    <a:pt x="311236" y="399465"/>
                  </a:lnTo>
                  <a:lnTo>
                    <a:pt x="351374" y="374625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5"/>
                  </a:lnTo>
                  <a:lnTo>
                    <a:pt x="432341" y="210426"/>
                  </a:lnTo>
                  <a:lnTo>
                    <a:pt x="426631" y="162177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7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50">
              <a:extLst>
                <a:ext uri="{FF2B5EF4-FFF2-40B4-BE49-F238E27FC236}">
                  <a16:creationId xmlns:a16="http://schemas.microsoft.com/office/drawing/2014/main" id="{FAF0B1FD-A1F8-FDAE-50C6-FD186B397A6F}"/>
                </a:ext>
              </a:extLst>
            </p:cNvPr>
            <p:cNvSpPr/>
            <p:nvPr/>
          </p:nvSpPr>
          <p:spPr>
            <a:xfrm>
              <a:off x="6517099" y="4215796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51">
            <a:extLst>
              <a:ext uri="{FF2B5EF4-FFF2-40B4-BE49-F238E27FC236}">
                <a16:creationId xmlns:a16="http://schemas.microsoft.com/office/drawing/2014/main" id="{8ADAB96A-83CD-3AE1-0299-0BBCC47F5DA1}"/>
              </a:ext>
            </a:extLst>
          </p:cNvPr>
          <p:cNvSpPr txBox="1"/>
          <p:nvPr/>
        </p:nvSpPr>
        <p:spPr>
          <a:xfrm>
            <a:off x="11168722" y="4674389"/>
            <a:ext cx="1009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1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39" name="object 52">
            <a:extLst>
              <a:ext uri="{FF2B5EF4-FFF2-40B4-BE49-F238E27FC236}">
                <a16:creationId xmlns:a16="http://schemas.microsoft.com/office/drawing/2014/main" id="{BF2A479F-283A-F7E7-14BC-0DD9F4C4D87C}"/>
              </a:ext>
            </a:extLst>
          </p:cNvPr>
          <p:cNvGrpSpPr/>
          <p:nvPr/>
        </p:nvGrpSpPr>
        <p:grpSpPr>
          <a:xfrm>
            <a:off x="12429601" y="4596220"/>
            <a:ext cx="459105" cy="445134"/>
            <a:chOff x="7943943" y="4177853"/>
            <a:chExt cx="459105" cy="445134"/>
          </a:xfrm>
        </p:grpSpPr>
        <p:sp>
          <p:nvSpPr>
            <p:cNvPr id="140" name="object 53">
              <a:extLst>
                <a:ext uri="{FF2B5EF4-FFF2-40B4-BE49-F238E27FC236}">
                  <a16:creationId xmlns:a16="http://schemas.microsoft.com/office/drawing/2014/main" id="{CCAE1327-1DE1-42EC-6A1F-28E3995F80C1}"/>
                </a:ext>
              </a:extLst>
            </p:cNvPr>
            <p:cNvSpPr/>
            <p:nvPr/>
          </p:nvSpPr>
          <p:spPr>
            <a:xfrm>
              <a:off x="7957278" y="4191188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4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39"/>
                  </a:lnTo>
                  <a:lnTo>
                    <a:pt x="47490" y="78323"/>
                  </a:lnTo>
                  <a:lnTo>
                    <a:pt x="21971" y="117150"/>
                  </a:lnTo>
                  <a:lnTo>
                    <a:pt x="5709" y="161165"/>
                  </a:lnTo>
                  <a:lnTo>
                    <a:pt x="0" y="209113"/>
                  </a:lnTo>
                  <a:lnTo>
                    <a:pt x="5709" y="257060"/>
                  </a:lnTo>
                  <a:lnTo>
                    <a:pt x="21971" y="301076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2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2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6"/>
                  </a:lnTo>
                  <a:lnTo>
                    <a:pt x="426631" y="257060"/>
                  </a:lnTo>
                  <a:lnTo>
                    <a:pt x="432341" y="209113"/>
                  </a:lnTo>
                  <a:lnTo>
                    <a:pt x="426631" y="161165"/>
                  </a:lnTo>
                  <a:lnTo>
                    <a:pt x="410369" y="117150"/>
                  </a:lnTo>
                  <a:lnTo>
                    <a:pt x="384850" y="78323"/>
                  </a:lnTo>
                  <a:lnTo>
                    <a:pt x="351374" y="45939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4">
              <a:extLst>
                <a:ext uri="{FF2B5EF4-FFF2-40B4-BE49-F238E27FC236}">
                  <a16:creationId xmlns:a16="http://schemas.microsoft.com/office/drawing/2014/main" id="{C208C60E-89D2-356F-2C05-407FDA7BA258}"/>
                </a:ext>
              </a:extLst>
            </p:cNvPr>
            <p:cNvSpPr/>
            <p:nvPr/>
          </p:nvSpPr>
          <p:spPr>
            <a:xfrm>
              <a:off x="7957278" y="4191188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4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55">
            <a:extLst>
              <a:ext uri="{FF2B5EF4-FFF2-40B4-BE49-F238E27FC236}">
                <a16:creationId xmlns:a16="http://schemas.microsoft.com/office/drawing/2014/main" id="{7C76EE15-B393-1E04-2009-B0FEDC983A4F}"/>
              </a:ext>
            </a:extLst>
          </p:cNvPr>
          <p:cNvSpPr txBox="1"/>
          <p:nvPr/>
        </p:nvSpPr>
        <p:spPr>
          <a:xfrm>
            <a:off x="12581400" y="4646957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43" name="object 56">
            <a:extLst>
              <a:ext uri="{FF2B5EF4-FFF2-40B4-BE49-F238E27FC236}">
                <a16:creationId xmlns:a16="http://schemas.microsoft.com/office/drawing/2014/main" id="{D2073D02-07C5-90F6-4327-724D1F430C99}"/>
              </a:ext>
            </a:extLst>
          </p:cNvPr>
          <p:cNvGrpSpPr/>
          <p:nvPr/>
        </p:nvGrpSpPr>
        <p:grpSpPr>
          <a:xfrm>
            <a:off x="9841623" y="4173956"/>
            <a:ext cx="2830830" cy="1537335"/>
            <a:chOff x="5355967" y="3755588"/>
            <a:chExt cx="2830830" cy="1537335"/>
          </a:xfrm>
        </p:grpSpPr>
        <p:sp>
          <p:nvSpPr>
            <p:cNvPr id="144" name="object 57">
              <a:extLst>
                <a:ext uri="{FF2B5EF4-FFF2-40B4-BE49-F238E27FC236}">
                  <a16:creationId xmlns:a16="http://schemas.microsoft.com/office/drawing/2014/main" id="{DC3A679C-C438-5D68-0722-D926F9800DD6}"/>
                </a:ext>
              </a:extLst>
            </p:cNvPr>
            <p:cNvSpPr/>
            <p:nvPr/>
          </p:nvSpPr>
          <p:spPr>
            <a:xfrm>
              <a:off x="5369302" y="3768923"/>
              <a:ext cx="2804160" cy="422275"/>
            </a:xfrm>
            <a:custGeom>
              <a:avLst/>
              <a:gdLst/>
              <a:ahLst/>
              <a:cxnLst/>
              <a:rect l="l" t="t" r="r" b="b"/>
              <a:pathLst>
                <a:path w="2804159" h="422275">
                  <a:moveTo>
                    <a:pt x="0" y="0"/>
                  </a:moveTo>
                  <a:lnTo>
                    <a:pt x="2804147" y="422263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8">
              <a:extLst>
                <a:ext uri="{FF2B5EF4-FFF2-40B4-BE49-F238E27FC236}">
                  <a16:creationId xmlns:a16="http://schemas.microsoft.com/office/drawing/2014/main" id="{AF71F821-FD19-5DB6-6F46-4CBB5926F608}"/>
                </a:ext>
              </a:extLst>
            </p:cNvPr>
            <p:cNvSpPr/>
            <p:nvPr/>
          </p:nvSpPr>
          <p:spPr>
            <a:xfrm>
              <a:off x="6517099" y="485814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5"/>
                  </a:lnTo>
                  <a:lnTo>
                    <a:pt x="121104" y="399465"/>
                  </a:lnTo>
                  <a:lnTo>
                    <a:pt x="166604" y="415296"/>
                  </a:lnTo>
                  <a:lnTo>
                    <a:pt x="216170" y="420853"/>
                  </a:lnTo>
                  <a:lnTo>
                    <a:pt x="265736" y="415296"/>
                  </a:lnTo>
                  <a:lnTo>
                    <a:pt x="311236" y="399465"/>
                  </a:lnTo>
                  <a:lnTo>
                    <a:pt x="351374" y="374625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9">
              <a:extLst>
                <a:ext uri="{FF2B5EF4-FFF2-40B4-BE49-F238E27FC236}">
                  <a16:creationId xmlns:a16="http://schemas.microsoft.com/office/drawing/2014/main" id="{417B7ECC-1428-FDA8-863F-6BBC9F79A62A}"/>
                </a:ext>
              </a:extLst>
            </p:cNvPr>
            <p:cNvSpPr/>
            <p:nvPr/>
          </p:nvSpPr>
          <p:spPr>
            <a:xfrm>
              <a:off x="6517099" y="485814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60">
            <a:extLst>
              <a:ext uri="{FF2B5EF4-FFF2-40B4-BE49-F238E27FC236}">
                <a16:creationId xmlns:a16="http://schemas.microsoft.com/office/drawing/2014/main" id="{558DF0BE-B3F5-9AD0-50C6-86E96E5D1374}"/>
              </a:ext>
            </a:extLst>
          </p:cNvPr>
          <p:cNvSpPr txBox="1"/>
          <p:nvPr/>
        </p:nvSpPr>
        <p:spPr>
          <a:xfrm>
            <a:off x="11141219" y="5317518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48" name="object 61">
            <a:extLst>
              <a:ext uri="{FF2B5EF4-FFF2-40B4-BE49-F238E27FC236}">
                <a16:creationId xmlns:a16="http://schemas.microsoft.com/office/drawing/2014/main" id="{EC84FADD-5EC3-1E15-A99F-DFB2C6965ED0}"/>
              </a:ext>
            </a:extLst>
          </p:cNvPr>
          <p:cNvGrpSpPr/>
          <p:nvPr/>
        </p:nvGrpSpPr>
        <p:grpSpPr>
          <a:xfrm>
            <a:off x="9196909" y="4321820"/>
            <a:ext cx="2035810" cy="2129790"/>
            <a:chOff x="4711253" y="3903454"/>
            <a:chExt cx="2035810" cy="2129790"/>
          </a:xfrm>
        </p:grpSpPr>
        <p:sp>
          <p:nvSpPr>
            <p:cNvPr id="149" name="object 62">
              <a:extLst>
                <a:ext uri="{FF2B5EF4-FFF2-40B4-BE49-F238E27FC236}">
                  <a16:creationId xmlns:a16="http://schemas.microsoft.com/office/drawing/2014/main" id="{BFF41D8A-2273-297D-6A45-2D8EE6839CBE}"/>
                </a:ext>
              </a:extLst>
            </p:cNvPr>
            <p:cNvSpPr/>
            <p:nvPr/>
          </p:nvSpPr>
          <p:spPr>
            <a:xfrm>
              <a:off x="6733269" y="4636650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0"/>
                  </a:moveTo>
                  <a:lnTo>
                    <a:pt x="1" y="221496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3">
              <a:extLst>
                <a:ext uri="{FF2B5EF4-FFF2-40B4-BE49-F238E27FC236}">
                  <a16:creationId xmlns:a16="http://schemas.microsoft.com/office/drawing/2014/main" id="{9C672896-F61E-B6AF-859E-87DD0DB45F28}"/>
                </a:ext>
              </a:extLst>
            </p:cNvPr>
            <p:cNvSpPr/>
            <p:nvPr/>
          </p:nvSpPr>
          <p:spPr>
            <a:xfrm>
              <a:off x="5306352" y="3916789"/>
              <a:ext cx="1274445" cy="360680"/>
            </a:xfrm>
            <a:custGeom>
              <a:avLst/>
              <a:gdLst/>
              <a:ahLst/>
              <a:cxnLst/>
              <a:rect l="l" t="t" r="r" b="b"/>
              <a:pathLst>
                <a:path w="1274445" h="360679">
                  <a:moveTo>
                    <a:pt x="0" y="0"/>
                  </a:moveTo>
                  <a:lnTo>
                    <a:pt x="1274061" y="360639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4">
              <a:extLst>
                <a:ext uri="{FF2B5EF4-FFF2-40B4-BE49-F238E27FC236}">
                  <a16:creationId xmlns:a16="http://schemas.microsoft.com/office/drawing/2014/main" id="{122665C4-669E-7B40-CCA5-62600894A006}"/>
                </a:ext>
              </a:extLst>
            </p:cNvPr>
            <p:cNvSpPr/>
            <p:nvPr/>
          </p:nvSpPr>
          <p:spPr>
            <a:xfrm>
              <a:off x="4724588" y="559904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6"/>
                  </a:lnTo>
                  <a:lnTo>
                    <a:pt x="21971" y="117887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8"/>
                  </a:lnTo>
                  <a:lnTo>
                    <a:pt x="47490" y="342039"/>
                  </a:lnTo>
                  <a:lnTo>
                    <a:pt x="80966" y="374626"/>
                  </a:lnTo>
                  <a:lnTo>
                    <a:pt x="121104" y="399467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7"/>
                  </a:lnTo>
                  <a:lnTo>
                    <a:pt x="351374" y="374626"/>
                  </a:lnTo>
                  <a:lnTo>
                    <a:pt x="384850" y="342039"/>
                  </a:lnTo>
                  <a:lnTo>
                    <a:pt x="410369" y="302968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7"/>
                  </a:lnTo>
                  <a:lnTo>
                    <a:pt x="384850" y="78816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5">
              <a:extLst>
                <a:ext uri="{FF2B5EF4-FFF2-40B4-BE49-F238E27FC236}">
                  <a16:creationId xmlns:a16="http://schemas.microsoft.com/office/drawing/2014/main" id="{7B728D05-886D-DE56-B9F6-547DDF199031}"/>
                </a:ext>
              </a:extLst>
            </p:cNvPr>
            <p:cNvSpPr/>
            <p:nvPr/>
          </p:nvSpPr>
          <p:spPr>
            <a:xfrm>
              <a:off x="4724588" y="559904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66">
            <a:extLst>
              <a:ext uri="{FF2B5EF4-FFF2-40B4-BE49-F238E27FC236}">
                <a16:creationId xmlns:a16="http://schemas.microsoft.com/office/drawing/2014/main" id="{5A8D6412-537D-2BDE-7949-78E9EEF0FFBB}"/>
              </a:ext>
            </a:extLst>
          </p:cNvPr>
          <p:cNvSpPr txBox="1"/>
          <p:nvPr/>
        </p:nvSpPr>
        <p:spPr>
          <a:xfrm>
            <a:off x="9348708" y="6058182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54" name="object 67">
            <a:extLst>
              <a:ext uri="{FF2B5EF4-FFF2-40B4-BE49-F238E27FC236}">
                <a16:creationId xmlns:a16="http://schemas.microsoft.com/office/drawing/2014/main" id="{9D24898D-AF8B-4EFB-542A-DE1B3572D8C7}"/>
              </a:ext>
            </a:extLst>
          </p:cNvPr>
          <p:cNvGrpSpPr/>
          <p:nvPr/>
        </p:nvGrpSpPr>
        <p:grpSpPr>
          <a:xfrm>
            <a:off x="5964089" y="5713068"/>
            <a:ext cx="3475990" cy="1438275"/>
            <a:chOff x="1478433" y="5294701"/>
            <a:chExt cx="3475990" cy="1438275"/>
          </a:xfrm>
        </p:grpSpPr>
        <p:sp>
          <p:nvSpPr>
            <p:cNvPr id="155" name="object 68">
              <a:extLst>
                <a:ext uri="{FF2B5EF4-FFF2-40B4-BE49-F238E27FC236}">
                  <a16:creationId xmlns:a16="http://schemas.microsoft.com/office/drawing/2014/main" id="{001BCA19-E0B5-EF59-34FC-E091C3BD719E}"/>
                </a:ext>
              </a:extLst>
            </p:cNvPr>
            <p:cNvSpPr/>
            <p:nvPr/>
          </p:nvSpPr>
          <p:spPr>
            <a:xfrm>
              <a:off x="4940759" y="5308036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0"/>
                  </a:moveTo>
                  <a:lnTo>
                    <a:pt x="1" y="291006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9">
              <a:extLst>
                <a:ext uri="{FF2B5EF4-FFF2-40B4-BE49-F238E27FC236}">
                  <a16:creationId xmlns:a16="http://schemas.microsoft.com/office/drawing/2014/main" id="{4C834B8D-F9D5-43B6-9EA9-ECDA3DBF5007}"/>
                </a:ext>
              </a:extLst>
            </p:cNvPr>
            <p:cNvSpPr/>
            <p:nvPr/>
          </p:nvSpPr>
          <p:spPr>
            <a:xfrm>
              <a:off x="1491768" y="629832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7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5"/>
                  </a:lnTo>
                  <a:lnTo>
                    <a:pt x="121104" y="399466"/>
                  </a:lnTo>
                  <a:lnTo>
                    <a:pt x="166604" y="415296"/>
                  </a:lnTo>
                  <a:lnTo>
                    <a:pt x="216170" y="420854"/>
                  </a:lnTo>
                  <a:lnTo>
                    <a:pt x="265736" y="415296"/>
                  </a:lnTo>
                  <a:lnTo>
                    <a:pt x="311236" y="399466"/>
                  </a:lnTo>
                  <a:lnTo>
                    <a:pt x="351374" y="374625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7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70">
              <a:extLst>
                <a:ext uri="{FF2B5EF4-FFF2-40B4-BE49-F238E27FC236}">
                  <a16:creationId xmlns:a16="http://schemas.microsoft.com/office/drawing/2014/main" id="{FBC1FC15-77E9-EC4F-1A55-88C0D7DFE419}"/>
                </a:ext>
              </a:extLst>
            </p:cNvPr>
            <p:cNvSpPr/>
            <p:nvPr/>
          </p:nvSpPr>
          <p:spPr>
            <a:xfrm>
              <a:off x="1491768" y="629832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71">
            <a:extLst>
              <a:ext uri="{FF2B5EF4-FFF2-40B4-BE49-F238E27FC236}">
                <a16:creationId xmlns:a16="http://schemas.microsoft.com/office/drawing/2014/main" id="{1989F8C7-E9E8-39A2-3F61-05DFC86A481F}"/>
              </a:ext>
            </a:extLst>
          </p:cNvPr>
          <p:cNvSpPr txBox="1"/>
          <p:nvPr/>
        </p:nvSpPr>
        <p:spPr>
          <a:xfrm>
            <a:off x="6115889" y="6756173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59" name="object 72">
            <a:extLst>
              <a:ext uri="{FF2B5EF4-FFF2-40B4-BE49-F238E27FC236}">
                <a16:creationId xmlns:a16="http://schemas.microsoft.com/office/drawing/2014/main" id="{9DEB2BC7-C931-5D48-7782-5DC625C0F6E0}"/>
              </a:ext>
            </a:extLst>
          </p:cNvPr>
          <p:cNvGrpSpPr/>
          <p:nvPr/>
        </p:nvGrpSpPr>
        <p:grpSpPr>
          <a:xfrm>
            <a:off x="6180261" y="5322385"/>
            <a:ext cx="2755900" cy="1407795"/>
            <a:chOff x="1694604" y="4904017"/>
            <a:chExt cx="2755900" cy="1407795"/>
          </a:xfrm>
        </p:grpSpPr>
        <p:sp>
          <p:nvSpPr>
            <p:cNvPr id="160" name="object 73">
              <a:extLst>
                <a:ext uri="{FF2B5EF4-FFF2-40B4-BE49-F238E27FC236}">
                  <a16:creationId xmlns:a16="http://schemas.microsoft.com/office/drawing/2014/main" id="{7F851B23-AA62-3B13-E24E-14701BFED38F}"/>
                </a:ext>
              </a:extLst>
            </p:cNvPr>
            <p:cNvSpPr/>
            <p:nvPr/>
          </p:nvSpPr>
          <p:spPr>
            <a:xfrm>
              <a:off x="1707939" y="5996693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1" y="301633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4">
              <a:extLst>
                <a:ext uri="{FF2B5EF4-FFF2-40B4-BE49-F238E27FC236}">
                  <a16:creationId xmlns:a16="http://schemas.microsoft.com/office/drawing/2014/main" id="{28CEC04B-10E1-E99B-4011-6A8EC6DAD11C}"/>
                </a:ext>
              </a:extLst>
            </p:cNvPr>
            <p:cNvSpPr/>
            <p:nvPr/>
          </p:nvSpPr>
          <p:spPr>
            <a:xfrm>
              <a:off x="4004497" y="4917352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6"/>
                  </a:lnTo>
                  <a:lnTo>
                    <a:pt x="121104" y="399466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6"/>
                  </a:lnTo>
                  <a:lnTo>
                    <a:pt x="351374" y="374626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5">
              <a:extLst>
                <a:ext uri="{FF2B5EF4-FFF2-40B4-BE49-F238E27FC236}">
                  <a16:creationId xmlns:a16="http://schemas.microsoft.com/office/drawing/2014/main" id="{14085EDA-EA45-12C6-5F48-1EE98005EA06}"/>
                </a:ext>
              </a:extLst>
            </p:cNvPr>
            <p:cNvSpPr/>
            <p:nvPr/>
          </p:nvSpPr>
          <p:spPr>
            <a:xfrm>
              <a:off x="4004497" y="4917352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76">
            <a:extLst>
              <a:ext uri="{FF2B5EF4-FFF2-40B4-BE49-F238E27FC236}">
                <a16:creationId xmlns:a16="http://schemas.microsoft.com/office/drawing/2014/main" id="{9E85779D-4EB1-CFF4-DE0E-EBDD75E1F968}"/>
              </a:ext>
            </a:extLst>
          </p:cNvPr>
          <p:cNvSpPr txBox="1"/>
          <p:nvPr/>
        </p:nvSpPr>
        <p:spPr>
          <a:xfrm>
            <a:off x="8628619" y="5375430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164" name="object 77">
            <a:extLst>
              <a:ext uri="{FF2B5EF4-FFF2-40B4-BE49-F238E27FC236}">
                <a16:creationId xmlns:a16="http://schemas.microsoft.com/office/drawing/2014/main" id="{1ACAB18A-F6A9-72D8-A641-7349AFF90401}"/>
              </a:ext>
            </a:extLst>
          </p:cNvPr>
          <p:cNvSpPr/>
          <p:nvPr/>
        </p:nvSpPr>
        <p:spPr>
          <a:xfrm>
            <a:off x="7834352" y="5073780"/>
            <a:ext cx="719455" cy="323850"/>
          </a:xfrm>
          <a:custGeom>
            <a:avLst/>
            <a:gdLst/>
            <a:ahLst/>
            <a:cxnLst/>
            <a:rect l="l" t="t" r="r" b="b"/>
            <a:pathLst>
              <a:path w="719454" h="323850">
                <a:moveTo>
                  <a:pt x="0" y="0"/>
                </a:moveTo>
                <a:lnTo>
                  <a:pt x="719119" y="323572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78">
            <a:extLst>
              <a:ext uri="{FF2B5EF4-FFF2-40B4-BE49-F238E27FC236}">
                <a16:creationId xmlns:a16="http://schemas.microsoft.com/office/drawing/2014/main" id="{BB5E8265-5A84-470C-3E97-98D0172BAF15}"/>
              </a:ext>
            </a:extLst>
          </p:cNvPr>
          <p:cNvSpPr txBox="1"/>
          <p:nvPr/>
        </p:nvSpPr>
        <p:spPr>
          <a:xfrm>
            <a:off x="7049861" y="6719598"/>
            <a:ext cx="61080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7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In</a:t>
            </a:r>
            <a:r>
              <a:rPr sz="1900" spc="-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general,</a:t>
            </a:r>
            <a:r>
              <a:rPr sz="1900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this</a:t>
            </a:r>
            <a:r>
              <a:rPr sz="1900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recursion</a:t>
            </a:r>
            <a:r>
              <a:rPr sz="19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tree</a:t>
            </a:r>
            <a:r>
              <a:rPr sz="19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has</a:t>
            </a:r>
            <a:r>
              <a:rPr sz="19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950" i="1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950" i="1" spc="157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nodes</a:t>
            </a:r>
            <a:r>
              <a:rPr sz="1900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and</a:t>
            </a:r>
            <a:r>
              <a:rPr sz="19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950" i="1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950" i="1" spc="-67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50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50" spc="-67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50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950" spc="157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leaves.</a:t>
            </a:r>
            <a:endParaRPr sz="1900" dirty="0">
              <a:latin typeface="Constantia"/>
              <a:cs typeface="Constantia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80B8044-723D-A8C2-0878-378CB04847AF}"/>
              </a:ext>
            </a:extLst>
          </p:cNvPr>
          <p:cNvGrpSpPr/>
          <p:nvPr/>
        </p:nvGrpSpPr>
        <p:grpSpPr>
          <a:xfrm>
            <a:off x="5818400" y="4574201"/>
            <a:ext cx="4767120" cy="2817199"/>
            <a:chOff x="5818400" y="4574201"/>
            <a:chExt cx="4767120" cy="281719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3C5AC8B-91BC-B320-CA7B-4606813B4BA3}"/>
                </a:ext>
              </a:extLst>
            </p:cNvPr>
            <p:cNvSpPr/>
            <p:nvPr/>
          </p:nvSpPr>
          <p:spPr>
            <a:xfrm>
              <a:off x="5818400" y="5276515"/>
              <a:ext cx="1575439" cy="211488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5793970-11D8-6A71-25BA-443D7F225DDC}"/>
                </a:ext>
              </a:extLst>
            </p:cNvPr>
            <p:cNvSpPr/>
            <p:nvPr/>
          </p:nvSpPr>
          <p:spPr>
            <a:xfrm>
              <a:off x="9010081" y="4574201"/>
              <a:ext cx="1575439" cy="2114885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A792876-746B-AEA8-75E9-5F5940426030}"/>
              </a:ext>
            </a:extLst>
          </p:cNvPr>
          <p:cNvGrpSpPr/>
          <p:nvPr/>
        </p:nvGrpSpPr>
        <p:grpSpPr>
          <a:xfrm>
            <a:off x="5903529" y="4505907"/>
            <a:ext cx="5611647" cy="2710818"/>
            <a:chOff x="5903529" y="4505907"/>
            <a:chExt cx="5611647" cy="2710818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2A862CA9-AC64-5BEA-BA77-F944032D7984}"/>
                </a:ext>
              </a:extLst>
            </p:cNvPr>
            <p:cNvSpPr/>
            <p:nvPr/>
          </p:nvSpPr>
          <p:spPr>
            <a:xfrm>
              <a:off x="10885716" y="4505907"/>
              <a:ext cx="629460" cy="13010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4CD0EFA-6550-B651-718D-E64461768BC2}"/>
                </a:ext>
              </a:extLst>
            </p:cNvPr>
            <p:cNvSpPr/>
            <p:nvPr/>
          </p:nvSpPr>
          <p:spPr>
            <a:xfrm>
              <a:off x="7646040" y="5265122"/>
              <a:ext cx="629460" cy="13010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D28FD88-4552-FB88-93D0-3144AAAF07B3}"/>
                </a:ext>
              </a:extLst>
            </p:cNvPr>
            <p:cNvSpPr/>
            <p:nvPr/>
          </p:nvSpPr>
          <p:spPr>
            <a:xfrm>
              <a:off x="9110383" y="5229380"/>
              <a:ext cx="629460" cy="13010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73EE0FB-C2CD-B912-96D8-C83BAFC12CE0}"/>
                </a:ext>
              </a:extLst>
            </p:cNvPr>
            <p:cNvSpPr/>
            <p:nvPr/>
          </p:nvSpPr>
          <p:spPr>
            <a:xfrm>
              <a:off x="5903529" y="5915656"/>
              <a:ext cx="629460" cy="130106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000" y="279399"/>
            <a:ext cx="12192000" cy="7200900"/>
            <a:chOff x="228600" y="279399"/>
            <a:chExt cx="9601200" cy="7200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279399"/>
              <a:ext cx="9601200" cy="72008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279399"/>
              <a:ext cx="9601200" cy="10881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8032" y="279399"/>
              <a:ext cx="5001768" cy="6309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279399"/>
              <a:ext cx="9582912" cy="1072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334263"/>
              <a:ext cx="9601200" cy="9479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144" y="1480312"/>
              <a:ext cx="7141464" cy="148742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50" dirty="0"/>
              <a:t>Dynamic-programming</a:t>
            </a:r>
            <a:r>
              <a:rPr spc="-16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65200" y="2286000"/>
            <a:ext cx="8534400" cy="475001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13029" marR="378429" indent="-288266">
              <a:lnSpc>
                <a:spcPct val="102200"/>
              </a:lnSpc>
              <a:spcBef>
                <a:spcPts val="2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13029" algn="l"/>
              </a:tabLst>
            </a:pP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Instead</a:t>
            </a:r>
            <a:r>
              <a:rPr sz="2700" spc="-4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700" spc="2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solving</a:t>
            </a:r>
            <a:r>
              <a:rPr sz="2700" spc="-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the</a:t>
            </a:r>
            <a:r>
              <a:rPr sz="27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same</a:t>
            </a:r>
            <a:r>
              <a:rPr sz="2700" spc="-10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subproblems</a:t>
            </a:r>
            <a:r>
              <a:rPr sz="2700" spc="-80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onstantia"/>
                <a:cs typeface="Constantia"/>
              </a:rPr>
              <a:t>repeatedly</a:t>
            </a:r>
            <a:r>
              <a:rPr sz="2700" spc="-10" dirty="0">
                <a:latin typeface="Constantia"/>
                <a:cs typeface="Constantia"/>
              </a:rPr>
              <a:t>, arrange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to</a:t>
            </a:r>
            <a:r>
              <a:rPr sz="2700" spc="-120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solve</a:t>
            </a:r>
            <a:r>
              <a:rPr sz="2700" spc="-13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each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subproblem</a:t>
            </a:r>
            <a:r>
              <a:rPr sz="2700" spc="-3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just</a:t>
            </a:r>
            <a:r>
              <a:rPr sz="2700" spc="-14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once.</a:t>
            </a:r>
            <a:endParaRPr sz="2700" dirty="0">
              <a:latin typeface="Constantia"/>
              <a:cs typeface="Constantia"/>
            </a:endParaRPr>
          </a:p>
          <a:p>
            <a:pPr marL="313029" marR="151117" indent="-288266">
              <a:lnSpc>
                <a:spcPct val="102200"/>
              </a:lnSpc>
              <a:spcBef>
                <a:spcPts val="58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13029" algn="l"/>
              </a:tabLst>
            </a:pPr>
            <a:r>
              <a:rPr sz="2700" spc="-20" dirty="0">
                <a:latin typeface="Constantia"/>
                <a:cs typeface="Constantia"/>
              </a:rPr>
              <a:t>Save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11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solution</a:t>
            </a:r>
            <a:r>
              <a:rPr sz="2700" spc="-5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to</a:t>
            </a:r>
            <a:r>
              <a:rPr sz="2700" spc="-13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</a:t>
            </a:r>
            <a:r>
              <a:rPr sz="2700" spc="-11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subproblem</a:t>
            </a:r>
            <a:r>
              <a:rPr sz="2700" spc="-2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in</a:t>
            </a:r>
            <a:r>
              <a:rPr sz="2700" spc="-10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b="1" dirty="0">
                <a:latin typeface="Constantia"/>
                <a:cs typeface="Constantia"/>
              </a:rPr>
              <a:t>table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-7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and</a:t>
            </a:r>
            <a:r>
              <a:rPr sz="2700" spc="-3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refer </a:t>
            </a:r>
            <a:r>
              <a:rPr sz="2700" dirty="0">
                <a:latin typeface="Constantia"/>
                <a:cs typeface="Constantia"/>
              </a:rPr>
              <a:t>back</a:t>
            </a:r>
            <a:r>
              <a:rPr sz="2700" spc="-4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to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table</a:t>
            </a:r>
            <a:r>
              <a:rPr sz="2700" spc="-114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whenever</a:t>
            </a:r>
            <a:r>
              <a:rPr sz="2700" spc="-14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we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revisit</a:t>
            </a:r>
            <a:r>
              <a:rPr sz="2700" spc="-9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10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subproblem.</a:t>
            </a:r>
            <a:endParaRPr sz="2700" dirty="0">
              <a:latin typeface="Constantia"/>
              <a:cs typeface="Constantia"/>
            </a:endParaRPr>
          </a:p>
          <a:p>
            <a:pPr marL="313029" indent="-287631">
              <a:spcBef>
                <a:spcPts val="74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13029" algn="l"/>
              </a:tabLst>
            </a:pPr>
            <a:r>
              <a:rPr sz="2700" dirty="0">
                <a:latin typeface="Constantia"/>
                <a:cs typeface="Constantia"/>
              </a:rPr>
              <a:t>“</a:t>
            </a: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Store,</a:t>
            </a:r>
            <a:r>
              <a:rPr sz="2700" spc="-5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spc="-35" dirty="0">
                <a:solidFill>
                  <a:srgbClr val="FF0000"/>
                </a:solidFill>
                <a:latin typeface="Constantia"/>
                <a:cs typeface="Constantia"/>
              </a:rPr>
              <a:t>don’t</a:t>
            </a:r>
            <a:r>
              <a:rPr sz="2700" spc="-9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recompute”</a:t>
            </a:r>
            <a:r>
              <a:rPr sz="2700" spc="1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27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time-memory</a:t>
            </a:r>
            <a:r>
              <a:rPr sz="2700" spc="-8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FF0000"/>
                </a:solidFill>
                <a:latin typeface="Constantia"/>
                <a:cs typeface="Constantia"/>
              </a:rPr>
              <a:t>trade-</a:t>
            </a:r>
            <a:r>
              <a:rPr sz="2700" spc="-25" dirty="0">
                <a:solidFill>
                  <a:srgbClr val="FF0000"/>
                </a:solidFill>
                <a:latin typeface="Constantia"/>
                <a:cs typeface="Constantia"/>
              </a:rPr>
              <a:t>off</a:t>
            </a:r>
            <a:endParaRPr sz="2700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313029" marR="1492760" indent="-288266">
              <a:lnSpc>
                <a:spcPct val="101499"/>
              </a:lnSpc>
              <a:spcBef>
                <a:spcPts val="62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13029" algn="l"/>
              </a:tabLst>
            </a:pPr>
            <a:r>
              <a:rPr sz="2700" dirty="0">
                <a:solidFill>
                  <a:srgbClr val="0000FF"/>
                </a:solidFill>
                <a:latin typeface="Constantia"/>
                <a:cs typeface="Constantia"/>
              </a:rPr>
              <a:t>Can</a:t>
            </a:r>
            <a:r>
              <a:rPr sz="2700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0000FF"/>
                </a:solidFill>
                <a:latin typeface="Constantia"/>
                <a:cs typeface="Constantia"/>
              </a:rPr>
              <a:t>turn</a:t>
            </a:r>
            <a:r>
              <a:rPr sz="27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0000FF"/>
                </a:solidFill>
                <a:latin typeface="Constantia"/>
                <a:cs typeface="Constantia"/>
              </a:rPr>
              <a:t>an</a:t>
            </a:r>
            <a:r>
              <a:rPr sz="27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spc="-10" dirty="0">
                <a:solidFill>
                  <a:srgbClr val="0000FF"/>
                </a:solidFill>
                <a:latin typeface="Constantia"/>
                <a:cs typeface="Constantia"/>
              </a:rPr>
              <a:t>exponential-</a:t>
            </a:r>
            <a:r>
              <a:rPr sz="2700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700" spc="-9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0000FF"/>
                </a:solidFill>
                <a:latin typeface="Constantia"/>
                <a:cs typeface="Constantia"/>
              </a:rPr>
              <a:t>solution</a:t>
            </a:r>
            <a:r>
              <a:rPr sz="27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dirty="0">
                <a:solidFill>
                  <a:srgbClr val="0000FF"/>
                </a:solidFill>
                <a:latin typeface="Constantia"/>
                <a:cs typeface="Constantia"/>
              </a:rPr>
              <a:t>into</a:t>
            </a:r>
            <a:r>
              <a:rPr sz="2700" spc="-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spc="-50" dirty="0">
                <a:solidFill>
                  <a:srgbClr val="0000FF"/>
                </a:solidFill>
                <a:latin typeface="Constantia"/>
                <a:cs typeface="Constantia"/>
              </a:rPr>
              <a:t>a </a:t>
            </a:r>
            <a:r>
              <a:rPr sz="2700" spc="-10" dirty="0">
                <a:solidFill>
                  <a:srgbClr val="0000FF"/>
                </a:solidFill>
                <a:latin typeface="Constantia"/>
                <a:cs typeface="Constantia"/>
              </a:rPr>
              <a:t>polynomial-</a:t>
            </a:r>
            <a:r>
              <a:rPr sz="2700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lang="en-US" sz="27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spc="-10" dirty="0">
                <a:solidFill>
                  <a:srgbClr val="0000FF"/>
                </a:solidFill>
                <a:latin typeface="Constantia"/>
                <a:cs typeface="Constantia"/>
              </a:rPr>
              <a:t>solution.</a:t>
            </a:r>
            <a:endParaRPr sz="2700" dirty="0">
              <a:solidFill>
                <a:srgbClr val="0000FF"/>
              </a:solidFill>
              <a:latin typeface="Constantia"/>
              <a:cs typeface="Constantia"/>
            </a:endParaRPr>
          </a:p>
          <a:p>
            <a:pPr marL="313029" marR="283187" indent="-288266">
              <a:lnSpc>
                <a:spcPct val="102200"/>
              </a:lnSpc>
              <a:spcBef>
                <a:spcPts val="7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13029" algn="l"/>
              </a:tabLst>
            </a:pPr>
            <a:r>
              <a:rPr sz="2700" spc="-70" dirty="0">
                <a:latin typeface="Constantia"/>
                <a:cs typeface="Constantia"/>
              </a:rPr>
              <a:t>Two</a:t>
            </a:r>
            <a:r>
              <a:rPr sz="2700" spc="-6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basic</a:t>
            </a:r>
            <a:r>
              <a:rPr sz="2700" spc="-12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approaches:</a:t>
            </a:r>
            <a:r>
              <a:rPr sz="2700" spc="-3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top-</a:t>
            </a:r>
            <a:r>
              <a:rPr sz="2700" spc="-10" dirty="0">
                <a:latin typeface="Constantia"/>
                <a:cs typeface="Constantia"/>
              </a:rPr>
              <a:t>down</a:t>
            </a:r>
            <a:r>
              <a:rPr sz="2700" spc="-9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with</a:t>
            </a:r>
            <a:r>
              <a:rPr sz="2700" spc="-25" dirty="0">
                <a:latin typeface="Constantia"/>
                <a:cs typeface="Constantia"/>
              </a:rPr>
              <a:t> </a:t>
            </a:r>
            <a:r>
              <a:rPr sz="2700" b="1" spc="-10" dirty="0">
                <a:latin typeface="Constantia"/>
                <a:cs typeface="Constantia"/>
              </a:rPr>
              <a:t>memoization</a:t>
            </a:r>
            <a:r>
              <a:rPr sz="2700" b="1" spc="-15" baseline="24691" dirty="0">
                <a:latin typeface="Constantia"/>
                <a:cs typeface="Constantia"/>
              </a:rPr>
              <a:t>1</a:t>
            </a:r>
            <a:r>
              <a:rPr sz="2700" spc="-10" dirty="0">
                <a:latin typeface="Constantia"/>
                <a:cs typeface="Constantia"/>
              </a:rPr>
              <a:t>, </a:t>
            </a:r>
            <a:r>
              <a:rPr sz="2700" dirty="0">
                <a:latin typeface="Constantia"/>
                <a:cs typeface="Constantia"/>
              </a:rPr>
              <a:t>and</a:t>
            </a:r>
            <a:r>
              <a:rPr sz="2700" spc="2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bottom-</a:t>
            </a:r>
            <a:r>
              <a:rPr sz="2700" spc="-25" dirty="0">
                <a:latin typeface="Constantia"/>
                <a:cs typeface="Constantia"/>
              </a:rPr>
              <a:t>up</a:t>
            </a:r>
            <a:endParaRPr sz="2700" dirty="0">
              <a:latin typeface="Constantia"/>
              <a:cs typeface="Constantia"/>
            </a:endParaRPr>
          </a:p>
          <a:p>
            <a:pPr marL="253344" marR="17778">
              <a:spcBef>
                <a:spcPts val="1245"/>
              </a:spcBef>
            </a:pPr>
            <a:r>
              <a:rPr sz="1500" baseline="22222" dirty="0">
                <a:latin typeface="Constantia"/>
                <a:cs typeface="Constantia"/>
              </a:rPr>
              <a:t>1</a:t>
            </a:r>
            <a:r>
              <a:rPr sz="1500" spc="135" baseline="22222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This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is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spc="-25" dirty="0">
                <a:latin typeface="Constantia"/>
                <a:cs typeface="Constantia"/>
              </a:rPr>
              <a:t>not</a:t>
            </a:r>
            <a:r>
              <a:rPr sz="1500" spc="-75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a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spc="-25" dirty="0">
                <a:latin typeface="Constantia"/>
                <a:cs typeface="Constantia"/>
              </a:rPr>
              <a:t>misspelling.</a:t>
            </a:r>
            <a:r>
              <a:rPr sz="1500" spc="5" dirty="0">
                <a:latin typeface="Constantia"/>
                <a:cs typeface="Constantia"/>
              </a:rPr>
              <a:t> </a:t>
            </a:r>
            <a:r>
              <a:rPr sz="1500" i="1" spc="-30" dirty="0">
                <a:latin typeface="Constantia"/>
                <a:cs typeface="Constantia"/>
              </a:rPr>
              <a:t>Memoization</a:t>
            </a:r>
            <a:r>
              <a:rPr sz="1500" i="1" spc="-35" dirty="0">
                <a:latin typeface="Constantia"/>
                <a:cs typeface="Constantia"/>
              </a:rPr>
              <a:t> </a:t>
            </a:r>
            <a:r>
              <a:rPr sz="1500" spc="-25" dirty="0">
                <a:latin typeface="Constantia"/>
                <a:cs typeface="Constantia"/>
              </a:rPr>
              <a:t>comes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from</a:t>
            </a:r>
            <a:r>
              <a:rPr sz="1500" spc="-45" dirty="0">
                <a:latin typeface="Constantia"/>
                <a:cs typeface="Constantia"/>
              </a:rPr>
              <a:t> </a:t>
            </a:r>
            <a:r>
              <a:rPr sz="1500" i="1" spc="-25" dirty="0">
                <a:latin typeface="Constantia"/>
                <a:cs typeface="Constantia"/>
              </a:rPr>
              <a:t>memo</a:t>
            </a:r>
            <a:r>
              <a:rPr sz="1500" spc="-25" dirty="0">
                <a:latin typeface="Constantia"/>
                <a:cs typeface="Constantia"/>
              </a:rPr>
              <a:t>,</a:t>
            </a:r>
            <a:r>
              <a:rPr sz="1500" spc="-30" dirty="0">
                <a:latin typeface="Constantia"/>
                <a:cs typeface="Constantia"/>
              </a:rPr>
              <a:t> </a:t>
            </a:r>
            <a:r>
              <a:rPr sz="1500" spc="-25" dirty="0">
                <a:latin typeface="Constantia"/>
                <a:cs typeface="Constantia"/>
              </a:rPr>
              <a:t>since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the</a:t>
            </a:r>
            <a:r>
              <a:rPr sz="1500" spc="-55" dirty="0">
                <a:latin typeface="Constantia"/>
                <a:cs typeface="Constantia"/>
              </a:rPr>
              <a:t> </a:t>
            </a:r>
            <a:r>
              <a:rPr sz="1500" spc="-25" dirty="0">
                <a:latin typeface="Constantia"/>
                <a:cs typeface="Constantia"/>
              </a:rPr>
              <a:t>technique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spc="-30" dirty="0">
                <a:latin typeface="Constantia"/>
                <a:cs typeface="Constantia"/>
              </a:rPr>
              <a:t>consists</a:t>
            </a:r>
            <a:r>
              <a:rPr sz="1500" spc="-8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of</a:t>
            </a:r>
            <a:r>
              <a:rPr sz="1500" spc="20" dirty="0">
                <a:latin typeface="Constantia"/>
                <a:cs typeface="Constantia"/>
              </a:rPr>
              <a:t> </a:t>
            </a:r>
            <a:r>
              <a:rPr sz="1500" spc="-30" dirty="0">
                <a:latin typeface="Constantia"/>
                <a:cs typeface="Constantia"/>
              </a:rPr>
              <a:t>recording</a:t>
            </a:r>
            <a:r>
              <a:rPr sz="1500" spc="-50" dirty="0">
                <a:latin typeface="Constantia"/>
                <a:cs typeface="Constantia"/>
              </a:rPr>
              <a:t> a </a:t>
            </a:r>
            <a:r>
              <a:rPr sz="1500" spc="-25" dirty="0">
                <a:latin typeface="Constantia"/>
                <a:cs typeface="Constantia"/>
              </a:rPr>
              <a:t>value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so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that</a:t>
            </a:r>
            <a:r>
              <a:rPr sz="1500" spc="-85" dirty="0">
                <a:latin typeface="Constantia"/>
                <a:cs typeface="Constantia"/>
              </a:rPr>
              <a:t> </a:t>
            </a:r>
            <a:r>
              <a:rPr sz="1500" spc="-40" dirty="0">
                <a:latin typeface="Constantia"/>
                <a:cs typeface="Constantia"/>
              </a:rPr>
              <a:t>we</a:t>
            </a:r>
            <a:r>
              <a:rPr sz="1500" spc="-9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can</a:t>
            </a:r>
            <a:r>
              <a:rPr sz="1500" spc="-50" dirty="0">
                <a:latin typeface="Constantia"/>
                <a:cs typeface="Constantia"/>
              </a:rPr>
              <a:t> </a:t>
            </a:r>
            <a:r>
              <a:rPr sz="1500" spc="-10" dirty="0">
                <a:latin typeface="Constantia"/>
                <a:cs typeface="Constantia"/>
              </a:rPr>
              <a:t>look</a:t>
            </a:r>
            <a:r>
              <a:rPr sz="1500" spc="-4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it</a:t>
            </a:r>
            <a:r>
              <a:rPr sz="1500" spc="-70" dirty="0">
                <a:latin typeface="Constantia"/>
                <a:cs typeface="Constantia"/>
              </a:rPr>
              <a:t> </a:t>
            </a:r>
            <a:r>
              <a:rPr sz="1500" dirty="0">
                <a:latin typeface="Constantia"/>
                <a:cs typeface="Constantia"/>
              </a:rPr>
              <a:t>up</a:t>
            </a:r>
            <a:r>
              <a:rPr sz="1500" spc="-60" dirty="0">
                <a:latin typeface="Constantia"/>
                <a:cs typeface="Constantia"/>
              </a:rPr>
              <a:t> </a:t>
            </a:r>
            <a:r>
              <a:rPr sz="1500" spc="-20" dirty="0">
                <a:latin typeface="Constantia"/>
                <a:cs typeface="Constantia"/>
              </a:rPr>
              <a:t>later</a:t>
            </a:r>
            <a:endParaRPr sz="1500" dirty="0">
              <a:latin typeface="Constantia"/>
              <a:cs typeface="Constant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A22D2-E25C-3048-7F91-6E69F762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00" y="3581400"/>
            <a:ext cx="3895880" cy="29599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8"/>
            <a:ext cx="11796427" cy="14405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699" marR="5079">
              <a:lnSpc>
                <a:spcPct val="101299"/>
              </a:lnSpc>
              <a:spcBef>
                <a:spcPts val="25"/>
              </a:spcBef>
            </a:pPr>
            <a:r>
              <a:rPr sz="4699" dirty="0"/>
              <a:t>Using</a:t>
            </a:r>
            <a:r>
              <a:rPr sz="4699" spc="-35" dirty="0"/>
              <a:t> </a:t>
            </a:r>
            <a:r>
              <a:rPr sz="4699" dirty="0"/>
              <a:t>dynamic</a:t>
            </a:r>
            <a:r>
              <a:rPr sz="4699" spc="-35" dirty="0"/>
              <a:t> </a:t>
            </a:r>
            <a:r>
              <a:rPr sz="4699" dirty="0"/>
              <a:t>programming</a:t>
            </a:r>
            <a:r>
              <a:rPr sz="4699" spc="-30" dirty="0"/>
              <a:t> </a:t>
            </a:r>
            <a:r>
              <a:rPr sz="4699" spc="-25" dirty="0"/>
              <a:t>for </a:t>
            </a:r>
            <a:r>
              <a:rPr sz="4699" dirty="0"/>
              <a:t>optimal</a:t>
            </a:r>
            <a:r>
              <a:rPr sz="4699" spc="-50" dirty="0"/>
              <a:t> </a:t>
            </a:r>
            <a:r>
              <a:rPr sz="4699" dirty="0"/>
              <a:t>rod</a:t>
            </a:r>
            <a:r>
              <a:rPr sz="4699" spc="-45" dirty="0"/>
              <a:t> </a:t>
            </a:r>
            <a:r>
              <a:rPr sz="4699" spc="-10" dirty="0"/>
              <a:t>cutting</a:t>
            </a:r>
            <a:endParaRPr sz="4699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71572" y="2241744"/>
            <a:ext cx="9037827" cy="35580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00330" indent="-287631">
              <a:spcBef>
                <a:spcPts val="80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spc="-45" dirty="0">
                <a:latin typeface="Constantia"/>
                <a:cs typeface="Constantia"/>
              </a:rPr>
              <a:t>Top-</a:t>
            </a:r>
            <a:r>
              <a:rPr sz="2700" spc="-10" dirty="0">
                <a:latin typeface="Constantia"/>
                <a:cs typeface="Constantia"/>
              </a:rPr>
              <a:t>down</a:t>
            </a:r>
            <a:r>
              <a:rPr sz="2700" spc="-10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approach</a:t>
            </a:r>
            <a:r>
              <a:rPr sz="2700" spc="-9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with</a:t>
            </a:r>
            <a:r>
              <a:rPr sz="2700" spc="-2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memoization</a:t>
            </a:r>
            <a:endParaRPr sz="2700" dirty="0">
              <a:latin typeface="Constantia"/>
              <a:cs typeface="Constantia"/>
            </a:endParaRPr>
          </a:p>
          <a:p>
            <a:pPr marL="684473" marR="440018" lvl="1" indent="-259693">
              <a:spcBef>
                <a:spcPts val="66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spc="-125" dirty="0">
                <a:latin typeface="Constantia"/>
                <a:cs typeface="Constantia"/>
              </a:rPr>
              <a:t>To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find</a:t>
            </a:r>
            <a:r>
              <a:rPr sz="2500" spc="-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solution</a:t>
            </a:r>
            <a:r>
              <a:rPr sz="2500" spc="-4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to</a:t>
            </a:r>
            <a:r>
              <a:rPr sz="2500" spc="-1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subproblem,</a:t>
            </a:r>
            <a:r>
              <a:rPr sz="2500" spc="-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first</a:t>
            </a:r>
            <a:r>
              <a:rPr sz="2500" spc="-5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look</a:t>
            </a:r>
            <a:r>
              <a:rPr sz="2500" spc="-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in</a:t>
            </a:r>
            <a:r>
              <a:rPr sz="2500" spc="-45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the </a:t>
            </a:r>
            <a:r>
              <a:rPr sz="2500" spc="-10" dirty="0">
                <a:latin typeface="Constantia"/>
                <a:cs typeface="Constantia"/>
              </a:rPr>
              <a:t>table.</a:t>
            </a:r>
            <a:endParaRPr sz="2500" dirty="0">
              <a:latin typeface="Constantia"/>
              <a:cs typeface="Constantia"/>
            </a:endParaRPr>
          </a:p>
          <a:p>
            <a:pPr marL="684473" lvl="1" indent="-259693">
              <a:spcBef>
                <a:spcPts val="72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dirty="0">
                <a:latin typeface="Constantia"/>
                <a:cs typeface="Constantia"/>
              </a:rPr>
              <a:t>If</a:t>
            </a:r>
            <a:r>
              <a:rPr sz="2500" spc="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3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answer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is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there,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use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it.</a:t>
            </a:r>
            <a:endParaRPr sz="2500" dirty="0">
              <a:latin typeface="Constantia"/>
              <a:cs typeface="Constantia"/>
            </a:endParaRPr>
          </a:p>
          <a:p>
            <a:pPr marL="684473" marR="5079" lvl="1" indent="-259693">
              <a:spcBef>
                <a:spcPts val="60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dirty="0">
                <a:latin typeface="Constantia"/>
                <a:cs typeface="Constantia"/>
              </a:rPr>
              <a:t>Otherwise,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compute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2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solution</a:t>
            </a:r>
            <a:r>
              <a:rPr sz="2500" spc="-6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to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2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subproblem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and </a:t>
            </a:r>
            <a:r>
              <a:rPr sz="2500" dirty="0">
                <a:latin typeface="Constantia"/>
                <a:cs typeface="Constantia"/>
              </a:rPr>
              <a:t>then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store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2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solution</a:t>
            </a:r>
            <a:r>
              <a:rPr sz="2500" spc="-4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in</a:t>
            </a:r>
            <a:r>
              <a:rPr sz="2500" spc="-6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table</a:t>
            </a:r>
            <a:r>
              <a:rPr sz="2500" spc="-8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for</a:t>
            </a:r>
            <a:r>
              <a:rPr sz="2500" spc="-10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future</a:t>
            </a:r>
            <a:r>
              <a:rPr sz="2500" spc="-105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use</a:t>
            </a:r>
            <a:endParaRPr sz="2500" dirty="0">
              <a:latin typeface="Constantia"/>
              <a:cs typeface="Constantia"/>
            </a:endParaRPr>
          </a:p>
          <a:p>
            <a:pPr marL="684473" marR="1027979" lvl="1" indent="-259693">
              <a:spcBef>
                <a:spcPts val="695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b="1" dirty="0">
                <a:latin typeface="Constantia"/>
                <a:cs typeface="Constantia"/>
              </a:rPr>
              <a:t>Memoized</a:t>
            </a:r>
            <a:r>
              <a:rPr sz="2500" b="1" spc="5" dirty="0">
                <a:latin typeface="Constantia"/>
                <a:cs typeface="Constantia"/>
              </a:rPr>
              <a:t> </a:t>
            </a:r>
            <a:r>
              <a:rPr sz="2500" dirty="0">
                <a:latin typeface="Symbol"/>
                <a:cs typeface="Symbol"/>
              </a:rPr>
              <a:t>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onstantia"/>
                <a:cs typeface="Constantia"/>
              </a:rPr>
              <a:t>it</a:t>
            </a:r>
            <a:r>
              <a:rPr sz="2500" spc="-8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“remembers”</a:t>
            </a:r>
            <a:r>
              <a:rPr sz="2500" spc="-8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what</a:t>
            </a:r>
            <a:r>
              <a:rPr sz="2500" spc="-1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results</a:t>
            </a:r>
            <a:r>
              <a:rPr sz="2500" spc="-6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it</a:t>
            </a:r>
            <a:r>
              <a:rPr sz="2500" spc="-80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has </a:t>
            </a:r>
            <a:r>
              <a:rPr sz="2500" dirty="0">
                <a:latin typeface="Constantia"/>
                <a:cs typeface="Constantia"/>
              </a:rPr>
              <a:t>computed</a:t>
            </a:r>
            <a:r>
              <a:rPr sz="2500" spc="-10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previously</a:t>
            </a:r>
            <a:endParaRPr sz="25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8"/>
            <a:ext cx="11796427" cy="14405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699" marR="5079">
              <a:lnSpc>
                <a:spcPct val="101299"/>
              </a:lnSpc>
              <a:spcBef>
                <a:spcPts val="25"/>
              </a:spcBef>
            </a:pPr>
            <a:r>
              <a:rPr sz="4699" dirty="0"/>
              <a:t>Using</a:t>
            </a:r>
            <a:r>
              <a:rPr sz="4699" spc="-35" dirty="0"/>
              <a:t> </a:t>
            </a:r>
            <a:r>
              <a:rPr sz="4699" dirty="0"/>
              <a:t>dynamic</a:t>
            </a:r>
            <a:r>
              <a:rPr sz="4699" spc="-35" dirty="0"/>
              <a:t> </a:t>
            </a:r>
            <a:r>
              <a:rPr sz="4699" dirty="0"/>
              <a:t>programming</a:t>
            </a:r>
            <a:r>
              <a:rPr sz="4699" spc="-30" dirty="0"/>
              <a:t> </a:t>
            </a:r>
            <a:r>
              <a:rPr sz="4699" spc="-25" dirty="0"/>
              <a:t>for </a:t>
            </a:r>
            <a:r>
              <a:rPr sz="4699" dirty="0"/>
              <a:t>optimal</a:t>
            </a:r>
            <a:r>
              <a:rPr sz="4699" spc="-50" dirty="0"/>
              <a:t> </a:t>
            </a:r>
            <a:r>
              <a:rPr sz="4699" dirty="0"/>
              <a:t>rod</a:t>
            </a:r>
            <a:r>
              <a:rPr sz="4699" spc="-45" dirty="0"/>
              <a:t> </a:t>
            </a:r>
            <a:r>
              <a:rPr sz="4699" spc="-10" dirty="0"/>
              <a:t>cutting</a:t>
            </a:r>
            <a:endParaRPr sz="4699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71572" y="2331721"/>
            <a:ext cx="613283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spc="-45" dirty="0">
                <a:latin typeface="Constantia"/>
                <a:cs typeface="Constantia"/>
              </a:rPr>
              <a:t>Top-</a:t>
            </a:r>
            <a:r>
              <a:rPr sz="2700" spc="-10" dirty="0">
                <a:latin typeface="Constantia"/>
                <a:cs typeface="Constantia"/>
              </a:rPr>
              <a:t>down</a:t>
            </a:r>
            <a:r>
              <a:rPr sz="2700" spc="-10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approach</a:t>
            </a:r>
            <a:r>
              <a:rPr sz="2700" spc="-9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with</a:t>
            </a:r>
            <a:r>
              <a:rPr sz="2700" spc="-2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memoization</a:t>
            </a:r>
            <a:endParaRPr sz="2700">
              <a:latin typeface="Constantia"/>
              <a:cs typeface="Constantia"/>
            </a:endParaRPr>
          </a:p>
          <a:p>
            <a:pPr marL="332712">
              <a:lnSpc>
                <a:spcPts val="2510"/>
              </a:lnSpc>
              <a:spcBef>
                <a:spcPts val="2180"/>
              </a:spcBef>
            </a:pPr>
            <a:r>
              <a:rPr sz="2100" b="1" cap="small" spc="-20" dirty="0">
                <a:latin typeface="Constantia"/>
                <a:cs typeface="Constantia"/>
              </a:rPr>
              <a:t>Memoized-Cut-</a:t>
            </a:r>
            <a:r>
              <a:rPr sz="2100" b="1" cap="small" dirty="0">
                <a:latin typeface="Constantia"/>
                <a:cs typeface="Constantia"/>
              </a:rPr>
              <a:t>Rod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692092" lvl="1" indent="-359380">
              <a:lnSpc>
                <a:spcPts val="2510"/>
              </a:lnSpc>
              <a:buAutoNum type="arabicPeriod"/>
              <a:tabLst>
                <a:tab pos="692092" algn="l"/>
              </a:tabLst>
            </a:pPr>
            <a:r>
              <a:rPr sz="2100" dirty="0">
                <a:latin typeface="Constantia"/>
                <a:cs typeface="Constantia"/>
              </a:rPr>
              <a:t>Let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[0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]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be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new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array</a:t>
            </a:r>
            <a:endParaRPr sz="2100">
              <a:latin typeface="Constantia"/>
              <a:cs typeface="Constantia"/>
            </a:endParaRPr>
          </a:p>
          <a:p>
            <a:pPr marL="692092" lvl="1" indent="-359380">
              <a:spcBef>
                <a:spcPts val="100"/>
              </a:spcBef>
              <a:buAutoNum type="arabicPeriod"/>
              <a:tabLst>
                <a:tab pos="692092" algn="l"/>
              </a:tabLst>
            </a:pPr>
            <a:r>
              <a:rPr sz="2100" b="1" dirty="0">
                <a:latin typeface="Constantia"/>
                <a:cs typeface="Constantia"/>
              </a:rPr>
              <a:t>for</a:t>
            </a:r>
            <a:r>
              <a:rPr sz="2100" b="1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0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onstantia"/>
                <a:cs typeface="Constantia"/>
              </a:rPr>
              <a:t>to</a:t>
            </a:r>
            <a:r>
              <a:rPr sz="2100" b="1" spc="-7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613" y="3986786"/>
            <a:ext cx="189293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972104" algn="l"/>
              </a:tabLst>
            </a:pPr>
            <a:r>
              <a:rPr sz="2100" i="1" spc="-25" dirty="0">
                <a:latin typeface="Constantia"/>
                <a:cs typeface="Constantia"/>
              </a:rPr>
              <a:t>3.</a:t>
            </a:r>
            <a:r>
              <a:rPr sz="2100" i="1" dirty="0">
                <a:latin typeface="Constantia"/>
                <a:cs typeface="Constantia"/>
              </a:rPr>
              <a:t>	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[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]=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295" dirty="0">
                <a:latin typeface="Symbol"/>
                <a:cs typeface="Symbol"/>
              </a:rPr>
              <a:t>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1971" y="4037584"/>
            <a:ext cx="477139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Initializes</a:t>
            </a:r>
            <a:r>
              <a:rPr sz="1700" spc="-9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a</a:t>
            </a:r>
            <a:r>
              <a:rPr sz="17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new</a:t>
            </a:r>
            <a:r>
              <a:rPr sz="1700" spc="-9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array</a:t>
            </a:r>
            <a:r>
              <a:rPr sz="1700" spc="-4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dirty="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sz="1700" dirty="0">
                <a:solidFill>
                  <a:srgbClr val="7F7F7F"/>
                </a:solidFill>
                <a:latin typeface="Times New Roman"/>
                <a:cs typeface="Times New Roman"/>
              </a:rPr>
              <a:t>[0</a:t>
            </a:r>
            <a:r>
              <a:rPr sz="17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r>
              <a:rPr sz="17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r>
              <a:rPr sz="17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17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7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with</a:t>
            </a:r>
            <a:r>
              <a:rPr sz="1700" spc="-4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40" dirty="0">
                <a:solidFill>
                  <a:srgbClr val="7F7F7F"/>
                </a:solidFill>
                <a:latin typeface="Symbol"/>
                <a:cs typeface="Symbol"/>
              </a:rPr>
              <a:t></a:t>
            </a:r>
            <a:r>
              <a:rPr sz="17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Times New Roman"/>
                <a:cs typeface="Times New Roman"/>
              </a:rPr>
              <a:t>(unknown)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1613" y="4303778"/>
            <a:ext cx="501586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72079" algn="l"/>
              </a:tabLst>
            </a:pPr>
            <a:r>
              <a:rPr sz="2100" b="1" spc="-25" dirty="0">
                <a:latin typeface="Constantia"/>
                <a:cs typeface="Constantia"/>
              </a:rPr>
              <a:t>4.</a:t>
            </a:r>
            <a:r>
              <a:rPr sz="2100" b="1" dirty="0">
                <a:latin typeface="Constantia"/>
                <a:cs typeface="Constantia"/>
              </a:rPr>
              <a:t>	return</a:t>
            </a:r>
            <a:r>
              <a:rPr sz="2100" b="1" spc="-35" dirty="0">
                <a:latin typeface="Constantia"/>
                <a:cs typeface="Constantia"/>
              </a:rPr>
              <a:t> </a:t>
            </a:r>
            <a:r>
              <a:rPr sz="2100" cap="small" spc="-10" dirty="0">
                <a:latin typeface="Constantia"/>
                <a:cs typeface="Constantia"/>
              </a:rPr>
              <a:t>Memoized-Cut-</a:t>
            </a:r>
            <a:r>
              <a:rPr sz="2100" cap="small" spc="-20" dirty="0">
                <a:latin typeface="Constantia"/>
                <a:cs typeface="Constantia"/>
              </a:rPr>
              <a:t>Rod-</a:t>
            </a:r>
            <a:r>
              <a:rPr sz="2100" cap="small" dirty="0">
                <a:latin typeface="Constantia"/>
                <a:cs typeface="Constantia"/>
              </a:rPr>
              <a:t>Aux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i="1" spc="-150" dirty="0">
                <a:latin typeface="Times New Roman"/>
                <a:cs typeface="Times New Roman"/>
              </a:rPr>
              <a:t>r</a:t>
            </a:r>
            <a:r>
              <a:rPr sz="2100" spc="-15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8"/>
            <a:ext cx="11796427" cy="14405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699" marR="5079">
              <a:lnSpc>
                <a:spcPct val="101299"/>
              </a:lnSpc>
              <a:spcBef>
                <a:spcPts val="25"/>
              </a:spcBef>
            </a:pPr>
            <a:r>
              <a:rPr sz="4699" dirty="0"/>
              <a:t>Using</a:t>
            </a:r>
            <a:r>
              <a:rPr sz="4699" spc="-35" dirty="0"/>
              <a:t> </a:t>
            </a:r>
            <a:r>
              <a:rPr sz="4699" dirty="0"/>
              <a:t>dynamic</a:t>
            </a:r>
            <a:r>
              <a:rPr sz="4699" spc="-35" dirty="0"/>
              <a:t> </a:t>
            </a:r>
            <a:r>
              <a:rPr sz="4699" dirty="0"/>
              <a:t>programming</a:t>
            </a:r>
            <a:r>
              <a:rPr sz="4699" spc="-30" dirty="0"/>
              <a:t> </a:t>
            </a:r>
            <a:r>
              <a:rPr sz="4699" spc="-25" dirty="0"/>
              <a:t>for </a:t>
            </a:r>
            <a:r>
              <a:rPr sz="4699" dirty="0"/>
              <a:t>optimal</a:t>
            </a:r>
            <a:r>
              <a:rPr sz="4699" spc="-50" dirty="0"/>
              <a:t> </a:t>
            </a:r>
            <a:r>
              <a:rPr sz="4699" dirty="0"/>
              <a:t>rod</a:t>
            </a:r>
            <a:r>
              <a:rPr sz="4699" spc="-45" dirty="0"/>
              <a:t> </a:t>
            </a:r>
            <a:r>
              <a:rPr sz="4699" spc="-10" dirty="0"/>
              <a:t>cutting</a:t>
            </a:r>
            <a:endParaRPr sz="4699"/>
          </a:p>
        </p:txBody>
      </p:sp>
      <p:sp>
        <p:nvSpPr>
          <p:cNvPr id="3" name="object 3"/>
          <p:cNvSpPr txBox="1"/>
          <p:nvPr/>
        </p:nvSpPr>
        <p:spPr>
          <a:xfrm>
            <a:off x="584200" y="2164931"/>
            <a:ext cx="6132830" cy="1033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spc="-45" dirty="0">
                <a:latin typeface="Constantia"/>
                <a:cs typeface="Constantia"/>
              </a:rPr>
              <a:t>Top-</a:t>
            </a:r>
            <a:r>
              <a:rPr sz="2700" spc="-10" dirty="0">
                <a:latin typeface="Constantia"/>
                <a:cs typeface="Constantia"/>
              </a:rPr>
              <a:t>down</a:t>
            </a:r>
            <a:r>
              <a:rPr sz="2700" spc="-10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approach</a:t>
            </a:r>
            <a:r>
              <a:rPr sz="2700" spc="-9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with</a:t>
            </a:r>
            <a:r>
              <a:rPr sz="2700" spc="-2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memoization</a:t>
            </a:r>
            <a:endParaRPr sz="2700" dirty="0">
              <a:latin typeface="Constantia"/>
              <a:cs typeface="Constantia"/>
            </a:endParaRPr>
          </a:p>
          <a:p>
            <a:pPr marL="332712">
              <a:spcBef>
                <a:spcPts val="2180"/>
              </a:spcBef>
            </a:pPr>
            <a:r>
              <a:rPr sz="2100" b="1" cap="small" spc="-20" dirty="0">
                <a:latin typeface="Constantia"/>
                <a:cs typeface="Constantia"/>
              </a:rPr>
              <a:t>Memoized-Cut-</a:t>
            </a:r>
            <a:r>
              <a:rPr sz="2100" b="1" cap="small" spc="-25" dirty="0">
                <a:latin typeface="Constantia"/>
                <a:cs typeface="Constantia"/>
              </a:rPr>
              <a:t>Rod-</a:t>
            </a:r>
            <a:r>
              <a:rPr sz="2100" b="1" cap="small" dirty="0">
                <a:latin typeface="Constantia"/>
                <a:cs typeface="Constantia"/>
              </a:rPr>
              <a:t>Aux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r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endParaRPr sz="21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04241" y="3170771"/>
                <a:ext cx="1631187" cy="33598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699">
                  <a:spcBef>
                    <a:spcPts val="100"/>
                  </a:spcBef>
                  <a:tabLst>
                    <a:tab pos="372079" algn="l"/>
                  </a:tabLst>
                </a:pPr>
                <a:r>
                  <a:rPr lang="pt-BR" sz="2100" b="1" spc="-25" dirty="0">
                    <a:latin typeface="Constantia"/>
                    <a:cs typeface="Constantia"/>
                  </a:rPr>
                  <a:t>1.</a:t>
                </a:r>
                <a:r>
                  <a:rPr lang="pt-BR" sz="2100" b="1" dirty="0">
                    <a:latin typeface="Constantia"/>
                    <a:cs typeface="Constantia"/>
                  </a:rPr>
                  <a:t>	if</a:t>
                </a:r>
                <a:r>
                  <a:rPr lang="pt-BR" sz="2100" b="1" spc="15" dirty="0">
                    <a:latin typeface="Constantia"/>
                    <a:cs typeface="Constantia"/>
                  </a:rPr>
                  <a:t> </a:t>
                </a:r>
                <a:r>
                  <a:rPr lang="pt-BR" sz="2100" i="1" dirty="0">
                    <a:latin typeface="Times New Roman"/>
                    <a:cs typeface="Times New Roman"/>
                  </a:rPr>
                  <a:t>r</a:t>
                </a:r>
                <a:r>
                  <a:rPr lang="pt-BR" sz="2100" dirty="0">
                    <a:latin typeface="Times New Roman"/>
                    <a:cs typeface="Times New Roman"/>
                  </a:rPr>
                  <a:t>[</a:t>
                </a:r>
                <a:r>
                  <a:rPr lang="pt-BR" sz="2100" i="1" dirty="0">
                    <a:latin typeface="Times New Roman"/>
                    <a:cs typeface="Times New Roman"/>
                  </a:rPr>
                  <a:t>n</a:t>
                </a:r>
                <a:r>
                  <a:rPr lang="pt-BR" sz="2100" dirty="0">
                    <a:latin typeface="Times New Roman"/>
                    <a:cs typeface="Times New Roman"/>
                  </a:rPr>
                  <a:t>]</a:t>
                </a:r>
                <a:r>
                  <a:rPr lang="pt-BR" sz="2100" spc="-15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pt-BR" sz="2100" b="0" i="1" spc="110" dirty="0" smtClean="0">
                        <a:latin typeface="Cambria Math" panose="02040503050406030204" pitchFamily="18" charset="0"/>
                        <a:cs typeface="Symbol"/>
                      </a:rPr>
                      <m:t>≥</m:t>
                    </m:r>
                  </m:oMath>
                </a14:m>
                <a:r>
                  <a:rPr lang="pt-BR" sz="2100" spc="-5" dirty="0">
                    <a:latin typeface="Times New Roman"/>
                    <a:cs typeface="Times New Roman"/>
                  </a:rPr>
                  <a:t> </a:t>
                </a:r>
                <a:r>
                  <a:rPr lang="pt-BR" sz="2100" spc="-50" dirty="0">
                    <a:latin typeface="Times New Roman"/>
                    <a:cs typeface="Times New Roman"/>
                  </a:rPr>
                  <a:t>0</a:t>
                </a:r>
                <a:endParaRPr sz="21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41" y="3170771"/>
                <a:ext cx="1631187" cy="335989"/>
              </a:xfrm>
              <a:prstGeom prst="rect">
                <a:avLst/>
              </a:prstGeom>
              <a:blipFill>
                <a:blip r:embed="rId2"/>
                <a:stretch>
                  <a:fillRect l="-9328" t="-23636" r="-2239" b="-4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824479" y="3221569"/>
            <a:ext cx="533146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5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check</a:t>
            </a:r>
            <a:r>
              <a:rPr sz="1700" spc="-5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5" dirty="0">
                <a:solidFill>
                  <a:srgbClr val="7F7F7F"/>
                </a:solidFill>
                <a:latin typeface="Constantia"/>
                <a:cs typeface="Constantia"/>
              </a:rPr>
              <a:t>to</a:t>
            </a:r>
            <a:r>
              <a:rPr sz="1700" spc="-8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see</a:t>
            </a:r>
            <a:r>
              <a:rPr sz="1700" spc="-9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5" dirty="0">
                <a:solidFill>
                  <a:srgbClr val="7F7F7F"/>
                </a:solidFill>
                <a:latin typeface="Constantia"/>
                <a:cs typeface="Constantia"/>
              </a:rPr>
              <a:t>whether</a:t>
            </a:r>
            <a:r>
              <a:rPr sz="17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700" spc="-10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desired</a:t>
            </a:r>
            <a:r>
              <a:rPr sz="1700" spc="-5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value</a:t>
            </a:r>
            <a:r>
              <a:rPr sz="1700" spc="-5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is</a:t>
            </a:r>
            <a:r>
              <a:rPr sz="17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already</a:t>
            </a:r>
            <a:r>
              <a:rPr sz="1700" spc="-4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known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239" y="3503002"/>
            <a:ext cx="232791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1031789" algn="l"/>
              </a:tabLst>
            </a:pPr>
            <a:r>
              <a:rPr sz="2100" spc="-25" dirty="0">
                <a:latin typeface="Constantia"/>
                <a:cs typeface="Constantia"/>
              </a:rPr>
              <a:t>2.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b="1" dirty="0">
                <a:latin typeface="Constantia"/>
                <a:cs typeface="Constantia"/>
              </a:rPr>
              <a:t>return</a:t>
            </a:r>
            <a:r>
              <a:rPr sz="2100" b="1" spc="-114" dirty="0">
                <a:latin typeface="Constantia"/>
                <a:cs typeface="Constantia"/>
              </a:rPr>
              <a:t> </a:t>
            </a:r>
            <a:r>
              <a:rPr sz="2100" i="1" spc="-20" dirty="0">
                <a:latin typeface="Times New Roman"/>
                <a:cs typeface="Times New Roman"/>
              </a:rPr>
              <a:t>r</a:t>
            </a:r>
            <a:r>
              <a:rPr sz="2100" spc="-20" dirty="0">
                <a:latin typeface="Times New Roman"/>
                <a:cs typeface="Times New Roman"/>
              </a:rPr>
              <a:t>[</a:t>
            </a:r>
            <a:r>
              <a:rPr sz="2100" i="1" spc="-20" dirty="0">
                <a:latin typeface="Times New Roman"/>
                <a:cs typeface="Times New Roman"/>
              </a:rPr>
              <a:t>n</a:t>
            </a:r>
            <a:r>
              <a:rPr sz="2100" spc="-20" dirty="0">
                <a:latin typeface="Times New Roman"/>
                <a:cs typeface="Times New Roman"/>
              </a:rPr>
              <a:t>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4601" y="3553801"/>
            <a:ext cx="285813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if</a:t>
            </a:r>
            <a:r>
              <a:rPr sz="1700" spc="1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700" spc="-10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desired</a:t>
            </a:r>
            <a:r>
              <a:rPr sz="17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value</a:t>
            </a:r>
            <a:r>
              <a:rPr sz="1700" spc="-7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is</a:t>
            </a:r>
            <a:r>
              <a:rPr sz="1700" spc="-5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known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4239" y="3819996"/>
            <a:ext cx="133604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72079" algn="l"/>
              </a:tabLst>
            </a:pPr>
            <a:r>
              <a:rPr sz="2100" b="1" spc="-25" dirty="0">
                <a:latin typeface="Constantia"/>
                <a:cs typeface="Constantia"/>
              </a:rPr>
              <a:t>3.</a:t>
            </a:r>
            <a:r>
              <a:rPr sz="2100" b="1" dirty="0">
                <a:latin typeface="Constantia"/>
                <a:cs typeface="Constantia"/>
              </a:rPr>
              <a:t>	if</a:t>
            </a:r>
            <a:r>
              <a:rPr sz="2100" b="1" spc="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==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4479" y="3870794"/>
            <a:ext cx="618871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30" dirty="0">
                <a:solidFill>
                  <a:srgbClr val="7F7F7F"/>
                </a:solidFill>
                <a:latin typeface="Constantia"/>
                <a:cs typeface="Constantia"/>
              </a:rPr>
              <a:t>compute</a:t>
            </a:r>
            <a:r>
              <a:rPr sz="17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700" spc="-10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desired</a:t>
            </a:r>
            <a:r>
              <a:rPr sz="17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value</a:t>
            </a:r>
            <a:r>
              <a:rPr sz="1700" spc="-5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dirty="0">
                <a:solidFill>
                  <a:srgbClr val="7F7F7F"/>
                </a:solidFill>
                <a:latin typeface="Times New Roman"/>
                <a:cs typeface="Times New Roman"/>
              </a:rPr>
              <a:t>q</a:t>
            </a:r>
            <a:r>
              <a:rPr sz="17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in</a:t>
            </a:r>
            <a:r>
              <a:rPr sz="1700" spc="-5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700" spc="-9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usual</a:t>
            </a:r>
            <a:r>
              <a:rPr sz="1700" spc="-1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manner</a:t>
            </a:r>
            <a:r>
              <a:rPr sz="17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if</a:t>
            </a:r>
            <a:r>
              <a:rPr sz="1700" spc="3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it</a:t>
            </a:r>
            <a:r>
              <a:rPr sz="1700" spc="-6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is</a:t>
            </a:r>
            <a:r>
              <a:rPr sz="1700" spc="-7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unknown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241" y="4136988"/>
            <a:ext cx="153606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972104" algn="l"/>
              </a:tabLst>
            </a:pPr>
            <a:r>
              <a:rPr sz="2100" spc="-25" dirty="0">
                <a:latin typeface="Constantia"/>
                <a:cs typeface="Constantia"/>
              </a:rPr>
              <a:t>4.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4241" y="4466171"/>
            <a:ext cx="170243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72079" algn="l"/>
              </a:tabLst>
            </a:pPr>
            <a:r>
              <a:rPr sz="2100" b="1" spc="-25" dirty="0">
                <a:latin typeface="Constantia"/>
                <a:cs typeface="Constantia"/>
              </a:rPr>
              <a:t>5.</a:t>
            </a:r>
            <a:r>
              <a:rPr sz="2100" b="1" dirty="0">
                <a:latin typeface="Constantia"/>
                <a:cs typeface="Constantia"/>
              </a:rPr>
              <a:t>	else</a:t>
            </a:r>
            <a:r>
              <a:rPr sz="2100" b="1" spc="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i="1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295" dirty="0">
                <a:latin typeface="Symbol"/>
                <a:cs typeface="Symbol"/>
              </a:rPr>
              <a:t>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4481" y="4516970"/>
            <a:ext cx="247332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5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700" spc="-10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solution</a:t>
            </a:r>
            <a:r>
              <a:rPr sz="1700" spc="-5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is</a:t>
            </a:r>
            <a:r>
              <a:rPr sz="1700" spc="-8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unknown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4241" y="4783164"/>
            <a:ext cx="24002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spc="-25" dirty="0">
                <a:latin typeface="Constantia"/>
                <a:cs typeface="Constantia"/>
              </a:rPr>
              <a:t>6.</a:t>
            </a:r>
            <a:endParaRPr sz="2100">
              <a:latin typeface="Constantia"/>
              <a:cs typeface="Constantia"/>
            </a:endParaRPr>
          </a:p>
          <a:p>
            <a:pPr marL="12699"/>
            <a:r>
              <a:rPr sz="2100" spc="-25" dirty="0">
                <a:latin typeface="Constantia"/>
                <a:cs typeface="Constantia"/>
              </a:rPr>
              <a:t>7.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4362" y="4783164"/>
            <a:ext cx="70580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b="1" dirty="0">
                <a:latin typeface="Constantia"/>
                <a:cs typeface="Constantia"/>
              </a:rPr>
              <a:t>for</a:t>
            </a:r>
            <a:r>
              <a:rPr sz="2100" b="1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to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n</a:t>
            </a:r>
            <a:endParaRPr sz="2100" dirty="0">
              <a:latin typeface="Times New Roman"/>
              <a:cs typeface="Times New Roman"/>
            </a:endParaRPr>
          </a:p>
          <a:p>
            <a:pPr marL="1035598"/>
            <a:r>
              <a:rPr sz="2100" i="1" dirty="0">
                <a:latin typeface="Constantia"/>
                <a:cs typeface="Constantia"/>
              </a:rPr>
              <a:t>q</a:t>
            </a:r>
            <a:r>
              <a:rPr sz="2100" i="1" spc="1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max(</a:t>
            </a:r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[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]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+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M</a:t>
            </a:r>
            <a:r>
              <a:rPr sz="1700" spc="-10" dirty="0">
                <a:latin typeface="Constantia"/>
                <a:cs typeface="Constantia"/>
              </a:rPr>
              <a:t>EMOIZED</a:t>
            </a:r>
            <a:r>
              <a:rPr sz="2100" spc="-10" dirty="0">
                <a:latin typeface="Constantia"/>
                <a:cs typeface="Constantia"/>
              </a:rPr>
              <a:t>-C</a:t>
            </a:r>
            <a:r>
              <a:rPr sz="1700" spc="-10" dirty="0">
                <a:latin typeface="Constantia"/>
                <a:cs typeface="Constantia"/>
              </a:rPr>
              <a:t>UT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spc="-20" dirty="0">
                <a:latin typeface="Constantia"/>
                <a:cs typeface="Constantia"/>
              </a:rPr>
              <a:t>R</a:t>
            </a:r>
            <a:r>
              <a:rPr sz="1700" spc="-20" dirty="0">
                <a:latin typeface="Constantia"/>
                <a:cs typeface="Constantia"/>
              </a:rPr>
              <a:t>OD</a:t>
            </a:r>
            <a:r>
              <a:rPr sz="2100" spc="-20" dirty="0">
                <a:latin typeface="Constantia"/>
                <a:cs typeface="Constantia"/>
              </a:rPr>
              <a:t>-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1700" dirty="0">
                <a:latin typeface="Constantia"/>
                <a:cs typeface="Constantia"/>
              </a:rPr>
              <a:t>UX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r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r>
              <a:rPr sz="2100" spc="-25" dirty="0">
                <a:latin typeface="Constantia"/>
                <a:cs typeface="Constantia"/>
              </a:rPr>
              <a:t>)</a:t>
            </a:r>
            <a:endParaRPr sz="2100" dirty="0">
              <a:latin typeface="Constantia"/>
              <a:cs typeface="Constant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4480" y="5470994"/>
            <a:ext cx="330517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35" dirty="0">
                <a:solidFill>
                  <a:srgbClr val="7F7F7F"/>
                </a:solidFill>
                <a:latin typeface="Constantia"/>
                <a:cs typeface="Constantia"/>
              </a:rPr>
              <a:t>Save</a:t>
            </a:r>
            <a:r>
              <a:rPr sz="17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700" spc="-10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5" dirty="0">
                <a:solidFill>
                  <a:srgbClr val="7F7F7F"/>
                </a:solidFill>
                <a:latin typeface="Constantia"/>
                <a:cs typeface="Constantia"/>
              </a:rPr>
              <a:t>computed</a:t>
            </a:r>
            <a:r>
              <a:rPr sz="17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value</a:t>
            </a:r>
            <a:r>
              <a:rPr sz="1700" spc="-6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dirty="0">
                <a:solidFill>
                  <a:srgbClr val="7F7F7F"/>
                </a:solidFill>
                <a:latin typeface="Constantia"/>
                <a:cs typeface="Constantia"/>
              </a:rPr>
              <a:t>q</a:t>
            </a:r>
            <a:r>
              <a:rPr sz="1700" i="1" spc="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in</a:t>
            </a:r>
            <a:r>
              <a:rPr sz="1700" spc="-4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spc="-20" dirty="0">
                <a:solidFill>
                  <a:srgbClr val="7F7F7F"/>
                </a:solidFill>
                <a:latin typeface="Constantia"/>
                <a:cs typeface="Constantia"/>
              </a:rPr>
              <a:t>r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[</a:t>
            </a:r>
            <a:r>
              <a:rPr sz="1700" i="1" spc="-20" dirty="0">
                <a:solidFill>
                  <a:srgbClr val="7F7F7F"/>
                </a:solidFill>
                <a:latin typeface="Constantia"/>
                <a:cs typeface="Constantia"/>
              </a:rPr>
              <a:t>n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]</a:t>
            </a:r>
            <a:endParaRPr sz="1700">
              <a:latin typeface="Constantia"/>
              <a:cs typeface="Constant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9440" y="3983495"/>
            <a:ext cx="2346325" cy="1494790"/>
            <a:chOff x="607210" y="4150285"/>
            <a:chExt cx="2346325" cy="1494790"/>
          </a:xfrm>
        </p:grpSpPr>
        <p:sp>
          <p:nvSpPr>
            <p:cNvPr id="17" name="object 17"/>
            <p:cNvSpPr/>
            <p:nvPr/>
          </p:nvSpPr>
          <p:spPr>
            <a:xfrm>
              <a:off x="868680" y="4155286"/>
              <a:ext cx="136525" cy="1485265"/>
            </a:xfrm>
            <a:custGeom>
              <a:avLst/>
              <a:gdLst/>
              <a:ahLst/>
              <a:cxnLst/>
              <a:rect l="l" t="t" r="r" b="b"/>
              <a:pathLst>
                <a:path w="136525" h="1485264">
                  <a:moveTo>
                    <a:pt x="136016" y="1484782"/>
                  </a:moveTo>
                  <a:lnTo>
                    <a:pt x="109544" y="1483892"/>
                  </a:lnTo>
                  <a:lnTo>
                    <a:pt x="87927" y="1481463"/>
                  </a:lnTo>
                  <a:lnTo>
                    <a:pt x="73352" y="1477860"/>
                  </a:lnTo>
                  <a:lnTo>
                    <a:pt x="68007" y="1473449"/>
                  </a:lnTo>
                  <a:lnTo>
                    <a:pt x="68009" y="762738"/>
                  </a:lnTo>
                  <a:lnTo>
                    <a:pt x="62664" y="758327"/>
                  </a:lnTo>
                  <a:lnTo>
                    <a:pt x="48089" y="754724"/>
                  </a:lnTo>
                  <a:lnTo>
                    <a:pt x="26472" y="752295"/>
                  </a:lnTo>
                  <a:lnTo>
                    <a:pt x="0" y="751405"/>
                  </a:lnTo>
                  <a:lnTo>
                    <a:pt x="26472" y="750514"/>
                  </a:lnTo>
                  <a:lnTo>
                    <a:pt x="48089" y="748085"/>
                  </a:lnTo>
                  <a:lnTo>
                    <a:pt x="62664" y="744482"/>
                  </a:lnTo>
                  <a:lnTo>
                    <a:pt x="68009" y="740071"/>
                  </a:lnTo>
                  <a:lnTo>
                    <a:pt x="68009" y="11333"/>
                  </a:lnTo>
                  <a:lnTo>
                    <a:pt x="73353" y="6922"/>
                  </a:lnTo>
                  <a:lnTo>
                    <a:pt x="87928" y="3319"/>
                  </a:lnTo>
                  <a:lnTo>
                    <a:pt x="109546" y="890"/>
                  </a:lnTo>
                  <a:lnTo>
                    <a:pt x="136018" y="0"/>
                  </a:lnTo>
                </a:path>
              </a:pathLst>
            </a:custGeom>
            <a:ln w="1000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7210" y="4210770"/>
              <a:ext cx="2346325" cy="703580"/>
            </a:xfrm>
            <a:custGeom>
              <a:avLst/>
              <a:gdLst/>
              <a:ahLst/>
              <a:cxnLst/>
              <a:rect l="l" t="t" r="r" b="b"/>
              <a:pathLst>
                <a:path w="2346325" h="703579">
                  <a:moveTo>
                    <a:pt x="2212643" y="19832"/>
                  </a:moveTo>
                  <a:lnTo>
                    <a:pt x="1275821" y="147124"/>
                  </a:lnTo>
                  <a:lnTo>
                    <a:pt x="845119" y="213417"/>
                  </a:lnTo>
                  <a:lnTo>
                    <a:pt x="654824" y="246386"/>
                  </a:lnTo>
                  <a:lnTo>
                    <a:pt x="539124" y="268288"/>
                  </a:lnTo>
                  <a:lnTo>
                    <a:pt x="433309" y="290125"/>
                  </a:lnTo>
                  <a:lnTo>
                    <a:pt x="384363" y="301019"/>
                  </a:lnTo>
                  <a:lnTo>
                    <a:pt x="338192" y="311895"/>
                  </a:lnTo>
                  <a:lnTo>
                    <a:pt x="294898" y="322756"/>
                  </a:lnTo>
                  <a:lnTo>
                    <a:pt x="254578" y="333603"/>
                  </a:lnTo>
                  <a:lnTo>
                    <a:pt x="217331" y="344437"/>
                  </a:lnTo>
                  <a:lnTo>
                    <a:pt x="152414" y="366085"/>
                  </a:lnTo>
                  <a:lnTo>
                    <a:pt x="100122" y="387741"/>
                  </a:lnTo>
                  <a:lnTo>
                    <a:pt x="59604" y="409506"/>
                  </a:lnTo>
                  <a:lnTo>
                    <a:pt x="19035" y="442855"/>
                  </a:lnTo>
                  <a:lnTo>
                    <a:pt x="1211" y="476958"/>
                  </a:lnTo>
                  <a:lnTo>
                    <a:pt x="0" y="488400"/>
                  </a:lnTo>
                  <a:lnTo>
                    <a:pt x="0" y="489704"/>
                  </a:lnTo>
                  <a:lnTo>
                    <a:pt x="752" y="497723"/>
                  </a:lnTo>
                  <a:lnTo>
                    <a:pt x="863" y="498904"/>
                  </a:lnTo>
                  <a:lnTo>
                    <a:pt x="16698" y="535076"/>
                  </a:lnTo>
                  <a:lnTo>
                    <a:pt x="46874" y="567404"/>
                  </a:lnTo>
                  <a:lnTo>
                    <a:pt x="88846" y="599135"/>
                  </a:lnTo>
                  <a:lnTo>
                    <a:pt x="121946" y="620060"/>
                  </a:lnTo>
                  <a:lnTo>
                    <a:pt x="158271" y="640908"/>
                  </a:lnTo>
                  <a:lnTo>
                    <a:pt x="197013" y="661696"/>
                  </a:lnTo>
                  <a:lnTo>
                    <a:pt x="237354" y="682445"/>
                  </a:lnTo>
                  <a:lnTo>
                    <a:pt x="278471" y="703162"/>
                  </a:lnTo>
                  <a:lnTo>
                    <a:pt x="284472" y="691253"/>
                  </a:lnTo>
                  <a:lnTo>
                    <a:pt x="243354" y="670537"/>
                  </a:lnTo>
                  <a:lnTo>
                    <a:pt x="203112" y="649838"/>
                  </a:lnTo>
                  <a:lnTo>
                    <a:pt x="164577" y="629158"/>
                  </a:lnTo>
                  <a:lnTo>
                    <a:pt x="128583" y="608496"/>
                  </a:lnTo>
                  <a:lnTo>
                    <a:pt x="95974" y="587865"/>
                  </a:lnTo>
                  <a:lnTo>
                    <a:pt x="55390" y="557141"/>
                  </a:lnTo>
                  <a:lnTo>
                    <a:pt x="27181" y="526834"/>
                  </a:lnTo>
                  <a:lnTo>
                    <a:pt x="15052" y="501332"/>
                  </a:lnTo>
                  <a:lnTo>
                    <a:pt x="14037" y="497723"/>
                  </a:lnTo>
                  <a:lnTo>
                    <a:pt x="13393" y="489704"/>
                  </a:lnTo>
                  <a:lnTo>
                    <a:pt x="13271" y="488400"/>
                  </a:lnTo>
                  <a:lnTo>
                    <a:pt x="13399" y="488400"/>
                  </a:lnTo>
                  <a:lnTo>
                    <a:pt x="14213" y="480468"/>
                  </a:lnTo>
                  <a:lnTo>
                    <a:pt x="14083" y="480468"/>
                  </a:lnTo>
                  <a:lnTo>
                    <a:pt x="14277" y="479839"/>
                  </a:lnTo>
                  <a:lnTo>
                    <a:pt x="14345" y="479184"/>
                  </a:lnTo>
                  <a:lnTo>
                    <a:pt x="14479" y="479184"/>
                  </a:lnTo>
                  <a:lnTo>
                    <a:pt x="17332" y="469933"/>
                  </a:lnTo>
                  <a:lnTo>
                    <a:pt x="19512" y="466004"/>
                  </a:lnTo>
                  <a:lnTo>
                    <a:pt x="22389" y="460507"/>
                  </a:lnTo>
                  <a:lnTo>
                    <a:pt x="27347" y="454011"/>
                  </a:lnTo>
                  <a:lnTo>
                    <a:pt x="67098" y="420536"/>
                  </a:lnTo>
                  <a:lnTo>
                    <a:pt x="106089" y="399666"/>
                  </a:lnTo>
                  <a:lnTo>
                    <a:pt x="157268" y="378505"/>
                  </a:lnTo>
                  <a:lnTo>
                    <a:pt x="221367" y="357148"/>
                  </a:lnTo>
                  <a:lnTo>
                    <a:pt x="258302" y="346407"/>
                  </a:lnTo>
                  <a:lnTo>
                    <a:pt x="298362" y="335634"/>
                  </a:lnTo>
                  <a:lnTo>
                    <a:pt x="341437" y="324829"/>
                  </a:lnTo>
                  <a:lnTo>
                    <a:pt x="387420" y="313998"/>
                  </a:lnTo>
                  <a:lnTo>
                    <a:pt x="436206" y="303141"/>
                  </a:lnTo>
                  <a:lnTo>
                    <a:pt x="541759" y="281360"/>
                  </a:lnTo>
                  <a:lnTo>
                    <a:pt x="657258" y="259497"/>
                  </a:lnTo>
                  <a:lnTo>
                    <a:pt x="914754" y="215559"/>
                  </a:lnTo>
                  <a:lnTo>
                    <a:pt x="1512510" y="127044"/>
                  </a:lnTo>
                  <a:lnTo>
                    <a:pt x="2214375" y="33054"/>
                  </a:lnTo>
                  <a:lnTo>
                    <a:pt x="2212643" y="19832"/>
                  </a:lnTo>
                  <a:close/>
                </a:path>
                <a:path w="2346325" h="703579">
                  <a:moveTo>
                    <a:pt x="14277" y="479839"/>
                  </a:moveTo>
                  <a:lnTo>
                    <a:pt x="14083" y="480468"/>
                  </a:lnTo>
                  <a:lnTo>
                    <a:pt x="14213" y="480468"/>
                  </a:lnTo>
                  <a:lnTo>
                    <a:pt x="14277" y="479839"/>
                  </a:lnTo>
                  <a:close/>
                </a:path>
                <a:path w="2346325" h="703579">
                  <a:moveTo>
                    <a:pt x="14479" y="479184"/>
                  </a:moveTo>
                  <a:lnTo>
                    <a:pt x="14345" y="479184"/>
                  </a:lnTo>
                  <a:lnTo>
                    <a:pt x="14277" y="479839"/>
                  </a:lnTo>
                  <a:lnTo>
                    <a:pt x="14479" y="479184"/>
                  </a:lnTo>
                  <a:close/>
                </a:path>
                <a:path w="2346325" h="703579">
                  <a:moveTo>
                    <a:pt x="2319318" y="18100"/>
                  </a:moveTo>
                  <a:lnTo>
                    <a:pt x="2225866" y="18100"/>
                  </a:lnTo>
                  <a:lnTo>
                    <a:pt x="2227598" y="31322"/>
                  </a:lnTo>
                  <a:lnTo>
                    <a:pt x="2214375" y="33054"/>
                  </a:lnTo>
                  <a:lnTo>
                    <a:pt x="2216973" y="52887"/>
                  </a:lnTo>
                  <a:lnTo>
                    <a:pt x="2319318" y="18100"/>
                  </a:lnTo>
                  <a:close/>
                </a:path>
                <a:path w="2346325" h="703579">
                  <a:moveTo>
                    <a:pt x="2225866" y="18100"/>
                  </a:moveTo>
                  <a:lnTo>
                    <a:pt x="2212643" y="19832"/>
                  </a:lnTo>
                  <a:lnTo>
                    <a:pt x="2214375" y="33054"/>
                  </a:lnTo>
                  <a:lnTo>
                    <a:pt x="2227598" y="31322"/>
                  </a:lnTo>
                  <a:lnTo>
                    <a:pt x="2225866" y="18100"/>
                  </a:lnTo>
                  <a:close/>
                </a:path>
                <a:path w="2346325" h="703579">
                  <a:moveTo>
                    <a:pt x="2210045" y="0"/>
                  </a:moveTo>
                  <a:lnTo>
                    <a:pt x="2212643" y="19832"/>
                  </a:lnTo>
                  <a:lnTo>
                    <a:pt x="2225866" y="18100"/>
                  </a:lnTo>
                  <a:lnTo>
                    <a:pt x="2319318" y="18100"/>
                  </a:lnTo>
                  <a:lnTo>
                    <a:pt x="2345729" y="9122"/>
                  </a:lnTo>
                  <a:lnTo>
                    <a:pt x="221004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4239" y="5420194"/>
            <a:ext cx="7474584" cy="1394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079" indent="-359380">
              <a:spcBef>
                <a:spcPts val="100"/>
              </a:spcBef>
              <a:buAutoNum type="arabicPeriod" startAt="8"/>
              <a:tabLst>
                <a:tab pos="372079" algn="l"/>
                <a:tab pos="940357" algn="l"/>
              </a:tabLst>
            </a:pPr>
            <a:r>
              <a:rPr sz="2100" i="1" spc="-20" dirty="0">
                <a:latin typeface="Constantia"/>
                <a:cs typeface="Constantia"/>
              </a:rPr>
              <a:t>r</a:t>
            </a:r>
            <a:r>
              <a:rPr sz="2100" spc="-20" dirty="0">
                <a:latin typeface="Constantia"/>
                <a:cs typeface="Constantia"/>
              </a:rPr>
              <a:t>[</a:t>
            </a:r>
            <a:r>
              <a:rPr sz="2100" i="1" spc="-20" dirty="0">
                <a:latin typeface="Constantia"/>
                <a:cs typeface="Constantia"/>
              </a:rPr>
              <a:t>n</a:t>
            </a:r>
            <a:r>
              <a:rPr sz="2100" spc="-20" dirty="0">
                <a:latin typeface="Constantia"/>
                <a:cs typeface="Constantia"/>
              </a:rPr>
              <a:t>]</a:t>
            </a:r>
            <a:r>
              <a:rPr sz="2100" dirty="0">
                <a:latin typeface="Constantia"/>
                <a:cs typeface="Constantia"/>
              </a:rPr>
              <a:t>	=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Constantia"/>
                <a:cs typeface="Constantia"/>
              </a:rPr>
              <a:t>q</a:t>
            </a:r>
            <a:endParaRPr sz="2100" dirty="0">
              <a:latin typeface="Constantia"/>
              <a:cs typeface="Constantia"/>
            </a:endParaRPr>
          </a:p>
          <a:p>
            <a:pPr marL="372079" indent="-359380">
              <a:spcBef>
                <a:spcPts val="70"/>
              </a:spcBef>
              <a:buAutoNum type="arabicPeriod" startAt="8"/>
              <a:tabLst>
                <a:tab pos="372079" algn="l"/>
              </a:tabLst>
            </a:pPr>
            <a:r>
              <a:rPr sz="2100" b="1" dirty="0">
                <a:latin typeface="Constantia"/>
                <a:cs typeface="Constantia"/>
              </a:rPr>
              <a:t>return</a:t>
            </a:r>
            <a:r>
              <a:rPr sz="2100" b="1" spc="-85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Constantia"/>
                <a:cs typeface="Constantia"/>
              </a:rPr>
              <a:t>q</a:t>
            </a:r>
            <a:endParaRPr sz="2100" dirty="0">
              <a:latin typeface="Constantia"/>
              <a:cs typeface="Constantia"/>
            </a:endParaRPr>
          </a:p>
          <a:p>
            <a:pPr marL="44446" marR="5079">
              <a:lnSpc>
                <a:spcPct val="101099"/>
              </a:lnSpc>
              <a:spcBef>
                <a:spcPts val="1110"/>
              </a:spcBef>
            </a:pP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19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20" dirty="0">
                <a:solidFill>
                  <a:srgbClr val="0000FF"/>
                </a:solidFill>
                <a:latin typeface="Constantia"/>
                <a:cs typeface="Constantia"/>
              </a:rPr>
              <a:t>procedure</a:t>
            </a:r>
            <a:r>
              <a:rPr sz="19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35" dirty="0">
                <a:solidFill>
                  <a:srgbClr val="0000FF"/>
                </a:solidFill>
                <a:latin typeface="Constantia"/>
                <a:cs typeface="Constantia"/>
              </a:rPr>
              <a:t>M</a:t>
            </a:r>
            <a:r>
              <a:rPr sz="1500" spc="-35" dirty="0">
                <a:solidFill>
                  <a:srgbClr val="0000FF"/>
                </a:solidFill>
                <a:latin typeface="Constantia"/>
                <a:cs typeface="Constantia"/>
              </a:rPr>
              <a:t>EMOIZED</a:t>
            </a:r>
            <a:r>
              <a:rPr sz="1900" spc="-35" dirty="0">
                <a:solidFill>
                  <a:srgbClr val="0000FF"/>
                </a:solidFill>
                <a:latin typeface="Constantia"/>
                <a:cs typeface="Constantia"/>
              </a:rPr>
              <a:t>-</a:t>
            </a:r>
            <a:r>
              <a:rPr sz="1900" spc="-30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1500" spc="-30" dirty="0">
                <a:solidFill>
                  <a:srgbClr val="0000FF"/>
                </a:solidFill>
                <a:latin typeface="Constantia"/>
                <a:cs typeface="Constantia"/>
              </a:rPr>
              <a:t>UT</a:t>
            </a:r>
            <a:r>
              <a:rPr sz="1900" spc="-30" dirty="0">
                <a:solidFill>
                  <a:srgbClr val="0000FF"/>
                </a:solidFill>
                <a:latin typeface="Constantia"/>
                <a:cs typeface="Constantia"/>
              </a:rPr>
              <a:t>-</a:t>
            </a:r>
            <a:r>
              <a:rPr sz="1900" spc="-4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1500" spc="-40" dirty="0">
                <a:solidFill>
                  <a:srgbClr val="0000FF"/>
                </a:solidFill>
                <a:latin typeface="Constantia"/>
                <a:cs typeface="Constantia"/>
              </a:rPr>
              <a:t>OD</a:t>
            </a:r>
            <a:r>
              <a:rPr sz="1900" spc="-40" dirty="0">
                <a:solidFill>
                  <a:srgbClr val="0000FF"/>
                </a:solidFill>
                <a:latin typeface="Constantia"/>
                <a:cs typeface="Constantia"/>
              </a:rPr>
              <a:t>-</a:t>
            </a: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1500" dirty="0">
                <a:solidFill>
                  <a:srgbClr val="0000FF"/>
                </a:solidFill>
                <a:latin typeface="Constantia"/>
                <a:cs typeface="Constantia"/>
              </a:rPr>
              <a:t>UX</a:t>
            </a:r>
            <a:r>
              <a:rPr sz="1500" spc="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1900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just</a:t>
            </a:r>
            <a:r>
              <a:rPr sz="1900" spc="-6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1900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20" dirty="0">
                <a:solidFill>
                  <a:srgbClr val="0000FF"/>
                </a:solidFill>
                <a:latin typeface="Constantia"/>
                <a:cs typeface="Constantia"/>
              </a:rPr>
              <a:t>memoized</a:t>
            </a:r>
            <a:r>
              <a:rPr sz="19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version</a:t>
            </a:r>
            <a:r>
              <a:rPr sz="19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Constantia"/>
                <a:cs typeface="Constantia"/>
              </a:rPr>
              <a:t>of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1900" spc="-9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previous</a:t>
            </a:r>
            <a:r>
              <a:rPr sz="19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20" dirty="0">
                <a:solidFill>
                  <a:srgbClr val="0000FF"/>
                </a:solidFill>
                <a:latin typeface="Constantia"/>
                <a:cs typeface="Constantia"/>
              </a:rPr>
              <a:t>procedure,</a:t>
            </a:r>
            <a:r>
              <a:rPr sz="1900" spc="-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Constantia"/>
                <a:cs typeface="Constantia"/>
              </a:rPr>
              <a:t>C</a:t>
            </a:r>
            <a:r>
              <a:rPr sz="1500" spc="-25" dirty="0">
                <a:solidFill>
                  <a:srgbClr val="0000FF"/>
                </a:solidFill>
                <a:latin typeface="Constantia"/>
                <a:cs typeface="Constantia"/>
              </a:rPr>
              <a:t>UT</a:t>
            </a:r>
            <a:r>
              <a:rPr sz="1900" spc="-25" dirty="0">
                <a:solidFill>
                  <a:srgbClr val="0000FF"/>
                </a:solidFill>
                <a:latin typeface="Constantia"/>
                <a:cs typeface="Constantia"/>
              </a:rPr>
              <a:t>-</a:t>
            </a:r>
            <a:r>
              <a:rPr sz="1900" spc="-20" dirty="0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1500" spc="-20" dirty="0">
                <a:solidFill>
                  <a:srgbClr val="0000FF"/>
                </a:solidFill>
                <a:latin typeface="Constantia"/>
                <a:cs typeface="Constantia"/>
              </a:rPr>
              <a:t>OD</a:t>
            </a:r>
            <a:r>
              <a:rPr sz="1900" spc="-20" dirty="0">
                <a:solidFill>
                  <a:srgbClr val="0000FF"/>
                </a:solidFill>
                <a:latin typeface="Constantia"/>
                <a:cs typeface="Constantia"/>
              </a:rPr>
              <a:t>.</a:t>
            </a:r>
            <a:endParaRPr sz="1900" dirty="0">
              <a:latin typeface="Constantia"/>
              <a:cs typeface="Constant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15</a:t>
            </a:fld>
            <a:endParaRPr spc="-25" dirty="0"/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F9BD1210-6F2A-3A38-533F-65408358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146" y="3329244"/>
            <a:ext cx="4146803" cy="22738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8"/>
            <a:ext cx="11796427" cy="14405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699" marR="5079">
              <a:lnSpc>
                <a:spcPct val="101299"/>
              </a:lnSpc>
              <a:spcBef>
                <a:spcPts val="25"/>
              </a:spcBef>
            </a:pPr>
            <a:r>
              <a:rPr sz="4699" dirty="0"/>
              <a:t>Using</a:t>
            </a:r>
            <a:r>
              <a:rPr sz="4699" spc="-35" dirty="0"/>
              <a:t> </a:t>
            </a:r>
            <a:r>
              <a:rPr sz="4699" dirty="0"/>
              <a:t>dynamic</a:t>
            </a:r>
            <a:r>
              <a:rPr sz="4699" spc="-35" dirty="0"/>
              <a:t> </a:t>
            </a:r>
            <a:r>
              <a:rPr sz="4699" dirty="0"/>
              <a:t>programming</a:t>
            </a:r>
            <a:r>
              <a:rPr sz="4699" spc="-30" dirty="0"/>
              <a:t> </a:t>
            </a:r>
            <a:r>
              <a:rPr sz="4699" spc="-25" dirty="0"/>
              <a:t>for </a:t>
            </a:r>
            <a:r>
              <a:rPr sz="4699" dirty="0"/>
              <a:t>optimal</a:t>
            </a:r>
            <a:r>
              <a:rPr sz="4699" spc="-50" dirty="0"/>
              <a:t> </a:t>
            </a:r>
            <a:r>
              <a:rPr sz="4699" dirty="0"/>
              <a:t>rod</a:t>
            </a:r>
            <a:r>
              <a:rPr sz="4699" spc="-45" dirty="0"/>
              <a:t> </a:t>
            </a:r>
            <a:r>
              <a:rPr sz="4699" spc="-10" dirty="0"/>
              <a:t>cutting</a:t>
            </a:r>
            <a:endParaRPr sz="4699"/>
          </a:p>
        </p:txBody>
      </p:sp>
      <p:sp>
        <p:nvSpPr>
          <p:cNvPr id="3" name="object 3"/>
          <p:cNvSpPr txBox="1"/>
          <p:nvPr/>
        </p:nvSpPr>
        <p:spPr>
          <a:xfrm>
            <a:off x="2671574" y="2331720"/>
            <a:ext cx="3546475" cy="1033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spc="-20" dirty="0">
                <a:latin typeface="Constantia"/>
                <a:cs typeface="Constantia"/>
              </a:rPr>
              <a:t>Bottom-</a:t>
            </a:r>
            <a:r>
              <a:rPr sz="2700" dirty="0">
                <a:latin typeface="Constantia"/>
                <a:cs typeface="Constantia"/>
              </a:rPr>
              <a:t>up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approach</a:t>
            </a:r>
            <a:endParaRPr sz="2700">
              <a:latin typeface="Constantia"/>
              <a:cs typeface="Constantia"/>
            </a:endParaRPr>
          </a:p>
          <a:p>
            <a:pPr marL="332712">
              <a:spcBef>
                <a:spcPts val="2180"/>
              </a:spcBef>
            </a:pPr>
            <a:r>
              <a:rPr sz="2100" b="1" cap="small" spc="-30" dirty="0">
                <a:latin typeface="Constantia"/>
                <a:cs typeface="Constantia"/>
              </a:rPr>
              <a:t>Bottom-</a:t>
            </a:r>
            <a:r>
              <a:rPr sz="2100" b="1" cap="small" spc="-10" dirty="0">
                <a:latin typeface="Constantia"/>
                <a:cs typeface="Constantia"/>
              </a:rPr>
              <a:t>Up-</a:t>
            </a:r>
            <a:r>
              <a:rPr sz="2100" b="1" cap="small" spc="-20" dirty="0">
                <a:latin typeface="Constantia"/>
                <a:cs typeface="Constantia"/>
              </a:rPr>
              <a:t>Cut-</a:t>
            </a:r>
            <a:r>
              <a:rPr sz="2100" b="1" cap="small" dirty="0">
                <a:latin typeface="Constantia"/>
                <a:cs typeface="Constantia"/>
              </a:rPr>
              <a:t>Rod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i="1" spc="-170" dirty="0">
                <a:latin typeface="Times New Roman"/>
                <a:cs typeface="Times New Roman"/>
              </a:rPr>
              <a:t>n</a:t>
            </a:r>
            <a:r>
              <a:rPr sz="2100" spc="-17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613" y="3337561"/>
            <a:ext cx="339661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72079" algn="l"/>
              </a:tabLst>
            </a:pPr>
            <a:r>
              <a:rPr sz="2100" spc="-25" dirty="0">
                <a:latin typeface="Constantia"/>
                <a:cs typeface="Constantia"/>
              </a:rPr>
              <a:t>1.</a:t>
            </a:r>
            <a:r>
              <a:rPr sz="2100" dirty="0">
                <a:latin typeface="Constantia"/>
                <a:cs typeface="Constantia"/>
              </a:rPr>
              <a:t>	Let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[0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]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be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new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array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8768" y="3388359"/>
            <a:ext cx="354393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5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30" dirty="0">
                <a:solidFill>
                  <a:srgbClr val="7F7F7F"/>
                </a:solidFill>
                <a:latin typeface="Constantia"/>
                <a:cs typeface="Constantia"/>
              </a:rPr>
              <a:t>create</a:t>
            </a:r>
            <a:r>
              <a:rPr sz="1700" spc="-9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a</a:t>
            </a:r>
            <a:r>
              <a:rPr sz="1700" spc="-5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new</a:t>
            </a:r>
            <a:r>
              <a:rPr sz="1700" spc="-8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5" dirty="0">
                <a:solidFill>
                  <a:srgbClr val="7F7F7F"/>
                </a:solidFill>
                <a:latin typeface="Constantia"/>
                <a:cs typeface="Constantia"/>
              </a:rPr>
              <a:t>array</a:t>
            </a:r>
            <a:r>
              <a:rPr sz="1700" spc="-6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5" dirty="0">
                <a:solidFill>
                  <a:srgbClr val="7F7F7F"/>
                </a:solidFill>
                <a:latin typeface="Constantia"/>
                <a:cs typeface="Constantia"/>
              </a:rPr>
              <a:t>to</a:t>
            </a:r>
            <a:r>
              <a:rPr sz="1700" spc="-8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35" dirty="0">
                <a:solidFill>
                  <a:srgbClr val="7F7F7F"/>
                </a:solidFill>
                <a:latin typeface="Constantia"/>
                <a:cs typeface="Constantia"/>
              </a:rPr>
              <a:t>save</a:t>
            </a:r>
            <a:r>
              <a:rPr sz="1700" spc="-7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7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results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1853" y="3720591"/>
            <a:ext cx="335724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8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a</a:t>
            </a:r>
            <a:r>
              <a:rPr sz="1700" spc="-10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rod</a:t>
            </a:r>
            <a:r>
              <a:rPr sz="1700" spc="-7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of</a:t>
            </a:r>
            <a:r>
              <a:rPr sz="1700" spc="1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length</a:t>
            </a:r>
            <a:r>
              <a:rPr sz="1700" spc="-6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r>
              <a:rPr sz="1700" spc="-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earns</a:t>
            </a:r>
            <a:r>
              <a:rPr sz="1700" spc="-7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no</a:t>
            </a:r>
            <a:r>
              <a:rPr sz="1700" spc="-9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revenue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1613" y="3669792"/>
            <a:ext cx="1816735" cy="6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079" indent="-359380">
              <a:lnSpc>
                <a:spcPts val="2510"/>
              </a:lnSpc>
              <a:spcBef>
                <a:spcPts val="100"/>
              </a:spcBef>
              <a:buAutoNum type="arabicPeriod" startAt="2"/>
              <a:tabLst>
                <a:tab pos="372079" algn="l"/>
              </a:tabLst>
            </a:pP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[0]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372079" indent="-359380">
              <a:lnSpc>
                <a:spcPts val="2510"/>
              </a:lnSpc>
              <a:buAutoNum type="arabicPeriod" startAt="2"/>
              <a:tabLst>
                <a:tab pos="372079" algn="l"/>
              </a:tabLst>
            </a:pPr>
            <a:r>
              <a:rPr sz="2100" b="1" dirty="0">
                <a:latin typeface="Constantia"/>
                <a:cs typeface="Constantia"/>
              </a:rPr>
              <a:t>for</a:t>
            </a:r>
            <a:r>
              <a:rPr sz="2100" b="1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j</a:t>
            </a:r>
            <a:r>
              <a:rPr sz="2100" i="1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onstantia"/>
                <a:cs typeface="Constantia"/>
              </a:rPr>
              <a:t>to</a:t>
            </a:r>
            <a:r>
              <a:rPr sz="2100" b="1" spc="-7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1732" y="4303778"/>
            <a:ext cx="138176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295" dirty="0">
                <a:latin typeface="Symbol"/>
                <a:cs typeface="Symbol"/>
              </a:rPr>
              <a:t></a:t>
            </a:r>
            <a:endParaRPr sz="2100">
              <a:latin typeface="Symbol"/>
              <a:cs typeface="Symbol"/>
            </a:endParaRPr>
          </a:p>
          <a:p>
            <a:pPr marL="12699">
              <a:spcBef>
                <a:spcPts val="70"/>
              </a:spcBef>
            </a:pPr>
            <a:r>
              <a:rPr sz="2100" b="1" dirty="0">
                <a:latin typeface="Constantia"/>
                <a:cs typeface="Constantia"/>
              </a:rPr>
              <a:t>for</a:t>
            </a:r>
            <a:r>
              <a:rPr sz="2100" b="1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to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j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1973" y="4683760"/>
            <a:ext cx="59245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dirty="0">
                <a:solidFill>
                  <a:srgbClr val="7F7F7F"/>
                </a:solidFill>
                <a:latin typeface="Constantia"/>
                <a:cs typeface="Constantia"/>
              </a:rPr>
              <a:t>i</a:t>
            </a:r>
            <a:r>
              <a:rPr sz="1700" i="1" spc="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&lt;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spc="-50" dirty="0">
                <a:solidFill>
                  <a:srgbClr val="7F7F7F"/>
                </a:solidFill>
                <a:latin typeface="Constantia"/>
                <a:cs typeface="Constantia"/>
              </a:rPr>
              <a:t>j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5195" y="4949954"/>
            <a:ext cx="274510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i="1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max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[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]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i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100" i="1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21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Symbol"/>
                <a:cs typeface="Symbol"/>
              </a:rPr>
              <a:t></a:t>
            </a:r>
            <a:r>
              <a:rPr sz="21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100" spc="-25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1613" y="4303776"/>
            <a:ext cx="240029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spc="-25" dirty="0">
                <a:latin typeface="Constantia"/>
                <a:cs typeface="Constantia"/>
              </a:rPr>
              <a:t>4.</a:t>
            </a:r>
            <a:endParaRPr sz="2100">
              <a:latin typeface="Constantia"/>
              <a:cs typeface="Constantia"/>
            </a:endParaRPr>
          </a:p>
          <a:p>
            <a:pPr marL="12699">
              <a:lnSpc>
                <a:spcPts val="2510"/>
              </a:lnSpc>
              <a:spcBef>
                <a:spcPts val="70"/>
              </a:spcBef>
            </a:pPr>
            <a:r>
              <a:rPr sz="2100" spc="-25" dirty="0">
                <a:latin typeface="Constantia"/>
                <a:cs typeface="Constantia"/>
              </a:rPr>
              <a:t>5.</a:t>
            </a:r>
            <a:endParaRPr sz="2100">
              <a:latin typeface="Constantia"/>
              <a:cs typeface="Constantia"/>
            </a:endParaRPr>
          </a:p>
          <a:p>
            <a:pPr marL="12699">
              <a:lnSpc>
                <a:spcPts val="2510"/>
              </a:lnSpc>
            </a:pPr>
            <a:r>
              <a:rPr sz="2100" spc="-25" dirty="0">
                <a:latin typeface="Constantia"/>
                <a:cs typeface="Constantia"/>
              </a:rPr>
              <a:t>6.</a:t>
            </a:r>
            <a:endParaRPr sz="2100">
              <a:latin typeface="Constantia"/>
              <a:cs typeface="Constantia"/>
            </a:endParaRPr>
          </a:p>
          <a:p>
            <a:pPr marL="12699"/>
            <a:r>
              <a:rPr sz="2100" spc="-25" dirty="0">
                <a:latin typeface="Constantia"/>
                <a:cs typeface="Constantia"/>
              </a:rPr>
              <a:t>7.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1732" y="5269993"/>
            <a:ext cx="586105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499067" algn="l"/>
              </a:tabLst>
            </a:pPr>
            <a:r>
              <a:rPr sz="2100" i="1" spc="-20" dirty="0">
                <a:latin typeface="Times New Roman"/>
                <a:cs typeface="Times New Roman"/>
              </a:rPr>
              <a:t>r</a:t>
            </a:r>
            <a:r>
              <a:rPr sz="2100" spc="-20" dirty="0">
                <a:latin typeface="Times New Roman"/>
                <a:cs typeface="Times New Roman"/>
              </a:rPr>
              <a:t>[</a:t>
            </a:r>
            <a:r>
              <a:rPr sz="2100" i="1" spc="-20" dirty="0">
                <a:latin typeface="Times New Roman"/>
                <a:cs typeface="Times New Roman"/>
              </a:rPr>
              <a:t>j</a:t>
            </a:r>
            <a:r>
              <a:rPr sz="2100" spc="-20" dirty="0">
                <a:latin typeface="Times New Roman"/>
                <a:cs typeface="Times New Roman"/>
              </a:rPr>
              <a:t>]</a:t>
            </a:r>
            <a:r>
              <a:rPr sz="2100" dirty="0">
                <a:latin typeface="Times New Roman"/>
                <a:cs typeface="Times New Roman"/>
              </a:rPr>
              <a:t>	=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i="1" spc="44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700" spc="-1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35" dirty="0">
                <a:solidFill>
                  <a:srgbClr val="7F7F7F"/>
                </a:solidFill>
                <a:latin typeface="Constantia"/>
                <a:cs typeface="Constantia"/>
              </a:rPr>
              <a:t>Save</a:t>
            </a:r>
            <a:r>
              <a:rPr sz="17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700" spc="-10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solution</a:t>
            </a:r>
            <a:r>
              <a:rPr sz="1700" spc="-6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to</a:t>
            </a:r>
            <a:r>
              <a:rPr sz="17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700" spc="-10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5" dirty="0">
                <a:solidFill>
                  <a:srgbClr val="7F7F7F"/>
                </a:solidFill>
                <a:latin typeface="Constantia"/>
                <a:cs typeface="Constantia"/>
              </a:rPr>
              <a:t>subproblem</a:t>
            </a:r>
            <a:r>
              <a:rPr sz="1700" spc="-9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of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size</a:t>
            </a:r>
            <a:r>
              <a:rPr sz="1700" spc="-1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700" i="1" spc="-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in</a:t>
            </a:r>
            <a:r>
              <a:rPr sz="1700" spc="-4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sz="1700" spc="-2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7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1700" spc="-2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1613" y="5599178"/>
            <a:ext cx="1672589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72079" algn="l"/>
              </a:tabLst>
            </a:pPr>
            <a:r>
              <a:rPr sz="2100" b="1" spc="-25" dirty="0">
                <a:latin typeface="Constantia"/>
                <a:cs typeface="Constantia"/>
              </a:rPr>
              <a:t>8.</a:t>
            </a:r>
            <a:r>
              <a:rPr sz="2100" b="1" dirty="0">
                <a:latin typeface="Constantia"/>
                <a:cs typeface="Constantia"/>
              </a:rPr>
              <a:t>	return</a:t>
            </a:r>
            <a:r>
              <a:rPr sz="2100" b="1" spc="-85" dirty="0">
                <a:latin typeface="Constantia"/>
                <a:cs typeface="Constantia"/>
              </a:rPr>
              <a:t> </a:t>
            </a:r>
            <a:r>
              <a:rPr sz="2100" i="1" spc="-20" dirty="0">
                <a:latin typeface="Times New Roman"/>
                <a:cs typeface="Times New Roman"/>
              </a:rPr>
              <a:t>r</a:t>
            </a:r>
            <a:r>
              <a:rPr sz="2100" spc="-20" dirty="0">
                <a:latin typeface="Times New Roman"/>
                <a:cs typeface="Times New Roman"/>
              </a:rPr>
              <a:t>[</a:t>
            </a:r>
            <a:r>
              <a:rPr sz="2100" i="1" spc="-20" dirty="0">
                <a:latin typeface="Times New Roman"/>
                <a:cs typeface="Times New Roman"/>
              </a:rPr>
              <a:t>n</a:t>
            </a:r>
            <a:r>
              <a:rPr sz="2100" spc="-20" dirty="0">
                <a:latin typeface="Times New Roman"/>
                <a:cs typeface="Times New Roman"/>
              </a:rPr>
              <a:t>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2254" y="4461257"/>
            <a:ext cx="3408679" cy="52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lnSpc>
                <a:spcPts val="2014"/>
              </a:lnSpc>
              <a:spcBef>
                <a:spcPts val="100"/>
              </a:spcBef>
            </a:pPr>
            <a:r>
              <a:rPr sz="1700" spc="-30" dirty="0">
                <a:solidFill>
                  <a:srgbClr val="7F7F7F"/>
                </a:solidFill>
                <a:latin typeface="Constantia"/>
                <a:cs typeface="Constantia"/>
              </a:rPr>
              <a:t>Solve</a:t>
            </a:r>
            <a:r>
              <a:rPr sz="1700" spc="-10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each</a:t>
            </a:r>
            <a:r>
              <a:rPr sz="1700" spc="-7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5" dirty="0">
                <a:solidFill>
                  <a:srgbClr val="7F7F7F"/>
                </a:solidFill>
                <a:latin typeface="Constantia"/>
                <a:cs typeface="Constantia"/>
              </a:rPr>
              <a:t>subproblem</a:t>
            </a:r>
            <a:r>
              <a:rPr sz="1700" spc="-8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of</a:t>
            </a:r>
            <a:r>
              <a:rPr sz="1700" spc="1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size</a:t>
            </a:r>
            <a:r>
              <a:rPr sz="1700" spc="-6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,</a:t>
            </a:r>
            <a:r>
              <a:rPr sz="1700" spc="-1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10" dirty="0">
                <a:solidFill>
                  <a:srgbClr val="7F7F7F"/>
                </a:solidFill>
                <a:latin typeface="Constantia"/>
                <a:cs typeface="Constantia"/>
              </a:rPr>
              <a:t>for</a:t>
            </a:r>
            <a:r>
              <a:rPr sz="17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i="1" spc="-60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endParaRPr sz="1700">
              <a:latin typeface="Times New Roman"/>
              <a:cs typeface="Times New Roman"/>
            </a:endParaRPr>
          </a:p>
          <a:p>
            <a:pPr marL="12699">
              <a:lnSpc>
                <a:spcPts val="2014"/>
              </a:lnSpc>
            </a:pPr>
            <a:r>
              <a:rPr sz="17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7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F7F7F"/>
                </a:solidFill>
                <a:latin typeface="Times New Roman"/>
                <a:cs typeface="Times New Roman"/>
              </a:rPr>
              <a:t>1,</a:t>
            </a:r>
            <a:r>
              <a:rPr sz="17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7F7F7F"/>
                </a:solidFill>
                <a:latin typeface="Times New Roman"/>
                <a:cs typeface="Times New Roman"/>
              </a:rPr>
              <a:t>2,...,</a:t>
            </a:r>
            <a:r>
              <a:rPr sz="17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,</a:t>
            </a:r>
            <a:r>
              <a:rPr sz="1700" spc="-1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in</a:t>
            </a:r>
            <a:r>
              <a:rPr sz="1700" spc="-9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5" dirty="0">
                <a:solidFill>
                  <a:srgbClr val="7F7F7F"/>
                </a:solidFill>
                <a:latin typeface="Constantia"/>
                <a:cs typeface="Constantia"/>
              </a:rPr>
              <a:t>order</a:t>
            </a:r>
            <a:r>
              <a:rPr sz="1700" spc="-114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dirty="0">
                <a:solidFill>
                  <a:srgbClr val="7F7F7F"/>
                </a:solidFill>
                <a:latin typeface="Constantia"/>
                <a:cs typeface="Constantia"/>
              </a:rPr>
              <a:t>of</a:t>
            </a:r>
            <a:r>
              <a:rPr sz="1700" spc="2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increasing</a:t>
            </a:r>
            <a:r>
              <a:rPr sz="1700" spc="-5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700" spc="-20" dirty="0">
                <a:solidFill>
                  <a:srgbClr val="7F7F7F"/>
                </a:solidFill>
                <a:latin typeface="Constantia"/>
                <a:cs typeface="Constantia"/>
              </a:rPr>
              <a:t>size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68921" y="4199890"/>
            <a:ext cx="80010" cy="1056640"/>
          </a:xfrm>
          <a:custGeom>
            <a:avLst/>
            <a:gdLst/>
            <a:ahLst/>
            <a:cxnLst/>
            <a:rect l="l" t="t" r="r" b="b"/>
            <a:pathLst>
              <a:path w="80010" h="1056639">
                <a:moveTo>
                  <a:pt x="0" y="0"/>
                </a:moveTo>
                <a:lnTo>
                  <a:pt x="15571" y="523"/>
                </a:lnTo>
                <a:lnTo>
                  <a:pt x="28287" y="1952"/>
                </a:lnTo>
                <a:lnTo>
                  <a:pt x="36861" y="4071"/>
                </a:lnTo>
                <a:lnTo>
                  <a:pt x="40004" y="6666"/>
                </a:lnTo>
                <a:lnTo>
                  <a:pt x="40004" y="521399"/>
                </a:lnTo>
                <a:lnTo>
                  <a:pt x="43148" y="523994"/>
                </a:lnTo>
                <a:lnTo>
                  <a:pt x="51722" y="526113"/>
                </a:lnTo>
                <a:lnTo>
                  <a:pt x="64438" y="527542"/>
                </a:lnTo>
                <a:lnTo>
                  <a:pt x="80009" y="528065"/>
                </a:lnTo>
                <a:lnTo>
                  <a:pt x="64438" y="528589"/>
                </a:lnTo>
                <a:lnTo>
                  <a:pt x="51722" y="530018"/>
                </a:lnTo>
                <a:lnTo>
                  <a:pt x="43148" y="532137"/>
                </a:lnTo>
                <a:lnTo>
                  <a:pt x="40004" y="534732"/>
                </a:lnTo>
                <a:lnTo>
                  <a:pt x="40004" y="1049465"/>
                </a:lnTo>
                <a:lnTo>
                  <a:pt x="36861" y="1052060"/>
                </a:lnTo>
                <a:lnTo>
                  <a:pt x="28287" y="1054179"/>
                </a:lnTo>
                <a:lnTo>
                  <a:pt x="15571" y="1055607"/>
                </a:lnTo>
                <a:lnTo>
                  <a:pt x="0" y="1056131"/>
                </a:lnTo>
              </a:path>
            </a:pathLst>
          </a:custGeom>
          <a:ln w="10001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832093" y="6012689"/>
            <a:ext cx="4507865" cy="5257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699" marR="5079">
              <a:lnSpc>
                <a:spcPct val="103499"/>
              </a:lnSpc>
              <a:spcBef>
                <a:spcPts val="25"/>
              </a:spcBef>
            </a:pPr>
            <a:r>
              <a:rPr sz="1700" spc="-25" dirty="0">
                <a:latin typeface="Constantia"/>
                <a:cs typeface="Constantia"/>
              </a:rPr>
              <a:t>Directly</a:t>
            </a:r>
            <a:r>
              <a:rPr sz="1700" spc="-80" dirty="0">
                <a:latin typeface="Constantia"/>
                <a:cs typeface="Constantia"/>
              </a:rPr>
              <a:t> </a:t>
            </a:r>
            <a:r>
              <a:rPr sz="1700" spc="-25" dirty="0">
                <a:latin typeface="Constantia"/>
                <a:cs typeface="Constantia"/>
              </a:rPr>
              <a:t>references</a:t>
            </a:r>
            <a:r>
              <a:rPr sz="1700" spc="-90" dirty="0">
                <a:latin typeface="Constantia"/>
                <a:cs typeface="Constantia"/>
              </a:rPr>
              <a:t> </a:t>
            </a:r>
            <a:r>
              <a:rPr sz="1700" spc="-30" dirty="0">
                <a:latin typeface="Constantia"/>
                <a:cs typeface="Constantia"/>
              </a:rPr>
              <a:t>array</a:t>
            </a:r>
            <a:r>
              <a:rPr sz="1700" spc="-90" dirty="0">
                <a:latin typeface="Constantia"/>
                <a:cs typeface="Constantia"/>
              </a:rPr>
              <a:t> </a:t>
            </a:r>
            <a:r>
              <a:rPr sz="1700" dirty="0">
                <a:latin typeface="Constantia"/>
                <a:cs typeface="Constantia"/>
              </a:rPr>
              <a:t>entry</a:t>
            </a:r>
            <a:r>
              <a:rPr sz="1700" spc="-60" dirty="0">
                <a:latin typeface="Constantia"/>
                <a:cs typeface="Constantia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700" dirty="0">
                <a:latin typeface="Times New Roman"/>
                <a:cs typeface="Times New Roman"/>
              </a:rPr>
              <a:t>[</a:t>
            </a:r>
            <a:r>
              <a:rPr sz="1700" i="1" dirty="0">
                <a:latin typeface="Times New Roman"/>
                <a:cs typeface="Times New Roman"/>
              </a:rPr>
              <a:t>j </a:t>
            </a:r>
            <a:r>
              <a:rPr sz="1700" dirty="0">
                <a:latin typeface="Times New Roman"/>
                <a:cs typeface="Times New Roman"/>
              </a:rPr>
              <a:t>–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]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instead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making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recursive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call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solve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subproblem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i="1" dirty="0">
                <a:latin typeface="Times New Roman"/>
                <a:cs typeface="Times New Roman"/>
              </a:rPr>
              <a:t>j</a:t>
            </a:r>
            <a:r>
              <a:rPr sz="1700" i="1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–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i="1" spc="-50" dirty="0">
                <a:latin typeface="Times New Roman"/>
                <a:cs typeface="Times New Roman"/>
              </a:rPr>
              <a:t>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05879" y="5292099"/>
            <a:ext cx="963294" cy="713105"/>
          </a:xfrm>
          <a:custGeom>
            <a:avLst/>
            <a:gdLst/>
            <a:ahLst/>
            <a:cxnLst/>
            <a:rect l="l" t="t" r="r" b="b"/>
            <a:pathLst>
              <a:path w="963295" h="713104">
                <a:moveTo>
                  <a:pt x="5941" y="0"/>
                </a:moveTo>
                <a:lnTo>
                  <a:pt x="0" y="8045"/>
                </a:lnTo>
                <a:lnTo>
                  <a:pt x="32180" y="31810"/>
                </a:lnTo>
                <a:lnTo>
                  <a:pt x="38121" y="23765"/>
                </a:lnTo>
                <a:lnTo>
                  <a:pt x="5941" y="0"/>
                </a:lnTo>
                <a:close/>
              </a:path>
              <a:path w="963295" h="713104">
                <a:moveTo>
                  <a:pt x="62256" y="41589"/>
                </a:moveTo>
                <a:lnTo>
                  <a:pt x="56315" y="49635"/>
                </a:lnTo>
                <a:lnTo>
                  <a:pt x="88496" y="73400"/>
                </a:lnTo>
                <a:lnTo>
                  <a:pt x="94437" y="65355"/>
                </a:lnTo>
                <a:lnTo>
                  <a:pt x="62256" y="41589"/>
                </a:lnTo>
                <a:close/>
              </a:path>
              <a:path w="963295" h="713104">
                <a:moveTo>
                  <a:pt x="118573" y="83179"/>
                </a:moveTo>
                <a:lnTo>
                  <a:pt x="112632" y="91225"/>
                </a:lnTo>
                <a:lnTo>
                  <a:pt x="144813" y="114990"/>
                </a:lnTo>
                <a:lnTo>
                  <a:pt x="150754" y="106945"/>
                </a:lnTo>
                <a:lnTo>
                  <a:pt x="118573" y="83179"/>
                </a:lnTo>
                <a:close/>
              </a:path>
              <a:path w="963295" h="713104">
                <a:moveTo>
                  <a:pt x="174889" y="124769"/>
                </a:moveTo>
                <a:lnTo>
                  <a:pt x="168948" y="132815"/>
                </a:lnTo>
                <a:lnTo>
                  <a:pt x="201128" y="156580"/>
                </a:lnTo>
                <a:lnTo>
                  <a:pt x="207069" y="148535"/>
                </a:lnTo>
                <a:lnTo>
                  <a:pt x="174889" y="124769"/>
                </a:lnTo>
                <a:close/>
              </a:path>
              <a:path w="963295" h="713104">
                <a:moveTo>
                  <a:pt x="231206" y="166359"/>
                </a:moveTo>
                <a:lnTo>
                  <a:pt x="225263" y="174405"/>
                </a:lnTo>
                <a:lnTo>
                  <a:pt x="257444" y="198170"/>
                </a:lnTo>
                <a:lnTo>
                  <a:pt x="263386" y="190125"/>
                </a:lnTo>
                <a:lnTo>
                  <a:pt x="231206" y="166359"/>
                </a:lnTo>
                <a:close/>
              </a:path>
              <a:path w="963295" h="713104">
                <a:moveTo>
                  <a:pt x="287521" y="207949"/>
                </a:moveTo>
                <a:lnTo>
                  <a:pt x="281580" y="215995"/>
                </a:lnTo>
                <a:lnTo>
                  <a:pt x="313761" y="239760"/>
                </a:lnTo>
                <a:lnTo>
                  <a:pt x="319702" y="231715"/>
                </a:lnTo>
                <a:lnTo>
                  <a:pt x="287521" y="207949"/>
                </a:lnTo>
                <a:close/>
              </a:path>
              <a:path w="963295" h="713104">
                <a:moveTo>
                  <a:pt x="343837" y="249539"/>
                </a:moveTo>
                <a:lnTo>
                  <a:pt x="337896" y="257585"/>
                </a:lnTo>
                <a:lnTo>
                  <a:pt x="370076" y="281350"/>
                </a:lnTo>
                <a:lnTo>
                  <a:pt x="376017" y="273305"/>
                </a:lnTo>
                <a:lnTo>
                  <a:pt x="343837" y="249539"/>
                </a:lnTo>
                <a:close/>
              </a:path>
              <a:path w="963295" h="713104">
                <a:moveTo>
                  <a:pt x="400154" y="291129"/>
                </a:moveTo>
                <a:lnTo>
                  <a:pt x="394211" y="299175"/>
                </a:lnTo>
                <a:lnTo>
                  <a:pt x="426392" y="322940"/>
                </a:lnTo>
                <a:lnTo>
                  <a:pt x="432334" y="314895"/>
                </a:lnTo>
                <a:lnTo>
                  <a:pt x="400154" y="291129"/>
                </a:lnTo>
                <a:close/>
              </a:path>
              <a:path w="963295" h="713104">
                <a:moveTo>
                  <a:pt x="456469" y="332719"/>
                </a:moveTo>
                <a:lnTo>
                  <a:pt x="450528" y="340765"/>
                </a:lnTo>
                <a:lnTo>
                  <a:pt x="482709" y="364530"/>
                </a:lnTo>
                <a:lnTo>
                  <a:pt x="488650" y="356485"/>
                </a:lnTo>
                <a:lnTo>
                  <a:pt x="456469" y="332719"/>
                </a:lnTo>
                <a:close/>
              </a:path>
              <a:path w="963295" h="713104">
                <a:moveTo>
                  <a:pt x="512785" y="374309"/>
                </a:moveTo>
                <a:lnTo>
                  <a:pt x="506844" y="382355"/>
                </a:lnTo>
                <a:lnTo>
                  <a:pt x="539024" y="406120"/>
                </a:lnTo>
                <a:lnTo>
                  <a:pt x="544965" y="398075"/>
                </a:lnTo>
                <a:lnTo>
                  <a:pt x="512785" y="374309"/>
                </a:lnTo>
                <a:close/>
              </a:path>
              <a:path w="963295" h="713104">
                <a:moveTo>
                  <a:pt x="569102" y="415899"/>
                </a:moveTo>
                <a:lnTo>
                  <a:pt x="563159" y="423945"/>
                </a:lnTo>
                <a:lnTo>
                  <a:pt x="595341" y="447710"/>
                </a:lnTo>
                <a:lnTo>
                  <a:pt x="601282" y="439665"/>
                </a:lnTo>
                <a:lnTo>
                  <a:pt x="569102" y="415899"/>
                </a:lnTo>
                <a:close/>
              </a:path>
              <a:path w="963295" h="713104">
                <a:moveTo>
                  <a:pt x="625417" y="457489"/>
                </a:moveTo>
                <a:lnTo>
                  <a:pt x="619476" y="465535"/>
                </a:lnTo>
                <a:lnTo>
                  <a:pt x="651657" y="489300"/>
                </a:lnTo>
                <a:lnTo>
                  <a:pt x="657598" y="481255"/>
                </a:lnTo>
                <a:lnTo>
                  <a:pt x="625417" y="457489"/>
                </a:lnTo>
                <a:close/>
              </a:path>
              <a:path w="963295" h="713104">
                <a:moveTo>
                  <a:pt x="681734" y="499079"/>
                </a:moveTo>
                <a:lnTo>
                  <a:pt x="675792" y="507124"/>
                </a:lnTo>
                <a:lnTo>
                  <a:pt x="707972" y="530890"/>
                </a:lnTo>
                <a:lnTo>
                  <a:pt x="713915" y="522845"/>
                </a:lnTo>
                <a:lnTo>
                  <a:pt x="681734" y="499079"/>
                </a:lnTo>
                <a:close/>
              </a:path>
              <a:path w="963295" h="713104">
                <a:moveTo>
                  <a:pt x="738050" y="540669"/>
                </a:moveTo>
                <a:lnTo>
                  <a:pt x="732109" y="548714"/>
                </a:lnTo>
                <a:lnTo>
                  <a:pt x="764289" y="572480"/>
                </a:lnTo>
                <a:lnTo>
                  <a:pt x="770230" y="564434"/>
                </a:lnTo>
                <a:lnTo>
                  <a:pt x="738050" y="540669"/>
                </a:lnTo>
                <a:close/>
              </a:path>
              <a:path w="963295" h="713104">
                <a:moveTo>
                  <a:pt x="794365" y="582259"/>
                </a:moveTo>
                <a:lnTo>
                  <a:pt x="788424" y="590304"/>
                </a:lnTo>
                <a:lnTo>
                  <a:pt x="820605" y="614070"/>
                </a:lnTo>
                <a:lnTo>
                  <a:pt x="826546" y="606024"/>
                </a:lnTo>
                <a:lnTo>
                  <a:pt x="794365" y="582259"/>
                </a:lnTo>
                <a:close/>
              </a:path>
              <a:path w="963295" h="713104">
                <a:moveTo>
                  <a:pt x="852850" y="637883"/>
                </a:moveTo>
                <a:lnTo>
                  <a:pt x="832055" y="666041"/>
                </a:lnTo>
                <a:lnTo>
                  <a:pt x="963090" y="713079"/>
                </a:lnTo>
                <a:lnTo>
                  <a:pt x="912662" y="645805"/>
                </a:lnTo>
                <a:lnTo>
                  <a:pt x="863577" y="645805"/>
                </a:lnTo>
                <a:lnTo>
                  <a:pt x="852850" y="637883"/>
                </a:lnTo>
                <a:close/>
              </a:path>
              <a:path w="963295" h="713104">
                <a:moveTo>
                  <a:pt x="858791" y="629838"/>
                </a:moveTo>
                <a:lnTo>
                  <a:pt x="852850" y="637883"/>
                </a:lnTo>
                <a:lnTo>
                  <a:pt x="863577" y="645805"/>
                </a:lnTo>
                <a:lnTo>
                  <a:pt x="869428" y="637883"/>
                </a:lnTo>
                <a:lnTo>
                  <a:pt x="869685" y="637883"/>
                </a:lnTo>
                <a:lnTo>
                  <a:pt x="858791" y="629838"/>
                </a:lnTo>
                <a:close/>
              </a:path>
              <a:path w="963295" h="713104">
                <a:moveTo>
                  <a:pt x="879586" y="601680"/>
                </a:moveTo>
                <a:lnTo>
                  <a:pt x="858791" y="629838"/>
                </a:lnTo>
                <a:lnTo>
                  <a:pt x="869685" y="637883"/>
                </a:lnTo>
                <a:lnTo>
                  <a:pt x="869428" y="637883"/>
                </a:lnTo>
                <a:lnTo>
                  <a:pt x="863577" y="645805"/>
                </a:lnTo>
                <a:lnTo>
                  <a:pt x="912662" y="645805"/>
                </a:lnTo>
                <a:lnTo>
                  <a:pt x="879586" y="601680"/>
                </a:lnTo>
                <a:close/>
              </a:path>
              <a:path w="963295" h="713104">
                <a:moveTo>
                  <a:pt x="850682" y="623849"/>
                </a:moveTo>
                <a:lnTo>
                  <a:pt x="844740" y="631894"/>
                </a:lnTo>
                <a:lnTo>
                  <a:pt x="852850" y="637883"/>
                </a:lnTo>
                <a:lnTo>
                  <a:pt x="858791" y="629838"/>
                </a:lnTo>
                <a:lnTo>
                  <a:pt x="850682" y="6238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8"/>
            <a:ext cx="11796427" cy="14405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699" marR="5079">
              <a:lnSpc>
                <a:spcPct val="101299"/>
              </a:lnSpc>
              <a:spcBef>
                <a:spcPts val="25"/>
              </a:spcBef>
            </a:pPr>
            <a:r>
              <a:rPr sz="4699" dirty="0"/>
              <a:t>Using</a:t>
            </a:r>
            <a:r>
              <a:rPr sz="4699" spc="-35" dirty="0"/>
              <a:t> </a:t>
            </a:r>
            <a:r>
              <a:rPr sz="4699" dirty="0"/>
              <a:t>dynamic</a:t>
            </a:r>
            <a:r>
              <a:rPr sz="4699" spc="-35" dirty="0"/>
              <a:t> </a:t>
            </a:r>
            <a:r>
              <a:rPr sz="4699" dirty="0"/>
              <a:t>programming</a:t>
            </a:r>
            <a:r>
              <a:rPr sz="4699" spc="-30" dirty="0"/>
              <a:t> </a:t>
            </a:r>
            <a:r>
              <a:rPr sz="4699" spc="-25" dirty="0"/>
              <a:t>for </a:t>
            </a:r>
            <a:r>
              <a:rPr sz="4699" dirty="0"/>
              <a:t>optimal</a:t>
            </a:r>
            <a:r>
              <a:rPr sz="4699" spc="-50" dirty="0"/>
              <a:t> </a:t>
            </a:r>
            <a:r>
              <a:rPr sz="4699" dirty="0"/>
              <a:t>rod</a:t>
            </a:r>
            <a:r>
              <a:rPr sz="4699" spc="-45" dirty="0"/>
              <a:t> </a:t>
            </a:r>
            <a:r>
              <a:rPr sz="4699" spc="-10" dirty="0"/>
              <a:t>cutting</a:t>
            </a:r>
            <a:endParaRPr sz="4699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71574" y="2241745"/>
            <a:ext cx="8029575" cy="385272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00330" indent="-287631">
              <a:spcBef>
                <a:spcPts val="80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Running</a:t>
            </a:r>
            <a:r>
              <a:rPr sz="2700" spc="-35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time</a:t>
            </a:r>
            <a:endParaRPr sz="2700" dirty="0">
              <a:latin typeface="Constantia"/>
              <a:cs typeface="Constantia"/>
            </a:endParaRPr>
          </a:p>
          <a:p>
            <a:pPr marL="684473" lvl="1" indent="-259693">
              <a:spcBef>
                <a:spcPts val="66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cap="small" spc="-80" dirty="0">
                <a:latin typeface="Constantia"/>
                <a:cs typeface="Constantia"/>
              </a:rPr>
              <a:t>Bottom-</a:t>
            </a:r>
            <a:r>
              <a:rPr sz="2500" cap="small" spc="-20" dirty="0">
                <a:latin typeface="Constantia"/>
                <a:cs typeface="Constantia"/>
              </a:rPr>
              <a:t>Up-</a:t>
            </a:r>
            <a:r>
              <a:rPr sz="2500" cap="small" spc="-45" dirty="0">
                <a:latin typeface="Constantia"/>
                <a:cs typeface="Constantia"/>
              </a:rPr>
              <a:t>Cut-</a:t>
            </a:r>
            <a:r>
              <a:rPr sz="2500" cap="small" spc="-25" dirty="0">
                <a:latin typeface="Constantia"/>
                <a:cs typeface="Constantia"/>
              </a:rPr>
              <a:t>Rod</a:t>
            </a:r>
            <a:endParaRPr sz="2500" dirty="0">
              <a:latin typeface="Constantia"/>
              <a:cs typeface="Constantia"/>
            </a:endParaRPr>
          </a:p>
          <a:p>
            <a:pPr marL="972104" lvl="2" indent="-259057">
              <a:spcBef>
                <a:spcPts val="515"/>
              </a:spcBef>
              <a:buClr>
                <a:srgbClr val="009DD9"/>
              </a:buClr>
              <a:buSzPct val="68181"/>
              <a:buFont typeface="Arial"/>
              <a:buChar char="•"/>
              <a:tabLst>
                <a:tab pos="972104" algn="l"/>
              </a:tabLst>
            </a:pPr>
            <a:r>
              <a:rPr sz="2200" spc="-20" dirty="0">
                <a:latin typeface="Constantia"/>
                <a:cs typeface="Constantia"/>
              </a:rPr>
              <a:t>Doubly-</a:t>
            </a:r>
            <a:r>
              <a:rPr sz="2200" dirty="0">
                <a:latin typeface="Constantia"/>
                <a:cs typeface="Constantia"/>
              </a:rPr>
              <a:t>nested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loop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structure</a:t>
            </a:r>
            <a:endParaRPr sz="2200" dirty="0">
              <a:latin typeface="Constantia"/>
              <a:cs typeface="Constantia"/>
            </a:endParaRPr>
          </a:p>
          <a:p>
            <a:pPr marL="972737" marR="5079" lvl="2" indent="-259693">
              <a:lnSpc>
                <a:spcPct val="102699"/>
              </a:lnSpc>
              <a:spcBef>
                <a:spcPts val="480"/>
              </a:spcBef>
              <a:buClr>
                <a:srgbClr val="009DD9"/>
              </a:buClr>
              <a:buSzPct val="68181"/>
              <a:buFont typeface="Arial"/>
              <a:buChar char="•"/>
              <a:tabLst>
                <a:tab pos="972737" algn="l"/>
              </a:tabLst>
            </a:pPr>
            <a:r>
              <a:rPr sz="2200" spc="-10" dirty="0">
                <a:latin typeface="Constantia"/>
                <a:cs typeface="Constantia"/>
              </a:rPr>
              <a:t>Number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iterations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inner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for</a:t>
            </a:r>
            <a:r>
              <a:rPr sz="2200" b="1" spc="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loop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forms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arithmetic series</a:t>
            </a:r>
            <a:endParaRPr sz="2200" dirty="0">
              <a:latin typeface="Constantia"/>
              <a:cs typeface="Constantia"/>
            </a:endParaRPr>
          </a:p>
          <a:p>
            <a:pPr lvl="2">
              <a:spcBef>
                <a:spcPts val="1165"/>
              </a:spcBef>
              <a:buClr>
                <a:srgbClr val="009DD9"/>
              </a:buClr>
              <a:buFont typeface="Arial"/>
              <a:buChar char="•"/>
            </a:pPr>
            <a:endParaRPr sz="2200" dirty="0">
              <a:latin typeface="Constantia"/>
              <a:cs typeface="Constantia"/>
            </a:endParaRPr>
          </a:p>
          <a:p>
            <a:pPr marL="684473" lvl="1" indent="-259693"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cap="small" spc="-65" dirty="0">
                <a:latin typeface="Constantia"/>
                <a:cs typeface="Constantia"/>
              </a:rPr>
              <a:t>Memoized-</a:t>
            </a:r>
            <a:r>
              <a:rPr sz="2500" cap="small" spc="-45" dirty="0">
                <a:latin typeface="Constantia"/>
                <a:cs typeface="Constantia"/>
              </a:rPr>
              <a:t>Cut-</a:t>
            </a:r>
            <a:r>
              <a:rPr sz="2500" cap="small" spc="-25" dirty="0">
                <a:latin typeface="Constantia"/>
                <a:cs typeface="Constantia"/>
              </a:rPr>
              <a:t>Rod</a:t>
            </a:r>
            <a:endParaRPr sz="2500" dirty="0">
              <a:latin typeface="Constantia"/>
              <a:cs typeface="Constantia"/>
            </a:endParaRPr>
          </a:p>
          <a:p>
            <a:pPr marL="972104" lvl="2" indent="-259057">
              <a:spcBef>
                <a:spcPts val="495"/>
              </a:spcBef>
              <a:buClr>
                <a:srgbClr val="009DD9"/>
              </a:buClr>
              <a:buSzPct val="68181"/>
              <a:buFont typeface="Arial"/>
              <a:buChar char="•"/>
              <a:tabLst>
                <a:tab pos="972104" algn="l"/>
              </a:tabLst>
            </a:pPr>
            <a:r>
              <a:rPr sz="2200" b="1" dirty="0">
                <a:latin typeface="Constantia"/>
                <a:cs typeface="Constantia"/>
              </a:rPr>
              <a:t>for</a:t>
            </a:r>
            <a:r>
              <a:rPr sz="2200" b="1" spc="1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loop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lines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6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–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7</a:t>
            </a:r>
            <a:r>
              <a:rPr sz="2200" spc="-10" dirty="0">
                <a:latin typeface="Constantia"/>
                <a:cs typeface="Constantia"/>
              </a:rPr>
              <a:t> iterates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n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times</a:t>
            </a:r>
            <a:endParaRPr sz="2200" dirty="0">
              <a:latin typeface="Constantia"/>
              <a:cs typeface="Constantia"/>
            </a:endParaRPr>
          </a:p>
          <a:p>
            <a:pPr marL="972104" lvl="2" indent="-259057">
              <a:spcBef>
                <a:spcPts val="575"/>
              </a:spcBef>
              <a:buClr>
                <a:srgbClr val="009DD9"/>
              </a:buClr>
              <a:buSzPct val="68181"/>
              <a:buFont typeface="Arial"/>
              <a:buChar char="•"/>
              <a:tabLst>
                <a:tab pos="972104" algn="l"/>
              </a:tabLst>
            </a:pPr>
            <a:r>
              <a:rPr sz="2200" spc="-20" dirty="0">
                <a:latin typeface="Constantia"/>
                <a:cs typeface="Constantia"/>
              </a:rPr>
              <a:t>Total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number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iterations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forms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arithmetic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series</a:t>
            </a:r>
            <a:endParaRPr sz="2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8"/>
            <a:ext cx="11796427" cy="14405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699" marR="5079">
              <a:lnSpc>
                <a:spcPct val="101299"/>
              </a:lnSpc>
              <a:spcBef>
                <a:spcPts val="25"/>
              </a:spcBef>
            </a:pPr>
            <a:r>
              <a:rPr sz="4699" dirty="0"/>
              <a:t>Using</a:t>
            </a:r>
            <a:r>
              <a:rPr sz="4699" spc="-35" dirty="0"/>
              <a:t> </a:t>
            </a:r>
            <a:r>
              <a:rPr sz="4699" dirty="0"/>
              <a:t>dynamic</a:t>
            </a:r>
            <a:r>
              <a:rPr sz="4699" spc="-35" dirty="0"/>
              <a:t> </a:t>
            </a:r>
            <a:r>
              <a:rPr sz="4699" dirty="0"/>
              <a:t>programming</a:t>
            </a:r>
            <a:r>
              <a:rPr sz="4699" spc="-30" dirty="0"/>
              <a:t> </a:t>
            </a:r>
            <a:r>
              <a:rPr sz="4699" spc="-25" dirty="0"/>
              <a:t>for </a:t>
            </a:r>
            <a:r>
              <a:rPr sz="4699" dirty="0"/>
              <a:t>optimal</a:t>
            </a:r>
            <a:r>
              <a:rPr sz="4699" spc="-50" dirty="0"/>
              <a:t> </a:t>
            </a:r>
            <a:r>
              <a:rPr sz="4699" dirty="0"/>
              <a:t>rod</a:t>
            </a:r>
            <a:r>
              <a:rPr sz="4699" spc="-45" dirty="0"/>
              <a:t> </a:t>
            </a:r>
            <a:r>
              <a:rPr sz="4699" spc="-10" dirty="0"/>
              <a:t>cutting</a:t>
            </a:r>
            <a:endParaRPr sz="4699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58874" y="2241744"/>
            <a:ext cx="8054975" cy="428104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13029" indent="-287631">
              <a:spcBef>
                <a:spcPts val="80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13029" algn="l"/>
              </a:tabLst>
            </a:pPr>
            <a:r>
              <a:rPr sz="2700" dirty="0">
                <a:latin typeface="Constantia"/>
                <a:cs typeface="Constantia"/>
              </a:rPr>
              <a:t>Running</a:t>
            </a:r>
            <a:r>
              <a:rPr sz="2700" spc="-35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time</a:t>
            </a:r>
            <a:endParaRPr sz="2700">
              <a:latin typeface="Constantia"/>
              <a:cs typeface="Constantia"/>
            </a:endParaRPr>
          </a:p>
          <a:p>
            <a:pPr marL="697172" lvl="1" indent="-259693">
              <a:spcBef>
                <a:spcPts val="66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97172" algn="l"/>
              </a:tabLst>
            </a:pPr>
            <a:r>
              <a:rPr sz="2500" cap="small" spc="-80" dirty="0">
                <a:latin typeface="Constantia"/>
                <a:cs typeface="Constantia"/>
              </a:rPr>
              <a:t>Bottom-</a:t>
            </a:r>
            <a:r>
              <a:rPr sz="2500" cap="small" spc="-20" dirty="0">
                <a:latin typeface="Constantia"/>
                <a:cs typeface="Constantia"/>
              </a:rPr>
              <a:t>Up-</a:t>
            </a:r>
            <a:r>
              <a:rPr sz="2500" cap="small" spc="-45" dirty="0">
                <a:latin typeface="Constantia"/>
                <a:cs typeface="Constantia"/>
              </a:rPr>
              <a:t>Cut-</a:t>
            </a:r>
            <a:r>
              <a:rPr sz="2500" cap="small" spc="-25" dirty="0">
                <a:latin typeface="Constantia"/>
                <a:cs typeface="Constantia"/>
              </a:rPr>
              <a:t>Rod</a:t>
            </a:r>
            <a:endParaRPr sz="2500">
              <a:latin typeface="Constantia"/>
              <a:cs typeface="Constantia"/>
            </a:endParaRPr>
          </a:p>
          <a:p>
            <a:pPr marL="984803" lvl="2" indent="-259057">
              <a:spcBef>
                <a:spcPts val="515"/>
              </a:spcBef>
              <a:buClr>
                <a:srgbClr val="009DD9"/>
              </a:buClr>
              <a:buSzPct val="68181"/>
              <a:buFont typeface="Arial"/>
              <a:buChar char="•"/>
              <a:tabLst>
                <a:tab pos="984803" algn="l"/>
              </a:tabLst>
            </a:pPr>
            <a:r>
              <a:rPr sz="2200" spc="-20" dirty="0">
                <a:latin typeface="Constantia"/>
                <a:cs typeface="Constantia"/>
              </a:rPr>
              <a:t>Doubly-</a:t>
            </a:r>
            <a:r>
              <a:rPr sz="2200" dirty="0">
                <a:latin typeface="Constantia"/>
                <a:cs typeface="Constantia"/>
              </a:rPr>
              <a:t>nested</a:t>
            </a:r>
            <a:r>
              <a:rPr sz="2200" spc="-1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loop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structure</a:t>
            </a:r>
            <a:endParaRPr sz="2200">
              <a:latin typeface="Constantia"/>
              <a:cs typeface="Constantia"/>
            </a:endParaRPr>
          </a:p>
          <a:p>
            <a:pPr marL="985436" marR="17778" lvl="2" indent="-259693">
              <a:lnSpc>
                <a:spcPct val="102699"/>
              </a:lnSpc>
              <a:spcBef>
                <a:spcPts val="480"/>
              </a:spcBef>
              <a:buClr>
                <a:srgbClr val="009DD9"/>
              </a:buClr>
              <a:buSzPct val="68181"/>
              <a:buFont typeface="Arial"/>
              <a:buChar char="•"/>
              <a:tabLst>
                <a:tab pos="985436" algn="l"/>
              </a:tabLst>
            </a:pPr>
            <a:r>
              <a:rPr sz="2200" spc="-10" dirty="0">
                <a:latin typeface="Constantia"/>
                <a:cs typeface="Constantia"/>
              </a:rPr>
              <a:t>Number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iterations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inner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b="1" dirty="0">
                <a:latin typeface="Constantia"/>
                <a:cs typeface="Constantia"/>
              </a:rPr>
              <a:t>for</a:t>
            </a:r>
            <a:r>
              <a:rPr sz="2200" b="1" spc="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loop</a:t>
            </a:r>
            <a:r>
              <a:rPr sz="2200" spc="-6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forms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arithmetic series</a:t>
            </a:r>
            <a:endParaRPr sz="2200">
              <a:latin typeface="Constantia"/>
              <a:cs typeface="Constantia"/>
            </a:endParaRPr>
          </a:p>
          <a:p>
            <a:pPr marL="725744">
              <a:spcBef>
                <a:spcPts val="550"/>
              </a:spcBef>
            </a:pPr>
            <a:r>
              <a:rPr sz="2200" dirty="0">
                <a:latin typeface="Symbol"/>
                <a:cs typeface="Symbol"/>
              </a:rPr>
              <a:t>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000FF"/>
                </a:solidFill>
                <a:latin typeface="Symbol"/>
                <a:cs typeface="Symbol"/>
              </a:rPr>
              <a:t></a:t>
            </a:r>
            <a:r>
              <a:rPr sz="2200" spc="9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2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250" spc="135" baseline="259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200" spc="9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697172" lvl="1" indent="-259693">
              <a:spcBef>
                <a:spcPts val="66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97172" algn="l"/>
              </a:tabLst>
            </a:pPr>
            <a:r>
              <a:rPr sz="2500" cap="small" spc="-65" dirty="0">
                <a:latin typeface="Constantia"/>
                <a:cs typeface="Constantia"/>
              </a:rPr>
              <a:t>Memoized-</a:t>
            </a:r>
            <a:r>
              <a:rPr sz="2500" cap="small" spc="-45" dirty="0">
                <a:latin typeface="Constantia"/>
                <a:cs typeface="Constantia"/>
              </a:rPr>
              <a:t>Cut-</a:t>
            </a:r>
            <a:r>
              <a:rPr sz="2500" cap="small" spc="-25" dirty="0">
                <a:latin typeface="Constantia"/>
                <a:cs typeface="Constantia"/>
              </a:rPr>
              <a:t>Rod</a:t>
            </a:r>
            <a:endParaRPr sz="2500">
              <a:latin typeface="Constantia"/>
              <a:cs typeface="Constantia"/>
            </a:endParaRPr>
          </a:p>
          <a:p>
            <a:pPr marL="984803" lvl="2" indent="-259057">
              <a:spcBef>
                <a:spcPts val="495"/>
              </a:spcBef>
              <a:buClr>
                <a:srgbClr val="009DD9"/>
              </a:buClr>
              <a:buSzPct val="68181"/>
              <a:buFont typeface="Arial"/>
              <a:buChar char="•"/>
              <a:tabLst>
                <a:tab pos="984803" algn="l"/>
              </a:tabLst>
            </a:pPr>
            <a:r>
              <a:rPr sz="2200" b="1" dirty="0">
                <a:latin typeface="Constantia"/>
                <a:cs typeface="Constantia"/>
              </a:rPr>
              <a:t>for</a:t>
            </a:r>
            <a:r>
              <a:rPr sz="2200" b="1" spc="1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loop</a:t>
            </a:r>
            <a:r>
              <a:rPr sz="2200" spc="-10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4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lines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6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–</a:t>
            </a:r>
            <a:r>
              <a:rPr sz="2200" spc="-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7</a:t>
            </a:r>
            <a:r>
              <a:rPr sz="2200" spc="-10" dirty="0">
                <a:latin typeface="Constantia"/>
                <a:cs typeface="Constantia"/>
              </a:rPr>
              <a:t> iterates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i="1" dirty="0">
                <a:latin typeface="Constantia"/>
                <a:cs typeface="Constantia"/>
              </a:rPr>
              <a:t>n</a:t>
            </a:r>
            <a:r>
              <a:rPr sz="2200" i="1" spc="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times</a:t>
            </a:r>
            <a:endParaRPr sz="2200">
              <a:latin typeface="Constantia"/>
              <a:cs typeface="Constantia"/>
            </a:endParaRPr>
          </a:p>
          <a:p>
            <a:pPr marL="984803" lvl="2" indent="-259057">
              <a:spcBef>
                <a:spcPts val="575"/>
              </a:spcBef>
              <a:buClr>
                <a:srgbClr val="009DD9"/>
              </a:buClr>
              <a:buSzPct val="68181"/>
              <a:buFont typeface="Arial"/>
              <a:buChar char="•"/>
              <a:tabLst>
                <a:tab pos="984803" algn="l"/>
              </a:tabLst>
            </a:pPr>
            <a:r>
              <a:rPr sz="2200" spc="-20" dirty="0">
                <a:latin typeface="Constantia"/>
                <a:cs typeface="Constantia"/>
              </a:rPr>
              <a:t>Total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number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of</a:t>
            </a:r>
            <a:r>
              <a:rPr sz="2200" spc="2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iterations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forms</a:t>
            </a:r>
            <a:r>
              <a:rPr sz="2200" spc="-114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an</a:t>
            </a:r>
            <a:r>
              <a:rPr sz="2200" spc="-10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arithmetic</a:t>
            </a:r>
            <a:r>
              <a:rPr sz="2200" spc="-1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series</a:t>
            </a:r>
            <a:endParaRPr sz="2200">
              <a:latin typeface="Constantia"/>
              <a:cs typeface="Constantia"/>
            </a:endParaRPr>
          </a:p>
          <a:p>
            <a:pPr marL="725744">
              <a:spcBef>
                <a:spcPts val="550"/>
              </a:spcBef>
            </a:pPr>
            <a:r>
              <a:rPr sz="2200" dirty="0">
                <a:latin typeface="Symbol"/>
                <a:cs typeface="Symbol"/>
              </a:rPr>
              <a:t>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90" dirty="0">
                <a:solidFill>
                  <a:srgbClr val="0000FF"/>
                </a:solidFill>
                <a:latin typeface="Symbol"/>
                <a:cs typeface="Symbol"/>
              </a:rPr>
              <a:t></a:t>
            </a:r>
            <a:r>
              <a:rPr sz="2200" spc="9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200" i="1" spc="90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250" spc="135" baseline="25925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2200" spc="9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Subproblem</a:t>
            </a:r>
            <a:r>
              <a:rPr spc="-245" dirty="0"/>
              <a:t> </a:t>
            </a:r>
            <a:r>
              <a:rPr spc="-1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1573" y="2331722"/>
            <a:ext cx="8463915" cy="83631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00330" marR="5079" indent="-288266">
              <a:lnSpc>
                <a:spcPct val="102200"/>
              </a:lnSpc>
              <a:spcBef>
                <a:spcPts val="2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spc="-10" dirty="0">
                <a:latin typeface="Constantia"/>
                <a:cs typeface="Constantia"/>
              </a:rPr>
              <a:t>How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to</a:t>
            </a:r>
            <a:r>
              <a:rPr sz="2700" spc="-114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understand</a:t>
            </a:r>
            <a:r>
              <a:rPr sz="2700" spc="-2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12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subproblems</a:t>
            </a:r>
            <a:r>
              <a:rPr sz="2700" spc="-65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involved</a:t>
            </a:r>
            <a:r>
              <a:rPr sz="2700" spc="-6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and</a:t>
            </a:r>
            <a:r>
              <a:rPr sz="2700" spc="-5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Constantia"/>
                <a:cs typeface="Constantia"/>
              </a:rPr>
              <a:t>how </a:t>
            </a:r>
            <a:r>
              <a:rPr sz="2700" dirty="0">
                <a:latin typeface="Constantia"/>
                <a:cs typeface="Constantia"/>
              </a:rPr>
              <a:t>they</a:t>
            </a:r>
            <a:r>
              <a:rPr sz="2700" spc="-12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depend</a:t>
            </a:r>
            <a:r>
              <a:rPr sz="2700" spc="-3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on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each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other.</a:t>
            </a:r>
            <a:endParaRPr sz="27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1572" y="3156145"/>
            <a:ext cx="6066790" cy="357084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00330" indent="-287631">
              <a:spcBef>
                <a:spcPts val="80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Directed</a:t>
            </a:r>
            <a:r>
              <a:rPr sz="2700" spc="-6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graph:</a:t>
            </a:r>
            <a:endParaRPr sz="2700">
              <a:latin typeface="Constantia"/>
              <a:cs typeface="Constantia"/>
            </a:endParaRPr>
          </a:p>
          <a:p>
            <a:pPr marL="684473" marR="1510539" lvl="1" indent="-259693">
              <a:lnSpc>
                <a:spcPct val="104000"/>
              </a:lnSpc>
              <a:spcBef>
                <a:spcPts val="54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spc="-20" dirty="0">
                <a:latin typeface="Constantia"/>
                <a:cs typeface="Constantia"/>
              </a:rPr>
              <a:t>Vertex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labels: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sizes</a:t>
            </a:r>
            <a:r>
              <a:rPr sz="2500" spc="-12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10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the </a:t>
            </a:r>
            <a:r>
              <a:rPr sz="2500" dirty="0">
                <a:latin typeface="Constantia"/>
                <a:cs typeface="Constantia"/>
              </a:rPr>
              <a:t>corresponding</a:t>
            </a:r>
            <a:r>
              <a:rPr sz="2500" spc="-8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subproblems</a:t>
            </a:r>
            <a:endParaRPr sz="2500">
              <a:latin typeface="Constantia"/>
              <a:cs typeface="Constantia"/>
            </a:endParaRPr>
          </a:p>
          <a:p>
            <a:pPr marL="684473" marR="416524" lvl="1" indent="-259693">
              <a:lnSpc>
                <a:spcPct val="101600"/>
              </a:lnSpc>
              <a:spcBef>
                <a:spcPts val="55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dirty="0">
                <a:latin typeface="Constantia"/>
                <a:cs typeface="Constantia"/>
              </a:rPr>
              <a:t>Directed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edge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(</a:t>
            </a:r>
            <a:r>
              <a:rPr sz="2500" i="1" dirty="0">
                <a:latin typeface="Constantia"/>
                <a:cs typeface="Constantia"/>
              </a:rPr>
              <a:t>x</a:t>
            </a:r>
            <a:r>
              <a:rPr sz="2500" dirty="0">
                <a:latin typeface="Constantia"/>
                <a:cs typeface="Constantia"/>
              </a:rPr>
              <a:t>,</a:t>
            </a:r>
            <a:r>
              <a:rPr sz="2500" spc="-15" dirty="0">
                <a:latin typeface="Constantia"/>
                <a:cs typeface="Constantia"/>
              </a:rPr>
              <a:t> </a:t>
            </a:r>
            <a:r>
              <a:rPr sz="2500" i="1" dirty="0">
                <a:latin typeface="Constantia"/>
                <a:cs typeface="Constantia"/>
              </a:rPr>
              <a:t>y</a:t>
            </a:r>
            <a:r>
              <a:rPr sz="2500" dirty="0">
                <a:latin typeface="Constantia"/>
                <a:cs typeface="Constantia"/>
              </a:rPr>
              <a:t>):</a:t>
            </a:r>
            <a:r>
              <a:rPr sz="2500" spc="-2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need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12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solution </a:t>
            </a:r>
            <a:r>
              <a:rPr sz="2500" dirty="0">
                <a:latin typeface="Constantia"/>
                <a:cs typeface="Constantia"/>
              </a:rPr>
              <a:t>to</a:t>
            </a:r>
            <a:r>
              <a:rPr sz="2500" spc="-114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subproblem</a:t>
            </a:r>
            <a:r>
              <a:rPr sz="2500" spc="-50" dirty="0">
                <a:latin typeface="Constantia"/>
                <a:cs typeface="Constantia"/>
              </a:rPr>
              <a:t> </a:t>
            </a:r>
            <a:r>
              <a:rPr sz="2500" i="1" dirty="0">
                <a:latin typeface="Constantia"/>
                <a:cs typeface="Constantia"/>
              </a:rPr>
              <a:t>y</a:t>
            </a:r>
            <a:r>
              <a:rPr sz="2500" i="1" spc="-3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when</a:t>
            </a:r>
            <a:r>
              <a:rPr sz="2500" spc="-8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solving </a:t>
            </a:r>
            <a:r>
              <a:rPr sz="2500" dirty="0">
                <a:latin typeface="Constantia"/>
                <a:cs typeface="Constantia"/>
              </a:rPr>
              <a:t>subproblem</a:t>
            </a:r>
            <a:r>
              <a:rPr sz="2500" spc="-40" dirty="0">
                <a:latin typeface="Constantia"/>
                <a:cs typeface="Constantia"/>
              </a:rPr>
              <a:t> </a:t>
            </a:r>
            <a:r>
              <a:rPr sz="2500" i="1" spc="-50" dirty="0">
                <a:latin typeface="Constantia"/>
                <a:cs typeface="Constantia"/>
              </a:rPr>
              <a:t>x</a:t>
            </a:r>
            <a:endParaRPr sz="2500">
              <a:latin typeface="Constantia"/>
              <a:cs typeface="Constantia"/>
            </a:endParaRPr>
          </a:p>
          <a:p>
            <a:pPr marL="300330" indent="-287631">
              <a:spcBef>
                <a:spcPts val="69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b="1" i="1" dirty="0">
                <a:latin typeface="Constantia"/>
                <a:cs typeface="Constantia"/>
              </a:rPr>
              <a:t>Example</a:t>
            </a:r>
            <a:r>
              <a:rPr sz="2700" dirty="0">
                <a:latin typeface="Constantia"/>
                <a:cs typeface="Constantia"/>
              </a:rPr>
              <a:t>:</a:t>
            </a:r>
            <a:r>
              <a:rPr sz="2700" spc="-15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For</a:t>
            </a:r>
            <a:r>
              <a:rPr sz="2700" spc="-114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10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rod-</a:t>
            </a:r>
            <a:r>
              <a:rPr sz="2700" dirty="0">
                <a:latin typeface="Constantia"/>
                <a:cs typeface="Constantia"/>
              </a:rPr>
              <a:t>cutting</a:t>
            </a:r>
            <a:r>
              <a:rPr sz="2700" spc="-3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problem</a:t>
            </a:r>
            <a:endParaRPr sz="2700">
              <a:latin typeface="Constantia"/>
              <a:cs typeface="Constantia"/>
            </a:endParaRPr>
          </a:p>
          <a:p>
            <a:pPr marL="1830551">
              <a:spcBef>
                <a:spcPts val="70"/>
              </a:spcBef>
            </a:pPr>
            <a:r>
              <a:rPr sz="2700" dirty="0">
                <a:latin typeface="Constantia"/>
                <a:cs typeface="Constantia"/>
              </a:rPr>
              <a:t>with</a:t>
            </a:r>
            <a:r>
              <a:rPr sz="2700" spc="-15" dirty="0">
                <a:latin typeface="Constantia"/>
                <a:cs typeface="Constantia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</a:t>
            </a:r>
            <a:r>
              <a:rPr sz="2700" i="1" spc="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=</a:t>
            </a:r>
            <a:r>
              <a:rPr sz="2700" spc="2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1708" y="3146425"/>
            <a:ext cx="2079208" cy="33460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930536" y="3198367"/>
            <a:ext cx="15367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4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19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937622" y="3917696"/>
            <a:ext cx="13589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3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290" y="4655310"/>
            <a:ext cx="1428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2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5126" y="5377688"/>
            <a:ext cx="1009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1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27623" y="6097015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10" dirty="0"/>
              <a:t>Dynamic</a:t>
            </a:r>
            <a:r>
              <a:rPr spc="-260" dirty="0"/>
              <a:t> </a:t>
            </a:r>
            <a:r>
              <a:rPr spc="-35"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65200" y="2331722"/>
            <a:ext cx="12039600" cy="445949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00330" marR="946706" indent="-288266" algn="just">
              <a:lnSpc>
                <a:spcPct val="101899"/>
              </a:lnSpc>
              <a:spcBef>
                <a:spcPts val="3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It</a:t>
            </a:r>
            <a:r>
              <a:rPr sz="2700" spc="-6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is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used,</a:t>
            </a:r>
            <a:r>
              <a:rPr sz="2700" spc="-6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when</a:t>
            </a:r>
            <a:r>
              <a:rPr sz="2700" spc="-4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9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solution</a:t>
            </a:r>
            <a:r>
              <a:rPr sz="2700" spc="-9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can</a:t>
            </a:r>
            <a:r>
              <a:rPr sz="2700" spc="-2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be</a:t>
            </a:r>
            <a:r>
              <a:rPr sz="2700" spc="-60" dirty="0">
                <a:latin typeface="Constantia"/>
                <a:cs typeface="Constantia"/>
              </a:rPr>
              <a:t> </a:t>
            </a:r>
            <a:r>
              <a:rPr sz="2700" b="1" i="1" spc="-10" dirty="0">
                <a:latin typeface="Constantia"/>
                <a:cs typeface="Constantia"/>
              </a:rPr>
              <a:t>recursively </a:t>
            </a:r>
            <a:r>
              <a:rPr sz="2700" dirty="0">
                <a:latin typeface="Constantia"/>
                <a:cs typeface="Constantia"/>
              </a:rPr>
              <a:t>described</a:t>
            </a:r>
            <a:r>
              <a:rPr sz="2700" spc="1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in</a:t>
            </a:r>
            <a:r>
              <a:rPr sz="2700" spc="-5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terms</a:t>
            </a:r>
            <a:r>
              <a:rPr sz="2700" spc="-11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of</a:t>
            </a:r>
            <a:r>
              <a:rPr sz="2700" spc="2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solutions</a:t>
            </a:r>
            <a:r>
              <a:rPr sz="2700" spc="-7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to</a:t>
            </a:r>
            <a:r>
              <a:rPr sz="2700" spc="-11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subproblems 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optimal</a:t>
            </a:r>
            <a:r>
              <a:rPr sz="2700" i="1" spc="55" dirty="0">
                <a:latin typeface="Constantia"/>
                <a:cs typeface="Constantia"/>
              </a:rPr>
              <a:t> </a:t>
            </a:r>
            <a:r>
              <a:rPr sz="2700" i="1" spc="-10" dirty="0">
                <a:latin typeface="Constantia"/>
                <a:cs typeface="Constantia"/>
              </a:rPr>
              <a:t>substructure</a:t>
            </a:r>
            <a:r>
              <a:rPr sz="2700" spc="-10" dirty="0">
                <a:latin typeface="Constantia"/>
                <a:cs typeface="Constantia"/>
              </a:rPr>
              <a:t>)</a:t>
            </a:r>
            <a:endParaRPr lang="en-US" sz="2700" spc="-10" dirty="0">
              <a:latin typeface="Constantia"/>
              <a:cs typeface="Constantia"/>
            </a:endParaRPr>
          </a:p>
          <a:p>
            <a:pPr marL="300330" marR="946706" indent="-288266" algn="just">
              <a:lnSpc>
                <a:spcPct val="101899"/>
              </a:lnSpc>
              <a:spcBef>
                <a:spcPts val="3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lang="en-US" sz="2700" spc="-10" dirty="0">
                <a:latin typeface="Constantia"/>
                <a:cs typeface="Constantia"/>
              </a:rPr>
              <a:t>Divide-and-Conquer is applied on disjoint subproblems. </a:t>
            </a:r>
          </a:p>
          <a:p>
            <a:pPr marL="300330" marR="946706" indent="-288266" algn="just">
              <a:lnSpc>
                <a:spcPct val="101899"/>
              </a:lnSpc>
              <a:spcBef>
                <a:spcPts val="3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lang="en-US" sz="2700" spc="-10" dirty="0">
                <a:latin typeface="Constantia"/>
                <a:cs typeface="Constantia"/>
              </a:rPr>
              <a:t>Dynamic Programming on subproblems with overlaps.</a:t>
            </a:r>
            <a:endParaRPr lang="en-US" sz="2700" dirty="0">
              <a:latin typeface="Constantia"/>
              <a:cs typeface="Constantia"/>
            </a:endParaRPr>
          </a:p>
          <a:p>
            <a:pPr marL="300330" indent="-287631" algn="just">
              <a:spcBef>
                <a:spcPts val="67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Algorithm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solves</a:t>
            </a:r>
            <a:r>
              <a:rPr sz="2700" spc="-12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each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subproblem</a:t>
            </a:r>
            <a:r>
              <a:rPr sz="2700" spc="-2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just</a:t>
            </a:r>
            <a:r>
              <a:rPr sz="2700" spc="-13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once</a:t>
            </a:r>
            <a:r>
              <a:rPr sz="2700" spc="-12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Constantia"/>
                <a:cs typeface="Constantia"/>
              </a:rPr>
              <a:t>and</a:t>
            </a:r>
            <a:r>
              <a:rPr lang="en-US" sz="2700" spc="-25" dirty="0">
                <a:latin typeface="Constantia"/>
                <a:cs typeface="Constantia"/>
              </a:rPr>
              <a:t> </a:t>
            </a:r>
            <a:r>
              <a:rPr sz="2700" b="1" i="1" dirty="0">
                <a:latin typeface="Constantia"/>
                <a:cs typeface="Constantia"/>
              </a:rPr>
              <a:t>stores</a:t>
            </a:r>
            <a:r>
              <a:rPr sz="2700" b="1" i="1" spc="25" dirty="0">
                <a:latin typeface="Constantia"/>
                <a:cs typeface="Constantia"/>
              </a:rPr>
              <a:t> </a:t>
            </a:r>
            <a:r>
              <a:rPr sz="2700" b="1" i="1" dirty="0">
                <a:latin typeface="Constantia"/>
                <a:cs typeface="Constantia"/>
              </a:rPr>
              <a:t>its</a:t>
            </a:r>
            <a:r>
              <a:rPr sz="2700" b="1" i="1" spc="25" dirty="0">
                <a:latin typeface="Constantia"/>
                <a:cs typeface="Constantia"/>
              </a:rPr>
              <a:t> </a:t>
            </a:r>
            <a:r>
              <a:rPr sz="2700" b="1" i="1" dirty="0">
                <a:latin typeface="Constantia"/>
                <a:cs typeface="Constantia"/>
              </a:rPr>
              <a:t>answer</a:t>
            </a:r>
            <a:r>
              <a:rPr sz="2700" b="1" i="1" spc="30" dirty="0">
                <a:latin typeface="Constantia"/>
                <a:cs typeface="Constantia"/>
              </a:rPr>
              <a:t> </a:t>
            </a:r>
            <a:r>
              <a:rPr sz="2700" b="1" i="1" dirty="0">
                <a:latin typeface="Constantia"/>
                <a:cs typeface="Constantia"/>
              </a:rPr>
              <a:t>in</a:t>
            </a:r>
            <a:r>
              <a:rPr sz="2700" b="1" i="1" spc="30" dirty="0">
                <a:latin typeface="Constantia"/>
                <a:cs typeface="Constantia"/>
              </a:rPr>
              <a:t> </a:t>
            </a:r>
            <a:r>
              <a:rPr sz="2700" b="1" i="1" dirty="0">
                <a:latin typeface="Constantia"/>
                <a:cs typeface="Constantia"/>
              </a:rPr>
              <a:t>memory</a:t>
            </a:r>
            <a:r>
              <a:rPr sz="2700" b="1" i="1" spc="9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(a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table)</a:t>
            </a:r>
            <a:r>
              <a:rPr sz="2700" spc="1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for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later</a:t>
            </a:r>
            <a:r>
              <a:rPr sz="2700" spc="-114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Constantia"/>
                <a:cs typeface="Constantia"/>
              </a:rPr>
              <a:t>use</a:t>
            </a:r>
            <a:r>
              <a:rPr lang="en-US" sz="2700" spc="-25" dirty="0">
                <a:latin typeface="Constantia"/>
                <a:cs typeface="Constantia"/>
              </a:rPr>
              <a:t>.</a:t>
            </a:r>
            <a:endParaRPr sz="2700" dirty="0">
              <a:latin typeface="Constantia"/>
              <a:cs typeface="Constantia"/>
            </a:endParaRPr>
          </a:p>
          <a:p>
            <a:pPr marL="300330" marR="5079" indent="-288266">
              <a:lnSpc>
                <a:spcPts val="3190"/>
              </a:lnSpc>
              <a:spcBef>
                <a:spcPts val="92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spc="-20" dirty="0">
                <a:latin typeface="Constantia"/>
                <a:cs typeface="Constantia"/>
              </a:rPr>
              <a:t>More</a:t>
            </a:r>
            <a:r>
              <a:rPr sz="2700" spc="-10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efficient</a:t>
            </a:r>
            <a:r>
              <a:rPr sz="2700" spc="-7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than </a:t>
            </a:r>
            <a:r>
              <a:rPr sz="2700" spc="-10" dirty="0">
                <a:latin typeface="Constantia"/>
                <a:cs typeface="Constantia"/>
              </a:rPr>
              <a:t>“</a:t>
            </a:r>
            <a:r>
              <a:rPr sz="2700" i="1" spc="-10" dirty="0">
                <a:latin typeface="Constantia"/>
                <a:cs typeface="Constantia"/>
              </a:rPr>
              <a:t>brute-</a:t>
            </a:r>
            <a:r>
              <a:rPr sz="2700" i="1" dirty="0">
                <a:latin typeface="Constantia"/>
                <a:cs typeface="Constantia"/>
              </a:rPr>
              <a:t>force</a:t>
            </a:r>
            <a:r>
              <a:rPr sz="2700" i="1" spc="40" dirty="0">
                <a:latin typeface="Constantia"/>
                <a:cs typeface="Constantia"/>
              </a:rPr>
              <a:t> </a:t>
            </a:r>
            <a:r>
              <a:rPr sz="2700" i="1" spc="-35" dirty="0">
                <a:latin typeface="Constantia"/>
                <a:cs typeface="Constantia"/>
              </a:rPr>
              <a:t>methods</a:t>
            </a:r>
            <a:r>
              <a:rPr sz="2700" spc="-35" dirty="0">
                <a:latin typeface="Constantia"/>
                <a:cs typeface="Constantia"/>
              </a:rPr>
              <a:t>”</a:t>
            </a:r>
            <a:r>
              <a:rPr lang="en-US" sz="2700" spc="-35" dirty="0">
                <a:latin typeface="Constantia"/>
                <a:cs typeface="Constantia"/>
              </a:rPr>
              <a:t>/Divided and conquer</a:t>
            </a:r>
            <a:r>
              <a:rPr sz="2700" spc="-35" dirty="0">
                <a:latin typeface="Constantia"/>
                <a:cs typeface="Constantia"/>
              </a:rPr>
              <a:t>,</a:t>
            </a:r>
            <a:r>
              <a:rPr sz="2700" spc="-4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which</a:t>
            </a:r>
            <a:r>
              <a:rPr sz="2700" spc="-5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solve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9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same</a:t>
            </a:r>
            <a:r>
              <a:rPr sz="2700" spc="-9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subproblems</a:t>
            </a:r>
            <a:r>
              <a:rPr sz="2700" spc="-105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Constantia"/>
                <a:cs typeface="Constantia"/>
              </a:rPr>
              <a:t>over</a:t>
            </a:r>
            <a:r>
              <a:rPr sz="2700" spc="-14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and</a:t>
            </a:r>
            <a:r>
              <a:rPr sz="2700" spc="-35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Constantia"/>
                <a:cs typeface="Constantia"/>
              </a:rPr>
              <a:t>over</a:t>
            </a:r>
            <a:r>
              <a:rPr sz="2700" spc="-14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again</a:t>
            </a:r>
            <a:r>
              <a:rPr lang="en-US" sz="2700" spc="-10" dirty="0">
                <a:latin typeface="Constantia"/>
                <a:cs typeface="Constantia"/>
              </a:rPr>
              <a:t>.</a:t>
            </a:r>
            <a:endParaRPr sz="2700" dirty="0">
              <a:latin typeface="Constantia"/>
              <a:cs typeface="Constantia"/>
            </a:endParaRPr>
          </a:p>
          <a:p>
            <a:pPr marL="300330" marR="850194" indent="-288266">
              <a:lnSpc>
                <a:spcPct val="101499"/>
              </a:lnSpc>
              <a:spcBef>
                <a:spcPts val="62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Call</a:t>
            </a:r>
            <a:r>
              <a:rPr sz="2700" spc="-4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such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</a:t>
            </a:r>
            <a:r>
              <a:rPr sz="2700" spc="-10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solution</a:t>
            </a:r>
            <a:r>
              <a:rPr sz="2700" spc="-25" dirty="0">
                <a:latin typeface="Constantia"/>
                <a:cs typeface="Constantia"/>
              </a:rPr>
              <a:t> </a:t>
            </a:r>
            <a:r>
              <a:rPr sz="2700" b="1" i="1" dirty="0">
                <a:solidFill>
                  <a:srgbClr val="0000FF"/>
                </a:solidFill>
                <a:latin typeface="Constantia"/>
                <a:cs typeface="Constantia"/>
              </a:rPr>
              <a:t>an</a:t>
            </a:r>
            <a:r>
              <a:rPr sz="2700" b="1" i="1"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b="1" dirty="0">
                <a:solidFill>
                  <a:srgbClr val="0000FF"/>
                </a:solidFill>
                <a:latin typeface="Constantia"/>
                <a:cs typeface="Constantia"/>
              </a:rPr>
              <a:t>optimal</a:t>
            </a:r>
            <a:r>
              <a:rPr sz="2700" b="1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b="1" dirty="0">
                <a:solidFill>
                  <a:srgbClr val="0000FF"/>
                </a:solidFill>
                <a:latin typeface="Constantia"/>
                <a:cs typeface="Constantia"/>
              </a:rPr>
              <a:t>solution</a:t>
            </a:r>
            <a:r>
              <a:rPr sz="2700" b="1" spc="-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to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Constantia"/>
                <a:cs typeface="Constantia"/>
              </a:rPr>
              <a:t>the </a:t>
            </a:r>
            <a:r>
              <a:rPr sz="2700" dirty="0">
                <a:latin typeface="Constantia"/>
                <a:cs typeface="Constantia"/>
              </a:rPr>
              <a:t>problem,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as</a:t>
            </a:r>
            <a:r>
              <a:rPr sz="2700" spc="-13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opposed</a:t>
            </a:r>
            <a:r>
              <a:rPr sz="2700" spc="-3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to</a:t>
            </a:r>
            <a:r>
              <a:rPr sz="2700" spc="-65" dirty="0">
                <a:latin typeface="Constantia"/>
                <a:cs typeface="Constantia"/>
              </a:rPr>
              <a:t> </a:t>
            </a:r>
            <a:r>
              <a:rPr sz="2700" b="1" i="1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700" i="1" spc="-3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optimal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solution</a:t>
            </a:r>
            <a:endParaRPr sz="27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71573" y="2331721"/>
            <a:ext cx="7736205" cy="35259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00330" marR="102862" indent="-288266">
              <a:lnSpc>
                <a:spcPct val="101899"/>
              </a:lnSpc>
              <a:spcBef>
                <a:spcPts val="3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So</a:t>
            </a:r>
            <a:r>
              <a:rPr sz="2700" spc="-110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far,</a:t>
            </a:r>
            <a:r>
              <a:rPr sz="2700" spc="-4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have</a:t>
            </a:r>
            <a:r>
              <a:rPr sz="2700" spc="-9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focused</a:t>
            </a:r>
            <a:r>
              <a:rPr sz="2700" spc="-9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on</a:t>
            </a:r>
            <a:r>
              <a:rPr sz="2700" spc="-12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computing</a:t>
            </a:r>
            <a:r>
              <a:rPr sz="2700" spc="-5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i="1" dirty="0">
                <a:solidFill>
                  <a:srgbClr val="0000FF"/>
                </a:solidFill>
                <a:latin typeface="Constantia"/>
                <a:cs typeface="Constantia"/>
              </a:rPr>
              <a:t>value</a:t>
            </a:r>
            <a:r>
              <a:rPr sz="2700" i="1" spc="-6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of</a:t>
            </a:r>
            <a:r>
              <a:rPr sz="2700" spc="-4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Constantia"/>
                <a:cs typeface="Constantia"/>
              </a:rPr>
              <a:t>an </a:t>
            </a:r>
            <a:r>
              <a:rPr sz="2700" dirty="0">
                <a:latin typeface="Constantia"/>
                <a:cs typeface="Constantia"/>
              </a:rPr>
              <a:t>optimal</a:t>
            </a:r>
            <a:r>
              <a:rPr sz="2700" spc="-6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solution,</a:t>
            </a:r>
            <a:r>
              <a:rPr sz="2700" spc="-4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rather</a:t>
            </a:r>
            <a:r>
              <a:rPr sz="2700" spc="-114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than</a:t>
            </a:r>
            <a:r>
              <a:rPr sz="2700" spc="-6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45" dirty="0">
                <a:latin typeface="Constantia"/>
                <a:cs typeface="Constantia"/>
              </a:rPr>
              <a:t> </a:t>
            </a:r>
            <a:r>
              <a:rPr sz="2700" i="1" dirty="0">
                <a:solidFill>
                  <a:srgbClr val="0000FF"/>
                </a:solidFill>
                <a:latin typeface="Constantia"/>
                <a:cs typeface="Constantia"/>
              </a:rPr>
              <a:t>choices</a:t>
            </a:r>
            <a:r>
              <a:rPr sz="2700" i="1" spc="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that </a:t>
            </a:r>
            <a:r>
              <a:rPr sz="2700" dirty="0">
                <a:latin typeface="Constantia"/>
                <a:cs typeface="Constantia"/>
              </a:rPr>
              <a:t>produced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an</a:t>
            </a:r>
            <a:r>
              <a:rPr sz="2700" spc="-12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optimal</a:t>
            </a:r>
            <a:r>
              <a:rPr sz="2700" spc="-8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solution</a:t>
            </a:r>
            <a:endParaRPr sz="2700" dirty="0">
              <a:latin typeface="Constantia"/>
              <a:cs typeface="Constantia"/>
            </a:endParaRPr>
          </a:p>
          <a:p>
            <a:pPr marL="300330" marR="5079" indent="-288266">
              <a:lnSpc>
                <a:spcPct val="101499"/>
              </a:lnSpc>
              <a:spcBef>
                <a:spcPts val="62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Extend</a:t>
            </a:r>
            <a:r>
              <a:rPr sz="2700" spc="-4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bottom-</a:t>
            </a:r>
            <a:r>
              <a:rPr sz="2700" dirty="0">
                <a:latin typeface="Constantia"/>
                <a:cs typeface="Constantia"/>
              </a:rPr>
              <a:t>up</a:t>
            </a:r>
            <a:r>
              <a:rPr sz="2700" spc="-14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approach</a:t>
            </a:r>
            <a:r>
              <a:rPr sz="2700" spc="-7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to</a:t>
            </a:r>
            <a:r>
              <a:rPr sz="2700" spc="-12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record</a:t>
            </a:r>
            <a:r>
              <a:rPr sz="2700" spc="-1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not</a:t>
            </a:r>
            <a:r>
              <a:rPr sz="2700" spc="-90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just </a:t>
            </a:r>
            <a:r>
              <a:rPr sz="2700" dirty="0">
                <a:latin typeface="Constantia"/>
                <a:cs typeface="Constantia"/>
              </a:rPr>
              <a:t>optimal</a:t>
            </a:r>
            <a:r>
              <a:rPr sz="2700" spc="-7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values,</a:t>
            </a:r>
            <a:r>
              <a:rPr sz="2700" spc="1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but</a:t>
            </a:r>
            <a:r>
              <a:rPr sz="2700" spc="-50" dirty="0">
                <a:latin typeface="Constantia"/>
                <a:cs typeface="Constantia"/>
              </a:rPr>
              <a:t> </a:t>
            </a:r>
            <a:r>
              <a:rPr sz="2700" i="1" dirty="0">
                <a:solidFill>
                  <a:srgbClr val="0000FF"/>
                </a:solidFill>
                <a:latin typeface="Constantia"/>
                <a:cs typeface="Constantia"/>
              </a:rPr>
              <a:t>optimal</a:t>
            </a:r>
            <a:r>
              <a:rPr sz="2700" i="1" spc="1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700" i="1" spc="-10" dirty="0">
                <a:solidFill>
                  <a:srgbClr val="0000FF"/>
                </a:solidFill>
                <a:latin typeface="Constantia"/>
                <a:cs typeface="Constantia"/>
              </a:rPr>
              <a:t>choices</a:t>
            </a:r>
            <a:endParaRPr sz="2700" dirty="0">
              <a:latin typeface="Constantia"/>
              <a:cs typeface="Constantia"/>
            </a:endParaRPr>
          </a:p>
          <a:p>
            <a:pPr marL="684473" lvl="1" indent="-259693">
              <a:spcBef>
                <a:spcPts val="655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spc="-25" dirty="0">
                <a:latin typeface="Constantia"/>
                <a:cs typeface="Constantia"/>
              </a:rPr>
              <a:t>Save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3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optimal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choices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in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114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separate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table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(</a:t>
            </a:r>
            <a:r>
              <a:rPr sz="2500" i="1" dirty="0">
                <a:solidFill>
                  <a:srgbClr val="0000FF"/>
                </a:solidFill>
                <a:latin typeface="Constantia"/>
                <a:cs typeface="Constantia"/>
              </a:rPr>
              <a:t>s</a:t>
            </a:r>
            <a:r>
              <a:rPr sz="2500" dirty="0">
                <a:solidFill>
                  <a:srgbClr val="0000FF"/>
                </a:solidFill>
                <a:latin typeface="Constantia"/>
                <a:cs typeface="Constantia"/>
              </a:rPr>
              <a:t>[</a:t>
            </a:r>
            <a:r>
              <a:rPr sz="2500" spc="-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500" spc="-25" dirty="0">
                <a:solidFill>
                  <a:srgbClr val="0000FF"/>
                </a:solidFill>
                <a:latin typeface="Constantia"/>
                <a:cs typeface="Constantia"/>
              </a:rPr>
              <a:t>])</a:t>
            </a:r>
            <a:endParaRPr sz="2500" dirty="0">
              <a:solidFill>
                <a:srgbClr val="0000FF"/>
              </a:solidFill>
              <a:latin typeface="Constantia"/>
              <a:cs typeface="Constantia"/>
            </a:endParaRPr>
          </a:p>
          <a:p>
            <a:pPr marL="684473" marR="115561" lvl="1" indent="-259693">
              <a:spcBef>
                <a:spcPts val="72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dirty="0">
                <a:solidFill>
                  <a:srgbClr val="0000FF"/>
                </a:solidFill>
                <a:latin typeface="Constantia"/>
                <a:cs typeface="Constantia"/>
              </a:rPr>
              <a:t>Then</a:t>
            </a:r>
            <a:r>
              <a:rPr sz="25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000FF"/>
                </a:solidFill>
                <a:latin typeface="Constantia"/>
                <a:cs typeface="Constantia"/>
              </a:rPr>
              <a:t>use</a:t>
            </a:r>
            <a:r>
              <a:rPr sz="2500" spc="-1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500" spc="-1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onstantia"/>
                <a:cs typeface="Constantia"/>
              </a:rPr>
              <a:t>separate</a:t>
            </a:r>
            <a:r>
              <a:rPr sz="2500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onstantia"/>
                <a:cs typeface="Constantia"/>
              </a:rPr>
              <a:t>procedure</a:t>
            </a:r>
            <a:r>
              <a:rPr sz="2500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000FF"/>
                </a:solidFill>
                <a:latin typeface="Constantia"/>
                <a:cs typeface="Constantia"/>
              </a:rPr>
              <a:t>to</a:t>
            </a:r>
            <a:r>
              <a:rPr sz="2500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000FF"/>
                </a:solidFill>
                <a:latin typeface="Constantia"/>
                <a:cs typeface="Constantia"/>
              </a:rPr>
              <a:t>print</a:t>
            </a:r>
            <a:r>
              <a:rPr sz="2500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500" dirty="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500" spc="-13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500" spc="-10" dirty="0">
                <a:solidFill>
                  <a:srgbClr val="0000FF"/>
                </a:solidFill>
                <a:latin typeface="Constantia"/>
                <a:cs typeface="Constantia"/>
              </a:rPr>
              <a:t>optimal choices</a:t>
            </a:r>
            <a:r>
              <a:rPr lang="en-US" sz="2500" spc="-10" dirty="0">
                <a:solidFill>
                  <a:srgbClr val="0000FF"/>
                </a:solidFill>
                <a:latin typeface="Constantia"/>
                <a:cs typeface="Constantia"/>
              </a:rPr>
              <a:t>.</a:t>
            </a:r>
            <a:endParaRPr sz="2500" dirty="0">
              <a:solidFill>
                <a:srgbClr val="0000FF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71574" y="2331720"/>
            <a:ext cx="6562725" cy="1033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Extended</a:t>
            </a:r>
            <a:r>
              <a:rPr sz="2700" spc="-4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version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of</a:t>
            </a:r>
            <a:r>
              <a:rPr sz="2700" spc="10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spc="-25" dirty="0">
                <a:latin typeface="Constantia"/>
                <a:cs typeface="Constantia"/>
              </a:rPr>
              <a:t>R</a:t>
            </a:r>
            <a:r>
              <a:rPr sz="2100" spc="-25" dirty="0">
                <a:latin typeface="Constantia"/>
                <a:cs typeface="Constantia"/>
              </a:rPr>
              <a:t>OD</a:t>
            </a:r>
            <a:endParaRPr sz="2100">
              <a:latin typeface="Constantia"/>
              <a:cs typeface="Constantia"/>
            </a:endParaRPr>
          </a:p>
          <a:p>
            <a:pPr marL="332712">
              <a:spcBef>
                <a:spcPts val="2180"/>
              </a:spcBef>
            </a:pPr>
            <a:r>
              <a:rPr sz="2100" b="1" cap="small" spc="-25" dirty="0">
                <a:latin typeface="Constantia"/>
                <a:cs typeface="Constantia"/>
              </a:rPr>
              <a:t>Extended-</a:t>
            </a:r>
            <a:r>
              <a:rPr sz="2100" b="1" cap="small" spc="-30" dirty="0">
                <a:latin typeface="Constantia"/>
                <a:cs typeface="Constantia"/>
              </a:rPr>
              <a:t>Bottom-</a:t>
            </a:r>
            <a:r>
              <a:rPr sz="2100" b="1" cap="small" spc="-10" dirty="0">
                <a:latin typeface="Constantia"/>
                <a:cs typeface="Constantia"/>
              </a:rPr>
              <a:t>Up-</a:t>
            </a:r>
            <a:r>
              <a:rPr sz="2100" b="1" cap="small" spc="-20" dirty="0">
                <a:latin typeface="Constantia"/>
                <a:cs typeface="Constantia"/>
              </a:rPr>
              <a:t>Cut-</a:t>
            </a:r>
            <a:r>
              <a:rPr sz="2100" b="1" cap="small" dirty="0">
                <a:latin typeface="Constantia"/>
                <a:cs typeface="Constantia"/>
              </a:rPr>
              <a:t>Rod</a:t>
            </a:r>
            <a:r>
              <a:rPr sz="2100" dirty="0">
                <a:latin typeface="Times New Roman"/>
                <a:cs typeface="Times New Roman"/>
              </a:rPr>
              <a:t>(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,</a:t>
            </a:r>
            <a:r>
              <a:rPr sz="2100" spc="15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613" y="3337561"/>
            <a:ext cx="471868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72079" algn="l"/>
              </a:tabLst>
            </a:pPr>
            <a:r>
              <a:rPr sz="2100" spc="-25" dirty="0">
                <a:latin typeface="Constantia"/>
                <a:cs typeface="Constantia"/>
              </a:rPr>
              <a:t>1.</a:t>
            </a:r>
            <a:r>
              <a:rPr sz="2100" dirty="0">
                <a:latin typeface="Constantia"/>
                <a:cs typeface="Constantia"/>
              </a:rPr>
              <a:t>	Let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[0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]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[1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]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be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new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arrays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3486" y="3413759"/>
            <a:ext cx="33032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7">
              <a:spcBef>
                <a:spcPts val="100"/>
              </a:spcBef>
            </a:pP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500" spc="-2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Constantia"/>
                <a:cs typeface="Constantia"/>
              </a:rPr>
              <a:t>s</a:t>
            </a:r>
            <a:r>
              <a:rPr sz="1500" i="1" baseline="-16666" dirty="0">
                <a:solidFill>
                  <a:srgbClr val="7F7F7F"/>
                </a:solidFill>
                <a:latin typeface="Constantia"/>
                <a:cs typeface="Constantia"/>
              </a:rPr>
              <a:t>j</a:t>
            </a: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:</a:t>
            </a:r>
            <a:r>
              <a:rPr sz="1500" spc="-5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optimal</a:t>
            </a:r>
            <a:r>
              <a:rPr sz="1500" spc="-5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5" dirty="0">
                <a:solidFill>
                  <a:srgbClr val="7F7F7F"/>
                </a:solidFill>
                <a:latin typeface="Constantia"/>
                <a:cs typeface="Constantia"/>
              </a:rPr>
              <a:t>size</a:t>
            </a:r>
            <a:r>
              <a:rPr sz="1500" spc="-9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of</a:t>
            </a:r>
            <a:r>
              <a:rPr sz="1500" spc="1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5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Constantia"/>
                <a:cs typeface="Constantia"/>
              </a:rPr>
              <a:t>first</a:t>
            </a:r>
            <a:r>
              <a:rPr sz="1500" spc="-7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piece</a:t>
            </a:r>
            <a:r>
              <a:rPr sz="15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5" dirty="0">
                <a:solidFill>
                  <a:srgbClr val="7F7F7F"/>
                </a:solidFill>
                <a:latin typeface="Constantia"/>
                <a:cs typeface="Constantia"/>
              </a:rPr>
              <a:t>to</a:t>
            </a:r>
            <a:r>
              <a:rPr sz="1500" spc="-9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5" dirty="0">
                <a:solidFill>
                  <a:srgbClr val="7F7F7F"/>
                </a:solidFill>
                <a:latin typeface="Constantia"/>
                <a:cs typeface="Constantia"/>
              </a:rPr>
              <a:t>cut</a:t>
            </a:r>
            <a:endParaRPr sz="15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1852" y="3745992"/>
            <a:ext cx="294513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500" spc="-7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a</a:t>
            </a:r>
            <a:r>
              <a:rPr sz="1500" spc="-8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rod</a:t>
            </a:r>
            <a:r>
              <a:rPr sz="15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of</a:t>
            </a:r>
            <a:r>
              <a:rPr sz="1500" spc="1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Constantia"/>
                <a:cs typeface="Constantia"/>
              </a:rPr>
              <a:t>length</a:t>
            </a:r>
            <a:r>
              <a:rPr sz="1500" spc="-4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dirty="0">
                <a:solidFill>
                  <a:srgbClr val="7F7F7F"/>
                </a:solidFill>
                <a:latin typeface="Times New Roman"/>
                <a:cs typeface="Times New Roman"/>
              </a:rPr>
              <a:t>0</a:t>
            </a:r>
            <a:r>
              <a:rPr sz="1500" spc="-6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earns</a:t>
            </a:r>
            <a:r>
              <a:rPr sz="1500" spc="-6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30" dirty="0">
                <a:solidFill>
                  <a:srgbClr val="7F7F7F"/>
                </a:solidFill>
                <a:latin typeface="Constantia"/>
                <a:cs typeface="Constantia"/>
              </a:rPr>
              <a:t>no</a:t>
            </a:r>
            <a:r>
              <a:rPr sz="15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Constantia"/>
                <a:cs typeface="Constantia"/>
              </a:rPr>
              <a:t>revenue</a:t>
            </a:r>
            <a:endParaRPr sz="15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1613" y="3669792"/>
            <a:ext cx="1816735" cy="6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079" indent="-359380">
              <a:lnSpc>
                <a:spcPts val="2510"/>
              </a:lnSpc>
              <a:spcBef>
                <a:spcPts val="100"/>
              </a:spcBef>
              <a:buAutoNum type="arabicPeriod" startAt="2"/>
              <a:tabLst>
                <a:tab pos="372079" algn="l"/>
              </a:tabLst>
            </a:pP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[0]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372079" indent="-359380">
              <a:lnSpc>
                <a:spcPts val="2510"/>
              </a:lnSpc>
              <a:buAutoNum type="arabicPeriod" startAt="2"/>
              <a:tabLst>
                <a:tab pos="372079" algn="l"/>
              </a:tabLst>
            </a:pPr>
            <a:r>
              <a:rPr sz="2100" b="1" dirty="0">
                <a:latin typeface="Constantia"/>
                <a:cs typeface="Constantia"/>
              </a:rPr>
              <a:t>for</a:t>
            </a:r>
            <a:r>
              <a:rPr sz="2100" b="1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j</a:t>
            </a:r>
            <a:r>
              <a:rPr sz="2100" i="1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onstantia"/>
                <a:cs typeface="Constantia"/>
              </a:rPr>
              <a:t>to</a:t>
            </a:r>
            <a:r>
              <a:rPr sz="2100" b="1" spc="-7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51732" y="4303778"/>
            <a:ext cx="138176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i="1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295" dirty="0">
                <a:latin typeface="Symbol"/>
                <a:cs typeface="Symbol"/>
              </a:rPr>
              <a:t></a:t>
            </a:r>
            <a:endParaRPr sz="2100">
              <a:latin typeface="Symbol"/>
              <a:cs typeface="Symbol"/>
            </a:endParaRPr>
          </a:p>
          <a:p>
            <a:pPr marL="12699">
              <a:spcBef>
                <a:spcPts val="70"/>
              </a:spcBef>
            </a:pPr>
            <a:r>
              <a:rPr sz="2100" b="1" dirty="0">
                <a:latin typeface="Constantia"/>
                <a:cs typeface="Constantia"/>
              </a:rPr>
              <a:t>for</a:t>
            </a:r>
            <a:r>
              <a:rPr sz="2100" b="1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to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j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1973" y="4709160"/>
            <a:ext cx="5187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500" spc="-3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Constantia"/>
                <a:cs typeface="Constantia"/>
              </a:rPr>
              <a:t>i</a:t>
            </a:r>
            <a:r>
              <a:rPr sz="1500" i="1" spc="-1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&lt;</a:t>
            </a:r>
            <a:r>
              <a:rPr sz="1500" spc="-3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i="1" spc="-50" dirty="0">
                <a:solidFill>
                  <a:srgbClr val="7F7F7F"/>
                </a:solidFill>
                <a:latin typeface="Constantia"/>
                <a:cs typeface="Constantia"/>
              </a:rPr>
              <a:t>j</a:t>
            </a:r>
            <a:endParaRPr sz="15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8457" y="4949954"/>
            <a:ext cx="230632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b="1" dirty="0">
                <a:latin typeface="Constantia"/>
                <a:cs typeface="Constantia"/>
              </a:rPr>
              <a:t>if</a:t>
            </a:r>
            <a:r>
              <a:rPr sz="2100" b="1" spc="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q</a:t>
            </a:r>
            <a:r>
              <a:rPr sz="2100" i="1" spc="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&lt;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p</a:t>
            </a:r>
            <a:r>
              <a:rPr sz="2100" dirty="0">
                <a:latin typeface="Constantia"/>
                <a:cs typeface="Constantia"/>
              </a:rPr>
              <a:t>[</a:t>
            </a:r>
            <a:r>
              <a:rPr sz="2100" i="1" dirty="0">
                <a:latin typeface="Constantia"/>
                <a:cs typeface="Constantia"/>
              </a:rPr>
              <a:t>i</a:t>
            </a:r>
            <a:r>
              <a:rPr sz="2100" dirty="0">
                <a:latin typeface="Constantia"/>
                <a:cs typeface="Constantia"/>
              </a:rPr>
              <a:t>]</a:t>
            </a:r>
            <a:r>
              <a:rPr sz="2100" spc="-3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+</a:t>
            </a:r>
            <a:r>
              <a:rPr sz="2100" spc="-15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[</a:t>
            </a:r>
            <a:r>
              <a:rPr sz="2100" i="1" dirty="0">
                <a:latin typeface="Constantia"/>
                <a:cs typeface="Constantia"/>
              </a:rPr>
              <a:t>j</a:t>
            </a:r>
            <a:r>
              <a:rPr sz="2100" i="1" spc="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–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spc="-25" dirty="0">
                <a:latin typeface="Constantia"/>
                <a:cs typeface="Constantia"/>
              </a:rPr>
              <a:t>i</a:t>
            </a:r>
            <a:r>
              <a:rPr sz="2100" spc="-25" dirty="0">
                <a:latin typeface="Constantia"/>
                <a:cs typeface="Constantia"/>
              </a:rPr>
              <a:t>]</a:t>
            </a:r>
            <a:endParaRPr sz="2100" dirty="0">
              <a:latin typeface="Constantia"/>
              <a:cs typeface="Constantia"/>
            </a:endParaRPr>
          </a:p>
          <a:p>
            <a:pPr marL="505417"/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[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]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+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[</a:t>
            </a:r>
            <a:r>
              <a:rPr sz="2100" i="1" dirty="0">
                <a:latin typeface="Times New Roman"/>
                <a:cs typeface="Times New Roman"/>
              </a:rPr>
              <a:t>j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i</a:t>
            </a:r>
            <a:r>
              <a:rPr sz="2100" spc="-25" dirty="0">
                <a:latin typeface="Times New Roman"/>
                <a:cs typeface="Times New Roman"/>
              </a:rPr>
              <a:t>]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1852" y="5599178"/>
            <a:ext cx="73660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i="1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[</a:t>
            </a:r>
            <a:r>
              <a:rPr sz="2100" i="1" dirty="0">
                <a:latin typeface="Times New Roman"/>
                <a:cs typeface="Times New Roman"/>
              </a:rPr>
              <a:t>j</a:t>
            </a:r>
            <a:r>
              <a:rPr sz="2100" dirty="0">
                <a:latin typeface="Times New Roman"/>
                <a:cs typeface="Times New Roman"/>
              </a:rPr>
              <a:t>]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i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1972" y="5675377"/>
            <a:ext cx="41179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500" spc="-2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Constantia"/>
                <a:cs typeface="Constantia"/>
              </a:rPr>
              <a:t>hold</a:t>
            </a:r>
            <a:r>
              <a:rPr sz="1500" spc="-3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500" spc="-9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optimal</a:t>
            </a:r>
            <a:r>
              <a:rPr sz="1500" spc="-5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size</a:t>
            </a:r>
            <a:r>
              <a:rPr sz="1500" spc="-5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Constantia"/>
                <a:cs typeface="Constantia"/>
              </a:rPr>
              <a:t>i</a:t>
            </a:r>
            <a:r>
              <a:rPr sz="1500" i="1" spc="-3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of</a:t>
            </a:r>
            <a:r>
              <a:rPr sz="1500" spc="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500" spc="-6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Constantia"/>
                <a:cs typeface="Constantia"/>
              </a:rPr>
              <a:t>first</a:t>
            </a:r>
            <a:r>
              <a:rPr sz="1500" spc="-7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piece</a:t>
            </a:r>
            <a:r>
              <a:rPr sz="15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5" dirty="0">
                <a:solidFill>
                  <a:srgbClr val="7F7F7F"/>
                </a:solidFill>
                <a:latin typeface="Constantia"/>
                <a:cs typeface="Constantia"/>
              </a:rPr>
              <a:t>to</a:t>
            </a:r>
            <a:r>
              <a:rPr sz="1500" spc="-9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Constantia"/>
                <a:cs typeface="Constantia"/>
              </a:rPr>
              <a:t>cut</a:t>
            </a:r>
            <a:r>
              <a:rPr sz="1500" spc="-8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5" dirty="0">
                <a:solidFill>
                  <a:srgbClr val="7F7F7F"/>
                </a:solidFill>
                <a:latin typeface="Constantia"/>
                <a:cs typeface="Constantia"/>
              </a:rPr>
              <a:t>off</a:t>
            </a:r>
            <a:endParaRPr sz="1500">
              <a:latin typeface="Constantia"/>
              <a:cs typeface="Constant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1613" y="4303777"/>
            <a:ext cx="240029" cy="196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spc="-25" dirty="0">
                <a:latin typeface="Constantia"/>
                <a:cs typeface="Constantia"/>
              </a:rPr>
              <a:t>4.</a:t>
            </a:r>
            <a:endParaRPr sz="2100">
              <a:latin typeface="Constantia"/>
              <a:cs typeface="Constantia"/>
            </a:endParaRPr>
          </a:p>
          <a:p>
            <a:pPr marL="12699">
              <a:lnSpc>
                <a:spcPts val="2510"/>
              </a:lnSpc>
              <a:spcBef>
                <a:spcPts val="70"/>
              </a:spcBef>
            </a:pPr>
            <a:r>
              <a:rPr sz="2100" spc="-25" dirty="0">
                <a:latin typeface="Constantia"/>
                <a:cs typeface="Constantia"/>
              </a:rPr>
              <a:t>5.</a:t>
            </a:r>
            <a:endParaRPr sz="2100">
              <a:latin typeface="Constantia"/>
              <a:cs typeface="Constantia"/>
            </a:endParaRPr>
          </a:p>
          <a:p>
            <a:pPr marL="12699">
              <a:lnSpc>
                <a:spcPts val="2510"/>
              </a:lnSpc>
            </a:pPr>
            <a:r>
              <a:rPr sz="2100" spc="-25" dirty="0">
                <a:latin typeface="Constantia"/>
                <a:cs typeface="Constantia"/>
              </a:rPr>
              <a:t>6.</a:t>
            </a:r>
            <a:endParaRPr sz="2100">
              <a:latin typeface="Constantia"/>
              <a:cs typeface="Constantia"/>
            </a:endParaRPr>
          </a:p>
          <a:p>
            <a:pPr marL="12699"/>
            <a:r>
              <a:rPr sz="2100" spc="-25" dirty="0">
                <a:latin typeface="Constantia"/>
                <a:cs typeface="Constantia"/>
              </a:rPr>
              <a:t>7.</a:t>
            </a:r>
            <a:endParaRPr sz="2100">
              <a:latin typeface="Constantia"/>
              <a:cs typeface="Constantia"/>
            </a:endParaRPr>
          </a:p>
          <a:p>
            <a:pPr marL="12699">
              <a:lnSpc>
                <a:spcPts val="2510"/>
              </a:lnSpc>
              <a:spcBef>
                <a:spcPts val="75"/>
              </a:spcBef>
            </a:pPr>
            <a:r>
              <a:rPr sz="2100" spc="-25" dirty="0">
                <a:latin typeface="Times New Roman"/>
                <a:cs typeface="Times New Roman"/>
              </a:rPr>
              <a:t>8.</a:t>
            </a:r>
            <a:endParaRPr sz="2100">
              <a:latin typeface="Times New Roman"/>
              <a:cs typeface="Times New Roman"/>
            </a:endParaRPr>
          </a:p>
          <a:p>
            <a:pPr marL="12699">
              <a:lnSpc>
                <a:spcPts val="2510"/>
              </a:lnSpc>
            </a:pPr>
            <a:r>
              <a:rPr sz="2100" spc="-25" dirty="0">
                <a:latin typeface="Constantia"/>
                <a:cs typeface="Constantia"/>
              </a:rPr>
              <a:t>9.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1732" y="5916168"/>
            <a:ext cx="526288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499067" algn="l"/>
              </a:tabLst>
            </a:pPr>
            <a:r>
              <a:rPr sz="2100" i="1" spc="-20" dirty="0">
                <a:latin typeface="Times New Roman"/>
                <a:cs typeface="Times New Roman"/>
              </a:rPr>
              <a:t>r</a:t>
            </a:r>
            <a:r>
              <a:rPr sz="2100" spc="-20" dirty="0">
                <a:latin typeface="Times New Roman"/>
                <a:cs typeface="Times New Roman"/>
              </a:rPr>
              <a:t>[</a:t>
            </a:r>
            <a:r>
              <a:rPr sz="2100" i="1" spc="-20" dirty="0">
                <a:latin typeface="Times New Roman"/>
                <a:cs typeface="Times New Roman"/>
              </a:rPr>
              <a:t>j</a:t>
            </a:r>
            <a:r>
              <a:rPr sz="2100" spc="-20" dirty="0">
                <a:latin typeface="Times New Roman"/>
                <a:cs typeface="Times New Roman"/>
              </a:rPr>
              <a:t>]</a:t>
            </a:r>
            <a:r>
              <a:rPr sz="2100" dirty="0">
                <a:latin typeface="Times New Roman"/>
                <a:cs typeface="Times New Roman"/>
              </a:rPr>
              <a:t>	= </a:t>
            </a:r>
            <a:r>
              <a:rPr sz="2100" i="1" dirty="0">
                <a:latin typeface="Times New Roman"/>
                <a:cs typeface="Times New Roman"/>
              </a:rPr>
              <a:t>q</a:t>
            </a:r>
            <a:r>
              <a:rPr sz="2100" i="1" spc="45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//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35" dirty="0">
                <a:solidFill>
                  <a:srgbClr val="7F7F7F"/>
                </a:solidFill>
                <a:latin typeface="Constantia"/>
                <a:cs typeface="Constantia"/>
              </a:rPr>
              <a:t>Save</a:t>
            </a:r>
            <a:r>
              <a:rPr sz="15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5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solution</a:t>
            </a:r>
            <a:r>
              <a:rPr sz="15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to</a:t>
            </a:r>
            <a:r>
              <a:rPr sz="1500" spc="-6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20" dirty="0">
                <a:solidFill>
                  <a:srgbClr val="7F7F7F"/>
                </a:solidFill>
                <a:latin typeface="Constantia"/>
                <a:cs typeface="Constantia"/>
              </a:rPr>
              <a:t>the</a:t>
            </a:r>
            <a:r>
              <a:rPr sz="1500" spc="-8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30" dirty="0">
                <a:solidFill>
                  <a:srgbClr val="7F7F7F"/>
                </a:solidFill>
                <a:latin typeface="Constantia"/>
                <a:cs typeface="Constantia"/>
              </a:rPr>
              <a:t>subproblem</a:t>
            </a:r>
            <a:r>
              <a:rPr sz="1500" spc="-9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of</a:t>
            </a:r>
            <a:r>
              <a:rPr sz="1500" spc="-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spc="-10" dirty="0">
                <a:solidFill>
                  <a:srgbClr val="7F7F7F"/>
                </a:solidFill>
                <a:latin typeface="Constantia"/>
                <a:cs typeface="Constantia"/>
              </a:rPr>
              <a:t>size</a:t>
            </a:r>
            <a:r>
              <a:rPr sz="1500" spc="-25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5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7F7F7F"/>
                </a:solidFill>
                <a:latin typeface="Constantia"/>
                <a:cs typeface="Constantia"/>
              </a:rPr>
              <a:t>in</a:t>
            </a:r>
            <a:r>
              <a:rPr sz="1500" spc="-50" dirty="0">
                <a:solidFill>
                  <a:srgbClr val="7F7F7F"/>
                </a:solidFill>
                <a:latin typeface="Constantia"/>
                <a:cs typeface="Constantia"/>
              </a:rPr>
              <a:t> </a:t>
            </a:r>
            <a:r>
              <a:rPr sz="15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sz="1500" spc="-2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5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sz="1500" spc="-2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1613" y="6233161"/>
            <a:ext cx="1983739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b="1" spc="-10" dirty="0">
                <a:latin typeface="Constantia"/>
                <a:cs typeface="Constantia"/>
              </a:rPr>
              <a:t>10.</a:t>
            </a:r>
            <a:r>
              <a:rPr sz="2100" b="1" spc="-240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return</a:t>
            </a:r>
            <a:r>
              <a:rPr sz="2100" b="1" spc="-45" dirty="0">
                <a:latin typeface="Constantia"/>
                <a:cs typeface="Constantia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r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i="1" spc="-50" dirty="0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71572" y="2331722"/>
            <a:ext cx="769683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spc="-114" dirty="0">
                <a:latin typeface="Constantia"/>
                <a:cs typeface="Constantia"/>
              </a:rPr>
              <a:t>To</a:t>
            </a:r>
            <a:r>
              <a:rPr sz="2700" spc="-9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print</a:t>
            </a:r>
            <a:r>
              <a:rPr sz="2700" spc="-12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out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10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cuts</a:t>
            </a:r>
            <a:r>
              <a:rPr sz="2700" spc="-4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made</a:t>
            </a:r>
            <a:r>
              <a:rPr sz="2700" spc="-4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in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an</a:t>
            </a:r>
            <a:r>
              <a:rPr sz="2700" spc="-8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optimal</a:t>
            </a:r>
            <a:r>
              <a:rPr sz="2700" spc="-4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solution:</a:t>
            </a:r>
            <a:endParaRPr sz="2700">
              <a:latin typeface="Constantia"/>
              <a:cs typeface="Constantia"/>
            </a:endParaRPr>
          </a:p>
          <a:p>
            <a:pPr marL="332712">
              <a:lnSpc>
                <a:spcPts val="2510"/>
              </a:lnSpc>
              <a:spcBef>
                <a:spcPts val="2180"/>
              </a:spcBef>
            </a:pPr>
            <a:r>
              <a:rPr sz="2100" b="1" cap="small" spc="-10" dirty="0">
                <a:latin typeface="Constantia"/>
                <a:cs typeface="Constantia"/>
              </a:rPr>
              <a:t>Print-</a:t>
            </a:r>
            <a:r>
              <a:rPr sz="2100" b="1" cap="small" spc="-20" dirty="0">
                <a:latin typeface="Constantia"/>
                <a:cs typeface="Constantia"/>
              </a:rPr>
              <a:t>Cut-Rod-</a:t>
            </a:r>
            <a:r>
              <a:rPr sz="2100" b="1" cap="small" spc="-10" dirty="0">
                <a:latin typeface="Constantia"/>
                <a:cs typeface="Constantia"/>
              </a:rPr>
              <a:t>Solution</a:t>
            </a: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i="1" spc="-10" dirty="0">
                <a:latin typeface="Times New Roman"/>
                <a:cs typeface="Times New Roman"/>
              </a:rPr>
              <a:t>p</a:t>
            </a:r>
            <a:r>
              <a:rPr sz="2100" spc="-10" dirty="0">
                <a:latin typeface="Times New Roman"/>
                <a:cs typeface="Times New Roman"/>
              </a:rPr>
              <a:t>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692092" lvl="1" indent="-359380">
              <a:lnSpc>
                <a:spcPts val="2510"/>
              </a:lnSpc>
              <a:buAutoNum type="arabicPeriod"/>
              <a:tabLst>
                <a:tab pos="692092" algn="l"/>
              </a:tabLst>
            </a:pP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s</a:t>
            </a:r>
            <a:r>
              <a:rPr sz="2100" dirty="0">
                <a:latin typeface="Constantia"/>
                <a:cs typeface="Constantia"/>
              </a:rPr>
              <a:t>)</a:t>
            </a:r>
            <a:r>
              <a:rPr sz="2100" spc="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5" dirty="0">
                <a:latin typeface="Constantia"/>
                <a:cs typeface="Constantia"/>
              </a:rPr>
              <a:t> </a:t>
            </a:r>
            <a:r>
              <a:rPr sz="2100" spc="-25" dirty="0">
                <a:latin typeface="Constantia"/>
                <a:cs typeface="Constantia"/>
              </a:rPr>
              <a:t>E</a:t>
            </a:r>
            <a:r>
              <a:rPr sz="1700" spc="-25" dirty="0">
                <a:latin typeface="Constantia"/>
                <a:cs typeface="Constantia"/>
              </a:rPr>
              <a:t>XTENDED</a:t>
            </a:r>
            <a:r>
              <a:rPr sz="2100" spc="-25" dirty="0">
                <a:latin typeface="Constantia"/>
                <a:cs typeface="Constantia"/>
              </a:rPr>
              <a:t>-B</a:t>
            </a:r>
            <a:r>
              <a:rPr sz="1700" spc="-25" dirty="0">
                <a:latin typeface="Constantia"/>
                <a:cs typeface="Constantia"/>
              </a:rPr>
              <a:t>OTTOM</a:t>
            </a:r>
            <a:r>
              <a:rPr sz="2100" spc="-25" dirty="0">
                <a:latin typeface="Constantia"/>
                <a:cs typeface="Constantia"/>
              </a:rPr>
              <a:t>-</a:t>
            </a:r>
            <a:r>
              <a:rPr sz="2100" spc="-10" dirty="0">
                <a:latin typeface="Constantia"/>
                <a:cs typeface="Constantia"/>
              </a:rPr>
              <a:t>U</a:t>
            </a:r>
            <a:r>
              <a:rPr sz="1700" spc="-10" dirty="0">
                <a:latin typeface="Constantia"/>
                <a:cs typeface="Constantia"/>
              </a:rPr>
              <a:t>P</a:t>
            </a:r>
            <a:r>
              <a:rPr sz="2100" spc="-10" dirty="0">
                <a:latin typeface="Constantia"/>
                <a:cs typeface="Constantia"/>
              </a:rPr>
              <a:t>-C</a:t>
            </a:r>
            <a:r>
              <a:rPr sz="1700" spc="-10" dirty="0">
                <a:latin typeface="Constantia"/>
                <a:cs typeface="Constantia"/>
              </a:rPr>
              <a:t>UT</a:t>
            </a:r>
            <a:r>
              <a:rPr sz="2100" spc="-10" dirty="0">
                <a:latin typeface="Constantia"/>
                <a:cs typeface="Constantia"/>
              </a:rPr>
              <a:t>-</a:t>
            </a:r>
            <a:r>
              <a:rPr sz="2100" dirty="0">
                <a:latin typeface="Constantia"/>
                <a:cs typeface="Constantia"/>
              </a:rPr>
              <a:t>R</a:t>
            </a:r>
            <a:r>
              <a:rPr sz="1700" dirty="0">
                <a:latin typeface="Constantia"/>
                <a:cs typeface="Constantia"/>
              </a:rPr>
              <a:t>OD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p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15" dirty="0">
                <a:latin typeface="Constantia"/>
                <a:cs typeface="Constantia"/>
              </a:rPr>
              <a:t> </a:t>
            </a:r>
            <a:r>
              <a:rPr sz="2100" i="1" spc="-25" dirty="0">
                <a:latin typeface="Constantia"/>
                <a:cs typeface="Constantia"/>
              </a:rPr>
              <a:t>n</a:t>
            </a:r>
            <a:r>
              <a:rPr sz="2100" spc="-25" dirty="0"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  <a:p>
            <a:pPr marL="692092" lvl="1" indent="-359380">
              <a:spcBef>
                <a:spcPts val="5"/>
              </a:spcBef>
              <a:buAutoNum type="arabicPeriod"/>
              <a:tabLst>
                <a:tab pos="692092" algn="l"/>
              </a:tabLst>
            </a:pPr>
            <a:r>
              <a:rPr sz="2100" b="1" dirty="0">
                <a:latin typeface="Constantia"/>
                <a:cs typeface="Constantia"/>
              </a:rPr>
              <a:t>while 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&gt;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spc="-50" dirty="0">
                <a:latin typeface="Constantia"/>
                <a:cs typeface="Constantia"/>
              </a:rPr>
              <a:t>0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613" y="3986786"/>
            <a:ext cx="235585" cy="6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lnSpc>
                <a:spcPts val="2510"/>
              </a:lnSpc>
              <a:spcBef>
                <a:spcPts val="100"/>
              </a:spcBef>
            </a:pPr>
            <a:r>
              <a:rPr sz="2100" spc="-25" dirty="0">
                <a:latin typeface="Constantia"/>
                <a:cs typeface="Constantia"/>
              </a:rPr>
              <a:t>3.</a:t>
            </a:r>
            <a:endParaRPr sz="2100">
              <a:latin typeface="Constantia"/>
              <a:cs typeface="Constantia"/>
            </a:endParaRPr>
          </a:p>
          <a:p>
            <a:pPr marL="12699">
              <a:lnSpc>
                <a:spcPts val="2510"/>
              </a:lnSpc>
            </a:pPr>
            <a:r>
              <a:rPr sz="2100" spc="-25" dirty="0">
                <a:latin typeface="Constantia"/>
                <a:cs typeface="Constantia"/>
              </a:rPr>
              <a:t>4.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1732" y="3986785"/>
            <a:ext cx="1314450" cy="66684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699" marR="5079">
              <a:lnSpc>
                <a:spcPts val="2500"/>
              </a:lnSpc>
              <a:spcBef>
                <a:spcPts val="200"/>
              </a:spcBef>
            </a:pPr>
            <a:r>
              <a:rPr sz="2100" dirty="0">
                <a:latin typeface="Constantia"/>
                <a:cs typeface="Constantia"/>
              </a:rPr>
              <a:t>print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i="1" spc="-20" dirty="0">
                <a:latin typeface="Constantia"/>
                <a:cs typeface="Constantia"/>
              </a:rPr>
              <a:t>s</a:t>
            </a:r>
            <a:r>
              <a:rPr sz="2100" spc="-20" dirty="0">
                <a:latin typeface="Constantia"/>
                <a:cs typeface="Constantia"/>
              </a:rPr>
              <a:t>[</a:t>
            </a:r>
            <a:r>
              <a:rPr sz="2100" i="1" spc="-20" dirty="0">
                <a:latin typeface="Constantia"/>
                <a:cs typeface="Constantia"/>
              </a:rPr>
              <a:t>n</a:t>
            </a:r>
            <a:r>
              <a:rPr sz="2100" spc="-20" dirty="0">
                <a:latin typeface="Constantia"/>
                <a:cs typeface="Constantia"/>
              </a:rPr>
              <a:t>]</a:t>
            </a:r>
            <a:r>
              <a:rPr sz="2100" spc="525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1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1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–</a:t>
            </a:r>
            <a:r>
              <a:rPr sz="2100" spc="-15" dirty="0">
                <a:latin typeface="Constantia"/>
                <a:cs typeface="Constantia"/>
              </a:rPr>
              <a:t> </a:t>
            </a:r>
            <a:r>
              <a:rPr sz="2100" i="1" spc="-20" dirty="0">
                <a:latin typeface="Constantia"/>
                <a:cs typeface="Constantia"/>
              </a:rPr>
              <a:t>s</a:t>
            </a:r>
            <a:r>
              <a:rPr sz="2100" spc="-20" dirty="0">
                <a:latin typeface="Constantia"/>
                <a:cs typeface="Constantia"/>
              </a:rPr>
              <a:t>[</a:t>
            </a:r>
            <a:r>
              <a:rPr sz="2100" i="1" spc="-20" dirty="0">
                <a:latin typeface="Constantia"/>
                <a:cs typeface="Constantia"/>
              </a:rPr>
              <a:t>n</a:t>
            </a:r>
            <a:r>
              <a:rPr sz="2100" spc="-20" dirty="0">
                <a:latin typeface="Constantia"/>
                <a:cs typeface="Constantia"/>
              </a:rPr>
              <a:t>]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69" y="3501135"/>
          <a:ext cx="6972298" cy="2458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7"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91861" y="6060440"/>
            <a:ext cx="77470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1832" y="6063489"/>
            <a:ext cx="5502275" cy="88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[1]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1,</a:t>
            </a:r>
            <a:r>
              <a:rPr sz="19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[1]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5"/>
              </a:spcBef>
              <a:tabLst>
                <a:tab pos="1932143" algn="l"/>
              </a:tabLst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[1]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68369" y="3501135"/>
          <a:ext cx="6972298" cy="2458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7">
                  <a:txBody>
                    <a:bodyPr/>
                    <a:lstStyle/>
                    <a:p>
                      <a:pPr marR="5033645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36575" algn="l"/>
                        </a:tabLst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5033645" algn="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11952" y="6674980"/>
            <a:ext cx="7747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2071" y="6674980"/>
            <a:ext cx="8610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63954" y="7159210"/>
            <a:ext cx="176530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r>
              <a:rPr sz="1300" spc="-25" dirty="0">
                <a:solidFill>
                  <a:srgbClr val="045C75"/>
                </a:solidFill>
                <a:latin typeface="Constantia"/>
                <a:cs typeface="Constantia"/>
              </a:rPr>
              <a:t>25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2440" y="6063489"/>
            <a:ext cx="122301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2,</a:t>
            </a:r>
            <a:r>
              <a:rPr sz="19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1833" y="6063489"/>
            <a:ext cx="424561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68369" y="3501135"/>
          <a:ext cx="6972298" cy="2458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11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17">
                  <a:txBody>
                    <a:bodyPr/>
                    <a:lstStyle/>
                    <a:p>
                      <a:pPr marR="4496435" algn="r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536575" algn="l"/>
                          <a:tab pos="1073785" algn="l"/>
                        </a:tabLst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R="4496435" algn="r">
                        <a:lnSpc>
                          <a:spcPct val="100000"/>
                        </a:lnSpc>
                        <a:spcBef>
                          <a:spcPts val="770"/>
                        </a:spcBef>
                        <a:tabLst>
                          <a:tab pos="536575" algn="l"/>
                        </a:tabLst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11952" y="6674980"/>
            <a:ext cx="7747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2071" y="6674980"/>
            <a:ext cx="8610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1618" y="7159210"/>
            <a:ext cx="191770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r>
              <a:rPr sz="1300" spc="-25" dirty="0">
                <a:solidFill>
                  <a:srgbClr val="045C75"/>
                </a:solidFill>
                <a:latin typeface="Constantia"/>
                <a:cs typeface="Constantia"/>
              </a:rPr>
              <a:t>26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69" y="3501135"/>
          <a:ext cx="6976740" cy="77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12440" y="6063489"/>
            <a:ext cx="122301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3,</a:t>
            </a:r>
            <a:r>
              <a:rPr sz="19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1833" y="6063489"/>
            <a:ext cx="424561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68369" y="4791966"/>
          <a:ext cx="6974204" cy="116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11952" y="6674980"/>
            <a:ext cx="7747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[4]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2071" y="6674980"/>
            <a:ext cx="8610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63954" y="7159210"/>
            <a:ext cx="177800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r>
              <a:rPr sz="1300" spc="-25" dirty="0">
                <a:solidFill>
                  <a:srgbClr val="045C75"/>
                </a:solidFill>
                <a:latin typeface="Constantia"/>
                <a:cs typeface="Constantia"/>
              </a:rPr>
              <a:t>27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69" y="3501135"/>
          <a:ext cx="6976740" cy="77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12440" y="6063489"/>
            <a:ext cx="122301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4,</a:t>
            </a:r>
            <a:r>
              <a:rPr sz="19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1833" y="6063489"/>
            <a:ext cx="436562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68371" y="4791966"/>
          <a:ext cx="6974201" cy="116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11952" y="6674980"/>
            <a:ext cx="7747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[5]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2071" y="6674980"/>
            <a:ext cx="8610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1619" y="7159210"/>
            <a:ext cx="191135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r>
              <a:rPr sz="1300" spc="-25" dirty="0">
                <a:solidFill>
                  <a:srgbClr val="045C75"/>
                </a:solidFill>
                <a:latin typeface="Constantia"/>
                <a:cs typeface="Constantia"/>
              </a:rPr>
              <a:t>28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69" y="3501135"/>
          <a:ext cx="6976740" cy="77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12440" y="6063489"/>
            <a:ext cx="122301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5,</a:t>
            </a:r>
            <a:r>
              <a:rPr sz="1900" spc="-1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1833" y="6063489"/>
            <a:ext cx="436562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13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13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468369" y="4791966"/>
          <a:ext cx="6974200" cy="116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7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11952" y="6674980"/>
            <a:ext cx="7747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[6]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2071" y="6674980"/>
            <a:ext cx="8610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53154" y="7159210"/>
            <a:ext cx="189865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r>
              <a:rPr sz="1300" spc="-25" dirty="0">
                <a:solidFill>
                  <a:srgbClr val="045C75"/>
                </a:solidFill>
                <a:latin typeface="Constantia"/>
                <a:cs typeface="Constantia"/>
              </a:rPr>
              <a:t>29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71" y="3501135"/>
          <a:ext cx="6966583" cy="77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16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51834" y="6063489"/>
            <a:ext cx="574230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[6]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17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17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6,</a:t>
            </a:r>
            <a:r>
              <a:rPr sz="19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[6]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17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68371" y="4791966"/>
          <a:ext cx="6966583" cy="116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10" dirty="0"/>
              <a:t>Dynamic</a:t>
            </a:r>
            <a:r>
              <a:rPr spc="-260" dirty="0"/>
              <a:t> </a:t>
            </a:r>
            <a:r>
              <a:rPr spc="-35" dirty="0"/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08200" y="2514600"/>
            <a:ext cx="10439400" cy="31733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00330" indent="-287631">
              <a:spcBef>
                <a:spcPts val="80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spc="-20" dirty="0">
                <a:latin typeface="Constantia"/>
                <a:cs typeface="Constantia"/>
              </a:rPr>
              <a:t>Follow</a:t>
            </a:r>
            <a:r>
              <a:rPr sz="2700" spc="-114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a</a:t>
            </a:r>
            <a:r>
              <a:rPr sz="2700" spc="-11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sequence</a:t>
            </a:r>
            <a:r>
              <a:rPr sz="2700" spc="-12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of</a:t>
            </a:r>
            <a:r>
              <a:rPr sz="2700" spc="4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four</a:t>
            </a:r>
            <a:r>
              <a:rPr sz="2700" spc="-14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steps:</a:t>
            </a:r>
            <a:endParaRPr sz="2700" dirty="0">
              <a:latin typeface="Constantia"/>
              <a:cs typeface="Constantia"/>
            </a:endParaRPr>
          </a:p>
          <a:p>
            <a:pPr marL="904799" lvl="1" indent="-480019">
              <a:spcBef>
                <a:spcPts val="660"/>
              </a:spcBef>
              <a:buClr>
                <a:srgbClr val="0F6FC6"/>
              </a:buClr>
              <a:buSzPct val="84000"/>
              <a:buAutoNum type="arabicPeriod"/>
              <a:tabLst>
                <a:tab pos="904799" algn="l"/>
              </a:tabLst>
            </a:pPr>
            <a:r>
              <a:rPr sz="2500" spc="-10" dirty="0">
                <a:latin typeface="Constantia"/>
                <a:cs typeface="Constantia"/>
              </a:rPr>
              <a:t>Characterize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structure</a:t>
            </a:r>
            <a:r>
              <a:rPr sz="2500" spc="-10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optimal</a:t>
            </a:r>
            <a:r>
              <a:rPr sz="2500" spc="-3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solution.</a:t>
            </a:r>
            <a:endParaRPr sz="2500" dirty="0">
              <a:latin typeface="Constantia"/>
              <a:cs typeface="Constantia"/>
            </a:endParaRPr>
          </a:p>
          <a:p>
            <a:pPr marL="904799" lvl="1" indent="-480019">
              <a:spcBef>
                <a:spcPts val="600"/>
              </a:spcBef>
              <a:buClr>
                <a:srgbClr val="0F6FC6"/>
              </a:buClr>
              <a:buSzPct val="84000"/>
              <a:buAutoNum type="arabicPeriod"/>
              <a:tabLst>
                <a:tab pos="904799" algn="l"/>
              </a:tabLst>
            </a:pPr>
            <a:r>
              <a:rPr sz="2500" spc="-20" dirty="0">
                <a:latin typeface="Constantia"/>
                <a:cs typeface="Constantia"/>
              </a:rPr>
              <a:t>Recursively</a:t>
            </a:r>
            <a:r>
              <a:rPr sz="2500" spc="-1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define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1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value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2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</a:t>
            </a:r>
            <a:r>
              <a:rPr sz="2500" spc="-6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optimal</a:t>
            </a:r>
            <a:r>
              <a:rPr sz="2500" spc="-2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solution.</a:t>
            </a:r>
            <a:endParaRPr sz="2500" dirty="0">
              <a:latin typeface="Constantia"/>
              <a:cs typeface="Constantia"/>
            </a:endParaRPr>
          </a:p>
          <a:p>
            <a:pPr marL="904799" marR="5079" lvl="1" indent="-480019">
              <a:spcBef>
                <a:spcPts val="720"/>
              </a:spcBef>
              <a:buClr>
                <a:srgbClr val="0F6FC6"/>
              </a:buClr>
              <a:buSzPct val="84000"/>
              <a:buAutoNum type="arabicPeriod"/>
              <a:tabLst>
                <a:tab pos="904799" algn="l"/>
              </a:tabLst>
            </a:pPr>
            <a:r>
              <a:rPr sz="2500" dirty="0">
                <a:latin typeface="Constantia"/>
                <a:cs typeface="Constantia"/>
              </a:rPr>
              <a:t>Compute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4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value</a:t>
            </a:r>
            <a:r>
              <a:rPr sz="2500" spc="-13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-1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optimal</a:t>
            </a:r>
            <a:r>
              <a:rPr sz="2500" spc="-5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solution,</a:t>
            </a:r>
            <a:r>
              <a:rPr sz="2500" spc="-4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typically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spc="-25" dirty="0">
                <a:latin typeface="Constantia"/>
                <a:cs typeface="Constantia"/>
              </a:rPr>
              <a:t>in 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bottom-</a:t>
            </a:r>
            <a:r>
              <a:rPr sz="2500" dirty="0">
                <a:latin typeface="Constantia"/>
                <a:cs typeface="Constantia"/>
              </a:rPr>
              <a:t>up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fashion.</a:t>
            </a:r>
            <a:endParaRPr sz="2500" dirty="0">
              <a:latin typeface="Constantia"/>
              <a:cs typeface="Constantia"/>
            </a:endParaRPr>
          </a:p>
          <a:p>
            <a:pPr marL="904799" marR="1041313" lvl="1" indent="-480019">
              <a:spcBef>
                <a:spcPts val="695"/>
              </a:spcBef>
              <a:buClr>
                <a:srgbClr val="0F6FC6"/>
              </a:buClr>
              <a:buSzPct val="84000"/>
              <a:buAutoNum type="arabicPeriod"/>
              <a:tabLst>
                <a:tab pos="904799" algn="l"/>
              </a:tabLst>
            </a:pPr>
            <a:r>
              <a:rPr sz="2500" dirty="0">
                <a:latin typeface="Constantia"/>
                <a:cs typeface="Constantia"/>
              </a:rPr>
              <a:t>Construct</a:t>
            </a:r>
            <a:r>
              <a:rPr sz="2500" spc="-12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optimal</a:t>
            </a:r>
            <a:r>
              <a:rPr sz="2500" spc="-4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solution</a:t>
            </a:r>
            <a:r>
              <a:rPr sz="2500" spc="-4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from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computed information.</a:t>
            </a:r>
            <a:r>
              <a:rPr lang="en-US" sz="2500" spc="-10" dirty="0">
                <a:latin typeface="Constantia"/>
                <a:cs typeface="Constantia"/>
              </a:rPr>
              <a:t> </a:t>
            </a:r>
            <a:r>
              <a:rPr lang="en-US" sz="2000" spc="-10" dirty="0">
                <a:latin typeface="Constantia"/>
                <a:cs typeface="Constantia"/>
              </a:rPr>
              <a:t>( this one is not required if you only need the optimal value)</a:t>
            </a:r>
            <a:endParaRPr sz="2500" dirty="0">
              <a:latin typeface="Constantia"/>
              <a:cs typeface="Constanti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9FDDFF-AAC6-8660-2A73-3D1066E96CF7}"/>
                  </a:ext>
                </a:extLst>
              </p14:cNvPr>
              <p14:cNvContentPartPr/>
              <p14:nvPr/>
            </p14:nvContentPartPr>
            <p14:xfrm>
              <a:off x="6816206" y="174008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9FDDFF-AAC6-8660-2A73-3D1066E96C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0086" y="173396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DF7279-861A-1B3C-F680-716D0B385851}"/>
                  </a:ext>
                </a:extLst>
              </p14:cNvPr>
              <p14:cNvContentPartPr/>
              <p14:nvPr/>
            </p14:nvContentPartPr>
            <p14:xfrm>
              <a:off x="13304486" y="516296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DF7279-861A-1B3C-F680-716D0B385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98366" y="515684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11952" y="6674980"/>
            <a:ext cx="7747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[7]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2071" y="6674980"/>
            <a:ext cx="8610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56620" y="7159210"/>
            <a:ext cx="186055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r>
              <a:rPr sz="1300" spc="-25" dirty="0">
                <a:solidFill>
                  <a:srgbClr val="045C75"/>
                </a:solidFill>
                <a:latin typeface="Constantia"/>
                <a:cs typeface="Constantia"/>
              </a:rPr>
              <a:t>30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71" y="3501135"/>
          <a:ext cx="6966583" cy="77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65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51834" y="6063489"/>
            <a:ext cx="574230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[1]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[6]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17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18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7,</a:t>
            </a:r>
            <a:r>
              <a:rPr sz="19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[1]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[6]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18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68371" y="4791966"/>
          <a:ext cx="6966583" cy="116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11952" y="6674980"/>
            <a:ext cx="7747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[8]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2071" y="6674980"/>
            <a:ext cx="8610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1758" y="7159210"/>
            <a:ext cx="151765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r>
              <a:rPr sz="1300" spc="-25" dirty="0">
                <a:solidFill>
                  <a:srgbClr val="045C75"/>
                </a:solidFill>
                <a:latin typeface="Constantia"/>
                <a:cs typeface="Constantia"/>
              </a:rPr>
              <a:t>31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71" y="3501135"/>
          <a:ext cx="6966583" cy="77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51834" y="6063489"/>
            <a:ext cx="574230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[6]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17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22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8,</a:t>
            </a:r>
            <a:r>
              <a:rPr sz="19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[2]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[6]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22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68371" y="4791966"/>
          <a:ext cx="6966583" cy="116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11952" y="6674980"/>
            <a:ext cx="7747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[9]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2071" y="6674980"/>
            <a:ext cx="86106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64154" y="7159210"/>
            <a:ext cx="178435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r>
              <a:rPr sz="1300" spc="-25" dirty="0">
                <a:solidFill>
                  <a:srgbClr val="045C75"/>
                </a:solidFill>
                <a:latin typeface="Constantia"/>
                <a:cs typeface="Constantia"/>
              </a:rPr>
              <a:t>32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69" y="3501135"/>
          <a:ext cx="6966584" cy="77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19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51834" y="6063489"/>
            <a:ext cx="574230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[6]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8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17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25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9,</a:t>
            </a:r>
            <a:r>
              <a:rPr sz="1900" spc="-1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[6]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[3]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25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68369" y="4791966"/>
          <a:ext cx="6966584" cy="116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spc="-5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40" dirty="0"/>
              <a:t>Reconstructing</a:t>
            </a:r>
            <a:r>
              <a:rPr spc="-12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11954" y="6674980"/>
            <a:ext cx="190944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2175"/>
              </a:lnSpc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[10]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s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71155" y="7159210"/>
            <a:ext cx="170180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r>
              <a:rPr sz="1300" spc="-25" dirty="0">
                <a:solidFill>
                  <a:srgbClr val="045C75"/>
                </a:solidFill>
                <a:latin typeface="Constantia"/>
                <a:cs typeface="Constantia"/>
              </a:rPr>
              <a:t>33</a:t>
            </a:r>
            <a:endParaRPr sz="13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71574" y="2331721"/>
            <a:ext cx="752284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30" indent="-287631">
              <a:spcBef>
                <a:spcPts val="100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Example: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E</a:t>
            </a:r>
            <a:r>
              <a:rPr sz="2100" spc="-10" dirty="0">
                <a:latin typeface="Constantia"/>
                <a:cs typeface="Constantia"/>
              </a:rPr>
              <a:t>XTENDED</a:t>
            </a:r>
            <a:r>
              <a:rPr sz="2700" spc="-10" dirty="0">
                <a:latin typeface="Constantia"/>
                <a:cs typeface="Constantia"/>
              </a:rPr>
              <a:t>-B</a:t>
            </a:r>
            <a:r>
              <a:rPr sz="2100" spc="-10" dirty="0">
                <a:latin typeface="Constantia"/>
                <a:cs typeface="Constantia"/>
              </a:rPr>
              <a:t>OTTOM</a:t>
            </a:r>
            <a:r>
              <a:rPr sz="2700" spc="-1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U</a:t>
            </a:r>
            <a:r>
              <a:rPr sz="2100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-</a:t>
            </a:r>
            <a:r>
              <a:rPr sz="2700" spc="-20" dirty="0">
                <a:latin typeface="Constantia"/>
                <a:cs typeface="Constantia"/>
              </a:rPr>
              <a:t>C</a:t>
            </a:r>
            <a:r>
              <a:rPr sz="2100" spc="-20" dirty="0">
                <a:latin typeface="Constantia"/>
                <a:cs typeface="Constantia"/>
              </a:rPr>
              <a:t>UT</a:t>
            </a:r>
            <a:r>
              <a:rPr sz="2700" spc="-20" dirty="0">
                <a:latin typeface="Constantia"/>
                <a:cs typeface="Constantia"/>
              </a:rPr>
              <a:t>-</a:t>
            </a:r>
            <a:r>
              <a:rPr sz="2700" dirty="0">
                <a:latin typeface="Constantia"/>
                <a:cs typeface="Constantia"/>
              </a:rPr>
              <a:t>R</a:t>
            </a:r>
            <a:r>
              <a:rPr sz="2100" dirty="0">
                <a:latin typeface="Constantia"/>
                <a:cs typeface="Constantia"/>
              </a:rPr>
              <a:t>OD</a:t>
            </a:r>
            <a:r>
              <a:rPr sz="2700" dirty="0">
                <a:latin typeface="Constantia"/>
                <a:cs typeface="Constantia"/>
              </a:rPr>
              <a:t>(</a:t>
            </a:r>
            <a:r>
              <a:rPr sz="2700" i="1" dirty="0">
                <a:latin typeface="Constantia"/>
                <a:cs typeface="Constantia"/>
              </a:rPr>
              <a:t>p</a:t>
            </a:r>
            <a:r>
              <a:rPr sz="2700" dirty="0">
                <a:latin typeface="Constantia"/>
                <a:cs typeface="Constantia"/>
              </a:rPr>
              <a:t>,</a:t>
            </a:r>
            <a:r>
              <a:rPr sz="2700" spc="60" dirty="0">
                <a:latin typeface="Constantia"/>
                <a:cs typeface="Constantia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10</a:t>
            </a:r>
            <a:r>
              <a:rPr sz="2700" spc="-25" dirty="0">
                <a:latin typeface="Constantia"/>
                <a:cs typeface="Constantia"/>
              </a:rPr>
              <a:t>)</a:t>
            </a:r>
            <a:endParaRPr sz="2700">
              <a:latin typeface="Constantia"/>
              <a:cs typeface="Constantia"/>
            </a:endParaRPr>
          </a:p>
          <a:p>
            <a:pPr marL="300330">
              <a:spcBef>
                <a:spcPts val="70"/>
              </a:spcBef>
            </a:pPr>
            <a:r>
              <a:rPr sz="2700" spc="-10" dirty="0">
                <a:latin typeface="Constantia"/>
                <a:cs typeface="Constantia"/>
              </a:rPr>
              <a:t>returns</a:t>
            </a:r>
            <a:endParaRPr sz="270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69" y="3501135"/>
          <a:ext cx="6966584" cy="77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9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636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19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51832" y="6063489"/>
            <a:ext cx="6102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if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[10]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30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30</a:t>
            </a:r>
            <a:r>
              <a:rPr sz="19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//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j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10,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7F7F7F"/>
                </a:solidFill>
                <a:latin typeface="Times New Roman"/>
                <a:cs typeface="Times New Roman"/>
              </a:rPr>
              <a:t>i</a:t>
            </a:r>
            <a:r>
              <a:rPr sz="1900" i="1" spc="-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7F7F7F"/>
                </a:solidFill>
                <a:latin typeface="Times New Roman"/>
                <a:cs typeface="Times New Roman"/>
              </a:rPr>
              <a:t>=</a:t>
            </a:r>
            <a:r>
              <a:rPr sz="1900" spc="-25" dirty="0">
                <a:solidFill>
                  <a:srgbClr val="7F7F7F"/>
                </a:solidFill>
                <a:latin typeface="Times New Roman"/>
                <a:cs typeface="Times New Roman"/>
              </a:rPr>
              <a:t> 10</a:t>
            </a:r>
            <a:endParaRPr sz="1900">
              <a:latin typeface="Times New Roman"/>
              <a:cs typeface="Times New Roman"/>
            </a:endParaRPr>
          </a:p>
          <a:p>
            <a:pPr marL="972737">
              <a:spcBef>
                <a:spcPts val="2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q</a:t>
            </a:r>
            <a:r>
              <a:rPr sz="1900" i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[10]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+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[0]</a:t>
            </a:r>
            <a:r>
              <a:rPr sz="19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9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000FF"/>
                </a:solidFill>
                <a:latin typeface="Times New Roman"/>
                <a:cs typeface="Times New Roman"/>
              </a:rPr>
              <a:t>30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68369" y="4791966"/>
          <a:ext cx="6966584" cy="1167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0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1900" i="1" spc="-2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]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536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97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01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b="1" spc="-25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90" dirty="0"/>
              <a:t>Rod-</a:t>
            </a:r>
            <a:r>
              <a:rPr spc="-10" dirty="0"/>
              <a:t>cutting</a:t>
            </a:r>
            <a:r>
              <a:rPr spc="-22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46200" y="2331722"/>
            <a:ext cx="10896600" cy="361188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13029" marR="132704" indent="-288266">
              <a:lnSpc>
                <a:spcPct val="102200"/>
              </a:lnSpc>
              <a:spcBef>
                <a:spcPts val="2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13029" algn="l"/>
              </a:tabLst>
            </a:pPr>
            <a:r>
              <a:rPr sz="2700" spc="-10" dirty="0">
                <a:latin typeface="Constantia"/>
                <a:cs typeface="Constantia"/>
              </a:rPr>
              <a:t>How</a:t>
            </a:r>
            <a:r>
              <a:rPr sz="2700" spc="-100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to</a:t>
            </a:r>
            <a:r>
              <a:rPr sz="2700" spc="-15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cut</a:t>
            </a:r>
            <a:r>
              <a:rPr sz="2700" spc="-14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steel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rods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into</a:t>
            </a:r>
            <a:r>
              <a:rPr sz="2700" spc="-13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pieces</a:t>
            </a:r>
            <a:r>
              <a:rPr sz="2700" spc="-7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in</a:t>
            </a:r>
            <a:r>
              <a:rPr sz="2700" spc="-12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order</a:t>
            </a:r>
            <a:r>
              <a:rPr sz="2700" spc="-13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to</a:t>
            </a:r>
            <a:r>
              <a:rPr sz="2700" spc="-9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maximize </a:t>
            </a:r>
            <a:r>
              <a:rPr sz="2700" dirty="0">
                <a:latin typeface="Constantia"/>
                <a:cs typeface="Constantia"/>
              </a:rPr>
              <a:t>the</a:t>
            </a:r>
            <a:r>
              <a:rPr sz="2700" spc="-105" dirty="0">
                <a:latin typeface="Constantia"/>
                <a:cs typeface="Constantia"/>
              </a:rPr>
              <a:t> </a:t>
            </a:r>
            <a:r>
              <a:rPr sz="2700" spc="-10" dirty="0">
                <a:latin typeface="Constantia"/>
                <a:cs typeface="Constantia"/>
              </a:rPr>
              <a:t>revenue</a:t>
            </a:r>
            <a:r>
              <a:rPr sz="2700" spc="-145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you</a:t>
            </a:r>
            <a:r>
              <a:rPr sz="2700" spc="-100" dirty="0">
                <a:latin typeface="Constantia"/>
                <a:cs typeface="Constantia"/>
              </a:rPr>
              <a:t> </a:t>
            </a:r>
            <a:r>
              <a:rPr sz="2700" dirty="0">
                <a:latin typeface="Constantia"/>
                <a:cs typeface="Constantia"/>
              </a:rPr>
              <a:t>can</a:t>
            </a:r>
            <a:r>
              <a:rPr sz="2700" spc="-110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get?</a:t>
            </a:r>
            <a:endParaRPr sz="2700" dirty="0">
              <a:latin typeface="Constantia"/>
              <a:cs typeface="Constantia"/>
            </a:endParaRPr>
          </a:p>
          <a:p>
            <a:pPr marL="697172" lvl="1" indent="-259693">
              <a:spcBef>
                <a:spcPts val="66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97172" algn="l"/>
              </a:tabLst>
            </a:pPr>
            <a:r>
              <a:rPr sz="2500" dirty="0">
                <a:latin typeface="Constantia"/>
                <a:cs typeface="Constantia"/>
              </a:rPr>
              <a:t>Each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cut</a:t>
            </a:r>
            <a:r>
              <a:rPr sz="2500" spc="-5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is</a:t>
            </a:r>
            <a:r>
              <a:rPr sz="2500" spc="-55" dirty="0">
                <a:latin typeface="Constantia"/>
                <a:cs typeface="Constantia"/>
              </a:rPr>
              <a:t> </a:t>
            </a:r>
            <a:r>
              <a:rPr sz="2500" spc="-20" dirty="0">
                <a:latin typeface="Constantia"/>
                <a:cs typeface="Constantia"/>
              </a:rPr>
              <a:t>free</a:t>
            </a:r>
            <a:endParaRPr sz="2500" dirty="0">
              <a:latin typeface="Constantia"/>
              <a:cs typeface="Constantia"/>
            </a:endParaRPr>
          </a:p>
          <a:p>
            <a:pPr marL="697172" lvl="1" indent="-259693">
              <a:spcBef>
                <a:spcPts val="60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97172" algn="l"/>
              </a:tabLst>
            </a:pPr>
            <a:r>
              <a:rPr sz="2500" dirty="0">
                <a:latin typeface="Constantia"/>
                <a:cs typeface="Constantia"/>
              </a:rPr>
              <a:t>Rod</a:t>
            </a:r>
            <a:r>
              <a:rPr sz="2500" spc="-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lengths</a:t>
            </a:r>
            <a:r>
              <a:rPr sz="2500" spc="-114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are</a:t>
            </a:r>
            <a:r>
              <a:rPr sz="2500" spc="-125" dirty="0">
                <a:latin typeface="Constantia"/>
                <a:cs typeface="Constantia"/>
              </a:rPr>
              <a:t> </a:t>
            </a:r>
            <a:r>
              <a:rPr sz="2500" spc="-20" dirty="0">
                <a:latin typeface="Constantia"/>
                <a:cs typeface="Constantia"/>
              </a:rPr>
              <a:t>always</a:t>
            </a:r>
            <a:r>
              <a:rPr sz="2500" spc="-114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</a:t>
            </a:r>
            <a:r>
              <a:rPr sz="2500" spc="-4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integral</a:t>
            </a:r>
            <a:r>
              <a:rPr sz="2500" spc="-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number</a:t>
            </a:r>
            <a:r>
              <a:rPr sz="2500" spc="-15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4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inches</a:t>
            </a:r>
            <a:endParaRPr sz="2500" dirty="0">
              <a:latin typeface="Constantia"/>
              <a:cs typeface="Constantia"/>
            </a:endParaRPr>
          </a:p>
          <a:p>
            <a:pPr marL="313029" indent="-287631">
              <a:spcBef>
                <a:spcPts val="68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13029" algn="l"/>
              </a:tabLst>
            </a:pPr>
            <a:r>
              <a:rPr sz="2700" spc="-10" dirty="0">
                <a:latin typeface="Constantia"/>
                <a:cs typeface="Constantia"/>
              </a:rPr>
              <a:t>Definition</a:t>
            </a:r>
            <a:endParaRPr sz="2700" dirty="0">
              <a:latin typeface="Constantia"/>
              <a:cs typeface="Constantia"/>
            </a:endParaRPr>
          </a:p>
          <a:p>
            <a:pPr marL="697172" marR="238740" lvl="1" indent="-259693">
              <a:lnSpc>
                <a:spcPct val="103200"/>
              </a:lnSpc>
              <a:spcBef>
                <a:spcPts val="585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97172" algn="l"/>
              </a:tabLst>
            </a:pPr>
            <a:r>
              <a:rPr sz="2500" b="1" dirty="0">
                <a:latin typeface="Constantia"/>
                <a:cs typeface="Constantia"/>
              </a:rPr>
              <a:t>Input</a:t>
            </a:r>
            <a:r>
              <a:rPr sz="2500" dirty="0">
                <a:latin typeface="Constantia"/>
                <a:cs typeface="Constantia"/>
              </a:rPr>
              <a:t>:</a:t>
            </a:r>
            <a:r>
              <a:rPr sz="2500" spc="-4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rod</a:t>
            </a:r>
            <a:r>
              <a:rPr sz="2500" spc="-5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length</a:t>
            </a:r>
            <a:r>
              <a:rPr sz="2500" spc="-35" dirty="0">
                <a:latin typeface="Constantia"/>
                <a:cs typeface="Constant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n</a:t>
            </a:r>
            <a:r>
              <a:rPr sz="2500" i="1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onstantia"/>
                <a:cs typeface="Constantia"/>
              </a:rPr>
              <a:t>inches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and</a:t>
            </a:r>
            <a:r>
              <a:rPr sz="2500" spc="-5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8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table</a:t>
            </a:r>
            <a:r>
              <a:rPr sz="2500" spc="-114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2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prices</a:t>
            </a:r>
            <a:r>
              <a:rPr sz="2500" spc="-55" dirty="0">
                <a:latin typeface="Constantia"/>
                <a:cs typeface="Constantia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p</a:t>
            </a:r>
            <a:r>
              <a:rPr sz="2550" i="1" spc="-37" baseline="-16339" dirty="0">
                <a:latin typeface="Times New Roman"/>
                <a:cs typeface="Times New Roman"/>
              </a:rPr>
              <a:t>i</a:t>
            </a:r>
            <a:r>
              <a:rPr sz="2500" spc="-25" dirty="0">
                <a:latin typeface="Constantia"/>
                <a:cs typeface="Constantia"/>
              </a:rPr>
              <a:t>, </a:t>
            </a:r>
            <a:r>
              <a:rPr sz="2500" dirty="0">
                <a:latin typeface="Constantia"/>
                <a:cs typeface="Constantia"/>
              </a:rPr>
              <a:t>for</a:t>
            </a:r>
            <a:r>
              <a:rPr sz="2500" spc="-80" dirty="0">
                <a:latin typeface="Constantia"/>
                <a:cs typeface="Constantia"/>
              </a:rPr>
              <a:t> </a:t>
            </a:r>
            <a:r>
              <a:rPr sz="2500" i="1" dirty="0">
                <a:latin typeface="Constantia"/>
                <a:cs typeface="Constantia"/>
              </a:rPr>
              <a:t>i</a:t>
            </a:r>
            <a:r>
              <a:rPr sz="2500" i="1" spc="4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=</a:t>
            </a:r>
            <a:r>
              <a:rPr sz="2500" spc="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1,</a:t>
            </a:r>
            <a:r>
              <a:rPr sz="2500" spc="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2,…, </a:t>
            </a:r>
            <a:r>
              <a:rPr sz="2500" i="1" spc="-50" dirty="0">
                <a:latin typeface="Constantia"/>
                <a:cs typeface="Constantia"/>
              </a:rPr>
              <a:t>n</a:t>
            </a:r>
            <a:endParaRPr sz="2500" dirty="0">
              <a:latin typeface="Constantia"/>
              <a:cs typeface="Constantia"/>
            </a:endParaRPr>
          </a:p>
          <a:p>
            <a:pPr marL="697172" marR="17778" lvl="1" indent="-259693">
              <a:spcBef>
                <a:spcPts val="60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97172" algn="l"/>
              </a:tabLst>
            </a:pPr>
            <a:r>
              <a:rPr sz="2500" b="1" dirty="0">
                <a:latin typeface="Constantia"/>
                <a:cs typeface="Constantia"/>
              </a:rPr>
              <a:t>Output</a:t>
            </a:r>
            <a:r>
              <a:rPr sz="2500" dirty="0">
                <a:latin typeface="Constantia"/>
                <a:cs typeface="Constantia"/>
              </a:rPr>
              <a:t>: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determine</a:t>
            </a:r>
            <a:r>
              <a:rPr sz="2500" spc="-8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maximum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revenue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r</a:t>
            </a:r>
            <a:r>
              <a:rPr sz="2550" i="1" baseline="-16339" dirty="0">
                <a:latin typeface="Times New Roman"/>
                <a:cs typeface="Times New Roman"/>
              </a:rPr>
              <a:t>n</a:t>
            </a:r>
            <a:r>
              <a:rPr sz="2550" i="1" spc="179" baseline="-16339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obtainable </a:t>
            </a:r>
            <a:r>
              <a:rPr sz="2500" dirty="0">
                <a:latin typeface="Constantia"/>
                <a:cs typeface="Constantia"/>
              </a:rPr>
              <a:t>by</a:t>
            </a:r>
            <a:r>
              <a:rPr sz="2500" spc="-14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cutting</a:t>
            </a:r>
            <a:r>
              <a:rPr sz="2500" spc="-4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up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rod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and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selling</a:t>
            </a:r>
            <a:r>
              <a:rPr sz="2500" spc="-2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1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pieces</a:t>
            </a:r>
            <a:endParaRPr sz="25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048" y="28553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90" dirty="0"/>
              <a:t>Rod-</a:t>
            </a:r>
            <a:r>
              <a:rPr spc="-10" dirty="0"/>
              <a:t>cutting</a:t>
            </a:r>
            <a:r>
              <a:rPr spc="-22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8062" y="2022123"/>
            <a:ext cx="3264535" cy="993221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13029" indent="-287631">
              <a:spcBef>
                <a:spcPts val="80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13029" algn="l"/>
              </a:tabLst>
            </a:pPr>
            <a:r>
              <a:rPr sz="2700" spc="-10" dirty="0">
                <a:latin typeface="Constantia"/>
                <a:cs typeface="Constantia"/>
              </a:rPr>
              <a:t>Example</a:t>
            </a:r>
            <a:endParaRPr lang="en-US" sz="2700" dirty="0">
              <a:latin typeface="Constantia"/>
              <a:cs typeface="Constantia"/>
            </a:endParaRPr>
          </a:p>
          <a:p>
            <a:pPr marL="697172" lvl="1" indent="-259693">
              <a:spcBef>
                <a:spcPts val="66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97172" algn="l"/>
              </a:tabLst>
            </a:pP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8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table</a:t>
            </a:r>
            <a:r>
              <a:rPr sz="2500" spc="-13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 p</a:t>
            </a:r>
            <a:r>
              <a:rPr lang="en-US" sz="2500" dirty="0">
                <a:latin typeface="Constantia"/>
                <a:cs typeface="Constantia"/>
              </a:rPr>
              <a:t>r</a:t>
            </a:r>
            <a:r>
              <a:rPr sz="2500" dirty="0">
                <a:latin typeface="Constantia"/>
                <a:cs typeface="Constantia"/>
              </a:rPr>
              <a:t>ices</a:t>
            </a:r>
            <a:r>
              <a:rPr sz="2500" spc="-65" dirty="0">
                <a:latin typeface="Constantia"/>
                <a:cs typeface="Constantia"/>
              </a:rPr>
              <a:t> </a:t>
            </a:r>
            <a:r>
              <a:rPr sz="2500" i="1" spc="-25" dirty="0">
                <a:latin typeface="Constantia"/>
                <a:cs typeface="Constantia"/>
              </a:rPr>
              <a:t>p</a:t>
            </a:r>
            <a:r>
              <a:rPr sz="2550" i="1" spc="-37" baseline="-16339" dirty="0">
                <a:latin typeface="Constantia"/>
                <a:cs typeface="Constantia"/>
              </a:rPr>
              <a:t>i</a:t>
            </a:r>
            <a:endParaRPr sz="2550" baseline="-16339" dirty="0">
              <a:latin typeface="Constantia"/>
              <a:cs typeface="Constant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68369" y="3341115"/>
          <a:ext cx="6976740" cy="778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2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279023" y="5128078"/>
            <a:ext cx="1386205" cy="333375"/>
            <a:chOff x="5399421" y="5128077"/>
            <a:chExt cx="1386205" cy="333375"/>
          </a:xfrm>
        </p:grpSpPr>
        <p:sp>
          <p:nvSpPr>
            <p:cNvPr id="6" name="object 6"/>
            <p:cNvSpPr/>
            <p:nvPr/>
          </p:nvSpPr>
          <p:spPr>
            <a:xfrm>
              <a:off x="6444112" y="5134747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20"/>
                  </a:lnTo>
                  <a:lnTo>
                    <a:pt x="60143" y="222307"/>
                  </a:lnTo>
                  <a:lnTo>
                    <a:pt x="46154" y="273171"/>
                  </a:lnTo>
                  <a:lnTo>
                    <a:pt x="25407" y="307464"/>
                  </a:lnTo>
                  <a:lnTo>
                    <a:pt x="0" y="320040"/>
                  </a:lnTo>
                  <a:lnTo>
                    <a:pt x="269504" y="320040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7" y="222307"/>
                  </a:lnTo>
                  <a:lnTo>
                    <a:pt x="334777" y="160020"/>
                  </a:lnTo>
                  <a:lnTo>
                    <a:pt x="329647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78840" y="5134747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39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20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5" y="307464"/>
                  </a:lnTo>
                  <a:lnTo>
                    <a:pt x="65271" y="320040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5" y="222307"/>
                  </a:lnTo>
                  <a:lnTo>
                    <a:pt x="130544" y="160020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8840" y="5134747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74604" y="5134747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20"/>
                  </a:lnTo>
                  <a:lnTo>
                    <a:pt x="60143" y="222307"/>
                  </a:lnTo>
                  <a:lnTo>
                    <a:pt x="46154" y="273171"/>
                  </a:lnTo>
                  <a:lnTo>
                    <a:pt x="25407" y="307464"/>
                  </a:lnTo>
                  <a:lnTo>
                    <a:pt x="0" y="320040"/>
                  </a:lnTo>
                  <a:lnTo>
                    <a:pt x="269504" y="320040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20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9332" y="5134747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20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5" y="307464"/>
                  </a:lnTo>
                  <a:lnTo>
                    <a:pt x="65271" y="320040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5" y="222307"/>
                  </a:lnTo>
                  <a:lnTo>
                    <a:pt x="130544" y="160020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09332" y="5134747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4022" y="5134747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20"/>
                  </a:lnTo>
                  <a:lnTo>
                    <a:pt x="60143" y="222307"/>
                  </a:lnTo>
                  <a:lnTo>
                    <a:pt x="46154" y="273171"/>
                  </a:lnTo>
                  <a:lnTo>
                    <a:pt x="25407" y="307464"/>
                  </a:lnTo>
                  <a:lnTo>
                    <a:pt x="0" y="320040"/>
                  </a:lnTo>
                  <a:lnTo>
                    <a:pt x="269504" y="320040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7" y="222307"/>
                  </a:lnTo>
                  <a:lnTo>
                    <a:pt x="334777" y="160020"/>
                  </a:lnTo>
                  <a:lnTo>
                    <a:pt x="329647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8750" y="5134747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20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5" y="307464"/>
                  </a:lnTo>
                  <a:lnTo>
                    <a:pt x="65271" y="320040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5" y="222307"/>
                  </a:lnTo>
                  <a:lnTo>
                    <a:pt x="130544" y="160020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8750" y="5134747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1360" y="5134744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06089" y="5134744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7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6089" y="5134745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31384" y="5128075"/>
            <a:ext cx="1393825" cy="333375"/>
            <a:chOff x="3251782" y="5128074"/>
            <a:chExt cx="1393825" cy="333375"/>
          </a:xfrm>
        </p:grpSpPr>
        <p:sp>
          <p:nvSpPr>
            <p:cNvPr id="19" name="object 19"/>
            <p:cNvSpPr/>
            <p:nvPr/>
          </p:nvSpPr>
          <p:spPr>
            <a:xfrm>
              <a:off x="4303839" y="5134744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8567" y="5134744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7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8567" y="5134745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34331" y="5134744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9"/>
                  </a:lnTo>
                  <a:lnTo>
                    <a:pt x="60143" y="222307"/>
                  </a:lnTo>
                  <a:lnTo>
                    <a:pt x="46154" y="273171"/>
                  </a:lnTo>
                  <a:lnTo>
                    <a:pt x="25407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9059" y="5134744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5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5" y="222307"/>
                  </a:lnTo>
                  <a:lnTo>
                    <a:pt x="130544" y="160019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69059" y="5134745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77457" y="5134744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9"/>
                  </a:lnTo>
                  <a:lnTo>
                    <a:pt x="60143" y="222307"/>
                  </a:lnTo>
                  <a:lnTo>
                    <a:pt x="46154" y="273171"/>
                  </a:lnTo>
                  <a:lnTo>
                    <a:pt x="25407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12185" y="5134744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5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5" y="222307"/>
                  </a:lnTo>
                  <a:lnTo>
                    <a:pt x="130544" y="160019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2185" y="5134745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23722" y="513474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8"/>
                  </a:lnTo>
                  <a:lnTo>
                    <a:pt x="60143" y="222305"/>
                  </a:lnTo>
                  <a:lnTo>
                    <a:pt x="46154" y="273170"/>
                  </a:lnTo>
                  <a:lnTo>
                    <a:pt x="25407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1" y="307463"/>
                  </a:lnTo>
                  <a:lnTo>
                    <a:pt x="315658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58450" y="513474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5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6" y="273170"/>
                  </a:lnTo>
                  <a:lnTo>
                    <a:pt x="125415" y="222305"/>
                  </a:lnTo>
                  <a:lnTo>
                    <a:pt x="130544" y="160018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58450" y="5134742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142191" y="5128075"/>
            <a:ext cx="1192530" cy="333375"/>
            <a:chOff x="1262591" y="5128073"/>
            <a:chExt cx="1192530" cy="333375"/>
          </a:xfrm>
        </p:grpSpPr>
        <p:sp>
          <p:nvSpPr>
            <p:cNvPr id="32" name="object 32"/>
            <p:cNvSpPr/>
            <p:nvPr/>
          </p:nvSpPr>
          <p:spPr>
            <a:xfrm>
              <a:off x="2113574" y="513474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39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8"/>
                  </a:lnTo>
                  <a:lnTo>
                    <a:pt x="60142" y="222305"/>
                  </a:lnTo>
                  <a:lnTo>
                    <a:pt x="46154" y="273170"/>
                  </a:lnTo>
                  <a:lnTo>
                    <a:pt x="25406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0" y="307463"/>
                  </a:lnTo>
                  <a:lnTo>
                    <a:pt x="315657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7" y="46868"/>
                  </a:lnTo>
                  <a:lnTo>
                    <a:pt x="294910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48303" y="513474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4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5" y="273170"/>
                  </a:lnTo>
                  <a:lnTo>
                    <a:pt x="125413" y="222305"/>
                  </a:lnTo>
                  <a:lnTo>
                    <a:pt x="130543" y="160018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48303" y="5134742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44066" y="513474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39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8"/>
                  </a:lnTo>
                  <a:lnTo>
                    <a:pt x="60142" y="222305"/>
                  </a:lnTo>
                  <a:lnTo>
                    <a:pt x="46154" y="273170"/>
                  </a:lnTo>
                  <a:lnTo>
                    <a:pt x="25406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1" y="307463"/>
                  </a:lnTo>
                  <a:lnTo>
                    <a:pt x="315658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78795" y="513474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4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5" y="273170"/>
                  </a:lnTo>
                  <a:lnTo>
                    <a:pt x="125413" y="222305"/>
                  </a:lnTo>
                  <a:lnTo>
                    <a:pt x="130543" y="160018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78795" y="5134742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87192" y="513474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39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8"/>
                  </a:lnTo>
                  <a:lnTo>
                    <a:pt x="60142" y="222305"/>
                  </a:lnTo>
                  <a:lnTo>
                    <a:pt x="46154" y="273170"/>
                  </a:lnTo>
                  <a:lnTo>
                    <a:pt x="25406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1" y="307463"/>
                  </a:lnTo>
                  <a:lnTo>
                    <a:pt x="315658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1921" y="513474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39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4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5" y="273170"/>
                  </a:lnTo>
                  <a:lnTo>
                    <a:pt x="125413" y="222305"/>
                  </a:lnTo>
                  <a:lnTo>
                    <a:pt x="130543" y="160018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1921" y="5134742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34531" y="5134740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39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20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40"/>
                  </a:lnTo>
                  <a:lnTo>
                    <a:pt x="269504" y="320040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20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69259" y="5134740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39">
                  <a:moveTo>
                    <a:pt x="65272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20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5" y="307464"/>
                  </a:lnTo>
                  <a:lnTo>
                    <a:pt x="65272" y="320040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4" y="222307"/>
                  </a:lnTo>
                  <a:lnTo>
                    <a:pt x="130543" y="160020"/>
                  </a:lnTo>
                  <a:lnTo>
                    <a:pt x="125414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2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69259" y="5134741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0483901" y="5128075"/>
            <a:ext cx="413384" cy="333375"/>
            <a:chOff x="8604301" y="5128074"/>
            <a:chExt cx="413384" cy="333375"/>
          </a:xfrm>
        </p:grpSpPr>
        <p:sp>
          <p:nvSpPr>
            <p:cNvPr id="45" name="object 45"/>
            <p:cNvSpPr/>
            <p:nvPr/>
          </p:nvSpPr>
          <p:spPr>
            <a:xfrm>
              <a:off x="8676240" y="513474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8"/>
                  </a:lnTo>
                  <a:lnTo>
                    <a:pt x="60142" y="222305"/>
                  </a:lnTo>
                  <a:lnTo>
                    <a:pt x="46154" y="273170"/>
                  </a:lnTo>
                  <a:lnTo>
                    <a:pt x="25406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1" y="307463"/>
                  </a:lnTo>
                  <a:lnTo>
                    <a:pt x="315658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10968" y="513474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39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4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5" y="273170"/>
                  </a:lnTo>
                  <a:lnTo>
                    <a:pt x="125413" y="222305"/>
                  </a:lnTo>
                  <a:lnTo>
                    <a:pt x="130543" y="160018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10968" y="5134742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9460077" y="5128075"/>
            <a:ext cx="923290" cy="333375"/>
            <a:chOff x="7580477" y="5128073"/>
            <a:chExt cx="923290" cy="333375"/>
          </a:xfrm>
        </p:grpSpPr>
        <p:sp>
          <p:nvSpPr>
            <p:cNvPr id="49" name="object 49"/>
            <p:cNvSpPr/>
            <p:nvPr/>
          </p:nvSpPr>
          <p:spPr>
            <a:xfrm>
              <a:off x="8161952" y="513474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8"/>
                  </a:lnTo>
                  <a:lnTo>
                    <a:pt x="60143" y="222305"/>
                  </a:lnTo>
                  <a:lnTo>
                    <a:pt x="46154" y="273170"/>
                  </a:lnTo>
                  <a:lnTo>
                    <a:pt x="25407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1" y="307463"/>
                  </a:lnTo>
                  <a:lnTo>
                    <a:pt x="315658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96680" y="513474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39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5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6" y="273170"/>
                  </a:lnTo>
                  <a:lnTo>
                    <a:pt x="125415" y="222305"/>
                  </a:lnTo>
                  <a:lnTo>
                    <a:pt x="130544" y="160018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6680" y="5134742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05078" y="513474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8"/>
                  </a:lnTo>
                  <a:lnTo>
                    <a:pt x="60142" y="222305"/>
                  </a:lnTo>
                  <a:lnTo>
                    <a:pt x="46154" y="273170"/>
                  </a:lnTo>
                  <a:lnTo>
                    <a:pt x="25406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1" y="307463"/>
                  </a:lnTo>
                  <a:lnTo>
                    <a:pt x="315658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39806" y="513474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39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4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5" y="273170"/>
                  </a:lnTo>
                  <a:lnTo>
                    <a:pt x="125413" y="222305"/>
                  </a:lnTo>
                  <a:lnTo>
                    <a:pt x="130543" y="160018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839806" y="5134742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52416" y="5134740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20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40"/>
                  </a:lnTo>
                  <a:lnTo>
                    <a:pt x="269504" y="320040"/>
                  </a:lnTo>
                  <a:lnTo>
                    <a:pt x="294910" y="307464"/>
                  </a:lnTo>
                  <a:lnTo>
                    <a:pt x="315657" y="273171"/>
                  </a:lnTo>
                  <a:lnTo>
                    <a:pt x="329646" y="222307"/>
                  </a:lnTo>
                  <a:lnTo>
                    <a:pt x="334775" y="160020"/>
                  </a:lnTo>
                  <a:lnTo>
                    <a:pt x="329646" y="97732"/>
                  </a:lnTo>
                  <a:lnTo>
                    <a:pt x="315657" y="46868"/>
                  </a:lnTo>
                  <a:lnTo>
                    <a:pt x="294910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87145" y="5134740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39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20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40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7"/>
                  </a:lnTo>
                  <a:lnTo>
                    <a:pt x="130543" y="160020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87145" y="5134741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39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3901754" y="6198174"/>
            <a:ext cx="683260" cy="333375"/>
            <a:chOff x="2022154" y="6198172"/>
            <a:chExt cx="683260" cy="333375"/>
          </a:xfrm>
        </p:grpSpPr>
        <p:sp>
          <p:nvSpPr>
            <p:cNvPr id="59" name="object 59"/>
            <p:cNvSpPr/>
            <p:nvPr/>
          </p:nvSpPr>
          <p:spPr>
            <a:xfrm>
              <a:off x="2363601" y="6204840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40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9"/>
                  </a:lnTo>
                  <a:lnTo>
                    <a:pt x="60143" y="222306"/>
                  </a:lnTo>
                  <a:lnTo>
                    <a:pt x="46154" y="273170"/>
                  </a:lnTo>
                  <a:lnTo>
                    <a:pt x="25407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0"/>
                  </a:lnTo>
                  <a:lnTo>
                    <a:pt x="329646" y="222306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98330" y="6204840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6"/>
                  </a:lnTo>
                  <a:lnTo>
                    <a:pt x="19117" y="273170"/>
                  </a:lnTo>
                  <a:lnTo>
                    <a:pt x="39865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6" y="273170"/>
                  </a:lnTo>
                  <a:lnTo>
                    <a:pt x="125415" y="222306"/>
                  </a:lnTo>
                  <a:lnTo>
                    <a:pt x="130544" y="160019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98330" y="6204840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94095" y="6204840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40">
                  <a:moveTo>
                    <a:pt x="269502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3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6"/>
                  </a:lnTo>
                  <a:lnTo>
                    <a:pt x="46153" y="273170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2" y="320039"/>
                  </a:lnTo>
                  <a:lnTo>
                    <a:pt x="294909" y="307464"/>
                  </a:lnTo>
                  <a:lnTo>
                    <a:pt x="315657" y="273170"/>
                  </a:lnTo>
                  <a:lnTo>
                    <a:pt x="329646" y="222306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7" y="46868"/>
                  </a:lnTo>
                  <a:lnTo>
                    <a:pt x="294909" y="12575"/>
                  </a:lnTo>
                  <a:lnTo>
                    <a:pt x="269502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28822" y="6204840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2" y="0"/>
                  </a:moveTo>
                  <a:lnTo>
                    <a:pt x="39865" y="12575"/>
                  </a:lnTo>
                  <a:lnTo>
                    <a:pt x="19118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6"/>
                  </a:lnTo>
                  <a:lnTo>
                    <a:pt x="19118" y="273170"/>
                  </a:lnTo>
                  <a:lnTo>
                    <a:pt x="39865" y="307464"/>
                  </a:lnTo>
                  <a:lnTo>
                    <a:pt x="65272" y="320039"/>
                  </a:lnTo>
                  <a:lnTo>
                    <a:pt x="90679" y="307464"/>
                  </a:lnTo>
                  <a:lnTo>
                    <a:pt x="111426" y="273170"/>
                  </a:lnTo>
                  <a:lnTo>
                    <a:pt x="125415" y="222306"/>
                  </a:lnTo>
                  <a:lnTo>
                    <a:pt x="130544" y="160019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9" y="12575"/>
                  </a:lnTo>
                  <a:lnTo>
                    <a:pt x="65272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28822" y="6204840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406957" y="6198174"/>
            <a:ext cx="413384" cy="333375"/>
            <a:chOff x="1527357" y="6198172"/>
            <a:chExt cx="413384" cy="333375"/>
          </a:xfrm>
        </p:grpSpPr>
        <p:sp>
          <p:nvSpPr>
            <p:cNvPr id="66" name="object 66"/>
            <p:cNvSpPr/>
            <p:nvPr/>
          </p:nvSpPr>
          <p:spPr>
            <a:xfrm>
              <a:off x="1599296" y="6204840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6"/>
                  </a:lnTo>
                  <a:lnTo>
                    <a:pt x="46154" y="273170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0"/>
                  </a:lnTo>
                  <a:lnTo>
                    <a:pt x="329646" y="222306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34025" y="6204840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6"/>
                  </a:lnTo>
                  <a:lnTo>
                    <a:pt x="19117" y="273170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0"/>
                  </a:lnTo>
                  <a:lnTo>
                    <a:pt x="125413" y="222306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34025" y="6204840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2901633" y="6198171"/>
            <a:ext cx="413384" cy="333375"/>
            <a:chOff x="1022032" y="6198170"/>
            <a:chExt cx="413384" cy="333375"/>
          </a:xfrm>
        </p:grpSpPr>
        <p:sp>
          <p:nvSpPr>
            <p:cNvPr id="70" name="object 70"/>
            <p:cNvSpPr/>
            <p:nvPr/>
          </p:nvSpPr>
          <p:spPr>
            <a:xfrm>
              <a:off x="1093972" y="6204837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80" h="320040">
                  <a:moveTo>
                    <a:pt x="269503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2" y="160019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3" y="320039"/>
                  </a:lnTo>
                  <a:lnTo>
                    <a:pt x="294910" y="307464"/>
                  </a:lnTo>
                  <a:lnTo>
                    <a:pt x="315657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7" y="46868"/>
                  </a:lnTo>
                  <a:lnTo>
                    <a:pt x="294910" y="12575"/>
                  </a:lnTo>
                  <a:lnTo>
                    <a:pt x="269503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28699" y="6204837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2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5" y="307464"/>
                  </a:lnTo>
                  <a:lnTo>
                    <a:pt x="65272" y="320039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4" y="222307"/>
                  </a:lnTo>
                  <a:lnTo>
                    <a:pt x="130544" y="160019"/>
                  </a:lnTo>
                  <a:lnTo>
                    <a:pt x="125414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2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28699" y="6204838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6242043" y="6198171"/>
            <a:ext cx="413384" cy="333375"/>
            <a:chOff x="4362442" y="6198170"/>
            <a:chExt cx="413384" cy="333375"/>
          </a:xfrm>
        </p:grpSpPr>
        <p:sp>
          <p:nvSpPr>
            <p:cNvPr id="74" name="object 74"/>
            <p:cNvSpPr/>
            <p:nvPr/>
          </p:nvSpPr>
          <p:spPr>
            <a:xfrm>
              <a:off x="4434381" y="6204837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9"/>
                  </a:lnTo>
                  <a:lnTo>
                    <a:pt x="60143" y="222307"/>
                  </a:lnTo>
                  <a:lnTo>
                    <a:pt x="46154" y="273171"/>
                  </a:lnTo>
                  <a:lnTo>
                    <a:pt x="25407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69109" y="6204837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5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5" y="222307"/>
                  </a:lnTo>
                  <a:lnTo>
                    <a:pt x="130544" y="160019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69109" y="6204838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5499842" y="6198171"/>
            <a:ext cx="670560" cy="333375"/>
            <a:chOff x="3620242" y="6198170"/>
            <a:chExt cx="670560" cy="333375"/>
          </a:xfrm>
        </p:grpSpPr>
        <p:sp>
          <p:nvSpPr>
            <p:cNvPr id="78" name="object 78"/>
            <p:cNvSpPr/>
            <p:nvPr/>
          </p:nvSpPr>
          <p:spPr>
            <a:xfrm>
              <a:off x="3949056" y="6204837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9"/>
                  </a:lnTo>
                  <a:lnTo>
                    <a:pt x="60143" y="222307"/>
                  </a:lnTo>
                  <a:lnTo>
                    <a:pt x="46154" y="273171"/>
                  </a:lnTo>
                  <a:lnTo>
                    <a:pt x="25407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83784" y="6204837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5" y="222307"/>
                  </a:lnTo>
                  <a:lnTo>
                    <a:pt x="130544" y="160019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83784" y="6204838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92182" y="6204837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626910" y="6204837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7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26910" y="6204838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5041894" y="6198169"/>
            <a:ext cx="413384" cy="333375"/>
            <a:chOff x="3162294" y="6198168"/>
            <a:chExt cx="413384" cy="333375"/>
          </a:xfrm>
        </p:grpSpPr>
        <p:sp>
          <p:nvSpPr>
            <p:cNvPr id="85" name="object 85"/>
            <p:cNvSpPr/>
            <p:nvPr/>
          </p:nvSpPr>
          <p:spPr>
            <a:xfrm>
              <a:off x="3234234" y="6204835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68962" y="6204835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7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68962" y="6204835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8317570" y="6198169"/>
            <a:ext cx="413384" cy="333375"/>
            <a:chOff x="6437970" y="6198168"/>
            <a:chExt cx="413384" cy="333375"/>
          </a:xfrm>
        </p:grpSpPr>
        <p:sp>
          <p:nvSpPr>
            <p:cNvPr id="89" name="object 89"/>
            <p:cNvSpPr/>
            <p:nvPr/>
          </p:nvSpPr>
          <p:spPr>
            <a:xfrm>
              <a:off x="6509909" y="6204835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444637" y="6204835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7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444637" y="6204835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7145846" y="6198168"/>
            <a:ext cx="1116965" cy="333375"/>
            <a:chOff x="5266244" y="6198166"/>
            <a:chExt cx="1116965" cy="333375"/>
          </a:xfrm>
        </p:grpSpPr>
        <p:sp>
          <p:nvSpPr>
            <p:cNvPr id="93" name="object 93"/>
            <p:cNvSpPr/>
            <p:nvPr/>
          </p:nvSpPr>
          <p:spPr>
            <a:xfrm>
              <a:off x="6041426" y="6204835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976154" y="6204835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7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976154" y="6204835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90844" y="6204835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7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0" y="307464"/>
                  </a:lnTo>
                  <a:lnTo>
                    <a:pt x="315657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7" y="46868"/>
                  </a:lnTo>
                  <a:lnTo>
                    <a:pt x="294910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525572" y="6204835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7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525572" y="6204835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338183" y="6204834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8"/>
                  </a:lnTo>
                  <a:lnTo>
                    <a:pt x="60142" y="222305"/>
                  </a:lnTo>
                  <a:lnTo>
                    <a:pt x="46154" y="273170"/>
                  </a:lnTo>
                  <a:lnTo>
                    <a:pt x="25406" y="307463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0" y="307463"/>
                  </a:lnTo>
                  <a:lnTo>
                    <a:pt x="315657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7" y="46868"/>
                  </a:lnTo>
                  <a:lnTo>
                    <a:pt x="294910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72911" y="6204834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4" y="307463"/>
                  </a:lnTo>
                  <a:lnTo>
                    <a:pt x="65271" y="320039"/>
                  </a:lnTo>
                  <a:lnTo>
                    <a:pt x="90678" y="307463"/>
                  </a:lnTo>
                  <a:lnTo>
                    <a:pt x="111425" y="273170"/>
                  </a:lnTo>
                  <a:lnTo>
                    <a:pt x="125413" y="222305"/>
                  </a:lnTo>
                  <a:lnTo>
                    <a:pt x="130543" y="160018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72911" y="6204833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10694183" y="6198168"/>
            <a:ext cx="413384" cy="333375"/>
            <a:chOff x="8814582" y="6198167"/>
            <a:chExt cx="413384" cy="333375"/>
          </a:xfrm>
        </p:grpSpPr>
        <p:sp>
          <p:nvSpPr>
            <p:cNvPr id="103" name="object 103"/>
            <p:cNvSpPr/>
            <p:nvPr/>
          </p:nvSpPr>
          <p:spPr>
            <a:xfrm>
              <a:off x="8886521" y="6204835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6"/>
                  </a:lnTo>
                  <a:lnTo>
                    <a:pt x="46154" y="273170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0"/>
                  </a:lnTo>
                  <a:lnTo>
                    <a:pt x="329646" y="222306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821249" y="6204835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6"/>
                  </a:lnTo>
                  <a:lnTo>
                    <a:pt x="19117" y="273170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0"/>
                  </a:lnTo>
                  <a:lnTo>
                    <a:pt x="125413" y="222306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821249" y="6204834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10214122" y="6198168"/>
            <a:ext cx="413384" cy="333375"/>
            <a:chOff x="8334522" y="6198167"/>
            <a:chExt cx="413384" cy="333375"/>
          </a:xfrm>
        </p:grpSpPr>
        <p:sp>
          <p:nvSpPr>
            <p:cNvPr id="107" name="object 107"/>
            <p:cNvSpPr/>
            <p:nvPr/>
          </p:nvSpPr>
          <p:spPr>
            <a:xfrm>
              <a:off x="8406461" y="6204835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6"/>
                  </a:lnTo>
                  <a:lnTo>
                    <a:pt x="46154" y="273170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0"/>
                  </a:lnTo>
                  <a:lnTo>
                    <a:pt x="329646" y="222306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341189" y="6204835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6"/>
                  </a:lnTo>
                  <a:lnTo>
                    <a:pt x="19117" y="273170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0"/>
                  </a:lnTo>
                  <a:lnTo>
                    <a:pt x="125413" y="222306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341189" y="6204834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9734060" y="6198168"/>
            <a:ext cx="413384" cy="333375"/>
            <a:chOff x="7854460" y="6198167"/>
            <a:chExt cx="413384" cy="333375"/>
          </a:xfrm>
        </p:grpSpPr>
        <p:sp>
          <p:nvSpPr>
            <p:cNvPr id="111" name="object 111"/>
            <p:cNvSpPr/>
            <p:nvPr/>
          </p:nvSpPr>
          <p:spPr>
            <a:xfrm>
              <a:off x="7926401" y="6204835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2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3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6"/>
                  </a:lnTo>
                  <a:lnTo>
                    <a:pt x="46153" y="273170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2" y="320039"/>
                  </a:lnTo>
                  <a:lnTo>
                    <a:pt x="294909" y="307464"/>
                  </a:lnTo>
                  <a:lnTo>
                    <a:pt x="315657" y="273170"/>
                  </a:lnTo>
                  <a:lnTo>
                    <a:pt x="329646" y="222306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7" y="46868"/>
                  </a:lnTo>
                  <a:lnTo>
                    <a:pt x="294909" y="12575"/>
                  </a:lnTo>
                  <a:lnTo>
                    <a:pt x="269502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861128" y="6204835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2" y="0"/>
                  </a:moveTo>
                  <a:lnTo>
                    <a:pt x="39865" y="12575"/>
                  </a:lnTo>
                  <a:lnTo>
                    <a:pt x="19118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6"/>
                  </a:lnTo>
                  <a:lnTo>
                    <a:pt x="19118" y="273170"/>
                  </a:lnTo>
                  <a:lnTo>
                    <a:pt x="39865" y="307464"/>
                  </a:lnTo>
                  <a:lnTo>
                    <a:pt x="65272" y="320039"/>
                  </a:lnTo>
                  <a:lnTo>
                    <a:pt x="90679" y="307464"/>
                  </a:lnTo>
                  <a:lnTo>
                    <a:pt x="111426" y="273170"/>
                  </a:lnTo>
                  <a:lnTo>
                    <a:pt x="125415" y="222306"/>
                  </a:lnTo>
                  <a:lnTo>
                    <a:pt x="130544" y="160019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9" y="12575"/>
                  </a:lnTo>
                  <a:lnTo>
                    <a:pt x="65272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61128" y="6204834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9254000" y="6198166"/>
            <a:ext cx="413384" cy="333375"/>
            <a:chOff x="7374399" y="6198165"/>
            <a:chExt cx="413384" cy="333375"/>
          </a:xfrm>
        </p:grpSpPr>
        <p:sp>
          <p:nvSpPr>
            <p:cNvPr id="115" name="object 115"/>
            <p:cNvSpPr/>
            <p:nvPr/>
          </p:nvSpPr>
          <p:spPr>
            <a:xfrm>
              <a:off x="7446338" y="6204832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9"/>
                  </a:lnTo>
                  <a:lnTo>
                    <a:pt x="60143" y="222307"/>
                  </a:lnTo>
                  <a:lnTo>
                    <a:pt x="46154" y="273171"/>
                  </a:lnTo>
                  <a:lnTo>
                    <a:pt x="25407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7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381066" y="6204832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1" y="0"/>
                  </a:moveTo>
                  <a:lnTo>
                    <a:pt x="39865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7"/>
                  </a:lnTo>
                  <a:lnTo>
                    <a:pt x="19117" y="273171"/>
                  </a:lnTo>
                  <a:lnTo>
                    <a:pt x="39865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5" y="222307"/>
                  </a:lnTo>
                  <a:lnTo>
                    <a:pt x="130544" y="160019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381066" y="6204832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046190" y="4289553"/>
            <a:ext cx="717423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489" indent="-259693">
              <a:spcBef>
                <a:spcPts val="10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310489" algn="l"/>
              </a:tabLst>
            </a:pPr>
            <a:r>
              <a:rPr sz="2500" dirty="0">
                <a:latin typeface="Constantia"/>
                <a:cs typeface="Constantia"/>
              </a:rPr>
              <a:t>When</a:t>
            </a:r>
            <a:r>
              <a:rPr sz="2500" spc="-25" dirty="0">
                <a:latin typeface="Constantia"/>
                <a:cs typeface="Constant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n</a:t>
            </a:r>
            <a:r>
              <a:rPr sz="2500" i="1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=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4</a:t>
            </a:r>
            <a:r>
              <a:rPr sz="2500" dirty="0">
                <a:latin typeface="Constantia"/>
                <a:cs typeface="Constantia"/>
              </a:rPr>
              <a:t>,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cut</a:t>
            </a:r>
            <a:r>
              <a:rPr sz="2500" spc="-8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5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length</a:t>
            </a:r>
            <a:r>
              <a:rPr sz="2500" spc="-35" dirty="0">
                <a:latin typeface="Constantia"/>
                <a:cs typeface="Constant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n</a:t>
            </a:r>
            <a:r>
              <a:rPr sz="2500" i="1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onstantia"/>
                <a:cs typeface="Constantia"/>
              </a:rPr>
              <a:t>in</a:t>
            </a:r>
            <a:r>
              <a:rPr sz="2500" spc="-20" dirty="0">
                <a:latin typeface="Constantia"/>
                <a:cs typeface="Constantia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</a:t>
            </a:r>
            <a:r>
              <a:rPr sz="2550" i="1" baseline="26143" dirty="0">
                <a:latin typeface="Times New Roman"/>
                <a:cs typeface="Times New Roman"/>
              </a:rPr>
              <a:t>n</a:t>
            </a:r>
            <a:r>
              <a:rPr sz="2550" baseline="26143" dirty="0">
                <a:latin typeface="Symbol"/>
                <a:cs typeface="Symbol"/>
              </a:rPr>
              <a:t></a:t>
            </a:r>
            <a:r>
              <a:rPr sz="2550" baseline="26143" dirty="0">
                <a:latin typeface="Times New Roman"/>
                <a:cs typeface="Times New Roman"/>
              </a:rPr>
              <a:t>1</a:t>
            </a:r>
            <a:r>
              <a:rPr sz="2550" spc="187" baseline="26143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different</a:t>
            </a:r>
            <a:r>
              <a:rPr sz="2500" spc="-120" dirty="0">
                <a:latin typeface="Constantia"/>
                <a:cs typeface="Constantia"/>
              </a:rPr>
              <a:t> </a:t>
            </a:r>
            <a:r>
              <a:rPr sz="2500" spc="-20" dirty="0">
                <a:latin typeface="Constantia"/>
                <a:cs typeface="Constantia"/>
              </a:rPr>
              <a:t>ways</a:t>
            </a:r>
            <a:endParaRPr sz="2500">
              <a:latin typeface="Constantia"/>
              <a:cs typeface="Constantia"/>
            </a:endParaRPr>
          </a:p>
          <a:p>
            <a:pPr marL="645106">
              <a:spcBef>
                <a:spcPts val="1310"/>
              </a:spcBef>
              <a:tabLst>
                <a:tab pos="2255331" algn="l"/>
                <a:tab pos="2975360" algn="l"/>
                <a:tab pos="4554473" algn="l"/>
                <a:tab pos="5215453" algn="l"/>
                <a:tab pos="6874569" algn="l"/>
              </a:tabLst>
            </a:pPr>
            <a:r>
              <a:rPr sz="1500" spc="-50" dirty="0">
                <a:latin typeface="Times New Roman"/>
                <a:cs typeface="Times New Roman"/>
              </a:rPr>
              <a:t>9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50" dirty="0">
                <a:latin typeface="Times New Roman"/>
                <a:cs typeface="Times New Roman"/>
              </a:rPr>
              <a:t>1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50" dirty="0">
                <a:latin typeface="Times New Roman"/>
                <a:cs typeface="Times New Roman"/>
              </a:rPr>
              <a:t>8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50" dirty="0">
                <a:latin typeface="Times New Roman"/>
                <a:cs typeface="Times New Roman"/>
              </a:rPr>
              <a:t>5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50" dirty="0">
                <a:latin typeface="Times New Roman"/>
                <a:cs typeface="Times New Roman"/>
              </a:rPr>
              <a:t>5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50" dirty="0">
                <a:latin typeface="Times New Roman"/>
                <a:cs typeface="Times New Roman"/>
              </a:rPr>
              <a:t>8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0649898" y="4837176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059477" y="5907023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594280" y="5907023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238572" y="5903976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209218" y="5910071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769288" y="5907023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409369" y="5907023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428443" y="5907023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009568" y="5907023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489627" y="5907023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9390792" y="5900928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9891908" y="5900928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0388813" y="5907023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0889929" y="5907023"/>
            <a:ext cx="1206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042663" y="4759959"/>
            <a:ext cx="1826260" cy="958850"/>
          </a:xfrm>
          <a:custGeom>
            <a:avLst/>
            <a:gdLst/>
            <a:ahLst/>
            <a:cxnLst/>
            <a:rect l="l" t="t" r="r" b="b"/>
            <a:pathLst>
              <a:path w="1826259" h="958850">
                <a:moveTo>
                  <a:pt x="0" y="479272"/>
                </a:moveTo>
                <a:lnTo>
                  <a:pt x="8334" y="414238"/>
                </a:lnTo>
                <a:lnTo>
                  <a:pt x="32613" y="351862"/>
                </a:lnTo>
                <a:lnTo>
                  <a:pt x="71748" y="292717"/>
                </a:lnTo>
                <a:lnTo>
                  <a:pt x="124652" y="237374"/>
                </a:lnTo>
                <a:lnTo>
                  <a:pt x="155927" y="211306"/>
                </a:lnTo>
                <a:lnTo>
                  <a:pt x="190236" y="186403"/>
                </a:lnTo>
                <a:lnTo>
                  <a:pt x="227444" y="162735"/>
                </a:lnTo>
                <a:lnTo>
                  <a:pt x="267413" y="140375"/>
                </a:lnTo>
                <a:lnTo>
                  <a:pt x="310009" y="119394"/>
                </a:lnTo>
                <a:lnTo>
                  <a:pt x="355096" y="99862"/>
                </a:lnTo>
                <a:lnTo>
                  <a:pt x="402536" y="81852"/>
                </a:lnTo>
                <a:lnTo>
                  <a:pt x="452195" y="65434"/>
                </a:lnTo>
                <a:lnTo>
                  <a:pt x="503936" y="50681"/>
                </a:lnTo>
                <a:lnTo>
                  <a:pt x="557624" y="37663"/>
                </a:lnTo>
                <a:lnTo>
                  <a:pt x="613122" y="26452"/>
                </a:lnTo>
                <a:lnTo>
                  <a:pt x="670294" y="17120"/>
                </a:lnTo>
                <a:lnTo>
                  <a:pt x="729005" y="9737"/>
                </a:lnTo>
                <a:lnTo>
                  <a:pt x="789118" y="4375"/>
                </a:lnTo>
                <a:lnTo>
                  <a:pt x="850498" y="1105"/>
                </a:lnTo>
                <a:lnTo>
                  <a:pt x="913008" y="0"/>
                </a:lnTo>
                <a:lnTo>
                  <a:pt x="975518" y="1105"/>
                </a:lnTo>
                <a:lnTo>
                  <a:pt x="1036898" y="4375"/>
                </a:lnTo>
                <a:lnTo>
                  <a:pt x="1097011" y="9737"/>
                </a:lnTo>
                <a:lnTo>
                  <a:pt x="1155722" y="17120"/>
                </a:lnTo>
                <a:lnTo>
                  <a:pt x="1212894" y="26452"/>
                </a:lnTo>
                <a:lnTo>
                  <a:pt x="1268392" y="37663"/>
                </a:lnTo>
                <a:lnTo>
                  <a:pt x="1322080" y="50681"/>
                </a:lnTo>
                <a:lnTo>
                  <a:pt x="1373821" y="65434"/>
                </a:lnTo>
                <a:lnTo>
                  <a:pt x="1423480" y="81852"/>
                </a:lnTo>
                <a:lnTo>
                  <a:pt x="1470920" y="99862"/>
                </a:lnTo>
                <a:lnTo>
                  <a:pt x="1516006" y="119394"/>
                </a:lnTo>
                <a:lnTo>
                  <a:pt x="1558602" y="140375"/>
                </a:lnTo>
                <a:lnTo>
                  <a:pt x="1598572" y="162735"/>
                </a:lnTo>
                <a:lnTo>
                  <a:pt x="1635780" y="186403"/>
                </a:lnTo>
                <a:lnTo>
                  <a:pt x="1670089" y="211306"/>
                </a:lnTo>
                <a:lnTo>
                  <a:pt x="1701364" y="237374"/>
                </a:lnTo>
                <a:lnTo>
                  <a:pt x="1729469" y="264535"/>
                </a:lnTo>
                <a:lnTo>
                  <a:pt x="1775624" y="321850"/>
                </a:lnTo>
                <a:lnTo>
                  <a:pt x="1807467" y="382682"/>
                </a:lnTo>
                <a:lnTo>
                  <a:pt x="1823910" y="446458"/>
                </a:lnTo>
                <a:lnTo>
                  <a:pt x="1826017" y="479272"/>
                </a:lnTo>
                <a:lnTo>
                  <a:pt x="1823910" y="512086"/>
                </a:lnTo>
                <a:lnTo>
                  <a:pt x="1807467" y="575862"/>
                </a:lnTo>
                <a:lnTo>
                  <a:pt x="1775624" y="636693"/>
                </a:lnTo>
                <a:lnTo>
                  <a:pt x="1729469" y="694009"/>
                </a:lnTo>
                <a:lnTo>
                  <a:pt x="1701364" y="721170"/>
                </a:lnTo>
                <a:lnTo>
                  <a:pt x="1670089" y="747238"/>
                </a:lnTo>
                <a:lnTo>
                  <a:pt x="1635780" y="772141"/>
                </a:lnTo>
                <a:lnTo>
                  <a:pt x="1598572" y="795808"/>
                </a:lnTo>
                <a:lnTo>
                  <a:pt x="1558602" y="818169"/>
                </a:lnTo>
                <a:lnTo>
                  <a:pt x="1516006" y="839150"/>
                </a:lnTo>
                <a:lnTo>
                  <a:pt x="1470920" y="858682"/>
                </a:lnTo>
                <a:lnTo>
                  <a:pt x="1423480" y="876692"/>
                </a:lnTo>
                <a:lnTo>
                  <a:pt x="1373821" y="893110"/>
                </a:lnTo>
                <a:lnTo>
                  <a:pt x="1322080" y="907863"/>
                </a:lnTo>
                <a:lnTo>
                  <a:pt x="1268392" y="920881"/>
                </a:lnTo>
                <a:lnTo>
                  <a:pt x="1212894" y="932092"/>
                </a:lnTo>
                <a:lnTo>
                  <a:pt x="1155722" y="941424"/>
                </a:lnTo>
                <a:lnTo>
                  <a:pt x="1097011" y="948807"/>
                </a:lnTo>
                <a:lnTo>
                  <a:pt x="1036898" y="954169"/>
                </a:lnTo>
                <a:lnTo>
                  <a:pt x="975518" y="957439"/>
                </a:lnTo>
                <a:lnTo>
                  <a:pt x="913008" y="958544"/>
                </a:lnTo>
                <a:lnTo>
                  <a:pt x="850498" y="957439"/>
                </a:lnTo>
                <a:lnTo>
                  <a:pt x="789118" y="954169"/>
                </a:lnTo>
                <a:lnTo>
                  <a:pt x="729005" y="948807"/>
                </a:lnTo>
                <a:lnTo>
                  <a:pt x="670294" y="941424"/>
                </a:lnTo>
                <a:lnTo>
                  <a:pt x="613122" y="932092"/>
                </a:lnTo>
                <a:lnTo>
                  <a:pt x="557624" y="920881"/>
                </a:lnTo>
                <a:lnTo>
                  <a:pt x="503936" y="907863"/>
                </a:lnTo>
                <a:lnTo>
                  <a:pt x="452195" y="893110"/>
                </a:lnTo>
                <a:lnTo>
                  <a:pt x="402536" y="876692"/>
                </a:lnTo>
                <a:lnTo>
                  <a:pt x="355096" y="858682"/>
                </a:lnTo>
                <a:lnTo>
                  <a:pt x="310009" y="839150"/>
                </a:lnTo>
                <a:lnTo>
                  <a:pt x="267413" y="818169"/>
                </a:lnTo>
                <a:lnTo>
                  <a:pt x="227444" y="795808"/>
                </a:lnTo>
                <a:lnTo>
                  <a:pt x="190236" y="772141"/>
                </a:lnTo>
                <a:lnTo>
                  <a:pt x="155927" y="747238"/>
                </a:lnTo>
                <a:lnTo>
                  <a:pt x="124652" y="721170"/>
                </a:lnTo>
                <a:lnTo>
                  <a:pt x="96547" y="694009"/>
                </a:lnTo>
                <a:lnTo>
                  <a:pt x="50392" y="636693"/>
                </a:lnTo>
                <a:lnTo>
                  <a:pt x="18549" y="575862"/>
                </a:lnTo>
                <a:lnTo>
                  <a:pt x="2106" y="512086"/>
                </a:lnTo>
                <a:lnTo>
                  <a:pt x="0" y="479272"/>
                </a:lnTo>
                <a:close/>
              </a:path>
            </a:pathLst>
          </a:custGeom>
          <a:ln w="40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5</a:t>
            </a:fld>
            <a:endParaRPr spc="-25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541B1D-6A66-E9F0-1EBA-F2304299C2A7}"/>
              </a:ext>
            </a:extLst>
          </p:cNvPr>
          <p:cNvSpPr txBox="1"/>
          <p:nvPr/>
        </p:nvSpPr>
        <p:spPr>
          <a:xfrm>
            <a:off x="7986566" y="6858000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value r_4 = 10</a:t>
            </a:r>
          </a:p>
          <a:p>
            <a:r>
              <a:rPr lang="en-US" dirty="0"/>
              <a:t>Cutting pieces are 2, 2 inches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90" dirty="0"/>
              <a:t>Rod-</a:t>
            </a:r>
            <a:r>
              <a:rPr spc="-10" dirty="0"/>
              <a:t>cutting</a:t>
            </a:r>
            <a:r>
              <a:rPr spc="-22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71592" y="2332735"/>
            <a:ext cx="9857008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091" indent="-259693">
              <a:spcBef>
                <a:spcPts val="10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285091" algn="l"/>
              </a:tabLst>
            </a:pPr>
            <a:r>
              <a:rPr sz="2500" dirty="0">
                <a:latin typeface="Constantia"/>
                <a:cs typeface="Constantia"/>
              </a:rPr>
              <a:t>When</a:t>
            </a:r>
            <a:r>
              <a:rPr sz="2500" spc="-35" dirty="0">
                <a:latin typeface="Constantia"/>
                <a:cs typeface="Constant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n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= 7</a:t>
            </a:r>
            <a:r>
              <a:rPr sz="2500" dirty="0">
                <a:latin typeface="Constantia"/>
                <a:cs typeface="Constantia"/>
              </a:rPr>
              <a:t>,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rod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5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length</a:t>
            </a:r>
            <a:r>
              <a:rPr sz="2500" spc="-40" dirty="0">
                <a:latin typeface="Constantia"/>
                <a:cs typeface="Constantia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7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onstantia"/>
                <a:cs typeface="Constantia"/>
              </a:rPr>
              <a:t>is</a:t>
            </a:r>
            <a:r>
              <a:rPr sz="2500" spc="-1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cut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into</a:t>
            </a:r>
            <a:r>
              <a:rPr sz="2500" spc="-8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three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pieces</a:t>
            </a:r>
            <a:endParaRPr sz="2500" dirty="0">
              <a:latin typeface="Constantia"/>
              <a:cs typeface="Constantia"/>
            </a:endParaRPr>
          </a:p>
          <a:p>
            <a:pPr marL="284456"/>
            <a:r>
              <a:rPr sz="2500" dirty="0">
                <a:latin typeface="Times New Roman"/>
                <a:cs typeface="Times New Roman"/>
              </a:rPr>
              <a:t>7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=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+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+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3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onstantia"/>
                <a:cs typeface="Constantia"/>
              </a:rPr>
              <a:t>–</a:t>
            </a:r>
            <a:r>
              <a:rPr sz="2500" spc="-2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two</a:t>
            </a:r>
            <a:r>
              <a:rPr sz="2500" spc="-1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length</a:t>
            </a:r>
            <a:r>
              <a:rPr sz="2500" spc="-35" dirty="0">
                <a:latin typeface="Constantia"/>
                <a:cs typeface="Constantia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onstantia"/>
                <a:cs typeface="Constantia"/>
              </a:rPr>
              <a:t>and</a:t>
            </a:r>
            <a:r>
              <a:rPr sz="2500" spc="-5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one</a:t>
            </a:r>
            <a:r>
              <a:rPr sz="2500" spc="-114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5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length</a:t>
            </a:r>
            <a:r>
              <a:rPr sz="2500" spc="-25" dirty="0">
                <a:latin typeface="Constantia"/>
                <a:cs typeface="Constantia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3</a:t>
            </a:r>
            <a:r>
              <a:rPr lang="en-US" sz="2500" spc="-50" dirty="0">
                <a:latin typeface="Times New Roman"/>
                <a:cs typeface="Times New Roman"/>
              </a:rPr>
              <a:t>, </a:t>
            </a:r>
            <a:r>
              <a:rPr lang="en-US" sz="2500" spc="-50" dirty="0">
                <a:solidFill>
                  <a:srgbClr val="FF0000"/>
                </a:solidFill>
                <a:latin typeface="Times New Roman"/>
                <a:cs typeface="Times New Roman"/>
              </a:rPr>
              <a:t>optimal value is 18</a:t>
            </a:r>
            <a:endParaRPr sz="25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84456" marR="700346" indent="-259693">
              <a:spcBef>
                <a:spcPts val="695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284456" algn="l"/>
              </a:tabLst>
            </a:pPr>
            <a:r>
              <a:rPr sz="2500" dirty="0">
                <a:latin typeface="Constantia"/>
                <a:cs typeface="Constantia"/>
              </a:rPr>
              <a:t>If</a:t>
            </a:r>
            <a:r>
              <a:rPr sz="2500" spc="-1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optimal</a:t>
            </a:r>
            <a:r>
              <a:rPr sz="2500" spc="-5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solution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cuts</a:t>
            </a:r>
            <a:r>
              <a:rPr sz="2500" spc="-7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rod into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k</a:t>
            </a:r>
            <a:r>
              <a:rPr sz="2500" i="1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pieces </a:t>
            </a:r>
            <a:r>
              <a:rPr sz="2500" dirty="0">
                <a:latin typeface="Constantia"/>
                <a:cs typeface="Constantia"/>
              </a:rPr>
              <a:t>for</a:t>
            </a:r>
            <a:r>
              <a:rPr sz="2500" spc="-85" dirty="0">
                <a:latin typeface="Constantia"/>
                <a:cs typeface="Constantia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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k </a:t>
            </a:r>
            <a:r>
              <a:rPr sz="2500" dirty="0">
                <a:latin typeface="Symbol"/>
                <a:cs typeface="Symbol"/>
              </a:rPr>
              <a:t>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n</a:t>
            </a:r>
            <a:r>
              <a:rPr sz="2500" dirty="0">
                <a:latin typeface="Constantia"/>
                <a:cs typeface="Constantia"/>
              </a:rPr>
              <a:t>,</a:t>
            </a:r>
            <a:r>
              <a:rPr sz="2500" spc="-3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then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an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optimal</a:t>
            </a:r>
            <a:r>
              <a:rPr sz="2500" spc="-6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decomposition</a:t>
            </a:r>
            <a:endParaRPr sz="2500" dirty="0">
              <a:latin typeface="Constantia"/>
              <a:cs typeface="Constantia"/>
            </a:endParaRPr>
          </a:p>
          <a:p>
            <a:pPr marL="1532762">
              <a:spcBef>
                <a:spcPts val="610"/>
              </a:spcBef>
            </a:pPr>
            <a:r>
              <a:rPr sz="2200" i="1" dirty="0">
                <a:latin typeface="Times New Roman"/>
                <a:cs typeface="Times New Roman"/>
              </a:rPr>
              <a:t>n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50" baseline="-18518" dirty="0">
                <a:latin typeface="Times New Roman"/>
                <a:cs typeface="Times New Roman"/>
              </a:rPr>
              <a:t>1</a:t>
            </a:r>
            <a:r>
              <a:rPr sz="2250" spc="240" baseline="-185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+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50" baseline="-18518" dirty="0">
                <a:latin typeface="Times New Roman"/>
                <a:cs typeface="Times New Roman"/>
              </a:rPr>
              <a:t>2</a:t>
            </a:r>
            <a:r>
              <a:rPr sz="2250" spc="240" baseline="-18518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+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... + </a:t>
            </a:r>
            <a:r>
              <a:rPr sz="2200" i="1" spc="-25" dirty="0">
                <a:latin typeface="Times New Roman"/>
                <a:cs typeface="Times New Roman"/>
              </a:rPr>
              <a:t>i</a:t>
            </a:r>
            <a:r>
              <a:rPr sz="2250" i="1" spc="-37" baseline="-18518" dirty="0">
                <a:latin typeface="Times New Roman"/>
                <a:cs typeface="Times New Roman"/>
              </a:rPr>
              <a:t>k</a:t>
            </a:r>
            <a:endParaRPr sz="2250" baseline="-18518" dirty="0">
              <a:latin typeface="Times New Roman"/>
              <a:cs typeface="Times New Roman"/>
            </a:endParaRPr>
          </a:p>
          <a:p>
            <a:pPr marL="285091" indent="-259693">
              <a:spcBef>
                <a:spcPts val="54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285091" algn="l"/>
              </a:tabLst>
            </a:pPr>
            <a:r>
              <a:rPr sz="2500" dirty="0">
                <a:latin typeface="Constantia"/>
                <a:cs typeface="Constantia"/>
              </a:rPr>
              <a:t>Provides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maximum</a:t>
            </a:r>
            <a:r>
              <a:rPr sz="2500" spc="-13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corresponding</a:t>
            </a:r>
            <a:r>
              <a:rPr sz="2500" spc="-7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revenue</a:t>
            </a:r>
            <a:endParaRPr sz="25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4697" y="5232429"/>
            <a:ext cx="78105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900" i="1" spc="-50" dirty="0">
                <a:latin typeface="Times New Roman"/>
                <a:cs typeface="Times New Roman"/>
              </a:rPr>
              <a:t>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9481" y="4954419"/>
            <a:ext cx="2477770" cy="4462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796">
              <a:lnSpc>
                <a:spcPts val="2410"/>
              </a:lnSpc>
              <a:spcBef>
                <a:spcPts val="135"/>
              </a:spcBef>
              <a:tabLst>
                <a:tab pos="915593" algn="l"/>
                <a:tab pos="1504189" algn="l"/>
              </a:tabLst>
            </a:pPr>
            <a:r>
              <a:rPr sz="2200" i="1" dirty="0">
                <a:latin typeface="Times New Roman"/>
                <a:cs typeface="Times New Roman"/>
              </a:rPr>
              <a:t>r</a:t>
            </a:r>
            <a:r>
              <a:rPr sz="1950" i="1" baseline="-23504" dirty="0">
                <a:latin typeface="Times New Roman"/>
                <a:cs typeface="Times New Roman"/>
              </a:rPr>
              <a:t>n</a:t>
            </a:r>
            <a:r>
              <a:rPr sz="1950" i="1" spc="540" baseline="-235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p</a:t>
            </a:r>
            <a:r>
              <a:rPr sz="1950" i="1" spc="-37" baseline="-23504" dirty="0">
                <a:latin typeface="Times New Roman"/>
                <a:cs typeface="Times New Roman"/>
              </a:rPr>
              <a:t>i</a:t>
            </a:r>
            <a:r>
              <a:rPr sz="1950" i="1" baseline="-23504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p</a:t>
            </a:r>
            <a:r>
              <a:rPr sz="1950" i="1" spc="-37" baseline="-23504" dirty="0">
                <a:latin typeface="Times New Roman"/>
                <a:cs typeface="Times New Roman"/>
              </a:rPr>
              <a:t>i</a:t>
            </a:r>
            <a:r>
              <a:rPr sz="1950" i="1" baseline="-23504" dirty="0">
                <a:latin typeface="Times New Roman"/>
                <a:cs typeface="Times New Roman"/>
              </a:rPr>
              <a:t>	</a:t>
            </a:r>
            <a:r>
              <a:rPr sz="2200" spc="700" dirty="0">
                <a:latin typeface="Symbol"/>
                <a:cs typeface="Symbol"/>
              </a:rPr>
              <a:t></a:t>
            </a:r>
            <a:r>
              <a:rPr sz="2200" spc="700" dirty="0">
                <a:latin typeface="Calibri"/>
                <a:cs typeface="Calibri"/>
              </a:rPr>
              <a:t>.</a:t>
            </a:r>
            <a:r>
              <a:rPr sz="2200" spc="700" dirty="0">
                <a:latin typeface="Symbol"/>
                <a:cs typeface="Symbol"/>
              </a:rPr>
              <a:t>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p</a:t>
            </a:r>
            <a:r>
              <a:rPr sz="1950" i="1" spc="-37" baseline="-23504" dirty="0">
                <a:latin typeface="Times New Roman"/>
                <a:cs typeface="Times New Roman"/>
              </a:rPr>
              <a:t>i</a:t>
            </a:r>
            <a:endParaRPr sz="1950" baseline="-23504" dirty="0">
              <a:latin typeface="Times New Roman"/>
              <a:cs typeface="Times New Roman"/>
            </a:endParaRPr>
          </a:p>
          <a:p>
            <a:pPr marL="754952">
              <a:lnSpc>
                <a:spcPts val="850"/>
              </a:lnSpc>
              <a:tabLst>
                <a:tab pos="1343548" algn="l"/>
              </a:tabLst>
            </a:pPr>
            <a:r>
              <a:rPr sz="900" b="1" spc="-50" dirty="0">
                <a:latin typeface="Courier New"/>
                <a:cs typeface="Courier New"/>
              </a:rPr>
              <a:t>1</a:t>
            </a:r>
            <a:r>
              <a:rPr sz="900" b="1" dirty="0">
                <a:latin typeface="Courier New"/>
                <a:cs typeface="Courier New"/>
              </a:rPr>
              <a:t>	</a:t>
            </a:r>
            <a:r>
              <a:rPr sz="900" b="1" spc="-50" dirty="0">
                <a:latin typeface="Courier New"/>
                <a:cs typeface="Courier New"/>
              </a:rPr>
              <a:t>2</a:t>
            </a:r>
            <a:endParaRPr sz="900" dirty="0">
              <a:latin typeface="Courier New"/>
              <a:cs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F16182-6020-2020-09C2-9E308F084C45}"/>
                  </a:ext>
                </a:extLst>
              </p14:cNvPr>
              <p14:cNvContentPartPr/>
              <p14:nvPr/>
            </p14:nvContentPartPr>
            <p14:xfrm>
              <a:off x="12485846" y="7092926"/>
              <a:ext cx="291240" cy="169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F16182-6020-2020-09C2-9E308F084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9726" y="7086806"/>
                <a:ext cx="303480" cy="18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7"/>
            <a:ext cx="11796427" cy="1462452"/>
          </a:xfrm>
          <a:prstGeom prst="rect">
            <a:avLst/>
          </a:prstGeom>
        </p:spPr>
        <p:txBody>
          <a:bodyPr vert="horz" wrap="square" lIns="0" tIns="64058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pc="-90" dirty="0"/>
              <a:t>Rod-</a:t>
            </a:r>
            <a:r>
              <a:rPr spc="-10" dirty="0"/>
              <a:t>cutting</a:t>
            </a:r>
            <a:r>
              <a:rPr spc="-22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4290" y="5767833"/>
            <a:ext cx="816737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392" indent="-259693">
              <a:spcBef>
                <a:spcPts val="10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272392" algn="l"/>
              </a:tabLst>
            </a:pPr>
            <a:r>
              <a:rPr sz="2500" dirty="0">
                <a:latin typeface="Constantia"/>
                <a:cs typeface="Constantia"/>
              </a:rPr>
              <a:t>First</a:t>
            </a:r>
            <a:r>
              <a:rPr sz="2500" spc="-95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piece</a:t>
            </a:r>
            <a:r>
              <a:rPr sz="2500" spc="-114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length</a:t>
            </a:r>
            <a:r>
              <a:rPr sz="2500" spc="-20" dirty="0">
                <a:latin typeface="Constantia"/>
                <a:cs typeface="Constant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i</a:t>
            </a:r>
            <a:r>
              <a:rPr sz="2500" i="1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onstantia"/>
                <a:cs typeface="Constantia"/>
              </a:rPr>
              <a:t>and</a:t>
            </a:r>
            <a:r>
              <a:rPr sz="2500" spc="-1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then</a:t>
            </a:r>
            <a:r>
              <a:rPr sz="2500" spc="-8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spc="-10" dirty="0">
                <a:latin typeface="Constantia"/>
                <a:cs typeface="Constantia"/>
              </a:rPr>
              <a:t>remainder</a:t>
            </a:r>
            <a:r>
              <a:rPr sz="2500" spc="-14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of</a:t>
            </a:r>
            <a:r>
              <a:rPr sz="2500" spc="6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length</a:t>
            </a:r>
            <a:r>
              <a:rPr sz="2500" spc="-20" dirty="0">
                <a:latin typeface="Constantia"/>
                <a:cs typeface="Constantia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n</a:t>
            </a:r>
            <a:r>
              <a:rPr sz="2500" i="1" spc="1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–</a:t>
            </a:r>
            <a:r>
              <a:rPr sz="2500" i="1" spc="10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Times New Roman"/>
                <a:cs typeface="Times New Roman"/>
              </a:rPr>
              <a:t>i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1663" y="3126232"/>
            <a:ext cx="180530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700" spc="-20" dirty="0">
                <a:latin typeface="Constantia"/>
                <a:cs typeface="Constantia"/>
              </a:rPr>
              <a:t>Maximum</a:t>
            </a:r>
            <a:r>
              <a:rPr sz="1700" spc="-6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revenue:</a:t>
            </a:r>
            <a:endParaRPr sz="17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6503" y="5439664"/>
            <a:ext cx="744220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7">
              <a:spcBef>
                <a:spcPts val="100"/>
              </a:spcBef>
            </a:pP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10</a:t>
            </a:r>
            <a:r>
              <a:rPr sz="1650" spc="217" baseline="-15151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30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1103" y="3126233"/>
            <a:ext cx="4594860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95" marR="894640" algn="just">
              <a:spcBef>
                <a:spcPts val="100"/>
              </a:spcBef>
            </a:pP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1</a:t>
            </a:r>
            <a:r>
              <a:rPr sz="1650" spc="202" baseline="-15151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spc="390" dirty="0">
                <a:latin typeface="Times New Roman"/>
                <a:cs typeface="Times New Roman"/>
              </a:rPr>
              <a:t>    </a:t>
            </a: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7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onstantia"/>
                <a:cs typeface="Constantia"/>
              </a:rPr>
              <a:t>(no</a:t>
            </a:r>
            <a:r>
              <a:rPr sz="1700" spc="-8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cuts), </a:t>
            </a: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2</a:t>
            </a:r>
            <a:r>
              <a:rPr sz="1650" spc="202" baseline="-15151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5</a:t>
            </a:r>
            <a:r>
              <a:rPr sz="1700" spc="390" dirty="0">
                <a:latin typeface="Times New Roman"/>
                <a:cs typeface="Times New Roman"/>
              </a:rPr>
              <a:t>    </a:t>
            </a: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7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onstantia"/>
                <a:cs typeface="Constantia"/>
              </a:rPr>
              <a:t>(no</a:t>
            </a:r>
            <a:r>
              <a:rPr sz="1700" spc="-8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cuts), </a:t>
            </a: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3</a:t>
            </a:r>
            <a:r>
              <a:rPr sz="1650" spc="202" baseline="-15151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8</a:t>
            </a:r>
            <a:r>
              <a:rPr sz="1700" spc="390" dirty="0">
                <a:latin typeface="Times New Roman"/>
                <a:cs typeface="Times New Roman"/>
              </a:rPr>
              <a:t>    </a:t>
            </a: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7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onstantia"/>
                <a:cs typeface="Constantia"/>
              </a:rPr>
              <a:t>(no</a:t>
            </a:r>
            <a:r>
              <a:rPr sz="1700" spc="-8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cuts), </a:t>
            </a: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4</a:t>
            </a:r>
            <a:r>
              <a:rPr sz="1650" spc="209" baseline="-15151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10</a:t>
            </a:r>
            <a:r>
              <a:rPr sz="1700" spc="375" dirty="0">
                <a:latin typeface="Times New Roman"/>
                <a:cs typeface="Times New Roman"/>
              </a:rPr>
              <a:t>   </a:t>
            </a: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7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4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25" dirty="0">
                <a:latin typeface="Times New Roman"/>
                <a:cs typeface="Times New Roman"/>
              </a:rPr>
              <a:t> 2</a:t>
            </a:r>
            <a:r>
              <a:rPr sz="1700" spc="-25" dirty="0">
                <a:latin typeface="Constantia"/>
                <a:cs typeface="Constantia"/>
              </a:rPr>
              <a:t>,</a:t>
            </a:r>
            <a:endParaRPr sz="1700" dirty="0">
              <a:latin typeface="Constantia"/>
              <a:cs typeface="Constantia"/>
            </a:endParaRPr>
          </a:p>
          <a:p>
            <a:pPr marL="63495" algn="just">
              <a:lnSpc>
                <a:spcPts val="1970"/>
              </a:lnSpc>
            </a:pP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5</a:t>
            </a:r>
            <a:r>
              <a:rPr sz="1650" spc="209" baseline="-15151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13</a:t>
            </a:r>
            <a:r>
              <a:rPr sz="1700" spc="375" dirty="0">
                <a:latin typeface="Times New Roman"/>
                <a:cs typeface="Times New Roman"/>
              </a:rPr>
              <a:t>   </a:t>
            </a: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7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5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25" dirty="0">
                <a:latin typeface="Times New Roman"/>
                <a:cs typeface="Times New Roman"/>
              </a:rPr>
              <a:t> 3</a:t>
            </a:r>
            <a:r>
              <a:rPr sz="1700" spc="-25" dirty="0">
                <a:latin typeface="Constantia"/>
                <a:cs typeface="Constantia"/>
              </a:rPr>
              <a:t>,</a:t>
            </a:r>
            <a:endParaRPr sz="1700" dirty="0">
              <a:latin typeface="Constantia"/>
              <a:cs typeface="Constantia"/>
            </a:endParaRPr>
          </a:p>
          <a:p>
            <a:pPr marL="63495" algn="just">
              <a:lnSpc>
                <a:spcPts val="2014"/>
              </a:lnSpc>
            </a:pP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6</a:t>
            </a:r>
            <a:r>
              <a:rPr sz="1650" spc="217" baseline="-15151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17</a:t>
            </a:r>
            <a:r>
              <a:rPr sz="1700" spc="380" dirty="0">
                <a:latin typeface="Times New Roman"/>
                <a:cs typeface="Times New Roman"/>
              </a:rPr>
              <a:t>   </a:t>
            </a: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7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6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6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onstantia"/>
                <a:cs typeface="Constantia"/>
              </a:rPr>
              <a:t>(no</a:t>
            </a:r>
            <a:r>
              <a:rPr sz="1700" spc="-10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cuts),</a:t>
            </a:r>
            <a:endParaRPr sz="1700" dirty="0">
              <a:latin typeface="Constantia"/>
              <a:cs typeface="Constantia"/>
            </a:endParaRPr>
          </a:p>
          <a:p>
            <a:pPr marL="63495">
              <a:lnSpc>
                <a:spcPts val="2014"/>
              </a:lnSpc>
              <a:spcBef>
                <a:spcPts val="70"/>
              </a:spcBef>
              <a:tabLst>
                <a:tab pos="1022899" algn="l"/>
              </a:tabLst>
            </a:pP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7</a:t>
            </a:r>
            <a:r>
              <a:rPr sz="1650" spc="209" baseline="-15151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18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8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50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7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6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7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3</a:t>
            </a:r>
            <a:r>
              <a:rPr sz="1700" spc="-25" dirty="0">
                <a:latin typeface="Constantia"/>
                <a:cs typeface="Constantia"/>
              </a:rPr>
              <a:t>,</a:t>
            </a:r>
            <a:endParaRPr sz="1700" dirty="0">
              <a:latin typeface="Constantia"/>
              <a:cs typeface="Constantia"/>
            </a:endParaRPr>
          </a:p>
          <a:p>
            <a:pPr marR="1370850" algn="ctr">
              <a:lnSpc>
                <a:spcPts val="1989"/>
              </a:lnSpc>
              <a:tabLst>
                <a:tab pos="959405" algn="l"/>
              </a:tabLst>
            </a:pP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8</a:t>
            </a:r>
            <a:r>
              <a:rPr sz="1650" spc="209" baseline="-15151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22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9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8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6</a:t>
            </a:r>
            <a:r>
              <a:rPr sz="1700" spc="-25" dirty="0">
                <a:latin typeface="Constantia"/>
                <a:cs typeface="Constantia"/>
              </a:rPr>
              <a:t>,</a:t>
            </a:r>
            <a:endParaRPr sz="1700" dirty="0">
              <a:latin typeface="Constantia"/>
              <a:cs typeface="Constantia"/>
            </a:endParaRPr>
          </a:p>
          <a:p>
            <a:pPr marR="1370850" algn="ctr">
              <a:lnSpc>
                <a:spcPts val="2005"/>
              </a:lnSpc>
              <a:tabLst>
                <a:tab pos="959405" algn="l"/>
              </a:tabLst>
            </a:pPr>
            <a:r>
              <a:rPr sz="1700" i="1" dirty="0">
                <a:latin typeface="Times New Roman"/>
                <a:cs typeface="Times New Roman"/>
              </a:rPr>
              <a:t>r</a:t>
            </a:r>
            <a:r>
              <a:rPr sz="1650" baseline="-15151" dirty="0">
                <a:latin typeface="Times New Roman"/>
                <a:cs typeface="Times New Roman"/>
              </a:rPr>
              <a:t>9</a:t>
            </a:r>
            <a:r>
              <a:rPr sz="1650" spc="209" baseline="-15151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25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9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9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6</a:t>
            </a:r>
            <a:r>
              <a:rPr sz="1700" spc="-25" dirty="0">
                <a:latin typeface="Constantia"/>
                <a:cs typeface="Constantia"/>
              </a:rPr>
              <a:t>,</a:t>
            </a:r>
            <a:endParaRPr sz="1700" dirty="0">
              <a:latin typeface="Constantia"/>
              <a:cs typeface="Constantia"/>
            </a:endParaRPr>
          </a:p>
          <a:p>
            <a:pPr marL="333982" algn="ctr">
              <a:lnSpc>
                <a:spcPts val="2030"/>
              </a:lnSpc>
            </a:pPr>
            <a:r>
              <a:rPr sz="1700" spc="-20" dirty="0">
                <a:latin typeface="Constantia"/>
                <a:cs typeface="Constantia"/>
              </a:rPr>
              <a:t>from</a:t>
            </a:r>
            <a:r>
              <a:rPr sz="1700" spc="-90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solution</a:t>
            </a:r>
            <a:r>
              <a:rPr sz="1700" spc="-45" dirty="0">
                <a:latin typeface="Constantia"/>
                <a:cs typeface="Constantia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10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10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Constantia"/>
                <a:cs typeface="Constantia"/>
              </a:rPr>
              <a:t>(no</a:t>
            </a:r>
            <a:r>
              <a:rPr sz="1700" spc="-105" dirty="0">
                <a:latin typeface="Constantia"/>
                <a:cs typeface="Constantia"/>
              </a:rPr>
              <a:t> </a:t>
            </a:r>
            <a:r>
              <a:rPr sz="1700" spc="-10" dirty="0">
                <a:latin typeface="Constantia"/>
                <a:cs typeface="Constantia"/>
              </a:rPr>
              <a:t>cuts),</a:t>
            </a:r>
            <a:endParaRPr sz="1700" dirty="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3101" y="6246545"/>
            <a:ext cx="777240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097">
              <a:spcBef>
                <a:spcPts val="90"/>
              </a:spcBef>
            </a:pPr>
            <a:r>
              <a:rPr sz="3524" spc="-30" baseline="14184" dirty="0">
                <a:latin typeface="Symbol"/>
                <a:cs typeface="Symbol"/>
              </a:rPr>
              <a:t></a:t>
            </a:r>
            <a:r>
              <a:rPr sz="3524" spc="-240" baseline="14184" dirty="0">
                <a:latin typeface="Times New Roman"/>
                <a:cs typeface="Times New Roman"/>
              </a:rPr>
              <a:t> </a:t>
            </a:r>
            <a:r>
              <a:rPr sz="3524" i="1" baseline="14184" dirty="0">
                <a:latin typeface="Times New Roman"/>
                <a:cs typeface="Times New Roman"/>
              </a:rPr>
              <a:t>r</a:t>
            </a:r>
            <a:r>
              <a:rPr sz="1350" i="1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Symbol"/>
                <a:cs typeface="Symbol"/>
              </a:rPr>
              <a:t></a:t>
            </a:r>
            <a:r>
              <a:rPr sz="1350" i="1" dirty="0">
                <a:latin typeface="Times New Roman"/>
                <a:cs typeface="Times New Roman"/>
              </a:rPr>
              <a:t>i</a:t>
            </a:r>
            <a:r>
              <a:rPr sz="1350" i="1" spc="-20" dirty="0">
                <a:latin typeface="Times New Roman"/>
                <a:cs typeface="Times New Roman"/>
              </a:rPr>
              <a:t> </a:t>
            </a:r>
            <a:r>
              <a:rPr sz="4650" spc="-480" baseline="10752" dirty="0">
                <a:latin typeface="Symbol"/>
                <a:cs typeface="Symbol"/>
              </a:rPr>
              <a:t></a:t>
            </a:r>
            <a:endParaRPr sz="4650" baseline="1075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5941" y="6569464"/>
            <a:ext cx="475615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1350" b="1" spc="-10" dirty="0">
                <a:latin typeface="Courier New"/>
                <a:cs typeface="Courier New"/>
              </a:rPr>
              <a:t>1</a:t>
            </a:r>
            <a:r>
              <a:rPr sz="1350" spc="-10" dirty="0">
                <a:latin typeface="Symbol"/>
                <a:cs typeface="Symbol"/>
              </a:rPr>
              <a:t></a:t>
            </a:r>
            <a:r>
              <a:rPr sz="1350" i="1" spc="-10" dirty="0">
                <a:latin typeface="Times New Roman"/>
                <a:cs typeface="Times New Roman"/>
              </a:rPr>
              <a:t>i</a:t>
            </a:r>
            <a:r>
              <a:rPr sz="1350" spc="-10" dirty="0">
                <a:latin typeface="Symbol"/>
                <a:cs typeface="Symbol"/>
              </a:rPr>
              <a:t></a:t>
            </a:r>
            <a:r>
              <a:rPr sz="1350" i="1" spc="-1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2715" y="6172204"/>
            <a:ext cx="1431290" cy="4884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097">
              <a:spcBef>
                <a:spcPts val="90"/>
              </a:spcBef>
            </a:pPr>
            <a:r>
              <a:rPr sz="2350" i="1" dirty="0">
                <a:latin typeface="Times New Roman"/>
                <a:cs typeface="Times New Roman"/>
              </a:rPr>
              <a:t>r</a:t>
            </a:r>
            <a:r>
              <a:rPr sz="2025" i="1" baseline="-24691" dirty="0">
                <a:latin typeface="Times New Roman"/>
                <a:cs typeface="Times New Roman"/>
              </a:rPr>
              <a:t>n</a:t>
            </a:r>
            <a:r>
              <a:rPr sz="2025" i="1" spc="494" baseline="-24691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max</a:t>
            </a:r>
            <a:r>
              <a:rPr sz="3099" spc="-10" dirty="0">
                <a:latin typeface="Symbol"/>
                <a:cs typeface="Symbol"/>
              </a:rPr>
              <a:t></a:t>
            </a:r>
            <a:r>
              <a:rPr sz="2350" i="1" spc="-10" dirty="0">
                <a:latin typeface="Times New Roman"/>
                <a:cs typeface="Times New Roman"/>
              </a:rPr>
              <a:t>p</a:t>
            </a:r>
            <a:r>
              <a:rPr sz="2025" i="1" spc="-15" baseline="-24691" dirty="0">
                <a:latin typeface="Times New Roman"/>
                <a:cs typeface="Times New Roman"/>
              </a:rPr>
              <a:t>i</a:t>
            </a:r>
            <a:endParaRPr sz="2025" baseline="-24691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6094" y="6382830"/>
            <a:ext cx="106679" cy="1066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114" y="6382830"/>
            <a:ext cx="106679" cy="10668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622224" y="6273483"/>
            <a:ext cx="2704465" cy="652145"/>
            <a:chOff x="5742622" y="6273482"/>
            <a:chExt cx="2704465" cy="652145"/>
          </a:xfrm>
        </p:grpSpPr>
        <p:sp>
          <p:nvSpPr>
            <p:cNvPr id="13" name="object 13"/>
            <p:cNvSpPr/>
            <p:nvPr/>
          </p:nvSpPr>
          <p:spPr>
            <a:xfrm>
              <a:off x="8105169" y="628015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8"/>
                  </a:lnTo>
                  <a:lnTo>
                    <a:pt x="60143" y="222305"/>
                  </a:lnTo>
                  <a:lnTo>
                    <a:pt x="46154" y="273170"/>
                  </a:lnTo>
                  <a:lnTo>
                    <a:pt x="25407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1" y="307463"/>
                  </a:lnTo>
                  <a:lnTo>
                    <a:pt x="315658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39897" y="628015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4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6" y="273170"/>
                  </a:lnTo>
                  <a:lnTo>
                    <a:pt x="125415" y="222305"/>
                  </a:lnTo>
                  <a:lnTo>
                    <a:pt x="130544" y="160018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39897" y="6280153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5139" y="628015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8"/>
                  </a:lnTo>
                  <a:lnTo>
                    <a:pt x="60143" y="222305"/>
                  </a:lnTo>
                  <a:lnTo>
                    <a:pt x="46154" y="273170"/>
                  </a:lnTo>
                  <a:lnTo>
                    <a:pt x="25407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1" y="307463"/>
                  </a:lnTo>
                  <a:lnTo>
                    <a:pt x="315658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99867" y="628015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4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6" y="273170"/>
                  </a:lnTo>
                  <a:lnTo>
                    <a:pt x="125415" y="222305"/>
                  </a:lnTo>
                  <a:lnTo>
                    <a:pt x="130544" y="160018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99867" y="6280153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65041" y="6280153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8"/>
                  </a:lnTo>
                  <a:lnTo>
                    <a:pt x="60142" y="222305"/>
                  </a:lnTo>
                  <a:lnTo>
                    <a:pt x="46154" y="273170"/>
                  </a:lnTo>
                  <a:lnTo>
                    <a:pt x="25406" y="307463"/>
                  </a:lnTo>
                  <a:lnTo>
                    <a:pt x="0" y="320038"/>
                  </a:lnTo>
                  <a:lnTo>
                    <a:pt x="269504" y="320038"/>
                  </a:lnTo>
                  <a:lnTo>
                    <a:pt x="294911" y="307463"/>
                  </a:lnTo>
                  <a:lnTo>
                    <a:pt x="315658" y="273170"/>
                  </a:lnTo>
                  <a:lnTo>
                    <a:pt x="329646" y="222305"/>
                  </a:lnTo>
                  <a:lnTo>
                    <a:pt x="334775" y="160018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9769" y="6280153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8"/>
                  </a:lnTo>
                  <a:lnTo>
                    <a:pt x="5129" y="222305"/>
                  </a:lnTo>
                  <a:lnTo>
                    <a:pt x="19117" y="273170"/>
                  </a:lnTo>
                  <a:lnTo>
                    <a:pt x="39864" y="307463"/>
                  </a:lnTo>
                  <a:lnTo>
                    <a:pt x="65271" y="320038"/>
                  </a:lnTo>
                  <a:lnTo>
                    <a:pt x="90678" y="307463"/>
                  </a:lnTo>
                  <a:lnTo>
                    <a:pt x="111425" y="273170"/>
                  </a:lnTo>
                  <a:lnTo>
                    <a:pt x="125413" y="222305"/>
                  </a:lnTo>
                  <a:lnTo>
                    <a:pt x="130543" y="160018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99769" y="6280153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01008" y="6280150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6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6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35736" y="6280150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09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6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6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5736" y="6280150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1435" y="6280150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6" y="12575"/>
                  </a:lnTo>
                  <a:lnTo>
                    <a:pt x="46154" y="46868"/>
                  </a:lnTo>
                  <a:lnTo>
                    <a:pt x="60142" y="97732"/>
                  </a:lnTo>
                  <a:lnTo>
                    <a:pt x="65271" y="160019"/>
                  </a:lnTo>
                  <a:lnTo>
                    <a:pt x="60142" y="222306"/>
                  </a:lnTo>
                  <a:lnTo>
                    <a:pt x="46154" y="273171"/>
                  </a:lnTo>
                  <a:lnTo>
                    <a:pt x="25406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6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06163" y="6280150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6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5" y="273171"/>
                  </a:lnTo>
                  <a:lnTo>
                    <a:pt x="125413" y="222306"/>
                  </a:lnTo>
                  <a:lnTo>
                    <a:pt x="130543" y="160019"/>
                  </a:lnTo>
                  <a:lnTo>
                    <a:pt x="125413" y="97732"/>
                  </a:lnTo>
                  <a:lnTo>
                    <a:pt x="111425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06163" y="6280150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14561" y="6280150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40">
                  <a:moveTo>
                    <a:pt x="269504" y="0"/>
                  </a:moveTo>
                  <a:lnTo>
                    <a:pt x="0" y="0"/>
                  </a:lnTo>
                  <a:lnTo>
                    <a:pt x="25407" y="12575"/>
                  </a:lnTo>
                  <a:lnTo>
                    <a:pt x="46154" y="46868"/>
                  </a:lnTo>
                  <a:lnTo>
                    <a:pt x="60143" y="97732"/>
                  </a:lnTo>
                  <a:lnTo>
                    <a:pt x="65272" y="160019"/>
                  </a:lnTo>
                  <a:lnTo>
                    <a:pt x="60143" y="222306"/>
                  </a:lnTo>
                  <a:lnTo>
                    <a:pt x="46154" y="273171"/>
                  </a:lnTo>
                  <a:lnTo>
                    <a:pt x="25407" y="307464"/>
                  </a:lnTo>
                  <a:lnTo>
                    <a:pt x="0" y="320039"/>
                  </a:lnTo>
                  <a:lnTo>
                    <a:pt x="269504" y="320039"/>
                  </a:lnTo>
                  <a:lnTo>
                    <a:pt x="294911" y="307464"/>
                  </a:lnTo>
                  <a:lnTo>
                    <a:pt x="315658" y="273171"/>
                  </a:lnTo>
                  <a:lnTo>
                    <a:pt x="329646" y="222306"/>
                  </a:lnTo>
                  <a:lnTo>
                    <a:pt x="334775" y="160019"/>
                  </a:lnTo>
                  <a:lnTo>
                    <a:pt x="329646" y="97732"/>
                  </a:lnTo>
                  <a:lnTo>
                    <a:pt x="315658" y="46868"/>
                  </a:lnTo>
                  <a:lnTo>
                    <a:pt x="294911" y="12575"/>
                  </a:lnTo>
                  <a:lnTo>
                    <a:pt x="269504" y="0"/>
                  </a:lnTo>
                  <a:close/>
                </a:path>
              </a:pathLst>
            </a:custGeom>
            <a:solidFill>
              <a:srgbClr val="4F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49289" y="6280150"/>
              <a:ext cx="130810" cy="320040"/>
            </a:xfrm>
            <a:custGeom>
              <a:avLst/>
              <a:gdLst/>
              <a:ahLst/>
              <a:cxnLst/>
              <a:rect l="l" t="t" r="r" b="b"/>
              <a:pathLst>
                <a:path w="130810" h="320040">
                  <a:moveTo>
                    <a:pt x="65271" y="0"/>
                  </a:moveTo>
                  <a:lnTo>
                    <a:pt x="39864" y="12575"/>
                  </a:lnTo>
                  <a:lnTo>
                    <a:pt x="19117" y="46868"/>
                  </a:lnTo>
                  <a:lnTo>
                    <a:pt x="5129" y="97732"/>
                  </a:lnTo>
                  <a:lnTo>
                    <a:pt x="0" y="160019"/>
                  </a:lnTo>
                  <a:lnTo>
                    <a:pt x="5129" y="222306"/>
                  </a:lnTo>
                  <a:lnTo>
                    <a:pt x="19117" y="273171"/>
                  </a:lnTo>
                  <a:lnTo>
                    <a:pt x="39864" y="307464"/>
                  </a:lnTo>
                  <a:lnTo>
                    <a:pt x="65271" y="320039"/>
                  </a:lnTo>
                  <a:lnTo>
                    <a:pt x="90678" y="307464"/>
                  </a:lnTo>
                  <a:lnTo>
                    <a:pt x="111426" y="273171"/>
                  </a:lnTo>
                  <a:lnTo>
                    <a:pt x="125415" y="222306"/>
                  </a:lnTo>
                  <a:lnTo>
                    <a:pt x="130544" y="160019"/>
                  </a:lnTo>
                  <a:lnTo>
                    <a:pt x="125415" y="97732"/>
                  </a:lnTo>
                  <a:lnTo>
                    <a:pt x="111426" y="46868"/>
                  </a:lnTo>
                  <a:lnTo>
                    <a:pt x="90678" y="12575"/>
                  </a:lnTo>
                  <a:lnTo>
                    <a:pt x="65271" y="0"/>
                  </a:lnTo>
                  <a:close/>
                </a:path>
              </a:pathLst>
            </a:custGeom>
            <a:solidFill>
              <a:srgbClr val="9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49289" y="6280150"/>
              <a:ext cx="400050" cy="320040"/>
            </a:xfrm>
            <a:custGeom>
              <a:avLst/>
              <a:gdLst/>
              <a:ahLst/>
              <a:cxnLst/>
              <a:rect l="l" t="t" r="r" b="b"/>
              <a:pathLst>
                <a:path w="400050" h="320040">
                  <a:moveTo>
                    <a:pt x="65272" y="0"/>
                  </a:moveTo>
                  <a:lnTo>
                    <a:pt x="111426" y="46868"/>
                  </a:lnTo>
                  <a:lnTo>
                    <a:pt x="125414" y="97732"/>
                  </a:lnTo>
                  <a:lnTo>
                    <a:pt x="130544" y="160019"/>
                  </a:lnTo>
                  <a:lnTo>
                    <a:pt x="125414" y="222306"/>
                  </a:lnTo>
                  <a:lnTo>
                    <a:pt x="111426" y="273170"/>
                  </a:lnTo>
                  <a:lnTo>
                    <a:pt x="90678" y="307464"/>
                  </a:lnTo>
                  <a:lnTo>
                    <a:pt x="65272" y="320039"/>
                  </a:lnTo>
                  <a:lnTo>
                    <a:pt x="39865" y="307464"/>
                  </a:lnTo>
                  <a:lnTo>
                    <a:pt x="19117" y="273170"/>
                  </a:lnTo>
                  <a:lnTo>
                    <a:pt x="5129" y="222306"/>
                  </a:lnTo>
                  <a:lnTo>
                    <a:pt x="0" y="160019"/>
                  </a:lnTo>
                  <a:lnTo>
                    <a:pt x="5129" y="97732"/>
                  </a:lnTo>
                  <a:lnTo>
                    <a:pt x="19117" y="46868"/>
                  </a:lnTo>
                  <a:lnTo>
                    <a:pt x="39865" y="12575"/>
                  </a:lnTo>
                  <a:lnTo>
                    <a:pt x="65272" y="0"/>
                  </a:lnTo>
                  <a:lnTo>
                    <a:pt x="334775" y="0"/>
                  </a:lnTo>
                  <a:lnTo>
                    <a:pt x="360182" y="12575"/>
                  </a:lnTo>
                  <a:lnTo>
                    <a:pt x="380930" y="46868"/>
                  </a:lnTo>
                  <a:lnTo>
                    <a:pt x="394918" y="97732"/>
                  </a:lnTo>
                  <a:lnTo>
                    <a:pt x="400047" y="160019"/>
                  </a:lnTo>
                  <a:lnTo>
                    <a:pt x="394918" y="222306"/>
                  </a:lnTo>
                  <a:lnTo>
                    <a:pt x="380930" y="273170"/>
                  </a:lnTo>
                  <a:lnTo>
                    <a:pt x="360182" y="307464"/>
                  </a:lnTo>
                  <a:lnTo>
                    <a:pt x="334775" y="320039"/>
                  </a:lnTo>
                  <a:lnTo>
                    <a:pt x="65272" y="320039"/>
                  </a:lnTo>
                </a:path>
              </a:pathLst>
            </a:custGeom>
            <a:ln w="133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6364" y="6390830"/>
              <a:ext cx="106679" cy="10668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6384" y="6390830"/>
              <a:ext cx="106679" cy="10668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799617" y="6600189"/>
              <a:ext cx="0" cy="320040"/>
            </a:xfrm>
            <a:custGeom>
              <a:avLst/>
              <a:gdLst/>
              <a:ahLst/>
              <a:cxnLst/>
              <a:rect l="l" t="t" r="r" b="b"/>
              <a:pathLst>
                <a:path h="320040">
                  <a:moveTo>
                    <a:pt x="0" y="0"/>
                  </a:moveTo>
                  <a:lnTo>
                    <a:pt x="1" y="320039"/>
                  </a:lnTo>
                </a:path>
              </a:pathLst>
            </a:custGeom>
            <a:ln w="10001">
              <a:solidFill>
                <a:srgbClr val="065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1778" y="6600189"/>
              <a:ext cx="0" cy="320040"/>
            </a:xfrm>
            <a:custGeom>
              <a:avLst/>
              <a:gdLst/>
              <a:ahLst/>
              <a:cxnLst/>
              <a:rect l="l" t="t" r="r" b="b"/>
              <a:pathLst>
                <a:path h="320040">
                  <a:moveTo>
                    <a:pt x="0" y="0"/>
                  </a:moveTo>
                  <a:lnTo>
                    <a:pt x="1" y="320039"/>
                  </a:lnTo>
                </a:path>
              </a:pathLst>
            </a:custGeom>
            <a:ln w="10001">
              <a:solidFill>
                <a:srgbClr val="065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95941" y="6600189"/>
              <a:ext cx="0" cy="320040"/>
            </a:xfrm>
            <a:custGeom>
              <a:avLst/>
              <a:gdLst/>
              <a:ahLst/>
              <a:cxnLst/>
              <a:rect l="l" t="t" r="r" b="b"/>
              <a:pathLst>
                <a:path h="320040">
                  <a:moveTo>
                    <a:pt x="0" y="0"/>
                  </a:moveTo>
                  <a:lnTo>
                    <a:pt x="1" y="320039"/>
                  </a:lnTo>
                </a:path>
              </a:pathLst>
            </a:custGeom>
            <a:ln w="10001">
              <a:solidFill>
                <a:srgbClr val="065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9622" y="6733540"/>
              <a:ext cx="1292225" cy="53340"/>
            </a:xfrm>
            <a:custGeom>
              <a:avLst/>
              <a:gdLst/>
              <a:ahLst/>
              <a:cxnLst/>
              <a:rect l="l" t="t" r="r" b="b"/>
              <a:pathLst>
                <a:path w="1292225" h="53340">
                  <a:moveTo>
                    <a:pt x="133344" y="0"/>
                  </a:moveTo>
                  <a:lnTo>
                    <a:pt x="0" y="26670"/>
                  </a:lnTo>
                  <a:lnTo>
                    <a:pt x="133349" y="53339"/>
                  </a:lnTo>
                  <a:lnTo>
                    <a:pt x="133344" y="31670"/>
                  </a:lnTo>
                  <a:lnTo>
                    <a:pt x="120009" y="31670"/>
                  </a:lnTo>
                  <a:lnTo>
                    <a:pt x="120009" y="21669"/>
                  </a:lnTo>
                  <a:lnTo>
                    <a:pt x="133344" y="21669"/>
                  </a:lnTo>
                  <a:lnTo>
                    <a:pt x="133344" y="0"/>
                  </a:lnTo>
                  <a:close/>
                </a:path>
                <a:path w="1292225" h="53340">
                  <a:moveTo>
                    <a:pt x="1158806" y="0"/>
                  </a:moveTo>
                  <a:lnTo>
                    <a:pt x="1158806" y="53339"/>
                  </a:lnTo>
                  <a:lnTo>
                    <a:pt x="1267153" y="31670"/>
                  </a:lnTo>
                  <a:lnTo>
                    <a:pt x="1172141" y="31670"/>
                  </a:lnTo>
                  <a:lnTo>
                    <a:pt x="1172141" y="21669"/>
                  </a:lnTo>
                  <a:lnTo>
                    <a:pt x="1267152" y="21669"/>
                  </a:lnTo>
                  <a:lnTo>
                    <a:pt x="1158806" y="0"/>
                  </a:lnTo>
                  <a:close/>
                </a:path>
                <a:path w="1292225" h="53340">
                  <a:moveTo>
                    <a:pt x="133344" y="21669"/>
                  </a:moveTo>
                  <a:lnTo>
                    <a:pt x="120009" y="21669"/>
                  </a:lnTo>
                  <a:lnTo>
                    <a:pt x="120009" y="31670"/>
                  </a:lnTo>
                  <a:lnTo>
                    <a:pt x="133344" y="31670"/>
                  </a:lnTo>
                  <a:lnTo>
                    <a:pt x="133344" y="21669"/>
                  </a:lnTo>
                  <a:close/>
                </a:path>
                <a:path w="1292225" h="53340">
                  <a:moveTo>
                    <a:pt x="1158806" y="21669"/>
                  </a:moveTo>
                  <a:lnTo>
                    <a:pt x="133344" y="21669"/>
                  </a:lnTo>
                  <a:lnTo>
                    <a:pt x="133344" y="31670"/>
                  </a:lnTo>
                  <a:lnTo>
                    <a:pt x="1158806" y="31670"/>
                  </a:lnTo>
                  <a:lnTo>
                    <a:pt x="1158806" y="21669"/>
                  </a:lnTo>
                  <a:close/>
                </a:path>
                <a:path w="1292225" h="53340">
                  <a:moveTo>
                    <a:pt x="1267152" y="21669"/>
                  </a:moveTo>
                  <a:lnTo>
                    <a:pt x="1172141" y="21669"/>
                  </a:lnTo>
                  <a:lnTo>
                    <a:pt x="1172141" y="31670"/>
                  </a:lnTo>
                  <a:lnTo>
                    <a:pt x="1267153" y="31670"/>
                  </a:lnTo>
                  <a:lnTo>
                    <a:pt x="1292156" y="26670"/>
                  </a:lnTo>
                  <a:lnTo>
                    <a:pt x="1267152" y="21669"/>
                  </a:lnTo>
                  <a:close/>
                </a:path>
              </a:pathLst>
            </a:custGeom>
            <a:solidFill>
              <a:srgbClr val="0650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296522" y="6795007"/>
            <a:ext cx="9271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59383" y="6733540"/>
            <a:ext cx="1292225" cy="53340"/>
          </a:xfrm>
          <a:custGeom>
            <a:avLst/>
            <a:gdLst/>
            <a:ahLst/>
            <a:cxnLst/>
            <a:rect l="l" t="t" r="r" b="b"/>
            <a:pathLst>
              <a:path w="1292225" h="53340">
                <a:moveTo>
                  <a:pt x="133344" y="0"/>
                </a:moveTo>
                <a:lnTo>
                  <a:pt x="0" y="26670"/>
                </a:lnTo>
                <a:lnTo>
                  <a:pt x="133349" y="53339"/>
                </a:lnTo>
                <a:lnTo>
                  <a:pt x="133344" y="31670"/>
                </a:lnTo>
                <a:lnTo>
                  <a:pt x="120009" y="31670"/>
                </a:lnTo>
                <a:lnTo>
                  <a:pt x="120009" y="21669"/>
                </a:lnTo>
                <a:lnTo>
                  <a:pt x="133344" y="21669"/>
                </a:lnTo>
                <a:lnTo>
                  <a:pt x="133344" y="0"/>
                </a:lnTo>
                <a:close/>
              </a:path>
              <a:path w="1292225" h="53340">
                <a:moveTo>
                  <a:pt x="1158806" y="0"/>
                </a:moveTo>
                <a:lnTo>
                  <a:pt x="1158806" y="53339"/>
                </a:lnTo>
                <a:lnTo>
                  <a:pt x="1267153" y="31670"/>
                </a:lnTo>
                <a:lnTo>
                  <a:pt x="1172141" y="31670"/>
                </a:lnTo>
                <a:lnTo>
                  <a:pt x="1172141" y="21669"/>
                </a:lnTo>
                <a:lnTo>
                  <a:pt x="1267152" y="21669"/>
                </a:lnTo>
                <a:lnTo>
                  <a:pt x="1158806" y="0"/>
                </a:lnTo>
                <a:close/>
              </a:path>
              <a:path w="1292225" h="53340">
                <a:moveTo>
                  <a:pt x="133344" y="21669"/>
                </a:moveTo>
                <a:lnTo>
                  <a:pt x="120009" y="21669"/>
                </a:lnTo>
                <a:lnTo>
                  <a:pt x="120009" y="31670"/>
                </a:lnTo>
                <a:lnTo>
                  <a:pt x="133344" y="31670"/>
                </a:lnTo>
                <a:lnTo>
                  <a:pt x="133344" y="21669"/>
                </a:lnTo>
                <a:close/>
              </a:path>
              <a:path w="1292225" h="53340">
                <a:moveTo>
                  <a:pt x="1158806" y="21669"/>
                </a:moveTo>
                <a:lnTo>
                  <a:pt x="133344" y="21669"/>
                </a:lnTo>
                <a:lnTo>
                  <a:pt x="133344" y="31670"/>
                </a:lnTo>
                <a:lnTo>
                  <a:pt x="1158806" y="31670"/>
                </a:lnTo>
                <a:lnTo>
                  <a:pt x="1158806" y="21669"/>
                </a:lnTo>
                <a:close/>
              </a:path>
              <a:path w="1292225" h="53340">
                <a:moveTo>
                  <a:pt x="1267152" y="21669"/>
                </a:moveTo>
                <a:lnTo>
                  <a:pt x="1172141" y="21669"/>
                </a:lnTo>
                <a:lnTo>
                  <a:pt x="1172141" y="31670"/>
                </a:lnTo>
                <a:lnTo>
                  <a:pt x="1267153" y="31670"/>
                </a:lnTo>
                <a:lnTo>
                  <a:pt x="1292156" y="26670"/>
                </a:lnTo>
                <a:lnTo>
                  <a:pt x="1267152" y="21669"/>
                </a:lnTo>
                <a:close/>
              </a:path>
            </a:pathLst>
          </a:custGeom>
          <a:solidFill>
            <a:srgbClr val="0650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405802" y="6795007"/>
            <a:ext cx="45275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9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7</a:t>
            </a:fld>
            <a:endParaRPr spc="-25" dirty="0"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361676" y="2279650"/>
          <a:ext cx="684339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8"/>
            <a:ext cx="11796427" cy="1480405"/>
          </a:xfrm>
          <a:prstGeom prst="rect">
            <a:avLst/>
          </a:prstGeom>
        </p:spPr>
        <p:txBody>
          <a:bodyPr vert="horz" wrap="square" lIns="0" tIns="82600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200" spc="-10" dirty="0"/>
              <a:t>Recursive</a:t>
            </a:r>
            <a:r>
              <a:rPr sz="4200" spc="-130" dirty="0"/>
              <a:t> </a:t>
            </a:r>
            <a:r>
              <a:rPr sz="4200" spc="-30" dirty="0"/>
              <a:t>top-</a:t>
            </a:r>
            <a:r>
              <a:rPr sz="4200" dirty="0"/>
              <a:t>down</a:t>
            </a:r>
            <a:r>
              <a:rPr sz="4200" spc="-130" dirty="0"/>
              <a:t> </a:t>
            </a:r>
            <a:r>
              <a:rPr sz="4200" spc="-10" dirty="0"/>
              <a:t>implementation</a:t>
            </a:r>
            <a:endParaRPr sz="42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991611" y="2484122"/>
            <a:ext cx="464693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b="1" dirty="0">
                <a:latin typeface="Constantia"/>
                <a:cs typeface="Constantia"/>
              </a:rPr>
              <a:t>Input</a:t>
            </a:r>
            <a:r>
              <a:rPr sz="2100" dirty="0">
                <a:latin typeface="Constantia"/>
                <a:cs typeface="Constantia"/>
              </a:rPr>
              <a:t>: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array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p</a:t>
            </a:r>
            <a:r>
              <a:rPr sz="2100" dirty="0">
                <a:latin typeface="Constantia"/>
                <a:cs typeface="Constantia"/>
              </a:rPr>
              <a:t>[1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.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.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dirty="0">
                <a:latin typeface="Constantia"/>
                <a:cs typeface="Constantia"/>
              </a:rPr>
              <a:t>]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</a:t>
            </a:r>
            <a:r>
              <a:rPr sz="2100" spc="-50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integer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Constantia"/>
                <a:cs typeface="Constantia"/>
              </a:rPr>
              <a:t>n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1611" y="3118105"/>
            <a:ext cx="1745614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100" b="1" cap="small" spc="-20" dirty="0">
                <a:latin typeface="Constantia"/>
                <a:cs typeface="Constantia"/>
              </a:rPr>
              <a:t>Cut-</a:t>
            </a:r>
            <a:r>
              <a:rPr sz="2100" b="1" cap="small" dirty="0">
                <a:latin typeface="Constantia"/>
                <a:cs typeface="Constantia"/>
              </a:rPr>
              <a:t>Rod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p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i="1" spc="-155" dirty="0">
                <a:latin typeface="Constantia"/>
                <a:cs typeface="Constantia"/>
              </a:rPr>
              <a:t>n</a:t>
            </a:r>
            <a:r>
              <a:rPr sz="2100" spc="-155" dirty="0">
                <a:latin typeface="Constantia"/>
                <a:cs typeface="Constantia"/>
              </a:rPr>
              <a:t>)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1973" y="3143503"/>
            <a:ext cx="113474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latin typeface="Constantia"/>
                <a:cs typeface="Constantia"/>
              </a:rPr>
              <a:t>//</a:t>
            </a:r>
            <a:r>
              <a:rPr sz="1900" spc="-25" dirty="0">
                <a:latin typeface="Constantia"/>
                <a:cs typeface="Constantia"/>
              </a:rPr>
              <a:t> </a:t>
            </a:r>
            <a:r>
              <a:rPr sz="1900" i="1" dirty="0">
                <a:latin typeface="Constantia"/>
                <a:cs typeface="Constantia"/>
              </a:rPr>
              <a:t>p</a:t>
            </a:r>
            <a:r>
              <a:rPr sz="1900" dirty="0">
                <a:latin typeface="Constantia"/>
                <a:cs typeface="Constantia"/>
              </a:rPr>
              <a:t>:</a:t>
            </a:r>
            <a:r>
              <a:rPr sz="1900" spc="-4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prices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1611" y="3447289"/>
            <a:ext cx="1995170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079" indent="-359380">
              <a:spcBef>
                <a:spcPts val="100"/>
              </a:spcBef>
              <a:buAutoNum type="arabicPeriod"/>
              <a:tabLst>
                <a:tab pos="372079" algn="l"/>
              </a:tabLst>
            </a:pPr>
            <a:r>
              <a:rPr sz="2100" b="1" dirty="0">
                <a:latin typeface="Constantia"/>
                <a:cs typeface="Constantia"/>
              </a:rPr>
              <a:t>if</a:t>
            </a:r>
            <a:r>
              <a:rPr sz="2100" b="1" spc="5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-2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==</a:t>
            </a:r>
            <a:r>
              <a:rPr sz="2100" i="1" spc="-10" dirty="0">
                <a:latin typeface="Constantia"/>
                <a:cs typeface="Constantia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 dirty="0">
              <a:latin typeface="Times New Roman"/>
              <a:cs typeface="Times New Roman"/>
            </a:endParaRPr>
          </a:p>
          <a:p>
            <a:pPr marL="972104" indent="-959405">
              <a:buFont typeface="Times New Roman"/>
              <a:buAutoNum type="arabicPeriod"/>
              <a:tabLst>
                <a:tab pos="972104" algn="l"/>
              </a:tabLst>
            </a:pPr>
            <a:r>
              <a:rPr sz="2100" b="1" dirty="0">
                <a:latin typeface="Constantia"/>
                <a:cs typeface="Constantia"/>
              </a:rPr>
              <a:t>return</a:t>
            </a:r>
            <a:r>
              <a:rPr sz="2100" b="1" spc="-55" dirty="0">
                <a:latin typeface="Constantia"/>
                <a:cs typeface="Constantia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 dirty="0">
              <a:latin typeface="Times New Roman"/>
              <a:cs typeface="Times New Roman"/>
            </a:endParaRPr>
          </a:p>
          <a:p>
            <a:pPr marL="372079" indent="-359380">
              <a:spcBef>
                <a:spcPts val="70"/>
              </a:spcBef>
              <a:buAutoNum type="arabicPeriod"/>
              <a:tabLst>
                <a:tab pos="372079" algn="l"/>
              </a:tabLst>
            </a:pPr>
            <a:r>
              <a:rPr sz="2100" i="1" dirty="0">
                <a:latin typeface="Constantia"/>
                <a:cs typeface="Constantia"/>
              </a:rPr>
              <a:t>q</a:t>
            </a:r>
            <a:r>
              <a:rPr sz="2100" i="1" spc="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spc="-295" dirty="0">
                <a:latin typeface="Symbol"/>
                <a:cs typeface="Symbol"/>
              </a:rPr>
              <a:t></a:t>
            </a:r>
            <a:endParaRPr sz="2100" dirty="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1971" y="4121912"/>
            <a:ext cx="438150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dirty="0">
                <a:latin typeface="Constantia"/>
                <a:cs typeface="Constantia"/>
              </a:rPr>
              <a:t>//</a:t>
            </a:r>
            <a:r>
              <a:rPr sz="1900" spc="-3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Initialize</a:t>
            </a:r>
            <a:r>
              <a:rPr sz="1900" spc="-9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the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spc="-10" dirty="0">
                <a:latin typeface="Constantia"/>
                <a:cs typeface="Constantia"/>
              </a:rPr>
              <a:t>maximum</a:t>
            </a:r>
            <a:r>
              <a:rPr sz="1900" spc="-85" dirty="0">
                <a:latin typeface="Constantia"/>
                <a:cs typeface="Constantia"/>
              </a:rPr>
              <a:t> </a:t>
            </a:r>
            <a:r>
              <a:rPr sz="1900" spc="-20" dirty="0">
                <a:latin typeface="Constantia"/>
                <a:cs typeface="Constantia"/>
              </a:rPr>
              <a:t>revenue</a:t>
            </a:r>
            <a:r>
              <a:rPr sz="1900" spc="-85" dirty="0">
                <a:latin typeface="Constantia"/>
                <a:cs typeface="Constantia"/>
              </a:rPr>
              <a:t> </a:t>
            </a:r>
            <a:r>
              <a:rPr sz="1900" i="1" dirty="0">
                <a:latin typeface="Constantia"/>
                <a:cs typeface="Constantia"/>
              </a:rPr>
              <a:t>q</a:t>
            </a:r>
            <a:r>
              <a:rPr sz="1900" i="1" spc="-20" dirty="0">
                <a:latin typeface="Constantia"/>
                <a:cs typeface="Constantia"/>
              </a:rPr>
              <a:t> </a:t>
            </a:r>
            <a:r>
              <a:rPr sz="1900" dirty="0">
                <a:latin typeface="Constantia"/>
                <a:cs typeface="Constantia"/>
              </a:rPr>
              <a:t>to</a:t>
            </a:r>
            <a:r>
              <a:rPr sz="1900" spc="-70" dirty="0">
                <a:latin typeface="Constantia"/>
                <a:cs typeface="Constantia"/>
              </a:rPr>
              <a:t> </a:t>
            </a:r>
            <a:r>
              <a:rPr sz="1900" spc="-160" dirty="0">
                <a:latin typeface="Symbol"/>
                <a:cs typeface="Symbol"/>
              </a:rPr>
              <a:t>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1611" y="4413506"/>
            <a:ext cx="183261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72079" algn="l"/>
              </a:tabLst>
            </a:pPr>
            <a:r>
              <a:rPr sz="2100" b="1" spc="-25" dirty="0">
                <a:latin typeface="Constantia"/>
                <a:cs typeface="Constantia"/>
              </a:rPr>
              <a:t>4.</a:t>
            </a:r>
            <a:r>
              <a:rPr sz="2100" b="1" dirty="0">
                <a:latin typeface="Constantia"/>
                <a:cs typeface="Constantia"/>
              </a:rPr>
              <a:t>	for</a:t>
            </a:r>
            <a:r>
              <a:rPr sz="2100" b="1" spc="-1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i</a:t>
            </a:r>
            <a:r>
              <a:rPr sz="2100" i="1" spc="-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onstantia"/>
                <a:cs typeface="Constantia"/>
              </a:rPr>
              <a:t>to</a:t>
            </a:r>
            <a:r>
              <a:rPr sz="2100" b="1" spc="-70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Constantia"/>
                <a:cs typeface="Constantia"/>
              </a:rPr>
              <a:t>n</a:t>
            </a:r>
            <a:endParaRPr sz="2100" dirty="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1613" y="4730496"/>
            <a:ext cx="563308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972104" algn="l"/>
                <a:tab pos="5425620" algn="l"/>
              </a:tabLst>
            </a:pPr>
            <a:r>
              <a:rPr sz="2100" i="1" spc="-25" dirty="0">
                <a:latin typeface="Constantia"/>
                <a:cs typeface="Constantia"/>
              </a:rPr>
              <a:t>5.</a:t>
            </a:r>
            <a:r>
              <a:rPr sz="2100" i="1" dirty="0">
                <a:latin typeface="Constantia"/>
                <a:cs typeface="Constantia"/>
              </a:rPr>
              <a:t>	q</a:t>
            </a:r>
            <a:r>
              <a:rPr sz="2100" i="1" spc="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=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max(</a:t>
            </a:r>
            <a:r>
              <a:rPr sz="2100" i="1" dirty="0">
                <a:latin typeface="Constantia"/>
                <a:cs typeface="Constantia"/>
              </a:rPr>
              <a:t>q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p</a:t>
            </a:r>
            <a:r>
              <a:rPr sz="2100" dirty="0">
                <a:latin typeface="Constantia"/>
                <a:cs typeface="Constantia"/>
              </a:rPr>
              <a:t>[</a:t>
            </a:r>
            <a:r>
              <a:rPr sz="2100" i="1" dirty="0">
                <a:latin typeface="Constantia"/>
                <a:cs typeface="Constantia"/>
              </a:rPr>
              <a:t>i</a:t>
            </a:r>
            <a:r>
              <a:rPr sz="2100" dirty="0">
                <a:latin typeface="Constantia"/>
                <a:cs typeface="Constantia"/>
              </a:rPr>
              <a:t>]</a:t>
            </a:r>
            <a:r>
              <a:rPr sz="2100" spc="-4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+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b="1" cap="small" spc="-20" dirty="0">
                <a:latin typeface="Constantia"/>
                <a:cs typeface="Constantia"/>
              </a:rPr>
              <a:t>Cut-</a:t>
            </a:r>
            <a:r>
              <a:rPr sz="2100" b="1" cap="small" dirty="0">
                <a:latin typeface="Constantia"/>
                <a:cs typeface="Constantia"/>
              </a:rPr>
              <a:t>Rod</a:t>
            </a:r>
            <a:r>
              <a:rPr sz="2100" dirty="0">
                <a:latin typeface="Constantia"/>
                <a:cs typeface="Constantia"/>
              </a:rPr>
              <a:t>(</a:t>
            </a:r>
            <a:r>
              <a:rPr sz="2100" i="1" dirty="0">
                <a:latin typeface="Constantia"/>
                <a:cs typeface="Constantia"/>
              </a:rPr>
              <a:t>p</a:t>
            </a:r>
            <a:r>
              <a:rPr sz="2100" dirty="0">
                <a:latin typeface="Constantia"/>
                <a:cs typeface="Constantia"/>
              </a:rPr>
              <a:t>,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i="1" dirty="0">
                <a:latin typeface="Constantia"/>
                <a:cs typeface="Constantia"/>
              </a:rPr>
              <a:t>n</a:t>
            </a:r>
            <a:r>
              <a:rPr sz="2100" i="1" spc="-15" dirty="0">
                <a:latin typeface="Constantia"/>
                <a:cs typeface="Constantia"/>
              </a:rPr>
              <a:t> </a:t>
            </a:r>
            <a:r>
              <a:rPr sz="2100" dirty="0">
                <a:latin typeface="Symbol"/>
                <a:cs typeface="Symbol"/>
              </a:rPr>
              <a:t>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Constantia"/>
                <a:cs typeface="Constantia"/>
              </a:rPr>
              <a:t>i</a:t>
            </a:r>
            <a:r>
              <a:rPr sz="2100" spc="-25" dirty="0">
                <a:latin typeface="Constantia"/>
                <a:cs typeface="Constantia"/>
              </a:rPr>
              <a:t>))</a:t>
            </a:r>
            <a:r>
              <a:rPr sz="2100" dirty="0">
                <a:latin typeface="Constantia"/>
                <a:cs typeface="Constantia"/>
              </a:rPr>
              <a:t>	</a:t>
            </a:r>
            <a:r>
              <a:rPr sz="1900" spc="-229" dirty="0">
                <a:latin typeface="Constantia"/>
                <a:cs typeface="Constantia"/>
              </a:rPr>
              <a:t>//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1613" y="5047490"/>
            <a:ext cx="7548245" cy="164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72079" algn="l"/>
              </a:tabLst>
            </a:pPr>
            <a:r>
              <a:rPr sz="2100" b="1" spc="-25" dirty="0">
                <a:latin typeface="Constantia"/>
                <a:cs typeface="Constantia"/>
              </a:rPr>
              <a:t>6.</a:t>
            </a:r>
            <a:r>
              <a:rPr sz="2100" b="1" dirty="0">
                <a:latin typeface="Constantia"/>
                <a:cs typeface="Constantia"/>
              </a:rPr>
              <a:t>	return</a:t>
            </a:r>
            <a:r>
              <a:rPr sz="2100" b="1" spc="-85" dirty="0">
                <a:latin typeface="Constantia"/>
                <a:cs typeface="Constantia"/>
              </a:rPr>
              <a:t> </a:t>
            </a:r>
            <a:r>
              <a:rPr sz="2100" i="1" spc="-50" dirty="0">
                <a:latin typeface="Constantia"/>
                <a:cs typeface="Constantia"/>
              </a:rPr>
              <a:t>q</a:t>
            </a:r>
            <a:endParaRPr sz="21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100">
              <a:latin typeface="Constantia"/>
              <a:cs typeface="Constantia"/>
            </a:endParaRPr>
          </a:p>
          <a:p>
            <a:pPr>
              <a:spcBef>
                <a:spcPts val="155"/>
              </a:spcBef>
            </a:pPr>
            <a:endParaRPr sz="2100">
              <a:latin typeface="Constantia"/>
              <a:cs typeface="Constantia"/>
            </a:endParaRPr>
          </a:p>
          <a:p>
            <a:pPr marL="12699" marR="5079">
              <a:lnSpc>
                <a:spcPts val="2500"/>
              </a:lnSpc>
            </a:pP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Each</a:t>
            </a:r>
            <a:r>
              <a:rPr sz="2100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100" spc="-12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you</a:t>
            </a:r>
            <a:r>
              <a:rPr sz="2100" spc="-4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increase</a:t>
            </a:r>
            <a:r>
              <a:rPr sz="21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i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100" i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by</a:t>
            </a:r>
            <a:r>
              <a:rPr sz="2100" spc="-7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,</a:t>
            </a:r>
            <a:r>
              <a:rPr sz="2100" spc="-8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30" dirty="0">
                <a:solidFill>
                  <a:srgbClr val="0000FF"/>
                </a:solidFill>
                <a:latin typeface="Constantia"/>
                <a:cs typeface="Constantia"/>
              </a:rPr>
              <a:t>your</a:t>
            </a:r>
            <a:r>
              <a:rPr sz="2100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35" dirty="0">
                <a:solidFill>
                  <a:srgbClr val="0000FF"/>
                </a:solidFill>
                <a:latin typeface="Constantia"/>
                <a:cs typeface="Constantia"/>
              </a:rPr>
              <a:t>program’s</a:t>
            </a:r>
            <a:r>
              <a:rPr sz="2100" spc="-9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dirty="0">
                <a:solidFill>
                  <a:srgbClr val="0000FF"/>
                </a:solidFill>
                <a:latin typeface="Constantia"/>
                <a:cs typeface="Constantia"/>
              </a:rPr>
              <a:t>running</a:t>
            </a:r>
            <a:r>
              <a:rPr sz="2100" spc="-55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time</a:t>
            </a:r>
            <a:r>
              <a:rPr sz="2100" spc="-12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would </a:t>
            </a:r>
            <a:r>
              <a:rPr sz="2100" spc="-25" dirty="0">
                <a:solidFill>
                  <a:srgbClr val="0000FF"/>
                </a:solidFill>
                <a:latin typeface="Constantia"/>
                <a:cs typeface="Constantia"/>
              </a:rPr>
              <a:t>approximately</a:t>
            </a:r>
            <a:r>
              <a:rPr sz="2100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Constantia"/>
                <a:cs typeface="Constantia"/>
              </a:rPr>
              <a:t>double.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26381" y="4704122"/>
            <a:ext cx="655955" cy="4058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7">
              <a:spcBef>
                <a:spcPts val="105"/>
              </a:spcBef>
            </a:pPr>
            <a:r>
              <a:rPr sz="2850" baseline="14619" dirty="0">
                <a:latin typeface="Symbol"/>
                <a:cs typeface="Symbol"/>
              </a:rPr>
              <a:t></a:t>
            </a:r>
            <a:r>
              <a:rPr sz="2850" spc="-172" baseline="14619" dirty="0">
                <a:latin typeface="Times New Roman"/>
                <a:cs typeface="Times New Roman"/>
              </a:rPr>
              <a:t> </a:t>
            </a:r>
            <a:r>
              <a:rPr sz="2850" i="1" baseline="14619" dirty="0">
                <a:latin typeface="Times New Roman"/>
                <a:cs typeface="Times New Roman"/>
              </a:rPr>
              <a:t>r</a:t>
            </a:r>
            <a:r>
              <a:rPr sz="1100" i="1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Symbol"/>
                <a:cs typeface="Symbol"/>
              </a:rPr>
              <a:t></a:t>
            </a:r>
            <a:r>
              <a:rPr sz="1100" i="1" dirty="0">
                <a:latin typeface="Times New Roman"/>
                <a:cs typeface="Times New Roman"/>
              </a:rPr>
              <a:t>i</a:t>
            </a:r>
            <a:r>
              <a:rPr sz="1100" i="1" spc="45" dirty="0">
                <a:latin typeface="Times New Roman"/>
                <a:cs typeface="Times New Roman"/>
              </a:rPr>
              <a:t> </a:t>
            </a:r>
            <a:r>
              <a:rPr sz="3824" spc="-75" baseline="10893" dirty="0">
                <a:latin typeface="Symbol"/>
                <a:cs typeface="Symbol"/>
              </a:rPr>
              <a:t></a:t>
            </a:r>
            <a:endParaRPr sz="3824" baseline="10893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5861" y="4970997"/>
            <a:ext cx="39751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1100" b="1" spc="-10" dirty="0">
                <a:latin typeface="Courier New"/>
                <a:cs typeface="Courier New"/>
              </a:rPr>
              <a:t>1</a:t>
            </a:r>
            <a:r>
              <a:rPr sz="1100" spc="-10" dirty="0">
                <a:latin typeface="Symbol"/>
                <a:cs typeface="Symbol"/>
              </a:rPr>
              <a:t></a:t>
            </a:r>
            <a:r>
              <a:rPr sz="1100" i="1" spc="-10" dirty="0">
                <a:latin typeface="Times New Roman"/>
                <a:cs typeface="Times New Roman"/>
              </a:rPr>
              <a:t>i</a:t>
            </a:r>
            <a:r>
              <a:rPr sz="1100" spc="-10" dirty="0">
                <a:latin typeface="Symbol"/>
                <a:cs typeface="Symbol"/>
              </a:rPr>
              <a:t></a:t>
            </a:r>
            <a:r>
              <a:rPr sz="1100" i="1" spc="-1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5979" y="4642681"/>
            <a:ext cx="1196340" cy="405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97">
              <a:spcBef>
                <a:spcPts val="105"/>
              </a:spcBef>
            </a:pPr>
            <a:r>
              <a:rPr sz="1900" i="1" dirty="0">
                <a:latin typeface="Times New Roman"/>
                <a:cs typeface="Times New Roman"/>
              </a:rPr>
              <a:t>r</a:t>
            </a:r>
            <a:r>
              <a:rPr sz="1650" i="1" baseline="-25252" dirty="0">
                <a:latin typeface="Times New Roman"/>
                <a:cs typeface="Times New Roman"/>
              </a:rPr>
              <a:t>n</a:t>
            </a:r>
            <a:r>
              <a:rPr sz="1650" i="1" spc="472" baseline="-25252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Symbol"/>
                <a:cs typeface="Symbol"/>
              </a:rPr>
              <a:t>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max</a:t>
            </a:r>
            <a:r>
              <a:rPr sz="2550" spc="-10" dirty="0">
                <a:latin typeface="Symbol"/>
                <a:cs typeface="Symbol"/>
              </a:rPr>
              <a:t></a:t>
            </a:r>
            <a:r>
              <a:rPr sz="1900" i="1" spc="-10" dirty="0">
                <a:latin typeface="Times New Roman"/>
                <a:cs typeface="Times New Roman"/>
              </a:rPr>
              <a:t>p</a:t>
            </a:r>
            <a:r>
              <a:rPr sz="1650" i="1" spc="-15" baseline="-25252" dirty="0">
                <a:latin typeface="Times New Roman"/>
                <a:cs typeface="Times New Roman"/>
              </a:rPr>
              <a:t>i</a:t>
            </a:r>
            <a:endParaRPr sz="1650" baseline="-2525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67" y="724408"/>
            <a:ext cx="11796427" cy="1480405"/>
          </a:xfrm>
          <a:prstGeom prst="rect">
            <a:avLst/>
          </a:prstGeom>
        </p:spPr>
        <p:txBody>
          <a:bodyPr vert="horz" wrap="square" lIns="0" tIns="82600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200" spc="-10" dirty="0"/>
              <a:t>Recursive</a:t>
            </a:r>
            <a:r>
              <a:rPr sz="4200" spc="-130" dirty="0"/>
              <a:t> </a:t>
            </a:r>
            <a:r>
              <a:rPr sz="4200" spc="-30" dirty="0"/>
              <a:t>top-</a:t>
            </a:r>
            <a:r>
              <a:rPr sz="4200" dirty="0"/>
              <a:t>down</a:t>
            </a:r>
            <a:r>
              <a:rPr sz="4200" spc="-130" dirty="0"/>
              <a:t> </a:t>
            </a:r>
            <a:r>
              <a:rPr sz="4200" spc="-10" dirty="0"/>
              <a:t>implementation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6805722" y="3546475"/>
            <a:ext cx="456565" cy="445134"/>
            <a:chOff x="4926121" y="3546475"/>
            <a:chExt cx="456565" cy="445134"/>
          </a:xfrm>
        </p:grpSpPr>
        <p:sp>
          <p:nvSpPr>
            <p:cNvPr id="4" name="object 4"/>
            <p:cNvSpPr/>
            <p:nvPr/>
          </p:nvSpPr>
          <p:spPr>
            <a:xfrm>
              <a:off x="4939456" y="3559809"/>
              <a:ext cx="429895" cy="418465"/>
            </a:xfrm>
            <a:custGeom>
              <a:avLst/>
              <a:gdLst/>
              <a:ahLst/>
              <a:cxnLst/>
              <a:rect l="l" t="t" r="r" b="b"/>
              <a:pathLst>
                <a:path w="429895" h="418464">
                  <a:moveTo>
                    <a:pt x="214923" y="0"/>
                  </a:moveTo>
                  <a:lnTo>
                    <a:pt x="165643" y="5522"/>
                  </a:lnTo>
                  <a:lnTo>
                    <a:pt x="120405" y="21254"/>
                  </a:lnTo>
                  <a:lnTo>
                    <a:pt x="80499" y="45939"/>
                  </a:lnTo>
                  <a:lnTo>
                    <a:pt x="47216" y="78323"/>
                  </a:lnTo>
                  <a:lnTo>
                    <a:pt x="21844" y="117150"/>
                  </a:lnTo>
                  <a:lnTo>
                    <a:pt x="5676" y="161165"/>
                  </a:lnTo>
                  <a:lnTo>
                    <a:pt x="0" y="209113"/>
                  </a:lnTo>
                  <a:lnTo>
                    <a:pt x="5676" y="257061"/>
                  </a:lnTo>
                  <a:lnTo>
                    <a:pt x="21844" y="301076"/>
                  </a:lnTo>
                  <a:lnTo>
                    <a:pt x="47216" y="339903"/>
                  </a:lnTo>
                  <a:lnTo>
                    <a:pt x="80499" y="372287"/>
                  </a:lnTo>
                  <a:lnTo>
                    <a:pt x="120405" y="396972"/>
                  </a:lnTo>
                  <a:lnTo>
                    <a:pt x="165643" y="412704"/>
                  </a:lnTo>
                  <a:lnTo>
                    <a:pt x="214923" y="418227"/>
                  </a:lnTo>
                  <a:lnTo>
                    <a:pt x="264202" y="412704"/>
                  </a:lnTo>
                  <a:lnTo>
                    <a:pt x="309440" y="396972"/>
                  </a:lnTo>
                  <a:lnTo>
                    <a:pt x="349346" y="372287"/>
                  </a:lnTo>
                  <a:lnTo>
                    <a:pt x="382629" y="339903"/>
                  </a:lnTo>
                  <a:lnTo>
                    <a:pt x="408000" y="301076"/>
                  </a:lnTo>
                  <a:lnTo>
                    <a:pt x="424169" y="257061"/>
                  </a:lnTo>
                  <a:lnTo>
                    <a:pt x="429845" y="209113"/>
                  </a:lnTo>
                  <a:lnTo>
                    <a:pt x="424169" y="161165"/>
                  </a:lnTo>
                  <a:lnTo>
                    <a:pt x="408000" y="117150"/>
                  </a:lnTo>
                  <a:lnTo>
                    <a:pt x="382629" y="78323"/>
                  </a:lnTo>
                  <a:lnTo>
                    <a:pt x="349346" y="45939"/>
                  </a:lnTo>
                  <a:lnTo>
                    <a:pt x="309440" y="21254"/>
                  </a:lnTo>
                  <a:lnTo>
                    <a:pt x="264202" y="5522"/>
                  </a:lnTo>
                  <a:lnTo>
                    <a:pt x="214923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9456" y="3559809"/>
              <a:ext cx="429895" cy="418465"/>
            </a:xfrm>
            <a:custGeom>
              <a:avLst/>
              <a:gdLst/>
              <a:ahLst/>
              <a:cxnLst/>
              <a:rect l="l" t="t" r="r" b="b"/>
              <a:pathLst>
                <a:path w="429895" h="418464">
                  <a:moveTo>
                    <a:pt x="0" y="209113"/>
                  </a:moveTo>
                  <a:lnTo>
                    <a:pt x="5676" y="161165"/>
                  </a:lnTo>
                  <a:lnTo>
                    <a:pt x="21845" y="117150"/>
                  </a:lnTo>
                  <a:lnTo>
                    <a:pt x="47216" y="78323"/>
                  </a:lnTo>
                  <a:lnTo>
                    <a:pt x="80499" y="45939"/>
                  </a:lnTo>
                  <a:lnTo>
                    <a:pt x="120405" y="21254"/>
                  </a:lnTo>
                  <a:lnTo>
                    <a:pt x="165643" y="5522"/>
                  </a:lnTo>
                  <a:lnTo>
                    <a:pt x="214922" y="0"/>
                  </a:lnTo>
                  <a:lnTo>
                    <a:pt x="264202" y="5522"/>
                  </a:lnTo>
                  <a:lnTo>
                    <a:pt x="309440" y="21254"/>
                  </a:lnTo>
                  <a:lnTo>
                    <a:pt x="349346" y="45939"/>
                  </a:lnTo>
                  <a:lnTo>
                    <a:pt x="382629" y="78323"/>
                  </a:lnTo>
                  <a:lnTo>
                    <a:pt x="408000" y="117150"/>
                  </a:lnTo>
                  <a:lnTo>
                    <a:pt x="424169" y="161165"/>
                  </a:lnTo>
                  <a:lnTo>
                    <a:pt x="429845" y="209113"/>
                  </a:lnTo>
                  <a:lnTo>
                    <a:pt x="424169" y="257061"/>
                  </a:lnTo>
                  <a:lnTo>
                    <a:pt x="408000" y="301076"/>
                  </a:lnTo>
                  <a:lnTo>
                    <a:pt x="382629" y="339903"/>
                  </a:lnTo>
                  <a:lnTo>
                    <a:pt x="349346" y="372287"/>
                  </a:lnTo>
                  <a:lnTo>
                    <a:pt x="309440" y="396972"/>
                  </a:lnTo>
                  <a:lnTo>
                    <a:pt x="264202" y="412704"/>
                  </a:lnTo>
                  <a:lnTo>
                    <a:pt x="214922" y="418227"/>
                  </a:lnTo>
                  <a:lnTo>
                    <a:pt x="165643" y="412704"/>
                  </a:lnTo>
                  <a:lnTo>
                    <a:pt x="120405" y="396972"/>
                  </a:lnTo>
                  <a:lnTo>
                    <a:pt x="80499" y="372287"/>
                  </a:lnTo>
                  <a:lnTo>
                    <a:pt x="47216" y="339903"/>
                  </a:lnTo>
                  <a:lnTo>
                    <a:pt x="21845" y="301076"/>
                  </a:lnTo>
                  <a:lnTo>
                    <a:pt x="5676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71574" y="2241745"/>
            <a:ext cx="7494905" cy="1683153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00330" indent="-287631">
              <a:spcBef>
                <a:spcPts val="805"/>
              </a:spcBef>
              <a:buClr>
                <a:srgbClr val="0BD0D9"/>
              </a:buClr>
              <a:buSzPct val="96296"/>
              <a:buFont typeface="Arial"/>
              <a:buChar char="•"/>
              <a:tabLst>
                <a:tab pos="300330" algn="l"/>
              </a:tabLst>
            </a:pPr>
            <a:r>
              <a:rPr sz="2700" dirty="0">
                <a:latin typeface="Constantia"/>
                <a:cs typeface="Constantia"/>
              </a:rPr>
              <a:t>Recursion</a:t>
            </a:r>
            <a:r>
              <a:rPr sz="2700" spc="-70" dirty="0">
                <a:latin typeface="Constantia"/>
                <a:cs typeface="Constantia"/>
              </a:rPr>
              <a:t> </a:t>
            </a:r>
            <a:r>
              <a:rPr sz="2700" spc="-20" dirty="0">
                <a:latin typeface="Constantia"/>
                <a:cs typeface="Constantia"/>
              </a:rPr>
              <a:t>tree</a:t>
            </a:r>
            <a:endParaRPr sz="2700">
              <a:latin typeface="Constantia"/>
              <a:cs typeface="Constantia"/>
            </a:endParaRPr>
          </a:p>
          <a:p>
            <a:pPr marL="684473" marR="5079" lvl="1" indent="-259693">
              <a:spcBef>
                <a:spcPts val="660"/>
              </a:spcBef>
              <a:buClr>
                <a:srgbClr val="0F6FC6"/>
              </a:buClr>
              <a:buSzPct val="84000"/>
              <a:buFont typeface="Arial"/>
              <a:buChar char="•"/>
              <a:tabLst>
                <a:tab pos="684473" algn="l"/>
              </a:tabLst>
            </a:pPr>
            <a:r>
              <a:rPr sz="2500" spc="-10" dirty="0">
                <a:latin typeface="Constantia"/>
                <a:cs typeface="Constantia"/>
              </a:rPr>
              <a:t>Recursive</a:t>
            </a:r>
            <a:r>
              <a:rPr sz="2500" spc="-12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calls</a:t>
            </a:r>
            <a:r>
              <a:rPr sz="2500" spc="-8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resulting</a:t>
            </a:r>
            <a:r>
              <a:rPr sz="2500" spc="-1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from</a:t>
            </a:r>
            <a:r>
              <a:rPr sz="2500" spc="-10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a</a:t>
            </a:r>
            <a:r>
              <a:rPr sz="2500" spc="-125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call</a:t>
            </a:r>
            <a:r>
              <a:rPr sz="2500" spc="-10" dirty="0">
                <a:latin typeface="Constantia"/>
                <a:cs typeface="Constantia"/>
              </a:rPr>
              <a:t> C</a:t>
            </a:r>
            <a:r>
              <a:rPr sz="1900" spc="-10" dirty="0">
                <a:latin typeface="Constantia"/>
                <a:cs typeface="Constantia"/>
              </a:rPr>
              <a:t>UT</a:t>
            </a:r>
            <a:r>
              <a:rPr sz="2500" spc="-10" dirty="0">
                <a:latin typeface="Constantia"/>
                <a:cs typeface="Constantia"/>
              </a:rPr>
              <a:t>-</a:t>
            </a:r>
            <a:r>
              <a:rPr sz="2500" dirty="0">
                <a:latin typeface="Constantia"/>
                <a:cs typeface="Constantia"/>
              </a:rPr>
              <a:t>R</a:t>
            </a:r>
            <a:r>
              <a:rPr sz="1900" dirty="0">
                <a:latin typeface="Constantia"/>
                <a:cs typeface="Constantia"/>
              </a:rPr>
              <a:t>OD</a:t>
            </a:r>
            <a:r>
              <a:rPr sz="2500" dirty="0">
                <a:latin typeface="Constantia"/>
                <a:cs typeface="Constantia"/>
              </a:rPr>
              <a:t>(</a:t>
            </a:r>
            <a:r>
              <a:rPr sz="2500" i="1" dirty="0">
                <a:latin typeface="Constantia"/>
                <a:cs typeface="Constantia"/>
              </a:rPr>
              <a:t>p</a:t>
            </a:r>
            <a:r>
              <a:rPr sz="2500" dirty="0">
                <a:latin typeface="Constantia"/>
                <a:cs typeface="Constantia"/>
              </a:rPr>
              <a:t>,</a:t>
            </a:r>
            <a:r>
              <a:rPr sz="2500" spc="-5" dirty="0">
                <a:latin typeface="Constantia"/>
                <a:cs typeface="Constantia"/>
              </a:rPr>
              <a:t> </a:t>
            </a:r>
            <a:r>
              <a:rPr sz="2500" i="1" spc="-25" dirty="0">
                <a:latin typeface="Constantia"/>
                <a:cs typeface="Constantia"/>
              </a:rPr>
              <a:t>r</a:t>
            </a:r>
            <a:r>
              <a:rPr sz="2500" spc="-25" dirty="0">
                <a:latin typeface="Constantia"/>
                <a:cs typeface="Constantia"/>
              </a:rPr>
              <a:t>) </a:t>
            </a:r>
            <a:r>
              <a:rPr sz="2500" dirty="0">
                <a:latin typeface="Constantia"/>
                <a:cs typeface="Constantia"/>
              </a:rPr>
              <a:t>for</a:t>
            </a:r>
            <a:r>
              <a:rPr sz="2500" spc="-90" dirty="0">
                <a:latin typeface="Constantia"/>
                <a:cs typeface="Constantia"/>
              </a:rPr>
              <a:t> </a:t>
            </a:r>
            <a:r>
              <a:rPr sz="2500" i="1" dirty="0">
                <a:latin typeface="Constantia"/>
                <a:cs typeface="Constantia"/>
              </a:rPr>
              <a:t>n</a:t>
            </a:r>
            <a:r>
              <a:rPr sz="2500" i="1" spc="40" dirty="0">
                <a:latin typeface="Constantia"/>
                <a:cs typeface="Constantia"/>
              </a:rPr>
              <a:t> </a:t>
            </a:r>
            <a:r>
              <a:rPr sz="2500" dirty="0">
                <a:latin typeface="Constantia"/>
                <a:cs typeface="Constantia"/>
              </a:rPr>
              <a:t>= </a:t>
            </a:r>
            <a:r>
              <a:rPr sz="2500" spc="-50" dirty="0">
                <a:latin typeface="Constantia"/>
                <a:cs typeface="Constantia"/>
              </a:rPr>
              <a:t>4</a:t>
            </a:r>
            <a:endParaRPr sz="2500">
              <a:latin typeface="Constantia"/>
              <a:cs typeface="Constantia"/>
            </a:endParaRPr>
          </a:p>
          <a:p>
            <a:pPr marL="1231797" algn="ctr">
              <a:spcBef>
                <a:spcPts val="70"/>
              </a:spcBef>
            </a:pPr>
            <a:r>
              <a:rPr sz="1900" spc="-50" dirty="0">
                <a:latin typeface="Constantia"/>
                <a:cs typeface="Constantia"/>
              </a:rPr>
              <a:t>4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45934" y="4285098"/>
            <a:ext cx="459105" cy="445134"/>
            <a:chOff x="2966332" y="4285098"/>
            <a:chExt cx="459105" cy="445134"/>
          </a:xfrm>
        </p:grpSpPr>
        <p:sp>
          <p:nvSpPr>
            <p:cNvPr id="8" name="object 8"/>
            <p:cNvSpPr/>
            <p:nvPr/>
          </p:nvSpPr>
          <p:spPr>
            <a:xfrm>
              <a:off x="2979667" y="4298433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39"/>
                  </a:lnTo>
                  <a:lnTo>
                    <a:pt x="47490" y="78323"/>
                  </a:lnTo>
                  <a:lnTo>
                    <a:pt x="21971" y="117150"/>
                  </a:lnTo>
                  <a:lnTo>
                    <a:pt x="5709" y="161166"/>
                  </a:lnTo>
                  <a:lnTo>
                    <a:pt x="0" y="209114"/>
                  </a:lnTo>
                  <a:lnTo>
                    <a:pt x="5709" y="257062"/>
                  </a:lnTo>
                  <a:lnTo>
                    <a:pt x="21971" y="301077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3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3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7"/>
                  </a:lnTo>
                  <a:lnTo>
                    <a:pt x="426631" y="257062"/>
                  </a:lnTo>
                  <a:lnTo>
                    <a:pt x="432341" y="209114"/>
                  </a:lnTo>
                  <a:lnTo>
                    <a:pt x="426631" y="161166"/>
                  </a:lnTo>
                  <a:lnTo>
                    <a:pt x="410369" y="117150"/>
                  </a:lnTo>
                  <a:lnTo>
                    <a:pt x="384850" y="78323"/>
                  </a:lnTo>
                  <a:lnTo>
                    <a:pt x="351374" y="45939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9667" y="4298433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007730" y="4338320"/>
            <a:ext cx="135890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3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14960" y="3755590"/>
            <a:ext cx="2282825" cy="915669"/>
            <a:chOff x="3335359" y="3755588"/>
            <a:chExt cx="2282825" cy="915669"/>
          </a:xfrm>
        </p:grpSpPr>
        <p:sp>
          <p:nvSpPr>
            <p:cNvPr id="12" name="object 12"/>
            <p:cNvSpPr/>
            <p:nvPr/>
          </p:nvSpPr>
          <p:spPr>
            <a:xfrm>
              <a:off x="3348694" y="3768923"/>
              <a:ext cx="1591310" cy="591185"/>
            </a:xfrm>
            <a:custGeom>
              <a:avLst/>
              <a:gdLst/>
              <a:ahLst/>
              <a:cxnLst/>
              <a:rect l="l" t="t" r="r" b="b"/>
              <a:pathLst>
                <a:path w="1591310" h="591185">
                  <a:moveTo>
                    <a:pt x="1590762" y="0"/>
                  </a:moveTo>
                  <a:lnTo>
                    <a:pt x="0" y="590757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72358" y="4236600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6"/>
                  </a:lnTo>
                  <a:lnTo>
                    <a:pt x="121104" y="399466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6"/>
                  </a:lnTo>
                  <a:lnTo>
                    <a:pt x="351374" y="374626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2358" y="4236600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97089" y="4277360"/>
            <a:ext cx="1428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2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38093" y="3964704"/>
            <a:ext cx="3443604" cy="1384935"/>
            <a:chOff x="1958493" y="3964702"/>
            <a:chExt cx="3443604" cy="1384935"/>
          </a:xfrm>
        </p:grpSpPr>
        <p:sp>
          <p:nvSpPr>
            <p:cNvPr id="17" name="object 17"/>
            <p:cNvSpPr/>
            <p:nvPr/>
          </p:nvSpPr>
          <p:spPr>
            <a:xfrm>
              <a:off x="5154380" y="3978037"/>
              <a:ext cx="234315" cy="259079"/>
            </a:xfrm>
            <a:custGeom>
              <a:avLst/>
              <a:gdLst/>
              <a:ahLst/>
              <a:cxnLst/>
              <a:rect l="l" t="t" r="r" b="b"/>
              <a:pathLst>
                <a:path w="234314" h="259079">
                  <a:moveTo>
                    <a:pt x="0" y="0"/>
                  </a:moveTo>
                  <a:lnTo>
                    <a:pt x="234148" y="258563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1828" y="4917581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40"/>
                  </a:lnTo>
                  <a:lnTo>
                    <a:pt x="47490" y="78324"/>
                  </a:lnTo>
                  <a:lnTo>
                    <a:pt x="21971" y="117151"/>
                  </a:lnTo>
                  <a:lnTo>
                    <a:pt x="5709" y="161166"/>
                  </a:lnTo>
                  <a:lnTo>
                    <a:pt x="0" y="209114"/>
                  </a:lnTo>
                  <a:lnTo>
                    <a:pt x="5709" y="257062"/>
                  </a:lnTo>
                  <a:lnTo>
                    <a:pt x="21971" y="301077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3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3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7"/>
                  </a:lnTo>
                  <a:lnTo>
                    <a:pt x="426631" y="257062"/>
                  </a:lnTo>
                  <a:lnTo>
                    <a:pt x="432341" y="209114"/>
                  </a:lnTo>
                  <a:lnTo>
                    <a:pt x="426631" y="161166"/>
                  </a:lnTo>
                  <a:lnTo>
                    <a:pt x="410369" y="117151"/>
                  </a:lnTo>
                  <a:lnTo>
                    <a:pt x="384850" y="78324"/>
                  </a:lnTo>
                  <a:lnTo>
                    <a:pt x="351374" y="45940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1828" y="4917581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96561" y="4957064"/>
            <a:ext cx="1428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2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54266" y="4642078"/>
            <a:ext cx="2995930" cy="709930"/>
            <a:chOff x="2174665" y="4642078"/>
            <a:chExt cx="2995930" cy="709930"/>
          </a:xfrm>
        </p:grpSpPr>
        <p:sp>
          <p:nvSpPr>
            <p:cNvPr id="22" name="object 22"/>
            <p:cNvSpPr/>
            <p:nvPr/>
          </p:nvSpPr>
          <p:spPr>
            <a:xfrm>
              <a:off x="2188000" y="4655413"/>
              <a:ext cx="855344" cy="262255"/>
            </a:xfrm>
            <a:custGeom>
              <a:avLst/>
              <a:gdLst/>
              <a:ahLst/>
              <a:cxnLst/>
              <a:rect l="l" t="t" r="r" b="b"/>
              <a:pathLst>
                <a:path w="855344" h="262254">
                  <a:moveTo>
                    <a:pt x="854983" y="0"/>
                  </a:moveTo>
                  <a:lnTo>
                    <a:pt x="0" y="262168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19697" y="4917352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6"/>
                  </a:lnTo>
                  <a:lnTo>
                    <a:pt x="121104" y="399466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6"/>
                  </a:lnTo>
                  <a:lnTo>
                    <a:pt x="351374" y="374626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19697" y="4917352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95839" y="4716660"/>
              <a:ext cx="240029" cy="201295"/>
            </a:xfrm>
            <a:custGeom>
              <a:avLst/>
              <a:gdLst/>
              <a:ahLst/>
              <a:cxnLst/>
              <a:rect l="l" t="t" r="r" b="b"/>
              <a:pathLst>
                <a:path w="240029" h="201295">
                  <a:moveTo>
                    <a:pt x="0" y="0"/>
                  </a:moveTo>
                  <a:lnTo>
                    <a:pt x="240029" y="200691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4587" y="4889807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40"/>
                  </a:lnTo>
                  <a:lnTo>
                    <a:pt x="47490" y="78324"/>
                  </a:lnTo>
                  <a:lnTo>
                    <a:pt x="21971" y="117151"/>
                  </a:lnTo>
                  <a:lnTo>
                    <a:pt x="5709" y="161166"/>
                  </a:lnTo>
                  <a:lnTo>
                    <a:pt x="0" y="209114"/>
                  </a:lnTo>
                  <a:lnTo>
                    <a:pt x="5709" y="257062"/>
                  </a:lnTo>
                  <a:lnTo>
                    <a:pt x="21971" y="301077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3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3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7"/>
                  </a:lnTo>
                  <a:lnTo>
                    <a:pt x="426631" y="257062"/>
                  </a:lnTo>
                  <a:lnTo>
                    <a:pt x="432341" y="209114"/>
                  </a:lnTo>
                  <a:lnTo>
                    <a:pt x="426631" y="161166"/>
                  </a:lnTo>
                  <a:lnTo>
                    <a:pt x="410369" y="117151"/>
                  </a:lnTo>
                  <a:lnTo>
                    <a:pt x="384850" y="78324"/>
                  </a:lnTo>
                  <a:lnTo>
                    <a:pt x="351374" y="45940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24587" y="4889807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70156" y="4929631"/>
            <a:ext cx="1009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1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807025" y="4582487"/>
            <a:ext cx="1123315" cy="741680"/>
            <a:chOff x="4927424" y="4582487"/>
            <a:chExt cx="1123315" cy="741680"/>
          </a:xfrm>
        </p:grpSpPr>
        <p:sp>
          <p:nvSpPr>
            <p:cNvPr id="30" name="object 30"/>
            <p:cNvSpPr/>
            <p:nvPr/>
          </p:nvSpPr>
          <p:spPr>
            <a:xfrm>
              <a:off x="4940759" y="4595822"/>
              <a:ext cx="295275" cy="294005"/>
            </a:xfrm>
            <a:custGeom>
              <a:avLst/>
              <a:gdLst/>
              <a:ahLst/>
              <a:cxnLst/>
              <a:rect l="l" t="t" r="r" b="b"/>
              <a:pathLst>
                <a:path w="295275" h="294004">
                  <a:moveTo>
                    <a:pt x="294913" y="0"/>
                  </a:moveTo>
                  <a:lnTo>
                    <a:pt x="0" y="293985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04698" y="4889578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6"/>
                  </a:lnTo>
                  <a:lnTo>
                    <a:pt x="21971" y="117887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8"/>
                  </a:lnTo>
                  <a:lnTo>
                    <a:pt x="47490" y="342039"/>
                  </a:lnTo>
                  <a:lnTo>
                    <a:pt x="80966" y="374626"/>
                  </a:lnTo>
                  <a:lnTo>
                    <a:pt x="121104" y="399467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7"/>
                  </a:lnTo>
                  <a:lnTo>
                    <a:pt x="351374" y="374626"/>
                  </a:lnTo>
                  <a:lnTo>
                    <a:pt x="384850" y="342039"/>
                  </a:lnTo>
                  <a:lnTo>
                    <a:pt x="410369" y="302968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7"/>
                  </a:lnTo>
                  <a:lnTo>
                    <a:pt x="384850" y="78816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04698" y="4889578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622763" y="4929631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58033" y="4582489"/>
            <a:ext cx="4356100" cy="1428115"/>
            <a:chOff x="1478433" y="4582487"/>
            <a:chExt cx="4356100" cy="1428115"/>
          </a:xfrm>
        </p:grpSpPr>
        <p:sp>
          <p:nvSpPr>
            <p:cNvPr id="35" name="object 35"/>
            <p:cNvSpPr/>
            <p:nvPr/>
          </p:nvSpPr>
          <p:spPr>
            <a:xfrm>
              <a:off x="5541383" y="4595822"/>
              <a:ext cx="280035" cy="294005"/>
            </a:xfrm>
            <a:custGeom>
              <a:avLst/>
              <a:gdLst/>
              <a:ahLst/>
              <a:cxnLst/>
              <a:rect l="l" t="t" r="r" b="b"/>
              <a:pathLst>
                <a:path w="280035" h="294004">
                  <a:moveTo>
                    <a:pt x="0" y="0"/>
                  </a:moveTo>
                  <a:lnTo>
                    <a:pt x="279485" y="293756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91768" y="5578466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39"/>
                  </a:lnTo>
                  <a:lnTo>
                    <a:pt x="47490" y="78323"/>
                  </a:lnTo>
                  <a:lnTo>
                    <a:pt x="21971" y="117150"/>
                  </a:lnTo>
                  <a:lnTo>
                    <a:pt x="5709" y="161165"/>
                  </a:lnTo>
                  <a:lnTo>
                    <a:pt x="0" y="209113"/>
                  </a:lnTo>
                  <a:lnTo>
                    <a:pt x="5709" y="257061"/>
                  </a:lnTo>
                  <a:lnTo>
                    <a:pt x="21971" y="301076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2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2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6"/>
                  </a:lnTo>
                  <a:lnTo>
                    <a:pt x="426631" y="257061"/>
                  </a:lnTo>
                  <a:lnTo>
                    <a:pt x="432341" y="209113"/>
                  </a:lnTo>
                  <a:lnTo>
                    <a:pt x="426631" y="161165"/>
                  </a:lnTo>
                  <a:lnTo>
                    <a:pt x="410369" y="117150"/>
                  </a:lnTo>
                  <a:lnTo>
                    <a:pt x="384850" y="78323"/>
                  </a:lnTo>
                  <a:lnTo>
                    <a:pt x="351374" y="45939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91768" y="5578466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537336" y="5618479"/>
            <a:ext cx="1009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1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574206" y="5261227"/>
            <a:ext cx="1971039" cy="751205"/>
            <a:chOff x="1694604" y="5261226"/>
            <a:chExt cx="1971039" cy="751205"/>
          </a:xfrm>
        </p:grpSpPr>
        <p:sp>
          <p:nvSpPr>
            <p:cNvPr id="40" name="object 40"/>
            <p:cNvSpPr/>
            <p:nvPr/>
          </p:nvSpPr>
          <p:spPr>
            <a:xfrm>
              <a:off x="1707939" y="5274561"/>
              <a:ext cx="327660" cy="304165"/>
            </a:xfrm>
            <a:custGeom>
              <a:avLst/>
              <a:gdLst/>
              <a:ahLst/>
              <a:cxnLst/>
              <a:rect l="l" t="t" r="r" b="b"/>
              <a:pathLst>
                <a:path w="327660" h="304164">
                  <a:moveTo>
                    <a:pt x="327204" y="0"/>
                  </a:moveTo>
                  <a:lnTo>
                    <a:pt x="0" y="303904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14621" y="557823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5"/>
                  </a:lnTo>
                  <a:lnTo>
                    <a:pt x="121104" y="399465"/>
                  </a:lnTo>
                  <a:lnTo>
                    <a:pt x="166604" y="415296"/>
                  </a:lnTo>
                  <a:lnTo>
                    <a:pt x="216170" y="420853"/>
                  </a:lnTo>
                  <a:lnTo>
                    <a:pt x="265736" y="415296"/>
                  </a:lnTo>
                  <a:lnTo>
                    <a:pt x="311236" y="399465"/>
                  </a:lnTo>
                  <a:lnTo>
                    <a:pt x="351374" y="374625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14621" y="557823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40853" y="5274561"/>
              <a:ext cx="290195" cy="304165"/>
            </a:xfrm>
            <a:custGeom>
              <a:avLst/>
              <a:gdLst/>
              <a:ahLst/>
              <a:cxnLst/>
              <a:rect l="l" t="t" r="r" b="b"/>
              <a:pathLst>
                <a:path w="290194" h="304164">
                  <a:moveTo>
                    <a:pt x="0" y="0"/>
                  </a:moveTo>
                  <a:lnTo>
                    <a:pt x="289938" y="303675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19697" y="5580636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39"/>
                  </a:lnTo>
                  <a:lnTo>
                    <a:pt x="47490" y="78323"/>
                  </a:lnTo>
                  <a:lnTo>
                    <a:pt x="21971" y="117150"/>
                  </a:lnTo>
                  <a:lnTo>
                    <a:pt x="5709" y="161166"/>
                  </a:lnTo>
                  <a:lnTo>
                    <a:pt x="0" y="209114"/>
                  </a:lnTo>
                  <a:lnTo>
                    <a:pt x="5709" y="257062"/>
                  </a:lnTo>
                  <a:lnTo>
                    <a:pt x="21971" y="301077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3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3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7"/>
                  </a:lnTo>
                  <a:lnTo>
                    <a:pt x="426631" y="257062"/>
                  </a:lnTo>
                  <a:lnTo>
                    <a:pt x="432341" y="209114"/>
                  </a:lnTo>
                  <a:lnTo>
                    <a:pt x="426631" y="161166"/>
                  </a:lnTo>
                  <a:lnTo>
                    <a:pt x="410369" y="117150"/>
                  </a:lnTo>
                  <a:lnTo>
                    <a:pt x="384850" y="78323"/>
                  </a:lnTo>
                  <a:lnTo>
                    <a:pt x="351374" y="45939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19697" y="5580636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5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432686" y="4957065"/>
            <a:ext cx="960755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47" algn="r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1</a:t>
            </a:r>
            <a:endParaRPr sz="1900">
              <a:latin typeface="Constantia"/>
              <a:cs typeface="Constantia"/>
            </a:endParaRPr>
          </a:p>
          <a:p>
            <a:pPr>
              <a:spcBef>
                <a:spcPts val="605"/>
              </a:spcBef>
            </a:pPr>
            <a:endParaRPr sz="1900">
              <a:latin typeface="Constantia"/>
              <a:cs typeface="Constantia"/>
            </a:endParaRPr>
          </a:p>
          <a:p>
            <a:pPr marL="12699">
              <a:tabLst>
                <a:tab pos="817175" algn="l"/>
              </a:tabLst>
            </a:pPr>
            <a:r>
              <a:rPr sz="1900" spc="-50" dirty="0">
                <a:latin typeface="Constantia"/>
                <a:cs typeface="Constantia"/>
              </a:rPr>
              <a:t>0</a:t>
            </a:r>
            <a:r>
              <a:rPr sz="1900" dirty="0">
                <a:latin typeface="Constantia"/>
                <a:cs typeface="Constantia"/>
              </a:rPr>
              <a:t>	</a:t>
            </a: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02134" y="4202461"/>
            <a:ext cx="3540760" cy="1391920"/>
            <a:chOff x="3422534" y="4202461"/>
            <a:chExt cx="3540760" cy="1391920"/>
          </a:xfrm>
        </p:grpSpPr>
        <p:sp>
          <p:nvSpPr>
            <p:cNvPr id="48" name="object 48"/>
            <p:cNvSpPr/>
            <p:nvPr/>
          </p:nvSpPr>
          <p:spPr>
            <a:xfrm>
              <a:off x="3435869" y="5338207"/>
              <a:ext cx="0" cy="242570"/>
            </a:xfrm>
            <a:custGeom>
              <a:avLst/>
              <a:gdLst/>
              <a:ahLst/>
              <a:cxnLst/>
              <a:rect l="l" t="t" r="r" b="b"/>
              <a:pathLst>
                <a:path h="242570">
                  <a:moveTo>
                    <a:pt x="0" y="0"/>
                  </a:moveTo>
                  <a:lnTo>
                    <a:pt x="1" y="242429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17099" y="4215796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7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7"/>
                  </a:lnTo>
                  <a:lnTo>
                    <a:pt x="0" y="210426"/>
                  </a:lnTo>
                  <a:lnTo>
                    <a:pt x="5709" y="258675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5"/>
                  </a:lnTo>
                  <a:lnTo>
                    <a:pt x="121104" y="399465"/>
                  </a:lnTo>
                  <a:lnTo>
                    <a:pt x="166604" y="415296"/>
                  </a:lnTo>
                  <a:lnTo>
                    <a:pt x="216170" y="420853"/>
                  </a:lnTo>
                  <a:lnTo>
                    <a:pt x="265736" y="415296"/>
                  </a:lnTo>
                  <a:lnTo>
                    <a:pt x="311236" y="399465"/>
                  </a:lnTo>
                  <a:lnTo>
                    <a:pt x="351374" y="374625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5"/>
                  </a:lnTo>
                  <a:lnTo>
                    <a:pt x="432341" y="210426"/>
                  </a:lnTo>
                  <a:lnTo>
                    <a:pt x="426631" y="162177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7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17099" y="4215796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562666" y="4256023"/>
            <a:ext cx="1009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1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823545" y="4177854"/>
            <a:ext cx="459105" cy="445134"/>
            <a:chOff x="7943943" y="4177853"/>
            <a:chExt cx="459105" cy="445134"/>
          </a:xfrm>
        </p:grpSpPr>
        <p:sp>
          <p:nvSpPr>
            <p:cNvPr id="53" name="object 53"/>
            <p:cNvSpPr/>
            <p:nvPr/>
          </p:nvSpPr>
          <p:spPr>
            <a:xfrm>
              <a:off x="7957278" y="4191188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4" h="418464">
                  <a:moveTo>
                    <a:pt x="216170" y="0"/>
                  </a:moveTo>
                  <a:lnTo>
                    <a:pt x="166604" y="5522"/>
                  </a:lnTo>
                  <a:lnTo>
                    <a:pt x="121104" y="21254"/>
                  </a:lnTo>
                  <a:lnTo>
                    <a:pt x="80966" y="45939"/>
                  </a:lnTo>
                  <a:lnTo>
                    <a:pt x="47490" y="78323"/>
                  </a:lnTo>
                  <a:lnTo>
                    <a:pt x="21971" y="117150"/>
                  </a:lnTo>
                  <a:lnTo>
                    <a:pt x="5709" y="161165"/>
                  </a:lnTo>
                  <a:lnTo>
                    <a:pt x="0" y="209113"/>
                  </a:lnTo>
                  <a:lnTo>
                    <a:pt x="5709" y="257060"/>
                  </a:lnTo>
                  <a:lnTo>
                    <a:pt x="21971" y="301076"/>
                  </a:lnTo>
                  <a:lnTo>
                    <a:pt x="47490" y="339903"/>
                  </a:lnTo>
                  <a:lnTo>
                    <a:pt x="80966" y="372287"/>
                  </a:lnTo>
                  <a:lnTo>
                    <a:pt x="121104" y="396972"/>
                  </a:lnTo>
                  <a:lnTo>
                    <a:pt x="166604" y="412704"/>
                  </a:lnTo>
                  <a:lnTo>
                    <a:pt x="216170" y="418227"/>
                  </a:lnTo>
                  <a:lnTo>
                    <a:pt x="265736" y="412704"/>
                  </a:lnTo>
                  <a:lnTo>
                    <a:pt x="311236" y="396972"/>
                  </a:lnTo>
                  <a:lnTo>
                    <a:pt x="351374" y="372287"/>
                  </a:lnTo>
                  <a:lnTo>
                    <a:pt x="384850" y="339903"/>
                  </a:lnTo>
                  <a:lnTo>
                    <a:pt x="410369" y="301076"/>
                  </a:lnTo>
                  <a:lnTo>
                    <a:pt x="426631" y="257060"/>
                  </a:lnTo>
                  <a:lnTo>
                    <a:pt x="432341" y="209113"/>
                  </a:lnTo>
                  <a:lnTo>
                    <a:pt x="426631" y="161165"/>
                  </a:lnTo>
                  <a:lnTo>
                    <a:pt x="410369" y="117150"/>
                  </a:lnTo>
                  <a:lnTo>
                    <a:pt x="384850" y="78323"/>
                  </a:lnTo>
                  <a:lnTo>
                    <a:pt x="351374" y="45939"/>
                  </a:lnTo>
                  <a:lnTo>
                    <a:pt x="311236" y="21254"/>
                  </a:lnTo>
                  <a:lnTo>
                    <a:pt x="265736" y="5522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957278" y="4191188"/>
              <a:ext cx="432434" cy="418465"/>
            </a:xfrm>
            <a:custGeom>
              <a:avLst/>
              <a:gdLst/>
              <a:ahLst/>
              <a:cxnLst/>
              <a:rect l="l" t="t" r="r" b="b"/>
              <a:pathLst>
                <a:path w="432434" h="418464">
                  <a:moveTo>
                    <a:pt x="0" y="209113"/>
                  </a:moveTo>
                  <a:lnTo>
                    <a:pt x="5709" y="161165"/>
                  </a:lnTo>
                  <a:lnTo>
                    <a:pt x="21971" y="117150"/>
                  </a:lnTo>
                  <a:lnTo>
                    <a:pt x="47490" y="78323"/>
                  </a:lnTo>
                  <a:lnTo>
                    <a:pt x="80966" y="45939"/>
                  </a:lnTo>
                  <a:lnTo>
                    <a:pt x="121104" y="21254"/>
                  </a:lnTo>
                  <a:lnTo>
                    <a:pt x="166604" y="5522"/>
                  </a:lnTo>
                  <a:lnTo>
                    <a:pt x="216170" y="0"/>
                  </a:lnTo>
                  <a:lnTo>
                    <a:pt x="265736" y="5522"/>
                  </a:lnTo>
                  <a:lnTo>
                    <a:pt x="311236" y="21254"/>
                  </a:lnTo>
                  <a:lnTo>
                    <a:pt x="351373" y="45939"/>
                  </a:lnTo>
                  <a:lnTo>
                    <a:pt x="384850" y="78323"/>
                  </a:lnTo>
                  <a:lnTo>
                    <a:pt x="410368" y="117150"/>
                  </a:lnTo>
                  <a:lnTo>
                    <a:pt x="426631" y="161165"/>
                  </a:lnTo>
                  <a:lnTo>
                    <a:pt x="432340" y="209113"/>
                  </a:lnTo>
                  <a:lnTo>
                    <a:pt x="426631" y="257061"/>
                  </a:lnTo>
                  <a:lnTo>
                    <a:pt x="410368" y="301076"/>
                  </a:lnTo>
                  <a:lnTo>
                    <a:pt x="384850" y="339903"/>
                  </a:lnTo>
                  <a:lnTo>
                    <a:pt x="351373" y="372287"/>
                  </a:lnTo>
                  <a:lnTo>
                    <a:pt x="311236" y="396972"/>
                  </a:lnTo>
                  <a:lnTo>
                    <a:pt x="265736" y="412704"/>
                  </a:lnTo>
                  <a:lnTo>
                    <a:pt x="216170" y="418227"/>
                  </a:lnTo>
                  <a:lnTo>
                    <a:pt x="166604" y="412704"/>
                  </a:lnTo>
                  <a:lnTo>
                    <a:pt x="121104" y="396972"/>
                  </a:lnTo>
                  <a:lnTo>
                    <a:pt x="80966" y="372287"/>
                  </a:lnTo>
                  <a:lnTo>
                    <a:pt x="47490" y="339903"/>
                  </a:lnTo>
                  <a:lnTo>
                    <a:pt x="21971" y="301076"/>
                  </a:lnTo>
                  <a:lnTo>
                    <a:pt x="5709" y="257061"/>
                  </a:lnTo>
                  <a:lnTo>
                    <a:pt x="0" y="209113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975344" y="4228591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235567" y="3755590"/>
            <a:ext cx="2830830" cy="1537335"/>
            <a:chOff x="5355967" y="3755588"/>
            <a:chExt cx="2830830" cy="1537335"/>
          </a:xfrm>
        </p:grpSpPr>
        <p:sp>
          <p:nvSpPr>
            <p:cNvPr id="57" name="object 57"/>
            <p:cNvSpPr/>
            <p:nvPr/>
          </p:nvSpPr>
          <p:spPr>
            <a:xfrm>
              <a:off x="5369302" y="3768923"/>
              <a:ext cx="2804160" cy="422275"/>
            </a:xfrm>
            <a:custGeom>
              <a:avLst/>
              <a:gdLst/>
              <a:ahLst/>
              <a:cxnLst/>
              <a:rect l="l" t="t" r="r" b="b"/>
              <a:pathLst>
                <a:path w="2804159" h="422275">
                  <a:moveTo>
                    <a:pt x="0" y="0"/>
                  </a:moveTo>
                  <a:lnTo>
                    <a:pt x="2804147" y="422263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17099" y="485814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5"/>
                  </a:lnTo>
                  <a:lnTo>
                    <a:pt x="121104" y="399465"/>
                  </a:lnTo>
                  <a:lnTo>
                    <a:pt x="166604" y="415296"/>
                  </a:lnTo>
                  <a:lnTo>
                    <a:pt x="216170" y="420853"/>
                  </a:lnTo>
                  <a:lnTo>
                    <a:pt x="265736" y="415296"/>
                  </a:lnTo>
                  <a:lnTo>
                    <a:pt x="311236" y="399465"/>
                  </a:lnTo>
                  <a:lnTo>
                    <a:pt x="351374" y="374625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17099" y="485814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4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535163" y="4899152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590853" y="3903454"/>
            <a:ext cx="2035810" cy="2129790"/>
            <a:chOff x="4711253" y="3903454"/>
            <a:chExt cx="2035810" cy="2129790"/>
          </a:xfrm>
        </p:grpSpPr>
        <p:sp>
          <p:nvSpPr>
            <p:cNvPr id="62" name="object 62"/>
            <p:cNvSpPr/>
            <p:nvPr/>
          </p:nvSpPr>
          <p:spPr>
            <a:xfrm>
              <a:off x="6733269" y="4636650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0"/>
                  </a:moveTo>
                  <a:lnTo>
                    <a:pt x="1" y="221496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306352" y="3916789"/>
              <a:ext cx="1274445" cy="360680"/>
            </a:xfrm>
            <a:custGeom>
              <a:avLst/>
              <a:gdLst/>
              <a:ahLst/>
              <a:cxnLst/>
              <a:rect l="l" t="t" r="r" b="b"/>
              <a:pathLst>
                <a:path w="1274445" h="360679">
                  <a:moveTo>
                    <a:pt x="0" y="0"/>
                  </a:moveTo>
                  <a:lnTo>
                    <a:pt x="1274061" y="360639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24588" y="559904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6"/>
                  </a:lnTo>
                  <a:lnTo>
                    <a:pt x="21971" y="117887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8"/>
                  </a:lnTo>
                  <a:lnTo>
                    <a:pt x="47490" y="342039"/>
                  </a:lnTo>
                  <a:lnTo>
                    <a:pt x="80966" y="374626"/>
                  </a:lnTo>
                  <a:lnTo>
                    <a:pt x="121104" y="399467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7"/>
                  </a:lnTo>
                  <a:lnTo>
                    <a:pt x="351374" y="374626"/>
                  </a:lnTo>
                  <a:lnTo>
                    <a:pt x="384850" y="342039"/>
                  </a:lnTo>
                  <a:lnTo>
                    <a:pt x="410369" y="302968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7"/>
                  </a:lnTo>
                  <a:lnTo>
                    <a:pt x="384850" y="78816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24588" y="5599041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742652" y="5639816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358033" y="5294702"/>
            <a:ext cx="3475990" cy="1438275"/>
            <a:chOff x="1478433" y="5294701"/>
            <a:chExt cx="3475990" cy="1438275"/>
          </a:xfrm>
        </p:grpSpPr>
        <p:sp>
          <p:nvSpPr>
            <p:cNvPr id="68" name="object 68"/>
            <p:cNvSpPr/>
            <p:nvPr/>
          </p:nvSpPr>
          <p:spPr>
            <a:xfrm>
              <a:off x="4940759" y="5308036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0"/>
                  </a:moveTo>
                  <a:lnTo>
                    <a:pt x="1" y="291006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91768" y="629832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7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5"/>
                  </a:lnTo>
                  <a:lnTo>
                    <a:pt x="121104" y="399466"/>
                  </a:lnTo>
                  <a:lnTo>
                    <a:pt x="166604" y="415296"/>
                  </a:lnTo>
                  <a:lnTo>
                    <a:pt x="216170" y="420854"/>
                  </a:lnTo>
                  <a:lnTo>
                    <a:pt x="265736" y="415296"/>
                  </a:lnTo>
                  <a:lnTo>
                    <a:pt x="311236" y="399466"/>
                  </a:lnTo>
                  <a:lnTo>
                    <a:pt x="351374" y="374625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7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91768" y="6298327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509833" y="6337807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574205" y="4904019"/>
            <a:ext cx="2755900" cy="1407795"/>
            <a:chOff x="1694604" y="4904017"/>
            <a:chExt cx="2755900" cy="1407795"/>
          </a:xfrm>
        </p:grpSpPr>
        <p:sp>
          <p:nvSpPr>
            <p:cNvPr id="73" name="object 73"/>
            <p:cNvSpPr/>
            <p:nvPr/>
          </p:nvSpPr>
          <p:spPr>
            <a:xfrm>
              <a:off x="1707939" y="5996693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1" y="301633"/>
                  </a:lnTo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004497" y="4917352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216170" y="0"/>
                  </a:moveTo>
                  <a:lnTo>
                    <a:pt x="166604" y="5557"/>
                  </a:lnTo>
                  <a:lnTo>
                    <a:pt x="121104" y="21388"/>
                  </a:lnTo>
                  <a:lnTo>
                    <a:pt x="80966" y="46228"/>
                  </a:lnTo>
                  <a:lnTo>
                    <a:pt x="47490" y="78815"/>
                  </a:lnTo>
                  <a:lnTo>
                    <a:pt x="21971" y="117886"/>
                  </a:lnTo>
                  <a:lnTo>
                    <a:pt x="5709" y="162178"/>
                  </a:lnTo>
                  <a:lnTo>
                    <a:pt x="0" y="210427"/>
                  </a:lnTo>
                  <a:lnTo>
                    <a:pt x="5709" y="258676"/>
                  </a:lnTo>
                  <a:lnTo>
                    <a:pt x="21971" y="302967"/>
                  </a:lnTo>
                  <a:lnTo>
                    <a:pt x="47490" y="342038"/>
                  </a:lnTo>
                  <a:lnTo>
                    <a:pt x="80966" y="374626"/>
                  </a:lnTo>
                  <a:lnTo>
                    <a:pt x="121104" y="399466"/>
                  </a:lnTo>
                  <a:lnTo>
                    <a:pt x="166604" y="415297"/>
                  </a:lnTo>
                  <a:lnTo>
                    <a:pt x="216170" y="420855"/>
                  </a:lnTo>
                  <a:lnTo>
                    <a:pt x="265736" y="415297"/>
                  </a:lnTo>
                  <a:lnTo>
                    <a:pt x="311236" y="399466"/>
                  </a:lnTo>
                  <a:lnTo>
                    <a:pt x="351374" y="374626"/>
                  </a:lnTo>
                  <a:lnTo>
                    <a:pt x="384850" y="342038"/>
                  </a:lnTo>
                  <a:lnTo>
                    <a:pt x="410369" y="302967"/>
                  </a:lnTo>
                  <a:lnTo>
                    <a:pt x="426631" y="258676"/>
                  </a:lnTo>
                  <a:lnTo>
                    <a:pt x="432341" y="210427"/>
                  </a:lnTo>
                  <a:lnTo>
                    <a:pt x="426631" y="162178"/>
                  </a:lnTo>
                  <a:lnTo>
                    <a:pt x="410369" y="117886"/>
                  </a:lnTo>
                  <a:lnTo>
                    <a:pt x="384850" y="78815"/>
                  </a:lnTo>
                  <a:lnTo>
                    <a:pt x="351374" y="46228"/>
                  </a:lnTo>
                  <a:lnTo>
                    <a:pt x="311236" y="21388"/>
                  </a:lnTo>
                  <a:lnTo>
                    <a:pt x="265736" y="5557"/>
                  </a:lnTo>
                  <a:lnTo>
                    <a:pt x="216170" y="0"/>
                  </a:lnTo>
                  <a:close/>
                </a:path>
              </a:pathLst>
            </a:custGeom>
            <a:solidFill>
              <a:srgbClr val="C4E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04497" y="4917352"/>
              <a:ext cx="432434" cy="421005"/>
            </a:xfrm>
            <a:custGeom>
              <a:avLst/>
              <a:gdLst/>
              <a:ahLst/>
              <a:cxnLst/>
              <a:rect l="l" t="t" r="r" b="b"/>
              <a:pathLst>
                <a:path w="432435" h="421004">
                  <a:moveTo>
                    <a:pt x="0" y="210427"/>
                  </a:moveTo>
                  <a:lnTo>
                    <a:pt x="5709" y="162178"/>
                  </a:lnTo>
                  <a:lnTo>
                    <a:pt x="21971" y="117886"/>
                  </a:lnTo>
                  <a:lnTo>
                    <a:pt x="47490" y="78815"/>
                  </a:lnTo>
                  <a:lnTo>
                    <a:pt x="80966" y="46228"/>
                  </a:lnTo>
                  <a:lnTo>
                    <a:pt x="121104" y="21388"/>
                  </a:lnTo>
                  <a:lnTo>
                    <a:pt x="166604" y="5557"/>
                  </a:lnTo>
                  <a:lnTo>
                    <a:pt x="216170" y="0"/>
                  </a:lnTo>
                  <a:lnTo>
                    <a:pt x="265736" y="5557"/>
                  </a:lnTo>
                  <a:lnTo>
                    <a:pt x="311236" y="21388"/>
                  </a:lnTo>
                  <a:lnTo>
                    <a:pt x="351373" y="46228"/>
                  </a:lnTo>
                  <a:lnTo>
                    <a:pt x="384850" y="78815"/>
                  </a:lnTo>
                  <a:lnTo>
                    <a:pt x="410368" y="117886"/>
                  </a:lnTo>
                  <a:lnTo>
                    <a:pt x="426631" y="162178"/>
                  </a:lnTo>
                  <a:lnTo>
                    <a:pt x="432340" y="210427"/>
                  </a:lnTo>
                  <a:lnTo>
                    <a:pt x="426631" y="258676"/>
                  </a:lnTo>
                  <a:lnTo>
                    <a:pt x="410368" y="302967"/>
                  </a:lnTo>
                  <a:lnTo>
                    <a:pt x="384850" y="342038"/>
                  </a:lnTo>
                  <a:lnTo>
                    <a:pt x="351373" y="374626"/>
                  </a:lnTo>
                  <a:lnTo>
                    <a:pt x="311236" y="399466"/>
                  </a:lnTo>
                  <a:lnTo>
                    <a:pt x="265736" y="415297"/>
                  </a:lnTo>
                  <a:lnTo>
                    <a:pt x="216170" y="420854"/>
                  </a:lnTo>
                  <a:lnTo>
                    <a:pt x="166604" y="415297"/>
                  </a:lnTo>
                  <a:lnTo>
                    <a:pt x="121104" y="399466"/>
                  </a:lnTo>
                  <a:lnTo>
                    <a:pt x="80966" y="374626"/>
                  </a:lnTo>
                  <a:lnTo>
                    <a:pt x="47490" y="342038"/>
                  </a:lnTo>
                  <a:lnTo>
                    <a:pt x="21971" y="302967"/>
                  </a:lnTo>
                  <a:lnTo>
                    <a:pt x="5709" y="258676"/>
                  </a:lnTo>
                  <a:lnTo>
                    <a:pt x="0" y="210427"/>
                  </a:lnTo>
                  <a:close/>
                </a:path>
              </a:pathLst>
            </a:custGeom>
            <a:ln w="26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022563" y="4957064"/>
            <a:ext cx="15557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900" spc="-50" dirty="0">
                <a:latin typeface="Constantia"/>
                <a:cs typeface="Constantia"/>
              </a:rPr>
              <a:t>0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228296" y="4655414"/>
            <a:ext cx="719455" cy="323850"/>
          </a:xfrm>
          <a:custGeom>
            <a:avLst/>
            <a:gdLst/>
            <a:ahLst/>
            <a:cxnLst/>
            <a:rect l="l" t="t" r="r" b="b"/>
            <a:pathLst>
              <a:path w="719454" h="323850">
                <a:moveTo>
                  <a:pt x="0" y="0"/>
                </a:moveTo>
                <a:lnTo>
                  <a:pt x="719119" y="323572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443805" y="6301232"/>
            <a:ext cx="610806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7">
              <a:spcBef>
                <a:spcPts val="100"/>
              </a:spcBef>
            </a:pP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In</a:t>
            </a:r>
            <a:r>
              <a:rPr sz="1900" spc="-114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general,</a:t>
            </a:r>
            <a:r>
              <a:rPr sz="1900" spc="-5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this</a:t>
            </a:r>
            <a:r>
              <a:rPr sz="1900" spc="-10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recursion</a:t>
            </a:r>
            <a:r>
              <a:rPr sz="19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tree</a:t>
            </a:r>
            <a:r>
              <a:rPr sz="1900" spc="-8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has</a:t>
            </a:r>
            <a:r>
              <a:rPr sz="1900" spc="-7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950" i="1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950" i="1" spc="157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nodes</a:t>
            </a:r>
            <a:r>
              <a:rPr sz="1900" spc="-11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Constantia"/>
                <a:cs typeface="Constantia"/>
              </a:rPr>
              <a:t>and</a:t>
            </a:r>
            <a:r>
              <a:rPr sz="1900" spc="-30" dirty="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19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950" i="1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950" i="1" spc="-67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50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–</a:t>
            </a:r>
            <a:r>
              <a:rPr sz="1950" spc="-67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50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950" spc="157" baseline="2564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Constantia"/>
                <a:cs typeface="Constantia"/>
              </a:rPr>
              <a:t>leaves.</a:t>
            </a:r>
            <a:endParaRPr sz="1900">
              <a:latin typeface="Constantia"/>
              <a:cs typeface="Constantia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xfrm>
            <a:off x="16359144" y="7159211"/>
            <a:ext cx="315781" cy="169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1335"/>
              </a:lnSpc>
            </a:pPr>
            <a:fld id="{81D60167-4931-47E6-BA6A-407CBD079E47}" type="slidenum">
              <a:rPr spc="-25" dirty="0"/>
              <a:pPr marL="12699">
                <a:lnSpc>
                  <a:spcPts val="1335"/>
                </a:lnSpc>
              </a:pPr>
              <a:t>9</a:t>
            </a:fld>
            <a:endParaRPr spc="-25" dirty="0"/>
          </a:p>
        </p:txBody>
      </p:sp>
      <p:graphicFrame>
        <p:nvGraphicFramePr>
          <p:cNvPr id="80" name="object 40">
            <a:extLst>
              <a:ext uri="{FF2B5EF4-FFF2-40B4-BE49-F238E27FC236}">
                <a16:creationId xmlns:a16="http://schemas.microsoft.com/office/drawing/2014/main" id="{9F690676-E367-5FAD-DF8A-DA72D77D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1916"/>
              </p:ext>
            </p:extLst>
          </p:nvPr>
        </p:nvGraphicFramePr>
        <p:xfrm>
          <a:off x="5765800" y="6802237"/>
          <a:ext cx="6843392" cy="76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Length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Price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i="1" spc="-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7" baseline="-17094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 baseline="-17094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3310</Words>
  <Application>Microsoft Office PowerPoint</Application>
  <PresentationFormat>Custom</PresentationFormat>
  <Paragraphs>943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Dynamic programming</vt:lpstr>
      <vt:lpstr>Dynamic programming</vt:lpstr>
      <vt:lpstr>Rod-cutting Problem</vt:lpstr>
      <vt:lpstr>Rod-cutting Problem</vt:lpstr>
      <vt:lpstr>Rod-cutting Problem</vt:lpstr>
      <vt:lpstr>Rod-cutting Problem</vt:lpstr>
      <vt:lpstr>Recursive top-down implementation</vt:lpstr>
      <vt:lpstr>Recursive top-down implementation</vt:lpstr>
      <vt:lpstr>Recursive top-down implementation</vt:lpstr>
      <vt:lpstr>PowerPoint Presentation</vt:lpstr>
      <vt:lpstr>Dynamic-programming solution</vt:lpstr>
      <vt:lpstr>Using dynamic programming for optimal rod cutting</vt:lpstr>
      <vt:lpstr>Using dynamic programming for optimal rod cutting</vt:lpstr>
      <vt:lpstr>Using dynamic programming for optimal rod cutting</vt:lpstr>
      <vt:lpstr>Using dynamic programming for optimal rod cutting</vt:lpstr>
      <vt:lpstr>Using dynamic programming for optimal rod cutting</vt:lpstr>
      <vt:lpstr>Using dynamic programming for optimal rod cutting</vt:lpstr>
      <vt:lpstr>Subproblem graphs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  <vt:lpstr>Reconstructing a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rodCutting</dc:title>
  <dc:creator>Carroll, Hyrum</dc:creator>
  <cp:lastModifiedBy>Md Amjad Hossain</cp:lastModifiedBy>
  <cp:revision>2</cp:revision>
  <dcterms:created xsi:type="dcterms:W3CDTF">2024-09-27T02:34:14Z</dcterms:created>
  <dcterms:modified xsi:type="dcterms:W3CDTF">2025-02-16T22:18:15Z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2024-09-27T00:00:00Z</vt:filetime>
  </property>
  <property fmtid="{D5CDD505-2E9C-101B-9397-08002B2CF9AE}" pid="5" name="Producer">
    <vt:lpwstr>macOS Version 12.1 (Build 21C52) Quartz PDFContext</vt:lpwstr>
  </property>
</Properties>
</file>