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0"/>
  </p:notesMasterIdLst>
  <p:sldIdLst>
    <p:sldId id="331" r:id="rId2"/>
    <p:sldId id="332" r:id="rId3"/>
    <p:sldId id="333" r:id="rId4"/>
    <p:sldId id="334" r:id="rId5"/>
    <p:sldId id="335" r:id="rId6"/>
    <p:sldId id="336" r:id="rId7"/>
    <p:sldId id="337" r:id="rId8"/>
    <p:sldId id="338" r:id="rId9"/>
    <p:sldId id="339" r:id="rId10"/>
    <p:sldId id="363" r:id="rId11"/>
    <p:sldId id="364" r:id="rId12"/>
    <p:sldId id="341" r:id="rId13"/>
    <p:sldId id="342" r:id="rId14"/>
    <p:sldId id="343" r:id="rId15"/>
    <p:sldId id="344" r:id="rId16"/>
    <p:sldId id="345" r:id="rId17"/>
    <p:sldId id="347" r:id="rId18"/>
    <p:sldId id="348" r:id="rId19"/>
    <p:sldId id="349" r:id="rId20"/>
    <p:sldId id="350" r:id="rId21"/>
    <p:sldId id="351" r:id="rId22"/>
    <p:sldId id="352" r:id="rId23"/>
    <p:sldId id="353" r:id="rId24"/>
    <p:sldId id="354" r:id="rId25"/>
    <p:sldId id="355" r:id="rId26"/>
    <p:sldId id="356" r:id="rId27"/>
    <p:sldId id="357" r:id="rId28"/>
    <p:sldId id="358" r:id="rId29"/>
    <p:sldId id="359" r:id="rId30"/>
    <p:sldId id="360" r:id="rId31"/>
    <p:sldId id="361" r:id="rId32"/>
    <p:sldId id="362" r:id="rId33"/>
    <p:sldId id="365" r:id="rId34"/>
    <p:sldId id="366" r:id="rId35"/>
    <p:sldId id="367" r:id="rId36"/>
    <p:sldId id="368" r:id="rId37"/>
    <p:sldId id="369" r:id="rId38"/>
    <p:sldId id="370" r:id="rId3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ECFF"/>
    <a:srgbClr val="00FFFF"/>
    <a:srgbClr val="008000"/>
    <a:srgbClr val="009900"/>
    <a:srgbClr val="FF66FF"/>
    <a:srgbClr val="FF0066"/>
    <a:srgbClr val="33CC33"/>
    <a:srgbClr val="66FF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A92EFD-60CE-45D0-A5BB-63BC574E90CD}" v="4" dt="2024-09-24T00:39:27.9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3"/>
    <p:restoredTop sz="81617" autoAdjust="0"/>
  </p:normalViewPr>
  <p:slideViewPr>
    <p:cSldViewPr>
      <p:cViewPr varScale="1">
        <p:scale>
          <a:sx n="88" d="100"/>
          <a:sy n="88" d="100"/>
        </p:scale>
        <p:origin x="1363" y="106"/>
      </p:cViewPr>
      <p:guideLst>
        <p:guide orient="horz" pos="2160"/>
        <p:guide pos="3840"/>
      </p:guideLst>
    </p:cSldViewPr>
  </p:slideViewPr>
  <p:notesTextViewPr>
    <p:cViewPr>
      <p:scale>
        <a:sx n="100" d="100"/>
        <a:sy n="100" d="100"/>
      </p:scale>
      <p:origin x="0" y="0"/>
    </p:cViewPr>
  </p:notesTextViewPr>
  <p:sorterViewPr>
    <p:cViewPr>
      <p:scale>
        <a:sx n="170" d="100"/>
        <a:sy n="17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F284DA5E-24D8-4CAE-BB68-4C4C562D7C7B}" type="datetimeFigureOut">
              <a:rPr lang="en-US" smtClean="0"/>
              <a:t>2/16/2025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6CD69F18-826A-42BA-BE34-B3567C200CC9}" type="slidenum">
              <a:rPr lang="en-US" smtClean="0"/>
              <a:t>‹#›</a:t>
            </a:fld>
            <a:endParaRPr lang="en-US"/>
          </a:p>
        </p:txBody>
      </p:sp>
    </p:spTree>
    <p:extLst>
      <p:ext uri="{BB962C8B-B14F-4D97-AF65-F5344CB8AC3E}">
        <p14:creationId xmlns:p14="http://schemas.microsoft.com/office/powerpoint/2010/main" val="2257925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CD69F18-826A-42BA-BE34-B3567C200CC9}" type="slidenum">
              <a:rPr lang="en-US" smtClean="0"/>
              <a:t>10</a:t>
            </a:fld>
            <a:endParaRPr lang="en-US"/>
          </a:p>
        </p:txBody>
      </p:sp>
    </p:spTree>
    <p:extLst>
      <p:ext uri="{BB962C8B-B14F-4D97-AF65-F5344CB8AC3E}">
        <p14:creationId xmlns:p14="http://schemas.microsoft.com/office/powerpoint/2010/main" val="1902471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r>
              <a:rPr lang="en-US" dirty="0"/>
              <a:t>Remember that the brute-force algorithm takes O(2</a:t>
            </a:r>
            <a:r>
              <a:rPr lang="en-US" i="1" baseline="30000" dirty="0"/>
              <a:t>n</a:t>
            </a:r>
            <a:r>
              <a:rPr lang="en-US" dirty="0"/>
              <a:t>)</a:t>
            </a:r>
          </a:p>
        </p:txBody>
      </p:sp>
      <p:sp>
        <p:nvSpPr>
          <p:cNvPr id="4" name="Slide Number Placeholder 3"/>
          <p:cNvSpPr>
            <a:spLocks noGrp="1"/>
          </p:cNvSpPr>
          <p:nvPr>
            <p:ph type="sldNum" sz="quarter" idx="10"/>
          </p:nvPr>
        </p:nvSpPr>
        <p:spPr/>
        <p:txBody>
          <a:bodyPr/>
          <a:lstStyle/>
          <a:p>
            <a:fld id="{6CD69F18-826A-42BA-BE34-B3567C200CC9}" type="slidenum">
              <a:rPr lang="en-US" smtClean="0"/>
              <a:t>14</a:t>
            </a:fld>
            <a:endParaRPr lang="en-US"/>
          </a:p>
        </p:txBody>
      </p:sp>
    </p:spTree>
    <p:extLst>
      <p:ext uri="{BB962C8B-B14F-4D97-AF65-F5344CB8AC3E}">
        <p14:creationId xmlns:p14="http://schemas.microsoft.com/office/powerpoint/2010/main" val="646947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BE5422CE-A2E3-449D-ACF8-E019228F00C4}" type="datetime1">
              <a:rPr lang="en-US" smtClean="0"/>
              <a:t>2/16/2025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A83A65E-54C3-4843-A44A-4A9122A8B46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D6A7E48-0C35-4B08-B6B2-781490374726}" type="datetime1">
              <a:rPr lang="en-US" smtClean="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3A65E-54C3-4843-A44A-4A9122A8B4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A09C607-5A41-45C5-BB6C-33EE9276BE58}" type="datetime1">
              <a:rPr lang="en-US" smtClean="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3A65E-54C3-4843-A44A-4A9122A8B4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BDF082B-33D0-43C6-B779-68494D926651}" type="datetime1">
              <a:rPr lang="en-US" smtClean="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3A65E-54C3-4843-A44A-4A9122A8B4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A8E88CE-9093-4705-834A-59B5EE2D26DA}" type="datetime1">
              <a:rPr lang="en-US" smtClean="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3A65E-54C3-4843-A44A-4A9122A8B46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C6389F0-7155-4CD6-8CD7-8C94DD3E8048}" type="datetime1">
              <a:rPr lang="en-US" smtClean="0"/>
              <a:t>2/16/2025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83A65E-54C3-4843-A44A-4A9122A8B4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B57FDD6-7BE9-47CB-A023-94D6E1CCC95E}" type="datetime1">
              <a:rPr lang="en-US" smtClean="0"/>
              <a:t>2/16/2025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83A65E-54C3-4843-A44A-4A9122A8B4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0235D6AB-B0C3-42E6-99B7-301E30E52FB2}" type="datetime1">
              <a:rPr lang="en-US" smtClean="0"/>
              <a:t>2/16/2025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83A65E-54C3-4843-A44A-4A9122A8B4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285544-662B-4F71-A978-7F35F1F8D5E1}" type="datetime1">
              <a:rPr lang="en-US" smtClean="0"/>
              <a:t>2/16/2025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83A65E-54C3-4843-A44A-4A9122A8B46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48667D5-8F6D-4C5A-BA4D-52801B11B4E5}" type="datetime1">
              <a:rPr lang="en-US" smtClean="0"/>
              <a:t>2/16/2025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83A65E-54C3-4843-A44A-4A9122A8B46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63EA3C6-04CB-4E12-ACAE-D7BC83759106}" type="datetime1">
              <a:rPr lang="en-US" smtClean="0"/>
              <a:t>2/16/2025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1A83A65E-54C3-4843-A44A-4A9122A8B46A}"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CE3A2DE-1956-4A67-B5EA-7E3048F0D112}" type="datetime1">
              <a:rPr lang="en-US" smtClean="0"/>
              <a:t>2/16/2025</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A83A65E-54C3-4843-A44A-4A9122A8B46A}"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effectLst/>
              </a:rPr>
              <a:t>Knapsack problem</a:t>
            </a:r>
            <a:endParaRPr lang="en-US" dirty="0"/>
          </a:p>
        </p:txBody>
      </p:sp>
      <p:sp>
        <p:nvSpPr>
          <p:cNvPr id="3" name="Subtitle 2"/>
          <p:cNvSpPr>
            <a:spLocks noGrp="1"/>
          </p:cNvSpPr>
          <p:nvPr>
            <p:ph type="subTitle" idx="1"/>
          </p:nvPr>
        </p:nvSpPr>
        <p:spPr>
          <a:xfrm>
            <a:off x="457200" y="5693229"/>
            <a:ext cx="11277600" cy="533400"/>
          </a:xfrm>
        </p:spPr>
        <p:txBody>
          <a:bodyPr/>
          <a:lstStyle/>
          <a:p>
            <a:pPr algn="ctr"/>
            <a:r>
              <a:rPr lang="en-US" dirty="0"/>
              <a:t>(Based on slides prepared by Hyrum D. Carroll and Suk Jin Lee)</a:t>
            </a:r>
          </a:p>
        </p:txBody>
      </p:sp>
      <p:sp>
        <p:nvSpPr>
          <p:cNvPr id="4" name="TextBox 3">
            <a:extLst>
              <a:ext uri="{FF2B5EF4-FFF2-40B4-BE49-F238E27FC236}">
                <a16:creationId xmlns:a16="http://schemas.microsoft.com/office/drawing/2014/main" id="{60C300A0-A3B9-5135-F51C-40E805E6F312}"/>
              </a:ext>
            </a:extLst>
          </p:cNvPr>
          <p:cNvSpPr txBox="1"/>
          <p:nvPr/>
        </p:nvSpPr>
        <p:spPr>
          <a:xfrm>
            <a:off x="7924800" y="3195936"/>
            <a:ext cx="2725811" cy="461665"/>
          </a:xfrm>
          <a:prstGeom prst="rect">
            <a:avLst/>
          </a:prstGeom>
          <a:noFill/>
        </p:spPr>
        <p:txBody>
          <a:bodyPr wrap="none" rtlCol="0">
            <a:spAutoFit/>
          </a:bodyPr>
          <a:lstStyle/>
          <a:p>
            <a:r>
              <a:rPr lang="en-US" sz="2400" dirty="0"/>
              <a:t>Md Amjad Hossain</a:t>
            </a:r>
          </a:p>
        </p:txBody>
      </p:sp>
    </p:spTree>
    <p:extLst>
      <p:ext uri="{BB962C8B-B14F-4D97-AF65-F5344CB8AC3E}">
        <p14:creationId xmlns:p14="http://schemas.microsoft.com/office/powerpoint/2010/main" val="710135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Defining a Subproblem</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660464571"/>
              </p:ext>
            </p:extLst>
          </p:nvPr>
        </p:nvGraphicFramePr>
        <p:xfrm>
          <a:off x="6918388" y="2839720"/>
          <a:ext cx="3444812" cy="2494280"/>
        </p:xfrm>
        <a:graphic>
          <a:graphicData uri="http://schemas.openxmlformats.org/drawingml/2006/table">
            <a:tbl>
              <a:tblPr firstRow="1" bandRow="1"/>
              <a:tblGrid>
                <a:gridCol w="967994">
                  <a:extLst>
                    <a:ext uri="{9D8B030D-6E8A-4147-A177-3AD203B41FA5}">
                      <a16:colId xmlns:a16="http://schemas.microsoft.com/office/drawing/2014/main" val="20000"/>
                    </a:ext>
                  </a:extLst>
                </a:gridCol>
                <a:gridCol w="958215">
                  <a:extLst>
                    <a:ext uri="{9D8B030D-6E8A-4147-A177-3AD203B41FA5}">
                      <a16:colId xmlns:a16="http://schemas.microsoft.com/office/drawing/2014/main" val="20001"/>
                    </a:ext>
                  </a:extLst>
                </a:gridCol>
                <a:gridCol w="1518603">
                  <a:extLst>
                    <a:ext uri="{9D8B030D-6E8A-4147-A177-3AD203B41FA5}">
                      <a16:colId xmlns:a16="http://schemas.microsoft.com/office/drawing/2014/main" val="20002"/>
                    </a:ext>
                  </a:extLst>
                </a:gridCol>
              </a:tblGrid>
              <a:tr h="370840">
                <a:tc>
                  <a:txBody>
                    <a:bodyPr/>
                    <a:lstStyle/>
                    <a:p>
                      <a:pPr algn="ctr"/>
                      <a:r>
                        <a:rPr lang="en-US" dirty="0"/>
                        <a:t>Items #</a:t>
                      </a:r>
                    </a:p>
                    <a:p>
                      <a:pPr algn="ctr"/>
                      <a:r>
                        <a:rPr lang="en-US" dirty="0"/>
                        <a:t>( </a:t>
                      </a:r>
                      <a:r>
                        <a:rPr lang="en-US" i="1" dirty="0" err="1"/>
                        <a:t>i</a:t>
                      </a:r>
                      <a:r>
                        <a:rPr lang="en-US" i="1" dirty="0"/>
                        <a:t> )</a:t>
                      </a:r>
                    </a:p>
                  </a:txBody>
                  <a:tcPr/>
                </a:tc>
                <a:tc>
                  <a:txBody>
                    <a:bodyPr/>
                    <a:lstStyle/>
                    <a:p>
                      <a:pPr algn="ctr"/>
                      <a:r>
                        <a:rPr lang="en-US" dirty="0"/>
                        <a:t>Weight</a:t>
                      </a:r>
                    </a:p>
                    <a:p>
                      <a:pPr algn="ctr"/>
                      <a:r>
                        <a:rPr lang="en-US" baseline="0" dirty="0"/>
                        <a:t>( </a:t>
                      </a:r>
                      <a:r>
                        <a:rPr lang="en-US" i="1" baseline="0" dirty="0"/>
                        <a:t>w</a:t>
                      </a:r>
                      <a:r>
                        <a:rPr lang="en-US" i="1" baseline="-25000" dirty="0"/>
                        <a:t>i</a:t>
                      </a:r>
                      <a:r>
                        <a:rPr lang="en-US" baseline="0" dirty="0"/>
                        <a:t> )</a:t>
                      </a:r>
                      <a:endParaRPr lang="en-US" dirty="0"/>
                    </a:p>
                  </a:txBody>
                  <a:tcPr/>
                </a:tc>
                <a:tc>
                  <a:txBody>
                    <a:bodyPr/>
                    <a:lstStyle/>
                    <a:p>
                      <a:pPr algn="ctr"/>
                      <a:r>
                        <a:rPr lang="en-US" dirty="0"/>
                        <a:t>Benefit value</a:t>
                      </a:r>
                    </a:p>
                    <a:p>
                      <a:pPr algn="ctr"/>
                      <a:r>
                        <a:rPr lang="en-US" dirty="0"/>
                        <a:t>( </a:t>
                      </a:r>
                      <a:r>
                        <a:rPr lang="en-US" i="1" dirty="0"/>
                        <a:t>b</a:t>
                      </a:r>
                      <a:r>
                        <a:rPr lang="en-US" i="1" baseline="-25000" dirty="0"/>
                        <a:t>i</a:t>
                      </a:r>
                      <a:r>
                        <a:rPr lang="en-US" dirty="0"/>
                        <a:t> )</a:t>
                      </a:r>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extLst>
                  <a:ext uri="{0D108BD9-81ED-4DB2-BD59-A6C34878D82A}">
                    <a16:rowId xmlns:a16="http://schemas.microsoft.com/office/drawing/2014/main" val="10001"/>
                  </a:ext>
                </a:extLst>
              </a:tr>
              <a:tr h="370840">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extLst>
                  <a:ext uri="{0D108BD9-81ED-4DB2-BD59-A6C34878D82A}">
                    <a16:rowId xmlns:a16="http://schemas.microsoft.com/office/drawing/2014/main" val="10002"/>
                  </a:ext>
                </a:extLst>
              </a:tr>
              <a:tr h="370840">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extLst>
                  <a:ext uri="{0D108BD9-81ED-4DB2-BD59-A6C34878D82A}">
                    <a16:rowId xmlns:a16="http://schemas.microsoft.com/office/drawing/2014/main" val="10003"/>
                  </a:ext>
                </a:extLst>
              </a:tr>
              <a:tr h="370840">
                <a:tc>
                  <a:txBody>
                    <a:bodyPr/>
                    <a:lstStyle/>
                    <a:p>
                      <a:pPr algn="ctr"/>
                      <a:r>
                        <a:rPr lang="en-US" dirty="0"/>
                        <a:t>4</a:t>
                      </a:r>
                    </a:p>
                  </a:txBody>
                  <a:tcPr/>
                </a:tc>
                <a:tc>
                  <a:txBody>
                    <a:bodyPr/>
                    <a:lstStyle/>
                    <a:p>
                      <a:pPr algn="ctr"/>
                      <a:r>
                        <a:rPr lang="en-US" dirty="0"/>
                        <a:t>5</a:t>
                      </a:r>
                    </a:p>
                  </a:txBody>
                  <a:tcPr/>
                </a:tc>
                <a:tc>
                  <a:txBody>
                    <a:bodyPr/>
                    <a:lstStyle/>
                    <a:p>
                      <a:pPr algn="ctr"/>
                      <a:r>
                        <a:rPr lang="en-US" dirty="0"/>
                        <a:t>8</a:t>
                      </a:r>
                    </a:p>
                  </a:txBody>
                  <a:tcPr/>
                </a:tc>
                <a:extLst>
                  <a:ext uri="{0D108BD9-81ED-4DB2-BD59-A6C34878D82A}">
                    <a16:rowId xmlns:a16="http://schemas.microsoft.com/office/drawing/2014/main" val="10004"/>
                  </a:ext>
                </a:extLst>
              </a:tr>
              <a:tr h="370840">
                <a:tc>
                  <a:txBody>
                    <a:bodyPr/>
                    <a:lstStyle/>
                    <a:p>
                      <a:pPr algn="ctr"/>
                      <a:r>
                        <a:rPr lang="en-US" dirty="0"/>
                        <a:t>5</a:t>
                      </a:r>
                    </a:p>
                  </a:txBody>
                  <a:tcPr/>
                </a:tc>
                <a:tc>
                  <a:txBody>
                    <a:bodyPr/>
                    <a:lstStyle/>
                    <a:p>
                      <a:pPr algn="ctr"/>
                      <a:r>
                        <a:rPr lang="en-US" dirty="0"/>
                        <a:t>9</a:t>
                      </a:r>
                    </a:p>
                  </a:txBody>
                  <a:tcPr/>
                </a:tc>
                <a:tc>
                  <a:txBody>
                    <a:bodyPr/>
                    <a:lstStyle/>
                    <a:p>
                      <a:pPr algn="ctr"/>
                      <a:r>
                        <a:rPr lang="en-US" dirty="0"/>
                        <a:t>10</a:t>
                      </a:r>
                    </a:p>
                  </a:txBody>
                  <a:tcPr/>
                </a:tc>
                <a:extLst>
                  <a:ext uri="{0D108BD9-81ED-4DB2-BD59-A6C34878D82A}">
                    <a16:rowId xmlns:a16="http://schemas.microsoft.com/office/drawing/2014/main" val="10005"/>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966289511"/>
              </p:ext>
            </p:extLst>
          </p:nvPr>
        </p:nvGraphicFramePr>
        <p:xfrm>
          <a:off x="1917192" y="2133600"/>
          <a:ext cx="3886200" cy="1066800"/>
        </p:xfrm>
        <a:graphic>
          <a:graphicData uri="http://schemas.openxmlformats.org/drawingml/2006/table">
            <a:tbl>
              <a:tblPr firstRow="1" bandRow="1"/>
              <a:tblGrid>
                <a:gridCol w="777240">
                  <a:extLst>
                    <a:ext uri="{9D8B030D-6E8A-4147-A177-3AD203B41FA5}">
                      <a16:colId xmlns:a16="http://schemas.microsoft.com/office/drawing/2014/main" val="20000"/>
                    </a:ext>
                  </a:extLst>
                </a:gridCol>
                <a:gridCol w="777240">
                  <a:extLst>
                    <a:ext uri="{9D8B030D-6E8A-4147-A177-3AD203B41FA5}">
                      <a16:colId xmlns:a16="http://schemas.microsoft.com/office/drawing/2014/main" val="20001"/>
                    </a:ext>
                  </a:extLst>
                </a:gridCol>
                <a:gridCol w="777240">
                  <a:extLst>
                    <a:ext uri="{9D8B030D-6E8A-4147-A177-3AD203B41FA5}">
                      <a16:colId xmlns:a16="http://schemas.microsoft.com/office/drawing/2014/main" val="20002"/>
                    </a:ext>
                  </a:extLst>
                </a:gridCol>
                <a:gridCol w="777240">
                  <a:extLst>
                    <a:ext uri="{9D8B030D-6E8A-4147-A177-3AD203B41FA5}">
                      <a16:colId xmlns:a16="http://schemas.microsoft.com/office/drawing/2014/main" val="20003"/>
                    </a:ext>
                  </a:extLst>
                </a:gridCol>
                <a:gridCol w="777240">
                  <a:extLst>
                    <a:ext uri="{9D8B030D-6E8A-4147-A177-3AD203B41FA5}">
                      <a16:colId xmlns:a16="http://schemas.microsoft.com/office/drawing/2014/main" val="20004"/>
                    </a:ext>
                  </a:extLst>
                </a:gridCol>
              </a:tblGrid>
              <a:tr h="1066800">
                <a:tc>
                  <a:txBody>
                    <a:bodyPr/>
                    <a:lstStyle/>
                    <a:p>
                      <a:pPr algn="ctr"/>
                      <a:r>
                        <a:rPr lang="en-US" i="1" dirty="0"/>
                        <a:t>w</a:t>
                      </a:r>
                      <a:r>
                        <a:rPr lang="en-US" baseline="-25000" dirty="0"/>
                        <a:t>1</a:t>
                      </a:r>
                      <a:r>
                        <a:rPr lang="en-US" dirty="0"/>
                        <a:t> = 2</a:t>
                      </a:r>
                    </a:p>
                    <a:p>
                      <a:pPr algn="ctr"/>
                      <a:r>
                        <a:rPr lang="en-US" i="1" dirty="0"/>
                        <a:t>b</a:t>
                      </a:r>
                      <a:r>
                        <a:rPr lang="en-US" baseline="-25000" dirty="0"/>
                        <a:t>1</a:t>
                      </a:r>
                      <a:r>
                        <a:rPr lang="en-US" dirty="0"/>
                        <a:t> = 3</a:t>
                      </a:r>
                    </a:p>
                  </a:txBody>
                  <a:tcPr anchor="ctr"/>
                </a:tc>
                <a:tc>
                  <a:txBody>
                    <a:bodyPr/>
                    <a:lstStyle/>
                    <a:p>
                      <a:pPr algn="ctr"/>
                      <a:r>
                        <a:rPr lang="en-US" i="1" dirty="0"/>
                        <a:t>w</a:t>
                      </a:r>
                      <a:r>
                        <a:rPr lang="en-US" baseline="-25000" dirty="0"/>
                        <a:t>2 </a:t>
                      </a:r>
                      <a:r>
                        <a:rPr lang="en-US" dirty="0"/>
                        <a:t>= 3</a:t>
                      </a:r>
                    </a:p>
                    <a:p>
                      <a:pPr algn="ctr"/>
                      <a:r>
                        <a:rPr lang="en-US" i="1" dirty="0"/>
                        <a:t>b</a:t>
                      </a:r>
                      <a:r>
                        <a:rPr lang="en-US" baseline="-25000" dirty="0"/>
                        <a:t>2</a:t>
                      </a:r>
                      <a:r>
                        <a:rPr lang="en-US" dirty="0"/>
                        <a:t> = 4</a:t>
                      </a:r>
                    </a:p>
                  </a:txBody>
                  <a:tcPr anchor="ctr"/>
                </a:tc>
                <a:tc>
                  <a:txBody>
                    <a:bodyPr/>
                    <a:lstStyle/>
                    <a:p>
                      <a:pPr algn="ctr"/>
                      <a:r>
                        <a:rPr lang="en-US" i="1" dirty="0"/>
                        <a:t>w</a:t>
                      </a:r>
                      <a:r>
                        <a:rPr lang="en-US" baseline="-25000" dirty="0"/>
                        <a:t>3 </a:t>
                      </a:r>
                      <a:r>
                        <a:rPr lang="en-US" dirty="0"/>
                        <a:t>= 4</a:t>
                      </a:r>
                    </a:p>
                    <a:p>
                      <a:pPr algn="ctr"/>
                      <a:r>
                        <a:rPr lang="en-US" i="1" dirty="0"/>
                        <a:t>b</a:t>
                      </a:r>
                      <a:r>
                        <a:rPr lang="en-US" i="0" baseline="-25000" dirty="0"/>
                        <a:t>3</a:t>
                      </a:r>
                      <a:r>
                        <a:rPr lang="en-US" dirty="0"/>
                        <a:t> = 5</a:t>
                      </a:r>
                    </a:p>
                  </a:txBody>
                  <a:tcPr anchor="ctr"/>
                </a:tc>
                <a:tc>
                  <a:txBody>
                    <a:bodyPr/>
                    <a:lstStyle/>
                    <a:p>
                      <a:pPr algn="ctr"/>
                      <a:r>
                        <a:rPr lang="en-US" i="1" dirty="0"/>
                        <a:t>w</a:t>
                      </a:r>
                      <a:r>
                        <a:rPr lang="en-US" baseline="-25000" dirty="0"/>
                        <a:t>4 </a:t>
                      </a:r>
                      <a:r>
                        <a:rPr lang="en-US" dirty="0"/>
                        <a:t>= 5</a:t>
                      </a:r>
                    </a:p>
                    <a:p>
                      <a:pPr algn="ctr"/>
                      <a:r>
                        <a:rPr lang="en-US" i="1" dirty="0"/>
                        <a:t>b</a:t>
                      </a:r>
                      <a:r>
                        <a:rPr lang="en-US" i="0" baseline="-25000" dirty="0"/>
                        <a:t>4</a:t>
                      </a:r>
                      <a:r>
                        <a:rPr lang="en-US" dirty="0"/>
                        <a:t> = 8</a:t>
                      </a:r>
                    </a:p>
                  </a:txBody>
                  <a:tcPr anchor="ctr"/>
                </a:tc>
                <a:tc>
                  <a:txBody>
                    <a:bodyPr/>
                    <a:lstStyle/>
                    <a:p>
                      <a:pPr algn="ctr"/>
                      <a:endParaRPr lang="en-US" dirty="0"/>
                    </a:p>
                  </a:txBody>
                  <a:tcPr anchor="ctr">
                    <a:solidFill>
                      <a:schemeClr val="bg1">
                        <a:lumMod val="95000"/>
                      </a:schemeClr>
                    </a:solidFill>
                  </a:tcPr>
                </a:tc>
                <a:extLst>
                  <a:ext uri="{0D108BD9-81ED-4DB2-BD59-A6C34878D82A}">
                    <a16:rowId xmlns:a16="http://schemas.microsoft.com/office/drawing/2014/main" val="10000"/>
                  </a:ext>
                </a:extLst>
              </a:tr>
            </a:tbl>
          </a:graphicData>
        </a:graphic>
      </p:graphicFrame>
      <p:sp>
        <p:nvSpPr>
          <p:cNvPr id="5" name="TextBox 4"/>
          <p:cNvSpPr txBox="1"/>
          <p:nvPr/>
        </p:nvSpPr>
        <p:spPr>
          <a:xfrm>
            <a:off x="1917192" y="3429001"/>
            <a:ext cx="3467100" cy="646331"/>
          </a:xfrm>
          <a:prstGeom prst="rect">
            <a:avLst/>
          </a:prstGeom>
          <a:noFill/>
        </p:spPr>
        <p:txBody>
          <a:bodyPr wrap="square" rtlCol="0">
            <a:spAutoFit/>
          </a:bodyPr>
          <a:lstStyle/>
          <a:p>
            <a:pPr algn="ctr"/>
            <a:r>
              <a:rPr lang="en-US" b="1" dirty="0">
                <a:solidFill>
                  <a:srgbClr val="0000FF"/>
                </a:solidFill>
              </a:rPr>
              <a:t>For S</a:t>
            </a:r>
            <a:r>
              <a:rPr lang="en-US" b="1" baseline="-25000" dirty="0">
                <a:solidFill>
                  <a:srgbClr val="0000FF"/>
                </a:solidFill>
              </a:rPr>
              <a:t>4</a:t>
            </a:r>
            <a:r>
              <a:rPr lang="en-US" b="1" dirty="0">
                <a:solidFill>
                  <a:srgbClr val="0000FF"/>
                </a:solidFill>
              </a:rPr>
              <a:t> </a:t>
            </a:r>
            <a:r>
              <a:rPr lang="en-US" dirty="0">
                <a:solidFill>
                  <a:srgbClr val="0000FF"/>
                </a:solidFill>
              </a:rPr>
              <a:t>(</a:t>
            </a:r>
            <a:r>
              <a:rPr lang="en-US" i="1" dirty="0">
                <a:solidFill>
                  <a:srgbClr val="0000FF"/>
                </a:solidFill>
              </a:rPr>
              <a:t>w</a:t>
            </a:r>
            <a:r>
              <a:rPr lang="en-US" baseline="-25000" dirty="0">
                <a:solidFill>
                  <a:srgbClr val="0000FF"/>
                </a:solidFill>
              </a:rPr>
              <a:t>1</a:t>
            </a:r>
            <a:r>
              <a:rPr lang="en-US" dirty="0">
                <a:solidFill>
                  <a:srgbClr val="0000FF"/>
                </a:solidFill>
              </a:rPr>
              <a:t>, </a:t>
            </a:r>
            <a:r>
              <a:rPr lang="en-US" i="1" dirty="0">
                <a:solidFill>
                  <a:srgbClr val="0000FF"/>
                </a:solidFill>
              </a:rPr>
              <a:t>w</a:t>
            </a:r>
            <a:r>
              <a:rPr lang="en-US" baseline="-25000" dirty="0">
                <a:solidFill>
                  <a:srgbClr val="0000FF"/>
                </a:solidFill>
              </a:rPr>
              <a:t>2</a:t>
            </a:r>
            <a:r>
              <a:rPr lang="en-US" dirty="0">
                <a:solidFill>
                  <a:srgbClr val="0000FF"/>
                </a:solidFill>
              </a:rPr>
              <a:t>, </a:t>
            </a:r>
            <a:r>
              <a:rPr lang="en-US" i="1" dirty="0">
                <a:solidFill>
                  <a:srgbClr val="0000FF"/>
                </a:solidFill>
              </a:rPr>
              <a:t>w</a:t>
            </a:r>
            <a:r>
              <a:rPr lang="en-US" baseline="-25000" dirty="0">
                <a:solidFill>
                  <a:srgbClr val="0000FF"/>
                </a:solidFill>
              </a:rPr>
              <a:t>3</a:t>
            </a:r>
            <a:r>
              <a:rPr lang="en-US" dirty="0">
                <a:solidFill>
                  <a:srgbClr val="0000FF"/>
                </a:solidFill>
              </a:rPr>
              <a:t>, </a:t>
            </a:r>
            <a:r>
              <a:rPr lang="en-US" i="1" dirty="0">
                <a:solidFill>
                  <a:srgbClr val="0000FF"/>
                </a:solidFill>
              </a:rPr>
              <a:t>w</a:t>
            </a:r>
            <a:r>
              <a:rPr lang="en-US" baseline="-25000" dirty="0">
                <a:solidFill>
                  <a:srgbClr val="0000FF"/>
                </a:solidFill>
              </a:rPr>
              <a:t>4</a:t>
            </a:r>
            <a:r>
              <a:rPr lang="en-US" dirty="0">
                <a:solidFill>
                  <a:srgbClr val="0000FF"/>
                </a:solidFill>
              </a:rPr>
              <a:t>)</a:t>
            </a:r>
            <a:endParaRPr lang="en-US" b="1" dirty="0">
              <a:solidFill>
                <a:srgbClr val="0000FF"/>
              </a:solidFill>
            </a:endParaRPr>
          </a:p>
          <a:p>
            <a:r>
              <a:rPr lang="en-US" dirty="0"/>
              <a:t>Total weight: 14; Total benefit: 20</a:t>
            </a:r>
          </a:p>
        </p:txBody>
      </p:sp>
      <p:sp>
        <p:nvSpPr>
          <p:cNvPr id="6" name="TextBox 5"/>
          <p:cNvSpPr txBox="1"/>
          <p:nvPr/>
        </p:nvSpPr>
        <p:spPr>
          <a:xfrm>
            <a:off x="7010401" y="2192512"/>
            <a:ext cx="2290007" cy="369332"/>
          </a:xfrm>
          <a:prstGeom prst="rect">
            <a:avLst/>
          </a:prstGeom>
          <a:noFill/>
        </p:spPr>
        <p:txBody>
          <a:bodyPr wrap="square" rtlCol="0">
            <a:spAutoFit/>
          </a:bodyPr>
          <a:lstStyle/>
          <a:p>
            <a:pPr algn="ctr"/>
            <a:r>
              <a:rPr lang="en-US" dirty="0">
                <a:solidFill>
                  <a:srgbClr val="0000FF"/>
                </a:solidFill>
              </a:rPr>
              <a:t>Max weight: </a:t>
            </a:r>
            <a:r>
              <a:rPr lang="en-US" i="1" dirty="0">
                <a:solidFill>
                  <a:srgbClr val="0000FF"/>
                </a:solidFill>
              </a:rPr>
              <a:t>W</a:t>
            </a:r>
            <a:r>
              <a:rPr lang="en-US" dirty="0">
                <a:solidFill>
                  <a:srgbClr val="0000FF"/>
                </a:solidFill>
              </a:rPr>
              <a:t> = 20</a:t>
            </a:r>
          </a:p>
        </p:txBody>
      </p:sp>
      <p:sp>
        <p:nvSpPr>
          <p:cNvPr id="10" name="Freeform 9"/>
          <p:cNvSpPr/>
          <p:nvPr/>
        </p:nvSpPr>
        <p:spPr>
          <a:xfrm>
            <a:off x="1905000" y="3276601"/>
            <a:ext cx="3124200" cy="127973"/>
          </a:xfrm>
          <a:custGeom>
            <a:avLst/>
            <a:gdLst>
              <a:gd name="connsiteX0" fmla="*/ 0 w 2523744"/>
              <a:gd name="connsiteY0" fmla="*/ 0 h 377952"/>
              <a:gd name="connsiteX1" fmla="*/ 341376 w 2523744"/>
              <a:gd name="connsiteY1" fmla="*/ 377952 h 377952"/>
              <a:gd name="connsiteX2" fmla="*/ 2182368 w 2523744"/>
              <a:gd name="connsiteY2" fmla="*/ 377952 h 377952"/>
              <a:gd name="connsiteX3" fmla="*/ 2523744 w 2523744"/>
              <a:gd name="connsiteY3" fmla="*/ 0 h 377952"/>
            </a:gdLst>
            <a:ahLst/>
            <a:cxnLst>
              <a:cxn ang="0">
                <a:pos x="connsiteX0" y="connsiteY0"/>
              </a:cxn>
              <a:cxn ang="0">
                <a:pos x="connsiteX1" y="connsiteY1"/>
              </a:cxn>
              <a:cxn ang="0">
                <a:pos x="connsiteX2" y="connsiteY2"/>
              </a:cxn>
              <a:cxn ang="0">
                <a:pos x="connsiteX3" y="connsiteY3"/>
              </a:cxn>
            </a:cxnLst>
            <a:rect l="l" t="t" r="r" b="b"/>
            <a:pathLst>
              <a:path w="2523744" h="377952">
                <a:moveTo>
                  <a:pt x="0" y="0"/>
                </a:moveTo>
                <a:lnTo>
                  <a:pt x="341376" y="377952"/>
                </a:lnTo>
                <a:lnTo>
                  <a:pt x="2182368" y="377952"/>
                </a:lnTo>
                <a:lnTo>
                  <a:pt x="2523744" y="0"/>
                </a:lnTo>
              </a:path>
            </a:pathLst>
          </a:cu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2772918148"/>
              </p:ext>
            </p:extLst>
          </p:nvPr>
        </p:nvGraphicFramePr>
        <p:xfrm>
          <a:off x="1917192" y="4419600"/>
          <a:ext cx="3886200" cy="1066800"/>
        </p:xfrm>
        <a:graphic>
          <a:graphicData uri="http://schemas.openxmlformats.org/drawingml/2006/table">
            <a:tbl>
              <a:tblPr firstRow="1" bandRow="1"/>
              <a:tblGrid>
                <a:gridCol w="777240">
                  <a:extLst>
                    <a:ext uri="{9D8B030D-6E8A-4147-A177-3AD203B41FA5}">
                      <a16:colId xmlns:a16="http://schemas.microsoft.com/office/drawing/2014/main" val="20000"/>
                    </a:ext>
                  </a:extLst>
                </a:gridCol>
                <a:gridCol w="777240">
                  <a:extLst>
                    <a:ext uri="{9D8B030D-6E8A-4147-A177-3AD203B41FA5}">
                      <a16:colId xmlns:a16="http://schemas.microsoft.com/office/drawing/2014/main" val="20001"/>
                    </a:ext>
                  </a:extLst>
                </a:gridCol>
                <a:gridCol w="777240">
                  <a:extLst>
                    <a:ext uri="{9D8B030D-6E8A-4147-A177-3AD203B41FA5}">
                      <a16:colId xmlns:a16="http://schemas.microsoft.com/office/drawing/2014/main" val="20002"/>
                    </a:ext>
                  </a:extLst>
                </a:gridCol>
                <a:gridCol w="1554480">
                  <a:extLst>
                    <a:ext uri="{9D8B030D-6E8A-4147-A177-3AD203B41FA5}">
                      <a16:colId xmlns:a16="http://schemas.microsoft.com/office/drawing/2014/main" val="20003"/>
                    </a:ext>
                  </a:extLst>
                </a:gridCol>
              </a:tblGrid>
              <a:tr h="1066800">
                <a:tc>
                  <a:txBody>
                    <a:bodyPr/>
                    <a:lstStyle/>
                    <a:p>
                      <a:pPr algn="ctr"/>
                      <a:r>
                        <a:rPr lang="en-US" i="1" dirty="0"/>
                        <a:t>w</a:t>
                      </a:r>
                      <a:r>
                        <a:rPr lang="en-US" baseline="-25000" dirty="0"/>
                        <a:t>1</a:t>
                      </a:r>
                      <a:r>
                        <a:rPr lang="en-US" dirty="0"/>
                        <a:t> = 2</a:t>
                      </a:r>
                    </a:p>
                    <a:p>
                      <a:pPr algn="ctr"/>
                      <a:r>
                        <a:rPr lang="en-US" i="1" dirty="0"/>
                        <a:t>b</a:t>
                      </a:r>
                      <a:r>
                        <a:rPr lang="en-US" baseline="-25000" dirty="0"/>
                        <a:t>1</a:t>
                      </a:r>
                      <a:r>
                        <a:rPr lang="en-US" dirty="0"/>
                        <a:t> = 3</a:t>
                      </a:r>
                    </a:p>
                  </a:txBody>
                  <a:tcPr anchor="ctr"/>
                </a:tc>
                <a:tc>
                  <a:txBody>
                    <a:bodyPr/>
                    <a:lstStyle/>
                    <a:p>
                      <a:pPr algn="ctr"/>
                      <a:r>
                        <a:rPr lang="en-US" i="1" dirty="0"/>
                        <a:t>w</a:t>
                      </a:r>
                      <a:r>
                        <a:rPr lang="en-US" baseline="-25000" dirty="0"/>
                        <a:t>3 </a:t>
                      </a:r>
                      <a:r>
                        <a:rPr lang="en-US" dirty="0"/>
                        <a:t>= 4</a:t>
                      </a:r>
                    </a:p>
                    <a:p>
                      <a:pPr algn="ctr"/>
                      <a:r>
                        <a:rPr lang="en-US" i="1" dirty="0"/>
                        <a:t>b</a:t>
                      </a:r>
                      <a:r>
                        <a:rPr lang="en-US" i="0" baseline="-25000" dirty="0"/>
                        <a:t>3</a:t>
                      </a:r>
                      <a:r>
                        <a:rPr lang="en-US" dirty="0"/>
                        <a:t> = 5</a:t>
                      </a:r>
                    </a:p>
                  </a:txBody>
                  <a:tcPr anchor="ctr"/>
                </a:tc>
                <a:tc>
                  <a:txBody>
                    <a:bodyPr/>
                    <a:lstStyle/>
                    <a:p>
                      <a:pPr algn="ctr"/>
                      <a:r>
                        <a:rPr lang="en-US" i="1" dirty="0"/>
                        <a:t>w</a:t>
                      </a:r>
                      <a:r>
                        <a:rPr lang="en-US" baseline="-25000" dirty="0"/>
                        <a:t>4 </a:t>
                      </a:r>
                      <a:r>
                        <a:rPr lang="en-US" dirty="0"/>
                        <a:t>= 5</a:t>
                      </a:r>
                    </a:p>
                    <a:p>
                      <a:pPr algn="ctr"/>
                      <a:r>
                        <a:rPr lang="en-US" i="1" dirty="0"/>
                        <a:t>b</a:t>
                      </a:r>
                      <a:r>
                        <a:rPr lang="en-US" i="0" baseline="-25000" dirty="0"/>
                        <a:t>4</a:t>
                      </a:r>
                      <a:r>
                        <a:rPr lang="en-US" dirty="0"/>
                        <a:t> = 8</a:t>
                      </a:r>
                    </a:p>
                  </a:txBody>
                  <a:tcPr anchor="ctr"/>
                </a:tc>
                <a:tc>
                  <a:txBody>
                    <a:bodyPr/>
                    <a:lstStyle/>
                    <a:p>
                      <a:pPr algn="ctr"/>
                      <a:r>
                        <a:rPr lang="en-US" i="1" dirty="0"/>
                        <a:t>w</a:t>
                      </a:r>
                      <a:r>
                        <a:rPr lang="en-US" baseline="-25000" dirty="0"/>
                        <a:t>5 </a:t>
                      </a:r>
                      <a:r>
                        <a:rPr lang="en-US" dirty="0"/>
                        <a:t>= 9</a:t>
                      </a:r>
                    </a:p>
                    <a:p>
                      <a:pPr algn="ctr"/>
                      <a:r>
                        <a:rPr lang="en-US" i="1" dirty="0"/>
                        <a:t>b</a:t>
                      </a:r>
                      <a:r>
                        <a:rPr lang="en-US" i="0" baseline="-25000" dirty="0"/>
                        <a:t>5</a:t>
                      </a:r>
                      <a:r>
                        <a:rPr lang="en-US" dirty="0"/>
                        <a:t> = 10</a:t>
                      </a:r>
                    </a:p>
                  </a:txBody>
                  <a:tcPr anchor="ctr"/>
                </a:tc>
                <a:extLst>
                  <a:ext uri="{0D108BD9-81ED-4DB2-BD59-A6C34878D82A}">
                    <a16:rowId xmlns:a16="http://schemas.microsoft.com/office/drawing/2014/main" val="10000"/>
                  </a:ext>
                </a:extLst>
              </a:tr>
            </a:tbl>
          </a:graphicData>
        </a:graphic>
      </p:graphicFrame>
      <p:sp>
        <p:nvSpPr>
          <p:cNvPr id="12" name="TextBox 11"/>
          <p:cNvSpPr txBox="1"/>
          <p:nvPr/>
        </p:nvSpPr>
        <p:spPr>
          <a:xfrm>
            <a:off x="1929384" y="5715001"/>
            <a:ext cx="3467100" cy="646331"/>
          </a:xfrm>
          <a:prstGeom prst="rect">
            <a:avLst/>
          </a:prstGeom>
          <a:noFill/>
        </p:spPr>
        <p:txBody>
          <a:bodyPr wrap="square" rtlCol="0">
            <a:spAutoFit/>
          </a:bodyPr>
          <a:lstStyle/>
          <a:p>
            <a:pPr algn="ctr"/>
            <a:r>
              <a:rPr lang="en-US" b="1" dirty="0">
                <a:solidFill>
                  <a:srgbClr val="0000FF"/>
                </a:solidFill>
              </a:rPr>
              <a:t>For S</a:t>
            </a:r>
            <a:r>
              <a:rPr lang="en-US" b="1" baseline="-25000" dirty="0">
                <a:solidFill>
                  <a:srgbClr val="0000FF"/>
                </a:solidFill>
              </a:rPr>
              <a:t>5</a:t>
            </a:r>
            <a:r>
              <a:rPr lang="en-US" dirty="0">
                <a:solidFill>
                  <a:srgbClr val="0000FF"/>
                </a:solidFill>
              </a:rPr>
              <a:t> (</a:t>
            </a:r>
            <a:r>
              <a:rPr lang="en-US" i="1" dirty="0">
                <a:solidFill>
                  <a:srgbClr val="0000FF"/>
                </a:solidFill>
              </a:rPr>
              <a:t>w</a:t>
            </a:r>
            <a:r>
              <a:rPr lang="en-US" baseline="-25000" dirty="0">
                <a:solidFill>
                  <a:srgbClr val="0000FF"/>
                </a:solidFill>
              </a:rPr>
              <a:t>1</a:t>
            </a:r>
            <a:r>
              <a:rPr lang="en-US" dirty="0">
                <a:solidFill>
                  <a:srgbClr val="0000FF"/>
                </a:solidFill>
              </a:rPr>
              <a:t>, </a:t>
            </a:r>
            <a:r>
              <a:rPr lang="en-US" i="1" dirty="0">
                <a:solidFill>
                  <a:srgbClr val="0000FF"/>
                </a:solidFill>
              </a:rPr>
              <a:t>w</a:t>
            </a:r>
            <a:r>
              <a:rPr lang="en-US" baseline="-25000" dirty="0">
                <a:solidFill>
                  <a:srgbClr val="0000FF"/>
                </a:solidFill>
              </a:rPr>
              <a:t>3</a:t>
            </a:r>
            <a:r>
              <a:rPr lang="en-US" dirty="0">
                <a:solidFill>
                  <a:srgbClr val="0000FF"/>
                </a:solidFill>
              </a:rPr>
              <a:t>, </a:t>
            </a:r>
            <a:r>
              <a:rPr lang="en-US" i="1" dirty="0">
                <a:solidFill>
                  <a:srgbClr val="0000FF"/>
                </a:solidFill>
              </a:rPr>
              <a:t>w</a:t>
            </a:r>
            <a:r>
              <a:rPr lang="en-US" baseline="-25000" dirty="0">
                <a:solidFill>
                  <a:srgbClr val="0000FF"/>
                </a:solidFill>
              </a:rPr>
              <a:t>4</a:t>
            </a:r>
            <a:r>
              <a:rPr lang="en-US" dirty="0">
                <a:solidFill>
                  <a:srgbClr val="0000FF"/>
                </a:solidFill>
              </a:rPr>
              <a:t>, </a:t>
            </a:r>
            <a:r>
              <a:rPr lang="en-US" i="1" dirty="0">
                <a:solidFill>
                  <a:srgbClr val="0000FF"/>
                </a:solidFill>
              </a:rPr>
              <a:t>w</a:t>
            </a:r>
            <a:r>
              <a:rPr lang="en-US" baseline="-25000" dirty="0">
                <a:solidFill>
                  <a:srgbClr val="0000FF"/>
                </a:solidFill>
              </a:rPr>
              <a:t>5</a:t>
            </a:r>
            <a:r>
              <a:rPr lang="en-US" dirty="0">
                <a:solidFill>
                  <a:srgbClr val="0000FF"/>
                </a:solidFill>
              </a:rPr>
              <a:t>)</a:t>
            </a:r>
          </a:p>
          <a:p>
            <a:r>
              <a:rPr lang="en-US" dirty="0"/>
              <a:t>Total weight: 20; Total benefit: 26</a:t>
            </a:r>
          </a:p>
        </p:txBody>
      </p:sp>
      <p:sp>
        <p:nvSpPr>
          <p:cNvPr id="13" name="Freeform 12"/>
          <p:cNvSpPr/>
          <p:nvPr/>
        </p:nvSpPr>
        <p:spPr>
          <a:xfrm>
            <a:off x="1970151" y="5562601"/>
            <a:ext cx="3780282" cy="127973"/>
          </a:xfrm>
          <a:custGeom>
            <a:avLst/>
            <a:gdLst>
              <a:gd name="connsiteX0" fmla="*/ 0 w 2523744"/>
              <a:gd name="connsiteY0" fmla="*/ 0 h 377952"/>
              <a:gd name="connsiteX1" fmla="*/ 341376 w 2523744"/>
              <a:gd name="connsiteY1" fmla="*/ 377952 h 377952"/>
              <a:gd name="connsiteX2" fmla="*/ 2182368 w 2523744"/>
              <a:gd name="connsiteY2" fmla="*/ 377952 h 377952"/>
              <a:gd name="connsiteX3" fmla="*/ 2523744 w 2523744"/>
              <a:gd name="connsiteY3" fmla="*/ 0 h 377952"/>
            </a:gdLst>
            <a:ahLst/>
            <a:cxnLst>
              <a:cxn ang="0">
                <a:pos x="connsiteX0" y="connsiteY0"/>
              </a:cxn>
              <a:cxn ang="0">
                <a:pos x="connsiteX1" y="connsiteY1"/>
              </a:cxn>
              <a:cxn ang="0">
                <a:pos x="connsiteX2" y="connsiteY2"/>
              </a:cxn>
              <a:cxn ang="0">
                <a:pos x="connsiteX3" y="connsiteY3"/>
              </a:cxn>
            </a:cxnLst>
            <a:rect l="l" t="t" r="r" b="b"/>
            <a:pathLst>
              <a:path w="2523744" h="377952">
                <a:moveTo>
                  <a:pt x="0" y="0"/>
                </a:moveTo>
                <a:lnTo>
                  <a:pt x="341376" y="377952"/>
                </a:lnTo>
                <a:lnTo>
                  <a:pt x="2182368" y="377952"/>
                </a:lnTo>
                <a:lnTo>
                  <a:pt x="2523744" y="0"/>
                </a:lnTo>
              </a:path>
            </a:pathLst>
          </a:cu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019544" y="5687483"/>
            <a:ext cx="2819400" cy="646331"/>
          </a:xfrm>
          <a:prstGeom prst="rect">
            <a:avLst/>
          </a:prstGeom>
          <a:noFill/>
        </p:spPr>
        <p:txBody>
          <a:bodyPr wrap="square" rtlCol="0">
            <a:spAutoFit/>
          </a:bodyPr>
          <a:lstStyle/>
          <a:p>
            <a:r>
              <a:rPr lang="en-US" dirty="0">
                <a:solidFill>
                  <a:srgbClr val="FF0000"/>
                </a:solidFill>
              </a:rPr>
              <a:t>Solution for S</a:t>
            </a:r>
            <a:r>
              <a:rPr lang="en-US" baseline="-25000" dirty="0">
                <a:solidFill>
                  <a:srgbClr val="FF0000"/>
                </a:solidFill>
              </a:rPr>
              <a:t>4</a:t>
            </a:r>
            <a:r>
              <a:rPr lang="en-US" dirty="0">
                <a:solidFill>
                  <a:srgbClr val="FF0000"/>
                </a:solidFill>
              </a:rPr>
              <a:t> is not part of the solution for S</a:t>
            </a:r>
            <a:r>
              <a:rPr lang="en-US" baseline="-25000" dirty="0">
                <a:solidFill>
                  <a:srgbClr val="FF0000"/>
                </a:solidFill>
              </a:rPr>
              <a:t>5</a:t>
            </a:r>
            <a:r>
              <a:rPr lang="en-US" dirty="0">
                <a:solidFill>
                  <a:srgbClr val="FF0000"/>
                </a:solidFill>
              </a:rPr>
              <a:t>!!!</a:t>
            </a:r>
          </a:p>
        </p:txBody>
      </p:sp>
      <p:sp>
        <p:nvSpPr>
          <p:cNvPr id="15" name="Left Brace 14"/>
          <p:cNvSpPr/>
          <p:nvPr/>
        </p:nvSpPr>
        <p:spPr>
          <a:xfrm>
            <a:off x="6773799" y="3477769"/>
            <a:ext cx="92202" cy="1511809"/>
          </a:xfrm>
          <a:prstGeom prst="leftBrace">
            <a:avLst/>
          </a:pr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6306786" y="4038076"/>
            <a:ext cx="603030" cy="369332"/>
          </a:xfrm>
          <a:prstGeom prst="rect">
            <a:avLst/>
          </a:prstGeom>
          <a:noFill/>
        </p:spPr>
        <p:txBody>
          <a:bodyPr wrap="square" rtlCol="0">
            <a:spAutoFit/>
          </a:bodyPr>
          <a:lstStyle/>
          <a:p>
            <a:pPr algn="ctr"/>
            <a:r>
              <a:rPr lang="en-US" b="1" dirty="0">
                <a:solidFill>
                  <a:srgbClr val="0000FF"/>
                </a:solidFill>
              </a:rPr>
              <a:t>S</a:t>
            </a:r>
            <a:r>
              <a:rPr lang="en-US" b="1" baseline="-25000" dirty="0">
                <a:solidFill>
                  <a:srgbClr val="0000FF"/>
                </a:solidFill>
              </a:rPr>
              <a:t>4</a:t>
            </a:r>
          </a:p>
        </p:txBody>
      </p:sp>
      <p:sp>
        <p:nvSpPr>
          <p:cNvPr id="17" name="Left Brace 16"/>
          <p:cNvSpPr/>
          <p:nvPr/>
        </p:nvSpPr>
        <p:spPr>
          <a:xfrm>
            <a:off x="6336792" y="3459237"/>
            <a:ext cx="92202" cy="1829289"/>
          </a:xfrm>
          <a:prstGeom prst="leftBrace">
            <a:avLst/>
          </a:pr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5873970" y="4202668"/>
            <a:ext cx="603030" cy="369332"/>
          </a:xfrm>
          <a:prstGeom prst="rect">
            <a:avLst/>
          </a:prstGeom>
          <a:noFill/>
        </p:spPr>
        <p:txBody>
          <a:bodyPr wrap="square" rtlCol="0">
            <a:spAutoFit/>
          </a:bodyPr>
          <a:lstStyle/>
          <a:p>
            <a:pPr algn="ctr"/>
            <a:r>
              <a:rPr lang="en-US" b="1" dirty="0">
                <a:solidFill>
                  <a:srgbClr val="0000FF"/>
                </a:solidFill>
              </a:rPr>
              <a:t>S</a:t>
            </a:r>
            <a:r>
              <a:rPr lang="en-US" b="1" baseline="-25000" dirty="0">
                <a:solidFill>
                  <a:srgbClr val="0000FF"/>
                </a:solidFill>
              </a:rPr>
              <a:t>5</a:t>
            </a:r>
          </a:p>
        </p:txBody>
      </p:sp>
      <p:sp>
        <p:nvSpPr>
          <p:cNvPr id="7" name="Slide Number Placeholder 6"/>
          <p:cNvSpPr>
            <a:spLocks noGrp="1"/>
          </p:cNvSpPr>
          <p:nvPr>
            <p:ph type="sldNum" sz="quarter" idx="12"/>
          </p:nvPr>
        </p:nvSpPr>
        <p:spPr/>
        <p:txBody>
          <a:bodyPr/>
          <a:lstStyle/>
          <a:p>
            <a:fld id="{1A83A65E-54C3-4843-A44A-4A9122A8B46A}" type="slidenum">
              <a:rPr lang="en-US" smtClean="0"/>
              <a:pPr/>
              <a:t>10</a:t>
            </a:fld>
            <a:endParaRPr lang="en-US"/>
          </a:p>
        </p:txBody>
      </p:sp>
    </p:spTree>
    <p:extLst>
      <p:ext uri="{BB962C8B-B14F-4D97-AF65-F5344CB8AC3E}">
        <p14:creationId xmlns:p14="http://schemas.microsoft.com/office/powerpoint/2010/main" val="5594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up)">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up)">
                                      <p:cBhvr>
                                        <p:cTn id="18" dur="500"/>
                                        <p:tgtEl>
                                          <p:spTgt spid="11"/>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up)">
                                      <p:cBhvr>
                                        <p:cTn id="21" dur="500"/>
                                        <p:tgtEl>
                                          <p:spTgt spid="12"/>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up)">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up)">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animBg="1"/>
      <p:bldP spid="12" grpId="0"/>
      <p:bldP spid="13" grpId="0" animBg="1"/>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Defining a Subproblem</a:t>
            </a:r>
            <a:endParaRPr lang="en-US" dirty="0"/>
          </a:p>
        </p:txBody>
      </p:sp>
      <p:sp>
        <p:nvSpPr>
          <p:cNvPr id="3" name="Content Placeholder 2"/>
          <p:cNvSpPr>
            <a:spLocks noGrp="1"/>
          </p:cNvSpPr>
          <p:nvPr>
            <p:ph idx="1"/>
          </p:nvPr>
        </p:nvSpPr>
        <p:spPr/>
        <p:txBody>
          <a:bodyPr/>
          <a:lstStyle/>
          <a:p>
            <a:r>
              <a:rPr lang="en-US" altLang="en-US" dirty="0"/>
              <a:t>As we have seen, the solution for </a:t>
            </a:r>
            <a:r>
              <a:rPr lang="en-US" altLang="en-US" i="1" dirty="0"/>
              <a:t>S</a:t>
            </a:r>
            <a:r>
              <a:rPr lang="en-US" altLang="en-US" baseline="-25000" dirty="0"/>
              <a:t>4</a:t>
            </a:r>
            <a:r>
              <a:rPr lang="en-US" altLang="en-US" dirty="0"/>
              <a:t> is not part of the solution for </a:t>
            </a:r>
            <a:r>
              <a:rPr lang="en-US" altLang="en-US" i="1" dirty="0"/>
              <a:t>S</a:t>
            </a:r>
            <a:r>
              <a:rPr lang="en-US" altLang="en-US" baseline="-25000" dirty="0"/>
              <a:t>5</a:t>
            </a:r>
            <a:endParaRPr lang="en-US" baseline="-25000" dirty="0"/>
          </a:p>
          <a:p>
            <a:r>
              <a:rPr lang="en-US" altLang="en-US" dirty="0"/>
              <a:t>So our definition of a subproblem is flawed and we need another one!</a:t>
            </a:r>
          </a:p>
          <a:p>
            <a:r>
              <a:rPr lang="en-US" dirty="0"/>
              <a:t>Let’s add another parameter: </a:t>
            </a:r>
            <a:r>
              <a:rPr lang="en-US" i="1" dirty="0"/>
              <a:t>w</a:t>
            </a:r>
            <a:r>
              <a:rPr lang="en-US" dirty="0"/>
              <a:t>, which will represent the </a:t>
            </a:r>
            <a:r>
              <a:rPr lang="en-US" u="sng" dirty="0"/>
              <a:t>exact</a:t>
            </a:r>
            <a:r>
              <a:rPr lang="en-US" dirty="0"/>
              <a:t> weight for each subset of items</a:t>
            </a:r>
          </a:p>
          <a:p>
            <a:r>
              <a:rPr lang="en-US" dirty="0">
                <a:solidFill>
                  <a:schemeClr val="accent1"/>
                </a:solidFill>
              </a:rPr>
              <a:t>The subproblem then will be to compute </a:t>
            </a:r>
            <a:r>
              <a:rPr lang="en-US" i="1" dirty="0">
                <a:solidFill>
                  <a:schemeClr val="accent1"/>
                </a:solidFill>
              </a:rPr>
              <a:t>B</a:t>
            </a:r>
            <a:r>
              <a:rPr lang="en-US" dirty="0">
                <a:solidFill>
                  <a:schemeClr val="accent1"/>
                </a:solidFill>
              </a:rPr>
              <a:t>[</a:t>
            </a:r>
            <a:r>
              <a:rPr lang="en-US" i="1" dirty="0">
                <a:solidFill>
                  <a:schemeClr val="accent1"/>
                </a:solidFill>
              </a:rPr>
              <a:t>k </a:t>
            </a:r>
            <a:r>
              <a:rPr lang="en-US" dirty="0">
                <a:solidFill>
                  <a:schemeClr val="accent1"/>
                </a:solidFill>
              </a:rPr>
              <a:t>,</a:t>
            </a:r>
            <a:r>
              <a:rPr lang="en-US" i="1" dirty="0">
                <a:solidFill>
                  <a:schemeClr val="accent1"/>
                </a:solidFill>
              </a:rPr>
              <a:t>w</a:t>
            </a:r>
            <a:r>
              <a:rPr lang="en-US" dirty="0">
                <a:solidFill>
                  <a:schemeClr val="accent1"/>
                </a:solidFill>
              </a:rPr>
              <a:t>]</a:t>
            </a:r>
          </a:p>
        </p:txBody>
      </p:sp>
      <p:sp>
        <p:nvSpPr>
          <p:cNvPr id="4" name="TextBox 3"/>
          <p:cNvSpPr txBox="1"/>
          <p:nvPr/>
        </p:nvSpPr>
        <p:spPr>
          <a:xfrm>
            <a:off x="6364224" y="5334000"/>
            <a:ext cx="2057400" cy="369332"/>
          </a:xfrm>
          <a:prstGeom prst="rect">
            <a:avLst/>
          </a:prstGeom>
          <a:noFill/>
        </p:spPr>
        <p:txBody>
          <a:bodyPr wrap="square" rtlCol="0">
            <a:spAutoFit/>
          </a:bodyPr>
          <a:lstStyle/>
          <a:p>
            <a:pPr algn="ctr"/>
            <a:r>
              <a:rPr lang="en-US" dirty="0">
                <a:solidFill>
                  <a:srgbClr val="0000FF"/>
                </a:solidFill>
              </a:rPr>
              <a:t>Item # to include</a:t>
            </a:r>
          </a:p>
        </p:txBody>
      </p:sp>
      <p:sp>
        <p:nvSpPr>
          <p:cNvPr id="7" name="Freeform 6"/>
          <p:cNvSpPr/>
          <p:nvPr/>
        </p:nvSpPr>
        <p:spPr>
          <a:xfrm>
            <a:off x="7391400" y="4966978"/>
            <a:ext cx="1222248" cy="366498"/>
          </a:xfrm>
          <a:custGeom>
            <a:avLst/>
            <a:gdLst>
              <a:gd name="connsiteX0" fmla="*/ 463296 w 463296"/>
              <a:gd name="connsiteY0" fmla="*/ 0 h 475488"/>
              <a:gd name="connsiteX1" fmla="*/ 463296 w 463296"/>
              <a:gd name="connsiteY1" fmla="*/ 243840 h 475488"/>
              <a:gd name="connsiteX2" fmla="*/ 0 w 463296"/>
              <a:gd name="connsiteY2" fmla="*/ 243840 h 475488"/>
              <a:gd name="connsiteX3" fmla="*/ 0 w 463296"/>
              <a:gd name="connsiteY3" fmla="*/ 475488 h 475488"/>
            </a:gdLst>
            <a:ahLst/>
            <a:cxnLst>
              <a:cxn ang="0">
                <a:pos x="connsiteX0" y="connsiteY0"/>
              </a:cxn>
              <a:cxn ang="0">
                <a:pos x="connsiteX1" y="connsiteY1"/>
              </a:cxn>
              <a:cxn ang="0">
                <a:pos x="connsiteX2" y="connsiteY2"/>
              </a:cxn>
              <a:cxn ang="0">
                <a:pos x="connsiteX3" y="connsiteY3"/>
              </a:cxn>
            </a:cxnLst>
            <a:rect l="l" t="t" r="r" b="b"/>
            <a:pathLst>
              <a:path w="463296" h="475488">
                <a:moveTo>
                  <a:pt x="463296" y="0"/>
                </a:moveTo>
                <a:lnTo>
                  <a:pt x="463296" y="243840"/>
                </a:lnTo>
                <a:lnTo>
                  <a:pt x="0" y="243840"/>
                </a:lnTo>
                <a:lnTo>
                  <a:pt x="0" y="475488"/>
                </a:lnTo>
              </a:path>
            </a:pathLst>
          </a:custGeom>
          <a:noFill/>
          <a:ln w="12700">
            <a:solidFill>
              <a:srgbClr val="0000FF"/>
            </a:solidFill>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1A83A65E-54C3-4843-A44A-4A9122A8B46A}" type="slidenum">
              <a:rPr lang="en-US" smtClean="0"/>
              <a:pPr/>
              <a:t>11</a:t>
            </a:fld>
            <a:endParaRPr lang="en-US"/>
          </a:p>
        </p:txBody>
      </p:sp>
    </p:spTree>
    <p:extLst>
      <p:ext uri="{BB962C8B-B14F-4D97-AF65-F5344CB8AC3E}">
        <p14:creationId xmlns:p14="http://schemas.microsoft.com/office/powerpoint/2010/main" val="455571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Recursive Formula for </a:t>
            </a:r>
            <a:r>
              <a:rPr lang="en-US" altLang="en-US" dirty="0" err="1"/>
              <a:t>subproblems</a:t>
            </a:r>
            <a:endParaRPr lang="en-US" dirty="0"/>
          </a:p>
        </p:txBody>
      </p:sp>
      <p:sp>
        <p:nvSpPr>
          <p:cNvPr id="3" name="Content Placeholder 2"/>
          <p:cNvSpPr>
            <a:spLocks noGrp="1"/>
          </p:cNvSpPr>
          <p:nvPr>
            <p:ph idx="1"/>
          </p:nvPr>
        </p:nvSpPr>
        <p:spPr/>
        <p:txBody>
          <a:bodyPr/>
          <a:lstStyle/>
          <a:p>
            <a:r>
              <a:rPr lang="en-US" dirty="0"/>
              <a:t>Recursive formula for </a:t>
            </a:r>
            <a:r>
              <a:rPr lang="en-US" dirty="0" err="1"/>
              <a:t>subproblems</a:t>
            </a:r>
            <a:r>
              <a:rPr lang="en-US" dirty="0"/>
              <a:t>:</a:t>
            </a:r>
          </a:p>
          <a:p>
            <a:endParaRPr lang="en-US" dirty="0"/>
          </a:p>
          <a:p>
            <a:endParaRPr lang="en-US" dirty="0"/>
          </a:p>
          <a:p>
            <a:endParaRPr lang="en-US" dirty="0"/>
          </a:p>
          <a:p>
            <a:r>
              <a:rPr lang="en-US" dirty="0"/>
              <a:t>It means, that the best subset of </a:t>
            </a:r>
            <a:r>
              <a:rPr lang="en-US" i="1" dirty="0" err="1"/>
              <a:t>S</a:t>
            </a:r>
            <a:r>
              <a:rPr lang="en-US" i="1" baseline="-25000" dirty="0" err="1"/>
              <a:t>k</a:t>
            </a:r>
            <a:r>
              <a:rPr lang="en-US" dirty="0"/>
              <a:t> with the total weight </a:t>
            </a:r>
            <a:r>
              <a:rPr lang="en-US" i="1" dirty="0"/>
              <a:t>w</a:t>
            </a:r>
            <a:r>
              <a:rPr lang="en-US" dirty="0"/>
              <a:t> is one of the two:</a:t>
            </a:r>
          </a:p>
          <a:p>
            <a:pPr lvl="1"/>
            <a:r>
              <a:rPr lang="en-US" dirty="0"/>
              <a:t>the best subset of </a:t>
            </a:r>
            <a:r>
              <a:rPr lang="en-US" i="1" dirty="0"/>
              <a:t>S</a:t>
            </a:r>
            <a:r>
              <a:rPr lang="en-US" i="1" baseline="-25000" dirty="0"/>
              <a:t>k</a:t>
            </a:r>
            <a:r>
              <a:rPr lang="en-US" baseline="-25000" dirty="0"/>
              <a:t>-1</a:t>
            </a:r>
            <a:r>
              <a:rPr lang="en-US" dirty="0"/>
              <a:t> that has total weight </a:t>
            </a:r>
            <a:r>
              <a:rPr lang="en-US" i="1" dirty="0"/>
              <a:t>w</a:t>
            </a:r>
            <a:r>
              <a:rPr lang="en-US" dirty="0"/>
              <a:t>, </a:t>
            </a:r>
            <a:r>
              <a:rPr lang="en-US" b="1" dirty="0"/>
              <a:t>or</a:t>
            </a:r>
          </a:p>
          <a:p>
            <a:pPr lvl="1"/>
            <a:r>
              <a:rPr lang="en-US" dirty="0"/>
              <a:t>the best subset of </a:t>
            </a:r>
            <a:r>
              <a:rPr lang="en-US" i="1" dirty="0"/>
              <a:t>S</a:t>
            </a:r>
            <a:r>
              <a:rPr lang="en-US" i="1" baseline="-25000" dirty="0"/>
              <a:t>k</a:t>
            </a:r>
            <a:r>
              <a:rPr lang="en-US" baseline="-25000" dirty="0"/>
              <a:t>-1</a:t>
            </a:r>
            <a:r>
              <a:rPr lang="en-US" dirty="0"/>
              <a:t> that has total weight </a:t>
            </a:r>
            <a:r>
              <a:rPr lang="en-US" i="1" dirty="0"/>
              <a:t>w </a:t>
            </a:r>
            <a:r>
              <a:rPr lang="en-US" i="1" dirty="0">
                <a:sym typeface="Symbol" panose="05050102010706020507" pitchFamily="18" charset="2"/>
              </a:rPr>
              <a:t> </a:t>
            </a:r>
            <a:r>
              <a:rPr lang="en-US" i="1" dirty="0"/>
              <a:t>w</a:t>
            </a:r>
            <a:r>
              <a:rPr lang="en-US" i="1" baseline="-25000" dirty="0"/>
              <a:t>k</a:t>
            </a:r>
            <a:r>
              <a:rPr lang="en-US" dirty="0"/>
              <a:t> plus the item </a:t>
            </a:r>
            <a:r>
              <a:rPr lang="en-US" i="1" dirty="0"/>
              <a:t>k</a:t>
            </a:r>
          </a:p>
        </p:txBody>
      </p:sp>
      <p:graphicFrame>
        <p:nvGraphicFramePr>
          <p:cNvPr id="4" name="Object 3"/>
          <p:cNvGraphicFramePr>
            <a:graphicFrameLocks noChangeAspect="1"/>
          </p:cNvGraphicFramePr>
          <p:nvPr>
            <p:extLst>
              <p:ext uri="{D42A27DB-BD31-4B8C-83A1-F6EECF244321}">
                <p14:modId xmlns:p14="http://schemas.microsoft.com/office/powerpoint/2010/main" val="1011624538"/>
              </p:ext>
            </p:extLst>
          </p:nvPr>
        </p:nvGraphicFramePr>
        <p:xfrm>
          <a:off x="2971800" y="2727968"/>
          <a:ext cx="6776668" cy="777233"/>
        </p:xfrm>
        <a:graphic>
          <a:graphicData uri="http://schemas.openxmlformats.org/presentationml/2006/ole">
            <mc:AlternateContent xmlns:mc="http://schemas.openxmlformats.org/markup-compatibility/2006">
              <mc:Choice xmlns:v="urn:schemas-microsoft-com:vml" Requires="v">
                <p:oleObj name="Equation" r:id="rId2" imgW="3949560" imgH="482400" progId="Equation.3">
                  <p:embed/>
                </p:oleObj>
              </mc:Choice>
              <mc:Fallback>
                <p:oleObj name="Equation" r:id="rId2" imgW="3949560" imgH="482400" progId="Equation.3">
                  <p:embed/>
                  <p:pic>
                    <p:nvPicPr>
                      <p:cNvPr id="4" name="Object 3"/>
                      <p:cNvPicPr/>
                      <p:nvPr/>
                    </p:nvPicPr>
                    <p:blipFill>
                      <a:blip r:embed="rId3"/>
                      <a:stretch>
                        <a:fillRect/>
                      </a:stretch>
                    </p:blipFill>
                    <p:spPr>
                      <a:xfrm>
                        <a:off x="2971800" y="2727968"/>
                        <a:ext cx="6776668" cy="777233"/>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1A83A65E-54C3-4843-A44A-4A9122A8B46A}" type="slidenum">
              <a:rPr lang="en-US" smtClean="0"/>
              <a:pPr/>
              <a:t>12</a:t>
            </a:fld>
            <a:endParaRPr lang="en-US"/>
          </a:p>
        </p:txBody>
      </p:sp>
    </p:spTree>
    <p:extLst>
      <p:ext uri="{BB962C8B-B14F-4D97-AF65-F5344CB8AC3E}">
        <p14:creationId xmlns:p14="http://schemas.microsoft.com/office/powerpoint/2010/main" val="46811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Recursive Formula</a:t>
            </a:r>
            <a:endParaRPr lang="en-US" dirty="0"/>
          </a:p>
        </p:txBody>
      </p:sp>
      <p:sp>
        <p:nvSpPr>
          <p:cNvPr id="3" name="Content Placeholder 2"/>
          <p:cNvSpPr>
            <a:spLocks noGrp="1"/>
          </p:cNvSpPr>
          <p:nvPr>
            <p:ph idx="1"/>
          </p:nvPr>
        </p:nvSpPr>
        <p:spPr>
          <a:xfrm>
            <a:off x="1981200" y="3014479"/>
            <a:ext cx="8229600" cy="3310121"/>
          </a:xfrm>
        </p:spPr>
        <p:txBody>
          <a:bodyPr>
            <a:normAutofit/>
          </a:bodyPr>
          <a:lstStyle/>
          <a:p>
            <a:r>
              <a:rPr lang="en-US" dirty="0"/>
              <a:t>The best subset of </a:t>
            </a:r>
            <a:r>
              <a:rPr lang="en-US" i="1" dirty="0" err="1"/>
              <a:t>S</a:t>
            </a:r>
            <a:r>
              <a:rPr lang="en-US" i="1" baseline="-25000" dirty="0" err="1"/>
              <a:t>k</a:t>
            </a:r>
            <a:r>
              <a:rPr lang="en-US" dirty="0"/>
              <a:t> that has the total weight </a:t>
            </a:r>
            <a:r>
              <a:rPr lang="en-US" i="1" dirty="0"/>
              <a:t>w</a:t>
            </a:r>
            <a:r>
              <a:rPr lang="en-US" dirty="0"/>
              <a:t>, either contains item </a:t>
            </a:r>
            <a:r>
              <a:rPr lang="en-US" i="1" dirty="0"/>
              <a:t>k</a:t>
            </a:r>
            <a:r>
              <a:rPr lang="en-US" dirty="0"/>
              <a:t> or not.</a:t>
            </a:r>
          </a:p>
          <a:p>
            <a:r>
              <a:rPr lang="en-US" dirty="0"/>
              <a:t>First case: </a:t>
            </a:r>
            <a:r>
              <a:rPr lang="en-US" i="1" dirty="0"/>
              <a:t>w</a:t>
            </a:r>
            <a:r>
              <a:rPr lang="en-US" i="1" baseline="-25000" dirty="0"/>
              <a:t>k</a:t>
            </a:r>
            <a:r>
              <a:rPr lang="en-US" dirty="0"/>
              <a:t> &gt; </a:t>
            </a:r>
            <a:r>
              <a:rPr lang="en-US" i="1" dirty="0"/>
              <a:t>w</a:t>
            </a:r>
            <a:r>
              <a:rPr lang="en-US" dirty="0"/>
              <a:t>. Item </a:t>
            </a:r>
            <a:r>
              <a:rPr lang="en-US" i="1" dirty="0"/>
              <a:t>k</a:t>
            </a:r>
            <a:r>
              <a:rPr lang="en-US" dirty="0"/>
              <a:t> can’t be part of the solution, since if it was, the total weight would be &gt; </a:t>
            </a:r>
            <a:r>
              <a:rPr lang="en-US" i="1" dirty="0"/>
              <a:t>w</a:t>
            </a:r>
            <a:r>
              <a:rPr lang="en-US" dirty="0"/>
              <a:t>, which is unacceptable</a:t>
            </a:r>
          </a:p>
          <a:p>
            <a:r>
              <a:rPr lang="en-US" dirty="0"/>
              <a:t>Second case: </a:t>
            </a:r>
            <a:r>
              <a:rPr lang="en-US" i="1" dirty="0"/>
              <a:t>w</a:t>
            </a:r>
            <a:r>
              <a:rPr lang="en-US" i="1" baseline="-25000" dirty="0"/>
              <a:t>k</a:t>
            </a:r>
            <a:r>
              <a:rPr lang="en-US" dirty="0"/>
              <a:t> </a:t>
            </a:r>
            <a:r>
              <a:rPr lang="en-US" dirty="0">
                <a:sym typeface="Symbol" panose="05050102010706020507" pitchFamily="18" charset="2"/>
              </a:rPr>
              <a:t> </a:t>
            </a:r>
            <a:r>
              <a:rPr lang="en-US" i="1" dirty="0"/>
              <a:t>w</a:t>
            </a:r>
            <a:r>
              <a:rPr lang="en-US" dirty="0"/>
              <a:t>. Then the item </a:t>
            </a:r>
            <a:r>
              <a:rPr lang="en-US" i="1" dirty="0"/>
              <a:t>k</a:t>
            </a:r>
            <a:r>
              <a:rPr lang="en-US" dirty="0"/>
              <a:t> can be in the solution, and we choose the case with greater value</a:t>
            </a:r>
          </a:p>
        </p:txBody>
      </p:sp>
      <p:graphicFrame>
        <p:nvGraphicFramePr>
          <p:cNvPr id="4" name="Object 3"/>
          <p:cNvGraphicFramePr>
            <a:graphicFrameLocks noChangeAspect="1"/>
          </p:cNvGraphicFramePr>
          <p:nvPr>
            <p:extLst>
              <p:ext uri="{D42A27DB-BD31-4B8C-83A1-F6EECF244321}">
                <p14:modId xmlns:p14="http://schemas.microsoft.com/office/powerpoint/2010/main" val="1837079284"/>
              </p:ext>
            </p:extLst>
          </p:nvPr>
        </p:nvGraphicFramePr>
        <p:xfrm>
          <a:off x="2971800" y="2042168"/>
          <a:ext cx="6776668" cy="777233"/>
        </p:xfrm>
        <a:graphic>
          <a:graphicData uri="http://schemas.openxmlformats.org/presentationml/2006/ole">
            <mc:AlternateContent xmlns:mc="http://schemas.openxmlformats.org/markup-compatibility/2006">
              <mc:Choice xmlns:v="urn:schemas-microsoft-com:vml" Requires="v">
                <p:oleObj name="Equation" r:id="rId2" imgW="3949560" imgH="482400" progId="Equation.3">
                  <p:embed/>
                </p:oleObj>
              </mc:Choice>
              <mc:Fallback>
                <p:oleObj name="Equation" r:id="rId2" imgW="3949560" imgH="482400" progId="Equation.3">
                  <p:embed/>
                  <p:pic>
                    <p:nvPicPr>
                      <p:cNvPr id="4" name="Object 3"/>
                      <p:cNvPicPr/>
                      <p:nvPr/>
                    </p:nvPicPr>
                    <p:blipFill>
                      <a:blip r:embed="rId3"/>
                      <a:stretch>
                        <a:fillRect/>
                      </a:stretch>
                    </p:blipFill>
                    <p:spPr>
                      <a:xfrm>
                        <a:off x="2971800" y="2042168"/>
                        <a:ext cx="6776668" cy="777233"/>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1A83A65E-54C3-4843-A44A-4A9122A8B46A}" type="slidenum">
              <a:rPr lang="en-US" smtClean="0"/>
              <a:pPr/>
              <a:t>13</a:t>
            </a:fld>
            <a:endParaRPr lang="en-US"/>
          </a:p>
        </p:txBody>
      </p:sp>
    </p:spTree>
    <p:extLst>
      <p:ext uri="{BB962C8B-B14F-4D97-AF65-F5344CB8AC3E}">
        <p14:creationId xmlns:p14="http://schemas.microsoft.com/office/powerpoint/2010/main" val="1587520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0-1 Knapsack Algorithm</a:t>
            </a:r>
          </a:p>
        </p:txBody>
      </p:sp>
      <p:sp>
        <p:nvSpPr>
          <p:cNvPr id="4" name="TextBox 3"/>
          <p:cNvSpPr txBox="1"/>
          <p:nvPr/>
        </p:nvSpPr>
        <p:spPr>
          <a:xfrm>
            <a:off x="2286000" y="2078773"/>
            <a:ext cx="7772400" cy="4401205"/>
          </a:xfrm>
          <a:prstGeom prst="rect">
            <a:avLst/>
          </a:prstGeom>
          <a:noFill/>
        </p:spPr>
        <p:txBody>
          <a:bodyPr wrap="square" rtlCol="0">
            <a:spAutoFit/>
          </a:bodyPr>
          <a:lstStyle/>
          <a:p>
            <a:r>
              <a:rPr lang="en-US" sz="2000" b="1" dirty="0"/>
              <a:t>for</a:t>
            </a:r>
            <a:r>
              <a:rPr lang="en-US" sz="2000" dirty="0"/>
              <a:t> </a:t>
            </a:r>
            <a:r>
              <a:rPr lang="en-US" sz="2000" i="1" dirty="0"/>
              <a:t>w</a:t>
            </a:r>
            <a:r>
              <a:rPr lang="en-US" sz="2000" dirty="0"/>
              <a:t> = </a:t>
            </a:r>
            <a:r>
              <a:rPr lang="en-US" sz="2000" dirty="0">
                <a:latin typeface="Times New Roman" panose="02020603050405020304" pitchFamily="18" charset="0"/>
                <a:cs typeface="Times New Roman" panose="02020603050405020304" pitchFamily="18" charset="0"/>
              </a:rPr>
              <a:t>0</a:t>
            </a:r>
            <a:r>
              <a:rPr lang="en-US" sz="2000" dirty="0"/>
              <a:t> to </a:t>
            </a:r>
            <a:r>
              <a:rPr lang="en-US" sz="2000" i="1" dirty="0"/>
              <a:t>W			// </a:t>
            </a:r>
            <a:r>
              <a:rPr lang="en-US" sz="2000" dirty="0"/>
              <a:t>O(</a:t>
            </a:r>
            <a:r>
              <a:rPr lang="en-US" sz="2000" i="1" dirty="0"/>
              <a:t>W</a:t>
            </a:r>
            <a:r>
              <a:rPr lang="en-US" sz="2000" dirty="0"/>
              <a:t>)</a:t>
            </a:r>
          </a:p>
          <a:p>
            <a:r>
              <a:rPr lang="en-US" sz="2000" dirty="0"/>
              <a:t>	B[</a:t>
            </a:r>
            <a:r>
              <a:rPr lang="en-US" sz="2000" dirty="0">
                <a:latin typeface="Times New Roman" panose="02020603050405020304" pitchFamily="18" charset="0"/>
                <a:cs typeface="Times New Roman" panose="02020603050405020304" pitchFamily="18" charset="0"/>
              </a:rPr>
              <a:t>0</a:t>
            </a:r>
            <a:r>
              <a:rPr lang="en-US" sz="2000" dirty="0"/>
              <a:t>, </a:t>
            </a:r>
            <a:r>
              <a:rPr lang="en-US" sz="2000" i="1" dirty="0"/>
              <a:t>w</a:t>
            </a:r>
            <a:r>
              <a:rPr lang="en-US" sz="2000" dirty="0"/>
              <a:t>] = </a:t>
            </a:r>
            <a:r>
              <a:rPr lang="en-US" sz="2000" dirty="0">
                <a:latin typeface="Times New Roman" panose="02020603050405020304" pitchFamily="18" charset="0"/>
                <a:cs typeface="Times New Roman" panose="02020603050405020304" pitchFamily="18" charset="0"/>
              </a:rPr>
              <a:t>0</a:t>
            </a:r>
          </a:p>
          <a:p>
            <a:r>
              <a:rPr lang="en-US" sz="2000" b="1" dirty="0"/>
              <a:t>for</a:t>
            </a:r>
            <a:r>
              <a:rPr lang="en-US" sz="2000" dirty="0"/>
              <a:t> </a:t>
            </a:r>
            <a:r>
              <a:rPr lang="en-US" sz="2000" i="1" dirty="0" err="1"/>
              <a:t>i</a:t>
            </a:r>
            <a:r>
              <a:rPr lang="en-US" sz="2000" i="1" dirty="0"/>
              <a:t> </a:t>
            </a:r>
            <a:r>
              <a:rPr lang="en-US" sz="2000" dirty="0"/>
              <a:t>= </a:t>
            </a:r>
            <a:r>
              <a:rPr lang="en-US" sz="2000" dirty="0">
                <a:latin typeface="Times New Roman" panose="02020603050405020304" pitchFamily="18" charset="0"/>
                <a:cs typeface="Times New Roman" panose="02020603050405020304" pitchFamily="18" charset="0"/>
              </a:rPr>
              <a:t>0</a:t>
            </a:r>
            <a:r>
              <a:rPr lang="en-US" sz="2000" i="1" dirty="0"/>
              <a:t> </a:t>
            </a:r>
            <a:r>
              <a:rPr lang="en-US" sz="2000" b="1" dirty="0"/>
              <a:t>to </a:t>
            </a:r>
            <a:r>
              <a:rPr lang="en-US" sz="2000" i="1" dirty="0"/>
              <a:t>n</a:t>
            </a:r>
            <a:r>
              <a:rPr lang="en-US" sz="2000" dirty="0"/>
              <a:t>			// Repeat </a:t>
            </a:r>
            <a:r>
              <a:rPr lang="en-US" sz="2000" i="1" dirty="0"/>
              <a:t>n</a:t>
            </a:r>
            <a:r>
              <a:rPr lang="en-US" sz="2000" dirty="0"/>
              <a:t> times</a:t>
            </a:r>
          </a:p>
          <a:p>
            <a:r>
              <a:rPr lang="en-US" sz="2000" b="1" dirty="0"/>
              <a:t>	</a:t>
            </a:r>
            <a:r>
              <a:rPr lang="en-US" sz="2000" dirty="0"/>
              <a:t>B[</a:t>
            </a:r>
            <a:r>
              <a:rPr lang="en-US" sz="2000" i="1" dirty="0" err="1"/>
              <a:t>i</a:t>
            </a:r>
            <a:r>
              <a:rPr lang="en-US" sz="2000" dirty="0"/>
              <a:t>, </a:t>
            </a:r>
            <a:r>
              <a:rPr lang="en-US" sz="2000" dirty="0">
                <a:latin typeface="Times New Roman" panose="02020603050405020304" pitchFamily="18" charset="0"/>
                <a:cs typeface="Times New Roman" panose="02020603050405020304" pitchFamily="18" charset="0"/>
              </a:rPr>
              <a:t>0</a:t>
            </a:r>
            <a:r>
              <a:rPr lang="en-US" sz="2000" dirty="0"/>
              <a:t>] = </a:t>
            </a:r>
            <a:r>
              <a:rPr lang="en-US" sz="2000" dirty="0">
                <a:latin typeface="Times New Roman" panose="02020603050405020304" pitchFamily="18" charset="0"/>
                <a:cs typeface="Times New Roman" panose="02020603050405020304" pitchFamily="18" charset="0"/>
              </a:rPr>
              <a:t>0</a:t>
            </a:r>
            <a:endParaRPr lang="en-US" sz="2000" b="1" dirty="0">
              <a:latin typeface="Times New Roman" panose="02020603050405020304" pitchFamily="18" charset="0"/>
              <a:cs typeface="Times New Roman" panose="02020603050405020304" pitchFamily="18" charset="0"/>
            </a:endParaRPr>
          </a:p>
          <a:p>
            <a:r>
              <a:rPr lang="en-US" sz="2000" b="1" dirty="0"/>
              <a:t>	for</a:t>
            </a:r>
            <a:r>
              <a:rPr lang="en-US" sz="2000" dirty="0"/>
              <a:t> </a:t>
            </a:r>
            <a:r>
              <a:rPr lang="en-US" sz="2000" i="1" dirty="0"/>
              <a:t>w </a:t>
            </a:r>
            <a:r>
              <a:rPr lang="en-US" sz="2000" dirty="0"/>
              <a:t>= </a:t>
            </a:r>
            <a:r>
              <a:rPr lang="en-US" sz="2000" dirty="0">
                <a:latin typeface="Times New Roman" panose="02020603050405020304" pitchFamily="18" charset="0"/>
                <a:cs typeface="Times New Roman" panose="02020603050405020304" pitchFamily="18" charset="0"/>
              </a:rPr>
              <a:t>0</a:t>
            </a:r>
            <a:r>
              <a:rPr lang="en-US" sz="2000" i="1" dirty="0"/>
              <a:t> </a:t>
            </a:r>
            <a:r>
              <a:rPr lang="en-US" sz="2000" b="1" dirty="0"/>
              <a:t>to </a:t>
            </a:r>
            <a:r>
              <a:rPr lang="en-US" sz="2000" i="1" dirty="0"/>
              <a:t>W		// </a:t>
            </a:r>
            <a:r>
              <a:rPr lang="en-US" sz="2000" dirty="0"/>
              <a:t>O(</a:t>
            </a:r>
            <a:r>
              <a:rPr lang="en-US" sz="2000" i="1" dirty="0"/>
              <a:t>W</a:t>
            </a:r>
            <a:r>
              <a:rPr lang="en-US" sz="2000" dirty="0"/>
              <a:t>)</a:t>
            </a:r>
            <a:endParaRPr lang="en-US" sz="2000" i="1" dirty="0"/>
          </a:p>
          <a:p>
            <a:r>
              <a:rPr lang="en-US" sz="2000" i="1" dirty="0"/>
              <a:t>		</a:t>
            </a:r>
            <a:r>
              <a:rPr lang="en-US" sz="2000" b="1" dirty="0"/>
              <a:t>if</a:t>
            </a:r>
            <a:r>
              <a:rPr lang="en-US" sz="2000" i="1" dirty="0"/>
              <a:t> w</a:t>
            </a:r>
            <a:r>
              <a:rPr lang="en-US" sz="2000" i="1" baseline="-25000" dirty="0"/>
              <a:t>i</a:t>
            </a:r>
            <a:r>
              <a:rPr lang="en-US" sz="2000" i="1" dirty="0"/>
              <a:t> </a:t>
            </a:r>
            <a:r>
              <a:rPr lang="en-US" sz="2000" dirty="0">
                <a:sym typeface="Symbol" panose="05050102010706020507" pitchFamily="18" charset="2"/>
              </a:rPr>
              <a:t> </a:t>
            </a:r>
            <a:r>
              <a:rPr lang="en-US" sz="2000" i="1" dirty="0">
                <a:sym typeface="Symbol" panose="05050102010706020507" pitchFamily="18" charset="2"/>
              </a:rPr>
              <a:t>w		</a:t>
            </a:r>
            <a:r>
              <a:rPr lang="en-US" sz="2000" dirty="0">
                <a:sym typeface="Symbol" panose="05050102010706020507" pitchFamily="18" charset="2"/>
              </a:rPr>
              <a:t>// item </a:t>
            </a:r>
            <a:r>
              <a:rPr lang="en-US" sz="2000" i="1" dirty="0" err="1">
                <a:sym typeface="Symbol" panose="05050102010706020507" pitchFamily="18" charset="2"/>
              </a:rPr>
              <a:t>i</a:t>
            </a:r>
            <a:r>
              <a:rPr lang="en-US" sz="2000" dirty="0">
                <a:sym typeface="Symbol" panose="05050102010706020507" pitchFamily="18" charset="2"/>
              </a:rPr>
              <a:t> can be part of the solution</a:t>
            </a:r>
            <a:endParaRPr lang="en-US" sz="2000" i="1" dirty="0">
              <a:sym typeface="Symbol" panose="05050102010706020507" pitchFamily="18" charset="2"/>
            </a:endParaRPr>
          </a:p>
          <a:p>
            <a:r>
              <a:rPr lang="en-US" sz="2000" i="1" dirty="0">
                <a:sym typeface="Symbol" panose="05050102010706020507" pitchFamily="18" charset="2"/>
              </a:rPr>
              <a:t>			</a:t>
            </a:r>
            <a:r>
              <a:rPr lang="pl-PL" sz="2000" b="1" dirty="0">
                <a:sym typeface="Symbol" panose="05050102010706020507" pitchFamily="18" charset="2"/>
              </a:rPr>
              <a:t>if</a:t>
            </a:r>
            <a:r>
              <a:rPr lang="pl-PL" sz="2000" dirty="0">
                <a:sym typeface="Symbol" panose="05050102010706020507" pitchFamily="18" charset="2"/>
              </a:rPr>
              <a:t> </a:t>
            </a:r>
            <a:r>
              <a:rPr lang="pl-PL" sz="2000" i="1" dirty="0">
                <a:sym typeface="Symbol" panose="05050102010706020507" pitchFamily="18" charset="2"/>
              </a:rPr>
              <a:t>b</a:t>
            </a:r>
            <a:r>
              <a:rPr lang="pl-PL" sz="2000" i="1" baseline="-25000" dirty="0">
                <a:sym typeface="Symbol" panose="05050102010706020507" pitchFamily="18" charset="2"/>
              </a:rPr>
              <a:t>i</a:t>
            </a:r>
            <a:r>
              <a:rPr lang="pl-PL" sz="2000" dirty="0">
                <a:sym typeface="Symbol" panose="05050102010706020507" pitchFamily="18" charset="2"/>
              </a:rPr>
              <a:t> + </a:t>
            </a:r>
            <a:r>
              <a:rPr lang="pl-PL" sz="2000" i="1" dirty="0">
                <a:sym typeface="Symbol" panose="05050102010706020507" pitchFamily="18" charset="2"/>
              </a:rPr>
              <a:t>B</a:t>
            </a:r>
            <a:r>
              <a:rPr lang="pl-PL" sz="2000" dirty="0">
                <a:sym typeface="Symbol" panose="05050102010706020507" pitchFamily="18" charset="2"/>
              </a:rPr>
              <a:t>[</a:t>
            </a:r>
            <a:r>
              <a:rPr lang="pl-PL" sz="2000" i="1" dirty="0">
                <a:sym typeface="Symbol" panose="05050102010706020507" pitchFamily="18" charset="2"/>
              </a:rPr>
              <a:t>i</a:t>
            </a:r>
            <a:r>
              <a:rPr lang="pl-PL" sz="2000" dirty="0">
                <a:sym typeface="Symbol" panose="05050102010706020507" pitchFamily="18" charset="2"/>
              </a:rPr>
              <a:t>  1,</a:t>
            </a:r>
            <a:r>
              <a:rPr lang="pl-PL" sz="2000" i="1" dirty="0">
                <a:sym typeface="Symbol" panose="05050102010706020507" pitchFamily="18" charset="2"/>
              </a:rPr>
              <a:t>w</a:t>
            </a:r>
            <a:r>
              <a:rPr lang="en-US" sz="2000" i="1" dirty="0">
                <a:sym typeface="Symbol" panose="05050102010706020507" pitchFamily="18" charset="2"/>
              </a:rPr>
              <a:t> </a:t>
            </a:r>
            <a:r>
              <a:rPr lang="pl-PL" sz="2000" dirty="0">
                <a:sym typeface="Symbol" panose="05050102010706020507" pitchFamily="18" charset="2"/>
              </a:rPr>
              <a:t></a:t>
            </a:r>
            <a:r>
              <a:rPr lang="en-US" sz="2000" dirty="0">
                <a:sym typeface="Symbol" panose="05050102010706020507" pitchFamily="18" charset="2"/>
              </a:rPr>
              <a:t> </a:t>
            </a:r>
            <a:r>
              <a:rPr lang="pl-PL" sz="2000" i="1" dirty="0">
                <a:sym typeface="Symbol" panose="05050102010706020507" pitchFamily="18" charset="2"/>
              </a:rPr>
              <a:t>w</a:t>
            </a:r>
            <a:r>
              <a:rPr lang="pl-PL" sz="2000" i="1" baseline="-25000" dirty="0">
                <a:sym typeface="Symbol" panose="05050102010706020507" pitchFamily="18" charset="2"/>
              </a:rPr>
              <a:t>i</a:t>
            </a:r>
            <a:r>
              <a:rPr lang="pl-PL" sz="2000" dirty="0">
                <a:sym typeface="Symbol" panose="05050102010706020507" pitchFamily="18" charset="2"/>
              </a:rPr>
              <a:t>] &gt; </a:t>
            </a:r>
            <a:r>
              <a:rPr lang="pl-PL" sz="2000" i="1" dirty="0">
                <a:sym typeface="Symbol" panose="05050102010706020507" pitchFamily="18" charset="2"/>
              </a:rPr>
              <a:t>B</a:t>
            </a:r>
            <a:r>
              <a:rPr lang="pl-PL" sz="2000" dirty="0">
                <a:sym typeface="Symbol" panose="05050102010706020507" pitchFamily="18" charset="2"/>
              </a:rPr>
              <a:t>[</a:t>
            </a:r>
            <a:r>
              <a:rPr lang="pl-PL" sz="2000" i="1" dirty="0">
                <a:sym typeface="Symbol" panose="05050102010706020507" pitchFamily="18" charset="2"/>
              </a:rPr>
              <a:t>i</a:t>
            </a:r>
            <a:r>
              <a:rPr lang="pl-PL" sz="2000" dirty="0">
                <a:sym typeface="Symbol" panose="05050102010706020507" pitchFamily="18" charset="2"/>
              </a:rPr>
              <a:t>  1,</a:t>
            </a:r>
            <a:r>
              <a:rPr lang="en-US" sz="2000" dirty="0">
                <a:sym typeface="Symbol" panose="05050102010706020507" pitchFamily="18" charset="2"/>
              </a:rPr>
              <a:t> </a:t>
            </a:r>
            <a:r>
              <a:rPr lang="pl-PL" sz="2000" i="1" dirty="0">
                <a:sym typeface="Symbol" panose="05050102010706020507" pitchFamily="18" charset="2"/>
              </a:rPr>
              <a:t>w</a:t>
            </a:r>
            <a:r>
              <a:rPr lang="pl-PL" sz="2000" dirty="0">
                <a:sym typeface="Symbol" panose="05050102010706020507" pitchFamily="18" charset="2"/>
              </a:rPr>
              <a:t>]</a:t>
            </a:r>
          </a:p>
          <a:p>
            <a:r>
              <a:rPr lang="pl-PL" sz="2000" dirty="0">
                <a:sym typeface="Symbol" panose="05050102010706020507" pitchFamily="18" charset="2"/>
              </a:rPr>
              <a:t>				</a:t>
            </a:r>
            <a:r>
              <a:rPr lang="pl-PL" sz="2000" i="1" dirty="0">
                <a:sym typeface="Symbol" panose="05050102010706020507" pitchFamily="18" charset="2"/>
              </a:rPr>
              <a:t>B</a:t>
            </a:r>
            <a:r>
              <a:rPr lang="pl-PL" sz="2000" dirty="0">
                <a:sym typeface="Symbol" panose="05050102010706020507" pitchFamily="18" charset="2"/>
              </a:rPr>
              <a:t>[</a:t>
            </a:r>
            <a:r>
              <a:rPr lang="pl-PL" sz="2000" i="1" dirty="0">
                <a:sym typeface="Symbol" panose="05050102010706020507" pitchFamily="18" charset="2"/>
              </a:rPr>
              <a:t>i</a:t>
            </a:r>
            <a:r>
              <a:rPr lang="pl-PL" sz="2000" dirty="0">
                <a:sym typeface="Symbol" panose="05050102010706020507" pitchFamily="18" charset="2"/>
              </a:rPr>
              <a:t>,</a:t>
            </a:r>
            <a:r>
              <a:rPr lang="en-US" sz="2000" dirty="0">
                <a:sym typeface="Symbol" panose="05050102010706020507" pitchFamily="18" charset="2"/>
              </a:rPr>
              <a:t> </a:t>
            </a:r>
            <a:r>
              <a:rPr lang="pl-PL" sz="2000" i="1" dirty="0">
                <a:sym typeface="Symbol" panose="05050102010706020507" pitchFamily="18" charset="2"/>
              </a:rPr>
              <a:t>w</a:t>
            </a:r>
            <a:r>
              <a:rPr lang="pl-PL" sz="2000" dirty="0">
                <a:sym typeface="Symbol" panose="05050102010706020507" pitchFamily="18" charset="2"/>
              </a:rPr>
              <a:t>] = </a:t>
            </a:r>
            <a:r>
              <a:rPr lang="pl-PL" sz="2000" i="1" dirty="0">
                <a:sym typeface="Symbol" panose="05050102010706020507" pitchFamily="18" charset="2"/>
              </a:rPr>
              <a:t>b</a:t>
            </a:r>
            <a:r>
              <a:rPr lang="pl-PL" sz="2000" i="1" baseline="-25000" dirty="0">
                <a:sym typeface="Symbol" panose="05050102010706020507" pitchFamily="18" charset="2"/>
              </a:rPr>
              <a:t>i</a:t>
            </a:r>
            <a:r>
              <a:rPr lang="pl-PL" sz="2000" dirty="0">
                <a:sym typeface="Symbol" panose="05050102010706020507" pitchFamily="18" charset="2"/>
              </a:rPr>
              <a:t> + </a:t>
            </a:r>
            <a:r>
              <a:rPr lang="pl-PL" sz="2000" i="1" dirty="0">
                <a:sym typeface="Symbol" panose="05050102010706020507" pitchFamily="18" charset="2"/>
              </a:rPr>
              <a:t>B</a:t>
            </a:r>
            <a:r>
              <a:rPr lang="pl-PL" sz="2000" dirty="0">
                <a:sym typeface="Symbol" panose="05050102010706020507" pitchFamily="18" charset="2"/>
              </a:rPr>
              <a:t>[</a:t>
            </a:r>
            <a:r>
              <a:rPr lang="pl-PL" sz="2000" i="1" dirty="0">
                <a:sym typeface="Symbol" panose="05050102010706020507" pitchFamily="18" charset="2"/>
              </a:rPr>
              <a:t>i</a:t>
            </a:r>
            <a:r>
              <a:rPr lang="pl-PL" sz="2000" dirty="0">
                <a:sym typeface="Symbol" panose="05050102010706020507" pitchFamily="18" charset="2"/>
              </a:rPr>
              <a:t>  1,</a:t>
            </a:r>
            <a:r>
              <a:rPr lang="en-US" sz="2000" dirty="0">
                <a:sym typeface="Symbol" panose="05050102010706020507" pitchFamily="18" charset="2"/>
              </a:rPr>
              <a:t> </a:t>
            </a:r>
            <a:r>
              <a:rPr lang="pl-PL" sz="2000" i="1" dirty="0">
                <a:sym typeface="Symbol" panose="05050102010706020507" pitchFamily="18" charset="2"/>
              </a:rPr>
              <a:t>w</a:t>
            </a:r>
            <a:r>
              <a:rPr lang="en-US" sz="2000" i="1" dirty="0">
                <a:sym typeface="Symbol" panose="05050102010706020507" pitchFamily="18" charset="2"/>
              </a:rPr>
              <a:t> </a:t>
            </a:r>
            <a:r>
              <a:rPr lang="pl-PL" sz="2000" dirty="0">
                <a:sym typeface="Symbol" panose="05050102010706020507" pitchFamily="18" charset="2"/>
              </a:rPr>
              <a:t></a:t>
            </a:r>
            <a:r>
              <a:rPr lang="en-US" sz="2000" dirty="0">
                <a:sym typeface="Symbol" panose="05050102010706020507" pitchFamily="18" charset="2"/>
              </a:rPr>
              <a:t> </a:t>
            </a:r>
            <a:r>
              <a:rPr lang="pl-PL" sz="2000" i="1" dirty="0">
                <a:sym typeface="Symbol" panose="05050102010706020507" pitchFamily="18" charset="2"/>
              </a:rPr>
              <a:t>w</a:t>
            </a:r>
            <a:r>
              <a:rPr lang="pl-PL" sz="2000" i="1" baseline="-25000" dirty="0">
                <a:sym typeface="Symbol" panose="05050102010706020507" pitchFamily="18" charset="2"/>
              </a:rPr>
              <a:t>i</a:t>
            </a:r>
            <a:r>
              <a:rPr lang="pl-PL" sz="2000" dirty="0">
                <a:sym typeface="Symbol" panose="05050102010706020507" pitchFamily="18" charset="2"/>
              </a:rPr>
              <a:t>]</a:t>
            </a:r>
          </a:p>
          <a:p>
            <a:r>
              <a:rPr lang="pl-PL" sz="2000" dirty="0">
                <a:sym typeface="Symbol" panose="05050102010706020507" pitchFamily="18" charset="2"/>
              </a:rPr>
              <a:t>			</a:t>
            </a:r>
            <a:r>
              <a:rPr lang="pl-PL" sz="2000" b="1" dirty="0">
                <a:sym typeface="Symbol" panose="05050102010706020507" pitchFamily="18" charset="2"/>
              </a:rPr>
              <a:t>else</a:t>
            </a:r>
          </a:p>
          <a:p>
            <a:r>
              <a:rPr lang="pl-PL" sz="2000" dirty="0">
                <a:sym typeface="Symbol" panose="05050102010706020507" pitchFamily="18" charset="2"/>
              </a:rPr>
              <a:t>				</a:t>
            </a:r>
            <a:r>
              <a:rPr lang="en-US" sz="2000" i="1" dirty="0">
                <a:sym typeface="Symbol" panose="05050102010706020507" pitchFamily="18" charset="2"/>
              </a:rPr>
              <a:t> B</a:t>
            </a:r>
            <a:r>
              <a:rPr lang="en-US" sz="2000" dirty="0">
                <a:sym typeface="Symbol" panose="05050102010706020507" pitchFamily="18" charset="2"/>
              </a:rPr>
              <a:t>[</a:t>
            </a:r>
            <a:r>
              <a:rPr lang="en-US" sz="2000" i="1" dirty="0" err="1">
                <a:sym typeface="Symbol" panose="05050102010706020507" pitchFamily="18" charset="2"/>
              </a:rPr>
              <a:t>i</a:t>
            </a:r>
            <a:r>
              <a:rPr lang="en-US" sz="2000" i="1" dirty="0">
                <a:sym typeface="Symbol" panose="05050102010706020507" pitchFamily="18" charset="2"/>
              </a:rPr>
              <a:t>, w</a:t>
            </a:r>
            <a:r>
              <a:rPr lang="en-US" sz="2000" dirty="0">
                <a:sym typeface="Symbol" panose="05050102010706020507" pitchFamily="18" charset="2"/>
              </a:rPr>
              <a:t>]</a:t>
            </a:r>
            <a:r>
              <a:rPr lang="en-US" sz="2000" i="1" dirty="0">
                <a:sym typeface="Symbol" panose="05050102010706020507" pitchFamily="18" charset="2"/>
              </a:rPr>
              <a:t> </a:t>
            </a:r>
            <a:r>
              <a:rPr lang="en-US" sz="2000" dirty="0">
                <a:sym typeface="Symbol" panose="05050102010706020507" pitchFamily="18" charset="2"/>
              </a:rPr>
              <a:t>= </a:t>
            </a:r>
            <a:r>
              <a:rPr lang="en-US" sz="2000" i="1" dirty="0">
                <a:sym typeface="Symbol" panose="05050102010706020507" pitchFamily="18" charset="2"/>
              </a:rPr>
              <a:t>B</a:t>
            </a:r>
            <a:r>
              <a:rPr lang="en-US" sz="2000" dirty="0">
                <a:sym typeface="Symbol" panose="05050102010706020507" pitchFamily="18" charset="2"/>
              </a:rPr>
              <a:t>[</a:t>
            </a:r>
            <a:r>
              <a:rPr lang="en-US" sz="2000" i="1" dirty="0" err="1">
                <a:sym typeface="Symbol" panose="05050102010706020507" pitchFamily="18" charset="2"/>
              </a:rPr>
              <a:t>i</a:t>
            </a:r>
            <a:r>
              <a:rPr lang="pl-PL" sz="2000" dirty="0">
                <a:sym typeface="Symbol" panose="05050102010706020507" pitchFamily="18" charset="2"/>
              </a:rPr>
              <a:t>  </a:t>
            </a:r>
            <a:r>
              <a:rPr lang="en-US" sz="2000" dirty="0">
                <a:sym typeface="Symbol" panose="05050102010706020507" pitchFamily="18" charset="2"/>
              </a:rPr>
              <a:t>1, </a:t>
            </a:r>
            <a:r>
              <a:rPr lang="en-US" sz="2000" i="1" dirty="0">
                <a:sym typeface="Symbol" panose="05050102010706020507" pitchFamily="18" charset="2"/>
              </a:rPr>
              <a:t>w</a:t>
            </a:r>
            <a:r>
              <a:rPr lang="en-US" sz="2000" dirty="0">
                <a:sym typeface="Symbol" panose="05050102010706020507" pitchFamily="18" charset="2"/>
              </a:rPr>
              <a:t>]</a:t>
            </a:r>
          </a:p>
          <a:p>
            <a:r>
              <a:rPr lang="en-US" sz="2000" i="1" dirty="0">
                <a:sym typeface="Symbol" panose="05050102010706020507" pitchFamily="18" charset="2"/>
              </a:rPr>
              <a:t>		</a:t>
            </a:r>
            <a:r>
              <a:rPr lang="en-US" sz="2000" b="1" dirty="0">
                <a:sym typeface="Symbol" panose="05050102010706020507" pitchFamily="18" charset="2"/>
              </a:rPr>
              <a:t>else</a:t>
            </a:r>
          </a:p>
          <a:p>
            <a:r>
              <a:rPr lang="en-US" sz="2000" i="1" dirty="0">
                <a:sym typeface="Symbol" panose="05050102010706020507" pitchFamily="18" charset="2"/>
              </a:rPr>
              <a:t>			B</a:t>
            </a:r>
            <a:r>
              <a:rPr lang="en-US" sz="2000" dirty="0">
                <a:sym typeface="Symbol" panose="05050102010706020507" pitchFamily="18" charset="2"/>
              </a:rPr>
              <a:t>[</a:t>
            </a:r>
            <a:r>
              <a:rPr lang="en-US" sz="2000" i="1" dirty="0" err="1">
                <a:sym typeface="Symbol" panose="05050102010706020507" pitchFamily="18" charset="2"/>
              </a:rPr>
              <a:t>i</a:t>
            </a:r>
            <a:r>
              <a:rPr lang="en-US" sz="2000" i="1" dirty="0">
                <a:sym typeface="Symbol" panose="05050102010706020507" pitchFamily="18" charset="2"/>
              </a:rPr>
              <a:t>, w</a:t>
            </a:r>
            <a:r>
              <a:rPr lang="en-US" sz="2000" dirty="0">
                <a:sym typeface="Symbol" panose="05050102010706020507" pitchFamily="18" charset="2"/>
              </a:rPr>
              <a:t>]</a:t>
            </a:r>
            <a:r>
              <a:rPr lang="en-US" sz="2000" i="1" dirty="0">
                <a:sym typeface="Symbol" panose="05050102010706020507" pitchFamily="18" charset="2"/>
              </a:rPr>
              <a:t> </a:t>
            </a:r>
            <a:r>
              <a:rPr lang="en-US" sz="2000" dirty="0">
                <a:sym typeface="Symbol" panose="05050102010706020507" pitchFamily="18" charset="2"/>
              </a:rPr>
              <a:t>= </a:t>
            </a:r>
            <a:r>
              <a:rPr lang="en-US" sz="2000" i="1" dirty="0">
                <a:sym typeface="Symbol" panose="05050102010706020507" pitchFamily="18" charset="2"/>
              </a:rPr>
              <a:t>B</a:t>
            </a:r>
            <a:r>
              <a:rPr lang="en-US" sz="2000" dirty="0">
                <a:sym typeface="Symbol" panose="05050102010706020507" pitchFamily="18" charset="2"/>
              </a:rPr>
              <a:t>[</a:t>
            </a:r>
            <a:r>
              <a:rPr lang="en-US" sz="2000" i="1" dirty="0" err="1">
                <a:sym typeface="Symbol" panose="05050102010706020507" pitchFamily="18" charset="2"/>
              </a:rPr>
              <a:t>i</a:t>
            </a:r>
            <a:r>
              <a:rPr lang="pl-PL" sz="2000" dirty="0">
                <a:sym typeface="Symbol" panose="05050102010706020507" pitchFamily="18" charset="2"/>
              </a:rPr>
              <a:t>  </a:t>
            </a:r>
            <a:r>
              <a:rPr lang="en-US" sz="2000" dirty="0">
                <a:sym typeface="Symbol" panose="05050102010706020507" pitchFamily="18" charset="2"/>
              </a:rPr>
              <a:t>1, </a:t>
            </a:r>
            <a:r>
              <a:rPr lang="en-US" sz="2000" i="1" dirty="0">
                <a:sym typeface="Symbol" panose="05050102010706020507" pitchFamily="18" charset="2"/>
              </a:rPr>
              <a:t>w</a:t>
            </a:r>
            <a:r>
              <a:rPr lang="en-US" sz="2000" dirty="0">
                <a:sym typeface="Symbol" panose="05050102010706020507" pitchFamily="18" charset="2"/>
              </a:rPr>
              <a:t>]</a:t>
            </a:r>
            <a:r>
              <a:rPr lang="en-US" sz="2000" i="1" dirty="0">
                <a:sym typeface="Symbol" panose="05050102010706020507" pitchFamily="18" charset="2"/>
              </a:rPr>
              <a:t>  // w</a:t>
            </a:r>
            <a:r>
              <a:rPr lang="en-US" sz="2000" i="1" baseline="-25000" dirty="0">
                <a:sym typeface="Symbol" panose="05050102010706020507" pitchFamily="18" charset="2"/>
              </a:rPr>
              <a:t>i</a:t>
            </a:r>
            <a:r>
              <a:rPr lang="en-US" sz="2000" i="1" dirty="0">
                <a:sym typeface="Symbol" panose="05050102010706020507" pitchFamily="18" charset="2"/>
              </a:rPr>
              <a:t> &gt; w </a:t>
            </a:r>
          </a:p>
          <a:p>
            <a:endParaRPr lang="en-US" sz="2000" i="1" dirty="0">
              <a:sym typeface="Symbol" panose="05050102010706020507" pitchFamily="18" charset="2"/>
            </a:endParaRPr>
          </a:p>
          <a:p>
            <a:r>
              <a:rPr lang="en-US" sz="2000" dirty="0">
                <a:sym typeface="Symbol" panose="05050102010706020507" pitchFamily="18" charset="2"/>
              </a:rPr>
              <a:t>What is the running time of this algorithm?	</a:t>
            </a:r>
            <a:r>
              <a:rPr lang="en-US" sz="2000" b="1" dirty="0">
                <a:solidFill>
                  <a:srgbClr val="0000FF"/>
                </a:solidFill>
                <a:sym typeface="Symbol" panose="05050102010706020507" pitchFamily="18" charset="2"/>
              </a:rPr>
              <a:t>O(</a:t>
            </a:r>
            <a:r>
              <a:rPr lang="en-US" sz="2000" b="1" i="1" dirty="0" err="1">
                <a:solidFill>
                  <a:srgbClr val="0000FF"/>
                </a:solidFill>
                <a:sym typeface="Symbol" panose="05050102010706020507" pitchFamily="18" charset="2"/>
              </a:rPr>
              <a:t>n</a:t>
            </a:r>
            <a:r>
              <a:rPr lang="en-US" sz="2000" b="1" dirty="0" err="1">
                <a:solidFill>
                  <a:srgbClr val="0000FF"/>
                </a:solidFill>
                <a:sym typeface="Symbol" panose="05050102010706020507" pitchFamily="18" charset="2"/>
              </a:rPr>
              <a:t></a:t>
            </a:r>
            <a:r>
              <a:rPr lang="en-US" sz="2000" b="1" i="1" dirty="0" err="1">
                <a:solidFill>
                  <a:srgbClr val="0000FF"/>
                </a:solidFill>
                <a:sym typeface="Symbol" panose="05050102010706020507" pitchFamily="18" charset="2"/>
              </a:rPr>
              <a:t>W</a:t>
            </a:r>
            <a:r>
              <a:rPr lang="en-US" sz="2000" b="1" dirty="0">
                <a:solidFill>
                  <a:srgbClr val="0000FF"/>
                </a:solidFill>
                <a:sym typeface="Symbol" panose="05050102010706020507" pitchFamily="18" charset="2"/>
              </a:rPr>
              <a:t>)</a:t>
            </a:r>
          </a:p>
        </p:txBody>
      </p:sp>
      <p:sp>
        <p:nvSpPr>
          <p:cNvPr id="3" name="Slide Number Placeholder 2"/>
          <p:cNvSpPr>
            <a:spLocks noGrp="1"/>
          </p:cNvSpPr>
          <p:nvPr>
            <p:ph type="sldNum" sz="quarter" idx="12"/>
          </p:nvPr>
        </p:nvSpPr>
        <p:spPr/>
        <p:txBody>
          <a:bodyPr/>
          <a:lstStyle/>
          <a:p>
            <a:fld id="{1A83A65E-54C3-4843-A44A-4A9122A8B46A}" type="slidenum">
              <a:rPr lang="en-US" smtClean="0"/>
              <a:pPr/>
              <a:t>14</a:t>
            </a:fld>
            <a:endParaRPr lang="en-US"/>
          </a:p>
        </p:txBody>
      </p:sp>
    </p:spTree>
    <p:extLst>
      <p:ext uri="{BB962C8B-B14F-4D97-AF65-F5344CB8AC3E}">
        <p14:creationId xmlns:p14="http://schemas.microsoft.com/office/powerpoint/2010/main" val="4281150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Let’s run the algorithm on the following data:</a:t>
            </a:r>
          </a:p>
          <a:p>
            <a:endParaRPr lang="en-US" dirty="0"/>
          </a:p>
          <a:p>
            <a:pPr lvl="1"/>
            <a:r>
              <a:rPr lang="en-US" i="1" dirty="0"/>
              <a:t>n</a:t>
            </a:r>
            <a:r>
              <a:rPr lang="en-US" dirty="0"/>
              <a:t> = 4 (# of elements)</a:t>
            </a:r>
          </a:p>
          <a:p>
            <a:pPr lvl="1"/>
            <a:r>
              <a:rPr lang="en-US" i="1" dirty="0"/>
              <a:t>W</a:t>
            </a:r>
            <a:r>
              <a:rPr lang="en-US" dirty="0"/>
              <a:t> = 5 (max weight)</a:t>
            </a:r>
          </a:p>
          <a:p>
            <a:pPr lvl="1"/>
            <a:r>
              <a:rPr lang="en-US" dirty="0"/>
              <a:t>Elements (weight, benefit):</a:t>
            </a:r>
            <a:br>
              <a:rPr lang="en-US" dirty="0"/>
            </a:br>
            <a:r>
              <a:rPr lang="en-US" dirty="0"/>
              <a:t>(2,3), (3,4), (4,5), (5,6)</a:t>
            </a:r>
          </a:p>
          <a:p>
            <a:endParaRPr lang="en-US" dirty="0"/>
          </a:p>
        </p:txBody>
      </p:sp>
      <p:sp>
        <p:nvSpPr>
          <p:cNvPr id="4" name="Slide Number Placeholder 3"/>
          <p:cNvSpPr>
            <a:spLocks noGrp="1"/>
          </p:cNvSpPr>
          <p:nvPr>
            <p:ph type="sldNum" sz="quarter" idx="12"/>
          </p:nvPr>
        </p:nvSpPr>
        <p:spPr/>
        <p:txBody>
          <a:bodyPr/>
          <a:lstStyle/>
          <a:p>
            <a:fld id="{1A83A65E-54C3-4843-A44A-4A9122A8B46A}" type="slidenum">
              <a:rPr lang="en-US" smtClean="0"/>
              <a:pPr/>
              <a:t>15</a:t>
            </a:fld>
            <a:endParaRPr lang="en-US"/>
          </a:p>
        </p:txBody>
      </p:sp>
    </p:spTree>
    <p:extLst>
      <p:ext uri="{BB962C8B-B14F-4D97-AF65-F5344CB8AC3E}">
        <p14:creationId xmlns:p14="http://schemas.microsoft.com/office/powerpoint/2010/main" val="2743850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graphicFrame>
        <p:nvGraphicFramePr>
          <p:cNvPr id="4" name="Table 3"/>
          <p:cNvGraphicFramePr>
            <a:graphicFrameLocks noGrp="1"/>
          </p:cNvGraphicFramePr>
          <p:nvPr>
            <p:extLst>
              <p:ext uri="{D42A27DB-BD31-4B8C-83A1-F6EECF244321}">
                <p14:modId xmlns:p14="http://schemas.microsoft.com/office/powerpoint/2010/main" val="2243805555"/>
              </p:ext>
            </p:extLst>
          </p:nvPr>
        </p:nvGraphicFramePr>
        <p:xfrm>
          <a:off x="2310404" y="1752600"/>
          <a:ext cx="4776197" cy="2966720"/>
        </p:xfrm>
        <a:graphic>
          <a:graphicData uri="http://schemas.openxmlformats.org/drawingml/2006/table">
            <a:tbl>
              <a:tblPr firstRow="1" bandRow="1"/>
              <a:tblGrid>
                <a:gridCol w="465455">
                  <a:extLst>
                    <a:ext uri="{9D8B030D-6E8A-4147-A177-3AD203B41FA5}">
                      <a16:colId xmlns:a16="http://schemas.microsoft.com/office/drawing/2014/main" val="20000"/>
                    </a:ext>
                  </a:extLst>
                </a:gridCol>
                <a:gridCol w="718457">
                  <a:extLst>
                    <a:ext uri="{9D8B030D-6E8A-4147-A177-3AD203B41FA5}">
                      <a16:colId xmlns:a16="http://schemas.microsoft.com/office/drawing/2014/main" val="20001"/>
                    </a:ext>
                  </a:extLst>
                </a:gridCol>
                <a:gridCol w="718457">
                  <a:extLst>
                    <a:ext uri="{9D8B030D-6E8A-4147-A177-3AD203B41FA5}">
                      <a16:colId xmlns:a16="http://schemas.microsoft.com/office/drawing/2014/main" val="20002"/>
                    </a:ext>
                  </a:extLst>
                </a:gridCol>
                <a:gridCol w="718457">
                  <a:extLst>
                    <a:ext uri="{9D8B030D-6E8A-4147-A177-3AD203B41FA5}">
                      <a16:colId xmlns:a16="http://schemas.microsoft.com/office/drawing/2014/main" val="20003"/>
                    </a:ext>
                  </a:extLst>
                </a:gridCol>
                <a:gridCol w="718457">
                  <a:extLst>
                    <a:ext uri="{9D8B030D-6E8A-4147-A177-3AD203B41FA5}">
                      <a16:colId xmlns:a16="http://schemas.microsoft.com/office/drawing/2014/main" val="20004"/>
                    </a:ext>
                  </a:extLst>
                </a:gridCol>
                <a:gridCol w="718457">
                  <a:extLst>
                    <a:ext uri="{9D8B030D-6E8A-4147-A177-3AD203B41FA5}">
                      <a16:colId xmlns:a16="http://schemas.microsoft.com/office/drawing/2014/main" val="20005"/>
                    </a:ext>
                  </a:extLst>
                </a:gridCol>
                <a:gridCol w="718457">
                  <a:extLst>
                    <a:ext uri="{9D8B030D-6E8A-4147-A177-3AD203B41FA5}">
                      <a16:colId xmlns:a16="http://schemas.microsoft.com/office/drawing/2014/main" val="20006"/>
                    </a:ext>
                  </a:extLst>
                </a:gridCol>
              </a:tblGrid>
              <a:tr h="370840">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gridSpan="5">
                  <a:txBody>
                    <a:bodyPr/>
                    <a:lstStyle/>
                    <a:p>
                      <a:pPr algn="ctr"/>
                      <a:r>
                        <a:rPr lang="en-US" i="1" dirty="0" err="1">
                          <a:latin typeface="Times New Roman" panose="02020603050405020304" pitchFamily="18" charset="0"/>
                          <a:cs typeface="Times New Roman" panose="02020603050405020304" pitchFamily="18" charset="0"/>
                        </a:rPr>
                        <a:t>i</a:t>
                      </a:r>
                      <a:endParaRPr lang="en-US" i="1"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0</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1</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2</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3</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4</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rowSpan="6">
                  <a:txBody>
                    <a:bodyPr/>
                    <a:lstStyle/>
                    <a:p>
                      <a:pPr algn="ctr"/>
                      <a:r>
                        <a:rPr lang="en-US" i="1" dirty="0">
                          <a:latin typeface="Times New Roman" panose="02020603050405020304" pitchFamily="18" charset="0"/>
                          <a:cs typeface="Times New Roman" panose="02020603050405020304" pitchFamily="18" charset="0"/>
                        </a:rPr>
                        <a:t>W</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0</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1</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2</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3</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4</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5</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5" name="TextBox 4"/>
          <p:cNvSpPr txBox="1"/>
          <p:nvPr/>
        </p:nvSpPr>
        <p:spPr>
          <a:xfrm>
            <a:off x="3200400" y="4854715"/>
            <a:ext cx="5308654" cy="584775"/>
          </a:xfrm>
          <a:prstGeom prst="rect">
            <a:avLst/>
          </a:prstGeom>
          <a:noFill/>
        </p:spPr>
        <p:txBody>
          <a:bodyPr wrap="square" rtlCol="0">
            <a:spAutoFit/>
          </a:bodyPr>
          <a:lstStyle/>
          <a:p>
            <a:r>
              <a:rPr lang="en-US" sz="1600" b="1" dirty="0"/>
              <a:t>for</a:t>
            </a:r>
            <a:r>
              <a:rPr lang="en-US" sz="1600" dirty="0"/>
              <a:t> </a:t>
            </a:r>
            <a:r>
              <a:rPr lang="en-US" sz="1600" i="1" dirty="0"/>
              <a:t>w</a:t>
            </a:r>
            <a:r>
              <a:rPr lang="en-US" sz="1600" dirty="0"/>
              <a:t> = </a:t>
            </a:r>
            <a:r>
              <a:rPr lang="en-US" sz="1600" dirty="0">
                <a:latin typeface="Times New Roman" panose="02020603050405020304" pitchFamily="18" charset="0"/>
                <a:cs typeface="Times New Roman" panose="02020603050405020304" pitchFamily="18" charset="0"/>
              </a:rPr>
              <a:t>0</a:t>
            </a:r>
            <a:r>
              <a:rPr lang="en-US" sz="1600" dirty="0"/>
              <a:t> to </a:t>
            </a:r>
            <a:r>
              <a:rPr lang="en-US" sz="1600" i="1" dirty="0"/>
              <a:t>W</a:t>
            </a:r>
          </a:p>
          <a:p>
            <a:r>
              <a:rPr lang="en-US" sz="1600" dirty="0"/>
              <a:t>	</a:t>
            </a:r>
            <a:r>
              <a:rPr lang="en-US" sz="1600" i="1" dirty="0"/>
              <a:t>B</a:t>
            </a:r>
            <a:r>
              <a:rPr lang="en-US" sz="1600" dirty="0"/>
              <a:t>[</a:t>
            </a:r>
            <a:r>
              <a:rPr lang="en-US" sz="1600" dirty="0">
                <a:latin typeface="Times New Roman" panose="02020603050405020304" pitchFamily="18" charset="0"/>
                <a:cs typeface="Times New Roman" panose="02020603050405020304" pitchFamily="18" charset="0"/>
              </a:rPr>
              <a:t>0</a:t>
            </a:r>
            <a:r>
              <a:rPr lang="en-US" sz="1600" dirty="0"/>
              <a:t>, </a:t>
            </a:r>
            <a:r>
              <a:rPr lang="en-US" sz="1600" i="1" dirty="0"/>
              <a:t>w</a:t>
            </a:r>
            <a:r>
              <a:rPr lang="en-US" sz="1600" dirty="0"/>
              <a:t>] = </a:t>
            </a:r>
            <a:r>
              <a:rPr lang="en-US" sz="1600" dirty="0">
                <a:latin typeface="Times New Roman" panose="02020603050405020304" pitchFamily="18" charset="0"/>
                <a:cs typeface="Times New Roman" panose="02020603050405020304" pitchFamily="18" charset="0"/>
              </a:rPr>
              <a:t>0</a:t>
            </a:r>
          </a:p>
        </p:txBody>
      </p:sp>
      <p:sp>
        <p:nvSpPr>
          <p:cNvPr id="6" name="TextBox 5"/>
          <p:cNvSpPr txBox="1"/>
          <p:nvPr/>
        </p:nvSpPr>
        <p:spPr>
          <a:xfrm>
            <a:off x="2590800" y="2057400"/>
            <a:ext cx="914400" cy="369332"/>
          </a:xfrm>
          <a:prstGeom prst="rect">
            <a:avLst/>
          </a:prstGeom>
          <a:noFill/>
        </p:spPr>
        <p:txBody>
          <a:bodyPr wrap="square" rtlCol="0">
            <a:spAutoFit/>
          </a:bodyPr>
          <a:lstStyle/>
          <a:p>
            <a:r>
              <a:rPr lang="en-US" i="1" dirty="0">
                <a:solidFill>
                  <a:srgbClr val="0000FF"/>
                </a:solidFill>
              </a:rPr>
              <a:t>B</a:t>
            </a:r>
            <a:r>
              <a:rPr lang="en-US" dirty="0">
                <a:solidFill>
                  <a:srgbClr val="0000FF"/>
                </a:solidFill>
              </a:rPr>
              <a:t>(</a:t>
            </a:r>
            <a:r>
              <a:rPr lang="en-US" i="1" dirty="0" err="1">
                <a:solidFill>
                  <a:srgbClr val="0000FF"/>
                </a:solidFill>
              </a:rPr>
              <a:t>i</a:t>
            </a:r>
            <a:r>
              <a:rPr lang="en-US" dirty="0">
                <a:solidFill>
                  <a:srgbClr val="0000FF"/>
                </a:solidFill>
              </a:rPr>
              <a:t>, </a:t>
            </a:r>
            <a:r>
              <a:rPr lang="en-US" i="1" dirty="0">
                <a:solidFill>
                  <a:srgbClr val="0000FF"/>
                </a:solidFill>
              </a:rPr>
              <a:t>W</a:t>
            </a:r>
            <a:r>
              <a:rPr lang="en-US" dirty="0">
                <a:solidFill>
                  <a:srgbClr val="0000FF"/>
                </a:solidFill>
              </a:rPr>
              <a:t>)</a:t>
            </a:r>
          </a:p>
        </p:txBody>
      </p:sp>
      <p:sp>
        <p:nvSpPr>
          <p:cNvPr id="7" name="TextBox 6"/>
          <p:cNvSpPr txBox="1"/>
          <p:nvPr/>
        </p:nvSpPr>
        <p:spPr>
          <a:xfrm>
            <a:off x="8991600" y="1295400"/>
            <a:ext cx="1371600" cy="2308324"/>
          </a:xfrm>
          <a:prstGeom prst="rect">
            <a:avLst/>
          </a:prstGeom>
          <a:noFill/>
        </p:spPr>
        <p:txBody>
          <a:bodyPr wrap="square" rtlCol="0">
            <a:spAutoFit/>
          </a:bodyPr>
          <a:lstStyle/>
          <a:p>
            <a:pPr algn="ctr"/>
            <a:r>
              <a:rPr lang="en-US" sz="2400" dirty="0"/>
              <a:t>Items:</a:t>
            </a:r>
          </a:p>
          <a:p>
            <a:r>
              <a:rPr lang="en-US" sz="2400" dirty="0"/>
              <a:t>  (</a:t>
            </a:r>
            <a:r>
              <a:rPr lang="en-US" sz="2400" i="1" dirty="0"/>
              <a:t>w</a:t>
            </a:r>
            <a:r>
              <a:rPr lang="en-US" sz="2400" i="1" baseline="-25000" dirty="0"/>
              <a:t>i</a:t>
            </a:r>
            <a:r>
              <a:rPr lang="en-US" sz="2400" dirty="0"/>
              <a:t>, </a:t>
            </a:r>
            <a:r>
              <a:rPr lang="en-US" sz="2400" i="1" dirty="0"/>
              <a:t>b</a:t>
            </a:r>
            <a:r>
              <a:rPr lang="en-US" sz="2400" i="1" baseline="-25000" dirty="0"/>
              <a:t>i</a:t>
            </a:r>
            <a:r>
              <a:rPr lang="en-US" sz="2400" dirty="0"/>
              <a:t>)</a:t>
            </a:r>
          </a:p>
          <a:p>
            <a:r>
              <a:rPr lang="en-US" sz="2400" dirty="0">
                <a:latin typeface="Times New Roman" panose="02020603050405020304" pitchFamily="18" charset="0"/>
                <a:cs typeface="Times New Roman" panose="02020603050405020304" pitchFamily="18" charset="0"/>
              </a:rPr>
              <a:t>1: (2, 3)</a:t>
            </a:r>
          </a:p>
          <a:p>
            <a:r>
              <a:rPr lang="en-US" sz="2400" dirty="0">
                <a:latin typeface="Times New Roman" panose="02020603050405020304" pitchFamily="18" charset="0"/>
                <a:cs typeface="Times New Roman" panose="02020603050405020304" pitchFamily="18" charset="0"/>
              </a:rPr>
              <a:t>2: (3, 4)</a:t>
            </a:r>
          </a:p>
          <a:p>
            <a:r>
              <a:rPr lang="en-US" sz="2400" dirty="0">
                <a:latin typeface="Times New Roman" panose="02020603050405020304" pitchFamily="18" charset="0"/>
                <a:cs typeface="Times New Roman" panose="02020603050405020304" pitchFamily="18" charset="0"/>
              </a:rPr>
              <a:t>3: (4, 5) </a:t>
            </a:r>
          </a:p>
          <a:p>
            <a:r>
              <a:rPr lang="en-US" sz="2400" dirty="0">
                <a:latin typeface="Times New Roman" panose="02020603050405020304" pitchFamily="18" charset="0"/>
                <a:cs typeface="Times New Roman" panose="02020603050405020304" pitchFamily="18" charset="0"/>
              </a:rPr>
              <a:t>4: (5, 6)</a:t>
            </a:r>
          </a:p>
        </p:txBody>
      </p:sp>
      <p:sp>
        <p:nvSpPr>
          <p:cNvPr id="3" name="Slide Number Placeholder 2"/>
          <p:cNvSpPr>
            <a:spLocks noGrp="1"/>
          </p:cNvSpPr>
          <p:nvPr>
            <p:ph type="sldNum" sz="quarter" idx="12"/>
          </p:nvPr>
        </p:nvSpPr>
        <p:spPr/>
        <p:txBody>
          <a:bodyPr/>
          <a:lstStyle/>
          <a:p>
            <a:fld id="{1A83A65E-54C3-4843-A44A-4A9122A8B46A}" type="slidenum">
              <a:rPr lang="en-US" smtClean="0"/>
              <a:pPr/>
              <a:t>16</a:t>
            </a:fld>
            <a:endParaRPr lang="en-US"/>
          </a:p>
        </p:txBody>
      </p:sp>
    </p:spTree>
    <p:extLst>
      <p:ext uri="{BB962C8B-B14F-4D97-AF65-F5344CB8AC3E}">
        <p14:creationId xmlns:p14="http://schemas.microsoft.com/office/powerpoint/2010/main" val="3684889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graphicFrame>
        <p:nvGraphicFramePr>
          <p:cNvPr id="4" name="Table 3"/>
          <p:cNvGraphicFramePr>
            <a:graphicFrameLocks noGrp="1"/>
          </p:cNvGraphicFramePr>
          <p:nvPr>
            <p:extLst>
              <p:ext uri="{D42A27DB-BD31-4B8C-83A1-F6EECF244321}">
                <p14:modId xmlns:p14="http://schemas.microsoft.com/office/powerpoint/2010/main" val="2243805555"/>
              </p:ext>
            </p:extLst>
          </p:nvPr>
        </p:nvGraphicFramePr>
        <p:xfrm>
          <a:off x="2310404" y="1752600"/>
          <a:ext cx="4776197" cy="2966720"/>
        </p:xfrm>
        <a:graphic>
          <a:graphicData uri="http://schemas.openxmlformats.org/drawingml/2006/table">
            <a:tbl>
              <a:tblPr firstRow="1" bandRow="1"/>
              <a:tblGrid>
                <a:gridCol w="465455">
                  <a:extLst>
                    <a:ext uri="{9D8B030D-6E8A-4147-A177-3AD203B41FA5}">
                      <a16:colId xmlns:a16="http://schemas.microsoft.com/office/drawing/2014/main" val="20000"/>
                    </a:ext>
                  </a:extLst>
                </a:gridCol>
                <a:gridCol w="718457">
                  <a:extLst>
                    <a:ext uri="{9D8B030D-6E8A-4147-A177-3AD203B41FA5}">
                      <a16:colId xmlns:a16="http://schemas.microsoft.com/office/drawing/2014/main" val="20001"/>
                    </a:ext>
                  </a:extLst>
                </a:gridCol>
                <a:gridCol w="718457">
                  <a:extLst>
                    <a:ext uri="{9D8B030D-6E8A-4147-A177-3AD203B41FA5}">
                      <a16:colId xmlns:a16="http://schemas.microsoft.com/office/drawing/2014/main" val="20002"/>
                    </a:ext>
                  </a:extLst>
                </a:gridCol>
                <a:gridCol w="718457">
                  <a:extLst>
                    <a:ext uri="{9D8B030D-6E8A-4147-A177-3AD203B41FA5}">
                      <a16:colId xmlns:a16="http://schemas.microsoft.com/office/drawing/2014/main" val="20003"/>
                    </a:ext>
                  </a:extLst>
                </a:gridCol>
                <a:gridCol w="718457">
                  <a:extLst>
                    <a:ext uri="{9D8B030D-6E8A-4147-A177-3AD203B41FA5}">
                      <a16:colId xmlns:a16="http://schemas.microsoft.com/office/drawing/2014/main" val="20004"/>
                    </a:ext>
                  </a:extLst>
                </a:gridCol>
                <a:gridCol w="718457">
                  <a:extLst>
                    <a:ext uri="{9D8B030D-6E8A-4147-A177-3AD203B41FA5}">
                      <a16:colId xmlns:a16="http://schemas.microsoft.com/office/drawing/2014/main" val="20005"/>
                    </a:ext>
                  </a:extLst>
                </a:gridCol>
                <a:gridCol w="718457">
                  <a:extLst>
                    <a:ext uri="{9D8B030D-6E8A-4147-A177-3AD203B41FA5}">
                      <a16:colId xmlns:a16="http://schemas.microsoft.com/office/drawing/2014/main" val="20006"/>
                    </a:ext>
                  </a:extLst>
                </a:gridCol>
              </a:tblGrid>
              <a:tr h="370840">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gridSpan="5">
                  <a:txBody>
                    <a:bodyPr/>
                    <a:lstStyle/>
                    <a:p>
                      <a:pPr algn="ctr"/>
                      <a:r>
                        <a:rPr lang="en-US" i="1" dirty="0" err="1">
                          <a:latin typeface="Times New Roman" panose="02020603050405020304" pitchFamily="18" charset="0"/>
                          <a:cs typeface="Times New Roman" panose="02020603050405020304" pitchFamily="18" charset="0"/>
                        </a:rPr>
                        <a:t>i</a:t>
                      </a:r>
                      <a:endParaRPr lang="en-US" i="1"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0</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1</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2</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3</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4</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rowSpan="6">
                  <a:txBody>
                    <a:bodyPr/>
                    <a:lstStyle/>
                    <a:p>
                      <a:pPr algn="ctr"/>
                      <a:r>
                        <a:rPr lang="en-US" i="1" dirty="0">
                          <a:latin typeface="Times New Roman" panose="02020603050405020304" pitchFamily="18" charset="0"/>
                          <a:cs typeface="Times New Roman" panose="02020603050405020304" pitchFamily="18" charset="0"/>
                        </a:rPr>
                        <a:t>W</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0</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a:solidFill>
                            <a:srgbClr val="FF0000"/>
                          </a:solidFill>
                          <a:latin typeface="Times New Roman" panose="02020603050405020304" pitchFamily="18" charset="0"/>
                          <a:cs typeface="Times New Roman" panose="02020603050405020304" pitchFamily="18" charset="0"/>
                        </a:rPr>
                        <a:t>0</a:t>
                      </a:r>
                      <a:endParaRPr lang="en-US" b="1" dirty="0">
                        <a:solidFill>
                          <a:srgbClr val="FF0000"/>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a:solidFill>
                            <a:srgbClr val="FF0000"/>
                          </a:solidFill>
                          <a:latin typeface="Times New Roman" panose="02020603050405020304" pitchFamily="18" charset="0"/>
                          <a:cs typeface="Times New Roman" panose="02020603050405020304" pitchFamily="18" charset="0"/>
                        </a:rPr>
                        <a:t>0</a:t>
                      </a:r>
                      <a:endParaRPr lang="en-US" b="1" dirty="0">
                        <a:solidFill>
                          <a:srgbClr val="FF0000"/>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a:solidFill>
                            <a:srgbClr val="FF0000"/>
                          </a:solidFill>
                          <a:latin typeface="Times New Roman" panose="02020603050405020304" pitchFamily="18" charset="0"/>
                          <a:cs typeface="Times New Roman" panose="02020603050405020304" pitchFamily="18" charset="0"/>
                        </a:rPr>
                        <a:t>0</a:t>
                      </a:r>
                      <a:endParaRPr lang="en-US" b="1" dirty="0">
                        <a:solidFill>
                          <a:srgbClr val="FF0000"/>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1</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2</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3</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4</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5</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7" name="TextBox 6"/>
          <p:cNvSpPr txBox="1"/>
          <p:nvPr/>
        </p:nvSpPr>
        <p:spPr>
          <a:xfrm>
            <a:off x="3200400" y="4854715"/>
            <a:ext cx="5308654" cy="584775"/>
          </a:xfrm>
          <a:prstGeom prst="rect">
            <a:avLst/>
          </a:prstGeom>
          <a:noFill/>
        </p:spPr>
        <p:txBody>
          <a:bodyPr wrap="square" rtlCol="0">
            <a:spAutoFit/>
          </a:bodyPr>
          <a:lstStyle/>
          <a:p>
            <a:r>
              <a:rPr lang="en-US" sz="1600" b="1" dirty="0"/>
              <a:t>for</a:t>
            </a:r>
            <a:r>
              <a:rPr lang="en-US" sz="1600" dirty="0"/>
              <a:t> </a:t>
            </a:r>
            <a:r>
              <a:rPr lang="en-US" sz="1600" i="1" dirty="0" err="1"/>
              <a:t>i</a:t>
            </a:r>
            <a:r>
              <a:rPr lang="en-US" sz="1600" i="1" dirty="0"/>
              <a:t> </a:t>
            </a:r>
            <a:r>
              <a:rPr lang="en-US" sz="1600" dirty="0"/>
              <a:t>= </a:t>
            </a:r>
            <a:r>
              <a:rPr lang="en-US" sz="1600" dirty="0">
                <a:latin typeface="Times New Roman" panose="02020603050405020304" pitchFamily="18" charset="0"/>
                <a:cs typeface="Times New Roman" panose="02020603050405020304" pitchFamily="18" charset="0"/>
              </a:rPr>
              <a:t>0</a:t>
            </a:r>
            <a:r>
              <a:rPr lang="en-US" sz="1600" i="1" dirty="0"/>
              <a:t> </a:t>
            </a:r>
            <a:r>
              <a:rPr lang="en-US" sz="1600" b="1" dirty="0"/>
              <a:t>to </a:t>
            </a:r>
            <a:r>
              <a:rPr lang="en-US" sz="1600" i="1" dirty="0"/>
              <a:t>n</a:t>
            </a:r>
            <a:endParaRPr lang="en-US" sz="1600" dirty="0"/>
          </a:p>
          <a:p>
            <a:r>
              <a:rPr lang="en-US" sz="1600" b="1" dirty="0"/>
              <a:t>	</a:t>
            </a:r>
            <a:r>
              <a:rPr lang="en-US" sz="1600" i="1" dirty="0"/>
              <a:t>B</a:t>
            </a:r>
            <a:r>
              <a:rPr lang="en-US" sz="1600" dirty="0"/>
              <a:t>[</a:t>
            </a:r>
            <a:r>
              <a:rPr lang="en-US" sz="1600" i="1" dirty="0" err="1"/>
              <a:t>i</a:t>
            </a:r>
            <a:r>
              <a:rPr lang="en-US" sz="1600" dirty="0"/>
              <a:t>, </a:t>
            </a:r>
            <a:r>
              <a:rPr lang="en-US" sz="1600" dirty="0">
                <a:latin typeface="Times New Roman" panose="02020603050405020304" pitchFamily="18" charset="0"/>
                <a:cs typeface="Times New Roman" panose="02020603050405020304" pitchFamily="18" charset="0"/>
              </a:rPr>
              <a:t>0</a:t>
            </a:r>
            <a:r>
              <a:rPr lang="en-US" sz="1600" dirty="0"/>
              <a:t>] = </a:t>
            </a:r>
            <a:r>
              <a:rPr lang="en-US" sz="1600" dirty="0">
                <a:latin typeface="Times New Roman" panose="02020603050405020304" pitchFamily="18" charset="0"/>
                <a:cs typeface="Times New Roman" panose="02020603050405020304" pitchFamily="18" charset="0"/>
              </a:rPr>
              <a:t>0</a:t>
            </a:r>
            <a:endParaRPr lang="en-US" sz="16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590800" y="2057400"/>
            <a:ext cx="914400" cy="369332"/>
          </a:xfrm>
          <a:prstGeom prst="rect">
            <a:avLst/>
          </a:prstGeom>
          <a:noFill/>
        </p:spPr>
        <p:txBody>
          <a:bodyPr wrap="square" rtlCol="0">
            <a:spAutoFit/>
          </a:bodyPr>
          <a:lstStyle/>
          <a:p>
            <a:r>
              <a:rPr lang="en-US" i="1" dirty="0">
                <a:solidFill>
                  <a:srgbClr val="0000FF"/>
                </a:solidFill>
              </a:rPr>
              <a:t>B</a:t>
            </a:r>
            <a:r>
              <a:rPr lang="en-US" dirty="0">
                <a:solidFill>
                  <a:srgbClr val="0000FF"/>
                </a:solidFill>
              </a:rPr>
              <a:t>(</a:t>
            </a:r>
            <a:r>
              <a:rPr lang="en-US" i="1" dirty="0" err="1">
                <a:solidFill>
                  <a:srgbClr val="0000FF"/>
                </a:solidFill>
              </a:rPr>
              <a:t>i</a:t>
            </a:r>
            <a:r>
              <a:rPr lang="en-US" dirty="0">
                <a:solidFill>
                  <a:srgbClr val="0000FF"/>
                </a:solidFill>
              </a:rPr>
              <a:t>, </a:t>
            </a:r>
            <a:r>
              <a:rPr lang="en-US" i="1" dirty="0">
                <a:solidFill>
                  <a:srgbClr val="0000FF"/>
                </a:solidFill>
              </a:rPr>
              <a:t>W</a:t>
            </a:r>
            <a:r>
              <a:rPr lang="en-US" dirty="0">
                <a:solidFill>
                  <a:srgbClr val="0000FF"/>
                </a:solidFill>
              </a:rPr>
              <a:t>)</a:t>
            </a:r>
          </a:p>
        </p:txBody>
      </p:sp>
      <p:sp>
        <p:nvSpPr>
          <p:cNvPr id="6" name="TextBox 5"/>
          <p:cNvSpPr txBox="1"/>
          <p:nvPr/>
        </p:nvSpPr>
        <p:spPr>
          <a:xfrm>
            <a:off x="8991600" y="1295400"/>
            <a:ext cx="1371600" cy="2308324"/>
          </a:xfrm>
          <a:prstGeom prst="rect">
            <a:avLst/>
          </a:prstGeom>
          <a:noFill/>
        </p:spPr>
        <p:txBody>
          <a:bodyPr wrap="square" rtlCol="0">
            <a:spAutoFit/>
          </a:bodyPr>
          <a:lstStyle/>
          <a:p>
            <a:pPr algn="ctr"/>
            <a:r>
              <a:rPr lang="en-US" sz="2400" dirty="0"/>
              <a:t>Items:</a:t>
            </a:r>
          </a:p>
          <a:p>
            <a:r>
              <a:rPr lang="en-US" sz="2400" dirty="0"/>
              <a:t>  (</a:t>
            </a:r>
            <a:r>
              <a:rPr lang="en-US" sz="2400" i="1" dirty="0"/>
              <a:t>w</a:t>
            </a:r>
            <a:r>
              <a:rPr lang="en-US" sz="2400" i="1" baseline="-25000" dirty="0"/>
              <a:t>i</a:t>
            </a:r>
            <a:r>
              <a:rPr lang="en-US" sz="2400" dirty="0"/>
              <a:t>, </a:t>
            </a:r>
            <a:r>
              <a:rPr lang="en-US" sz="2400" i="1" dirty="0"/>
              <a:t>b</a:t>
            </a:r>
            <a:r>
              <a:rPr lang="en-US" sz="2400" i="1" baseline="-25000" dirty="0"/>
              <a:t>i</a:t>
            </a:r>
            <a:r>
              <a:rPr lang="en-US" sz="2400" dirty="0"/>
              <a:t>)</a:t>
            </a:r>
          </a:p>
          <a:p>
            <a:r>
              <a:rPr lang="en-US" sz="2400" dirty="0">
                <a:latin typeface="Times New Roman" panose="02020603050405020304" pitchFamily="18" charset="0"/>
                <a:cs typeface="Times New Roman" panose="02020603050405020304" pitchFamily="18" charset="0"/>
              </a:rPr>
              <a:t>1: (2, 3)</a:t>
            </a:r>
          </a:p>
          <a:p>
            <a:r>
              <a:rPr lang="en-US" sz="2400" dirty="0">
                <a:latin typeface="Times New Roman" panose="02020603050405020304" pitchFamily="18" charset="0"/>
                <a:cs typeface="Times New Roman" panose="02020603050405020304" pitchFamily="18" charset="0"/>
              </a:rPr>
              <a:t>2: (3, 4)</a:t>
            </a:r>
          </a:p>
          <a:p>
            <a:r>
              <a:rPr lang="en-US" sz="2400" dirty="0">
                <a:latin typeface="Times New Roman" panose="02020603050405020304" pitchFamily="18" charset="0"/>
                <a:cs typeface="Times New Roman" panose="02020603050405020304" pitchFamily="18" charset="0"/>
              </a:rPr>
              <a:t>3: (4, 5) </a:t>
            </a:r>
          </a:p>
          <a:p>
            <a:r>
              <a:rPr lang="en-US" sz="2400" dirty="0">
                <a:latin typeface="Times New Roman" panose="02020603050405020304" pitchFamily="18" charset="0"/>
                <a:cs typeface="Times New Roman" panose="02020603050405020304" pitchFamily="18" charset="0"/>
              </a:rPr>
              <a:t>4: (5, 6)</a:t>
            </a:r>
          </a:p>
        </p:txBody>
      </p:sp>
      <p:sp>
        <p:nvSpPr>
          <p:cNvPr id="5" name="Slide Number Placeholder 4"/>
          <p:cNvSpPr>
            <a:spLocks noGrp="1"/>
          </p:cNvSpPr>
          <p:nvPr>
            <p:ph type="sldNum" sz="quarter" idx="12"/>
          </p:nvPr>
        </p:nvSpPr>
        <p:spPr/>
        <p:txBody>
          <a:bodyPr/>
          <a:lstStyle/>
          <a:p>
            <a:fld id="{1A83A65E-54C3-4843-A44A-4A9122A8B46A}" type="slidenum">
              <a:rPr lang="en-US" smtClean="0"/>
              <a:pPr/>
              <a:t>17</a:t>
            </a:fld>
            <a:endParaRPr lang="en-US"/>
          </a:p>
        </p:txBody>
      </p:sp>
    </p:spTree>
    <p:extLst>
      <p:ext uri="{BB962C8B-B14F-4D97-AF65-F5344CB8AC3E}">
        <p14:creationId xmlns:p14="http://schemas.microsoft.com/office/powerpoint/2010/main" val="173541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graphicFrame>
        <p:nvGraphicFramePr>
          <p:cNvPr id="4" name="Table 3"/>
          <p:cNvGraphicFramePr>
            <a:graphicFrameLocks noGrp="1"/>
          </p:cNvGraphicFramePr>
          <p:nvPr>
            <p:extLst>
              <p:ext uri="{D42A27DB-BD31-4B8C-83A1-F6EECF244321}">
                <p14:modId xmlns:p14="http://schemas.microsoft.com/office/powerpoint/2010/main" val="207607865"/>
              </p:ext>
            </p:extLst>
          </p:nvPr>
        </p:nvGraphicFramePr>
        <p:xfrm>
          <a:off x="2310404" y="1752600"/>
          <a:ext cx="4776197" cy="2966720"/>
        </p:xfrm>
        <a:graphic>
          <a:graphicData uri="http://schemas.openxmlformats.org/drawingml/2006/table">
            <a:tbl>
              <a:tblPr firstRow="1" bandRow="1"/>
              <a:tblGrid>
                <a:gridCol w="465455">
                  <a:extLst>
                    <a:ext uri="{9D8B030D-6E8A-4147-A177-3AD203B41FA5}">
                      <a16:colId xmlns:a16="http://schemas.microsoft.com/office/drawing/2014/main" val="20000"/>
                    </a:ext>
                  </a:extLst>
                </a:gridCol>
                <a:gridCol w="718457">
                  <a:extLst>
                    <a:ext uri="{9D8B030D-6E8A-4147-A177-3AD203B41FA5}">
                      <a16:colId xmlns:a16="http://schemas.microsoft.com/office/drawing/2014/main" val="20001"/>
                    </a:ext>
                  </a:extLst>
                </a:gridCol>
                <a:gridCol w="718457">
                  <a:extLst>
                    <a:ext uri="{9D8B030D-6E8A-4147-A177-3AD203B41FA5}">
                      <a16:colId xmlns:a16="http://schemas.microsoft.com/office/drawing/2014/main" val="20002"/>
                    </a:ext>
                  </a:extLst>
                </a:gridCol>
                <a:gridCol w="718457">
                  <a:extLst>
                    <a:ext uri="{9D8B030D-6E8A-4147-A177-3AD203B41FA5}">
                      <a16:colId xmlns:a16="http://schemas.microsoft.com/office/drawing/2014/main" val="20003"/>
                    </a:ext>
                  </a:extLst>
                </a:gridCol>
                <a:gridCol w="718457">
                  <a:extLst>
                    <a:ext uri="{9D8B030D-6E8A-4147-A177-3AD203B41FA5}">
                      <a16:colId xmlns:a16="http://schemas.microsoft.com/office/drawing/2014/main" val="20004"/>
                    </a:ext>
                  </a:extLst>
                </a:gridCol>
                <a:gridCol w="718457">
                  <a:extLst>
                    <a:ext uri="{9D8B030D-6E8A-4147-A177-3AD203B41FA5}">
                      <a16:colId xmlns:a16="http://schemas.microsoft.com/office/drawing/2014/main" val="20005"/>
                    </a:ext>
                  </a:extLst>
                </a:gridCol>
                <a:gridCol w="718457">
                  <a:extLst>
                    <a:ext uri="{9D8B030D-6E8A-4147-A177-3AD203B41FA5}">
                      <a16:colId xmlns:a16="http://schemas.microsoft.com/office/drawing/2014/main" val="20006"/>
                    </a:ext>
                  </a:extLst>
                </a:gridCol>
              </a:tblGrid>
              <a:tr h="370840">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gridSpan="5">
                  <a:txBody>
                    <a:bodyPr/>
                    <a:lstStyle/>
                    <a:p>
                      <a:pPr algn="ctr"/>
                      <a:r>
                        <a:rPr lang="en-US" i="1" dirty="0" err="1">
                          <a:latin typeface="Times New Roman" panose="02020603050405020304" pitchFamily="18" charset="0"/>
                          <a:cs typeface="Times New Roman" panose="02020603050405020304" pitchFamily="18" charset="0"/>
                        </a:rPr>
                        <a:t>i</a:t>
                      </a:r>
                      <a:endParaRPr lang="en-US" i="1"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0</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1</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2</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3</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4</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rowSpan="6">
                  <a:txBody>
                    <a:bodyPr/>
                    <a:lstStyle/>
                    <a:p>
                      <a:pPr algn="ctr"/>
                      <a:r>
                        <a:rPr lang="en-US" i="1" dirty="0">
                          <a:latin typeface="Times New Roman" panose="02020603050405020304" pitchFamily="18" charset="0"/>
                          <a:cs typeface="Times New Roman" panose="02020603050405020304" pitchFamily="18" charset="0"/>
                        </a:rPr>
                        <a:t>W</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0</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1</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ECFF"/>
                    </a:solidFill>
                  </a:tcPr>
                </a:tc>
                <a:tc>
                  <a:txBody>
                    <a:bodyPr/>
                    <a:lstStyle/>
                    <a:p>
                      <a:pPr algn="ctr"/>
                      <a:r>
                        <a:rPr lang="en-US" b="1" dirty="0">
                          <a:solidFill>
                            <a:srgbClr val="0000FF"/>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2</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3</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4</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5</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6" name="TextBox 5"/>
          <p:cNvSpPr txBox="1"/>
          <p:nvPr/>
        </p:nvSpPr>
        <p:spPr>
          <a:xfrm>
            <a:off x="3200400" y="4858942"/>
            <a:ext cx="5181600" cy="1846659"/>
          </a:xfrm>
          <a:prstGeom prst="rect">
            <a:avLst/>
          </a:prstGeom>
          <a:noFill/>
        </p:spPr>
        <p:txBody>
          <a:bodyPr wrap="square" rtlCol="0">
            <a:spAutoFit/>
          </a:bodyPr>
          <a:lstStyle/>
          <a:p>
            <a:r>
              <a:rPr lang="en-US" sz="1600" b="1" dirty="0"/>
              <a:t>if</a:t>
            </a:r>
            <a:r>
              <a:rPr lang="en-US" sz="1600" i="1" dirty="0"/>
              <a:t> w</a:t>
            </a:r>
            <a:r>
              <a:rPr lang="en-US" sz="1600" i="1" baseline="-25000" dirty="0"/>
              <a:t>i</a:t>
            </a:r>
            <a:r>
              <a:rPr lang="en-US" sz="1600" i="1" dirty="0"/>
              <a:t> </a:t>
            </a:r>
            <a:r>
              <a:rPr lang="en-US" sz="1600" dirty="0">
                <a:sym typeface="Symbol" panose="05050102010706020507" pitchFamily="18" charset="2"/>
              </a:rPr>
              <a:t> </a:t>
            </a:r>
            <a:r>
              <a:rPr lang="en-US" sz="1600" i="1" dirty="0">
                <a:sym typeface="Symbol" panose="05050102010706020507" pitchFamily="18" charset="2"/>
              </a:rPr>
              <a:t>w	</a:t>
            </a:r>
            <a:r>
              <a:rPr lang="en-US" sz="1600" dirty="0">
                <a:sym typeface="Symbol" panose="05050102010706020507" pitchFamily="18" charset="2"/>
              </a:rPr>
              <a:t>// item </a:t>
            </a:r>
            <a:r>
              <a:rPr lang="en-US" sz="1600" i="1" dirty="0" err="1">
                <a:sym typeface="Symbol" panose="05050102010706020507" pitchFamily="18" charset="2"/>
              </a:rPr>
              <a:t>i</a:t>
            </a:r>
            <a:r>
              <a:rPr lang="en-US" sz="1600" dirty="0">
                <a:sym typeface="Symbol" panose="05050102010706020507" pitchFamily="18" charset="2"/>
              </a:rPr>
              <a:t> can be part of the solution</a:t>
            </a:r>
            <a:endParaRPr lang="en-US" sz="1600" i="1" dirty="0">
              <a:sym typeface="Symbol" panose="05050102010706020507" pitchFamily="18" charset="2"/>
            </a:endParaRPr>
          </a:p>
          <a:p>
            <a:r>
              <a:rPr lang="en-US" sz="1600" i="1" dirty="0">
                <a:sym typeface="Symbol" panose="05050102010706020507" pitchFamily="18" charset="2"/>
              </a:rPr>
              <a:t>	</a:t>
            </a:r>
            <a:r>
              <a:rPr lang="pl-PL" sz="1600" b="1" dirty="0">
                <a:sym typeface="Symbol" panose="05050102010706020507" pitchFamily="18" charset="2"/>
              </a:rPr>
              <a:t>if</a:t>
            </a:r>
            <a:r>
              <a:rPr lang="pl-PL" sz="1600" dirty="0">
                <a:sym typeface="Symbol" panose="05050102010706020507" pitchFamily="18" charset="2"/>
              </a:rPr>
              <a:t> </a:t>
            </a:r>
            <a:r>
              <a:rPr lang="pl-PL" sz="1600" i="1" dirty="0">
                <a:sym typeface="Symbol" panose="05050102010706020507" pitchFamily="18" charset="2"/>
              </a:rPr>
              <a:t>b</a:t>
            </a:r>
            <a:r>
              <a:rPr lang="pl-PL" sz="1600" i="1" baseline="-25000" dirty="0">
                <a:sym typeface="Symbol" panose="05050102010706020507" pitchFamily="18" charset="2"/>
              </a:rPr>
              <a:t>i</a:t>
            </a:r>
            <a:r>
              <a:rPr lang="pl-PL" sz="1600" dirty="0">
                <a:sym typeface="Symbol" panose="05050102010706020507" pitchFamily="18" charset="2"/>
              </a:rPr>
              <a:t> + </a:t>
            </a:r>
            <a:r>
              <a:rPr lang="pl-PL" sz="1600" i="1" dirty="0">
                <a:sym typeface="Symbol" panose="05050102010706020507" pitchFamily="18" charset="2"/>
              </a:rPr>
              <a:t>B</a:t>
            </a:r>
            <a:r>
              <a:rPr lang="pl-PL" sz="1600" dirty="0">
                <a:sym typeface="Symbol" panose="05050102010706020507" pitchFamily="18" charset="2"/>
              </a:rPr>
              <a:t>[</a:t>
            </a:r>
            <a:r>
              <a:rPr lang="pl-PL" sz="1600" i="1" dirty="0">
                <a:sym typeface="Symbol" panose="05050102010706020507" pitchFamily="18" charset="2"/>
              </a:rPr>
              <a:t>i</a:t>
            </a:r>
            <a:r>
              <a:rPr lang="pl-PL" sz="1600" dirty="0">
                <a:sym typeface="Symbol" panose="05050102010706020507" pitchFamily="18" charset="2"/>
              </a:rPr>
              <a:t>  1,</a:t>
            </a:r>
            <a:r>
              <a:rPr lang="pl-PL" sz="1600" i="1" dirty="0">
                <a:sym typeface="Symbol" panose="05050102010706020507" pitchFamily="18" charset="2"/>
              </a:rPr>
              <a:t>w</a:t>
            </a:r>
            <a:r>
              <a:rPr lang="en-US" sz="1600" i="1" dirty="0">
                <a:sym typeface="Symbol" panose="05050102010706020507" pitchFamily="18" charset="2"/>
              </a:rPr>
              <a:t> </a:t>
            </a:r>
            <a:r>
              <a:rPr lang="pl-PL" sz="1600" dirty="0">
                <a:sym typeface="Symbol" panose="05050102010706020507" pitchFamily="18" charset="2"/>
              </a:rPr>
              <a:t></a:t>
            </a:r>
            <a:r>
              <a:rPr lang="en-US" sz="1600" dirty="0">
                <a:sym typeface="Symbol" panose="05050102010706020507" pitchFamily="18" charset="2"/>
              </a:rPr>
              <a:t> </a:t>
            </a:r>
            <a:r>
              <a:rPr lang="pl-PL" sz="1600" i="1" dirty="0">
                <a:sym typeface="Symbol" panose="05050102010706020507" pitchFamily="18" charset="2"/>
              </a:rPr>
              <a:t>w</a:t>
            </a:r>
            <a:r>
              <a:rPr lang="pl-PL" sz="1600" i="1" baseline="-25000" dirty="0">
                <a:sym typeface="Symbol" panose="05050102010706020507" pitchFamily="18" charset="2"/>
              </a:rPr>
              <a:t>i</a:t>
            </a:r>
            <a:r>
              <a:rPr lang="pl-PL" sz="1600" dirty="0">
                <a:sym typeface="Symbol" panose="05050102010706020507" pitchFamily="18" charset="2"/>
              </a:rPr>
              <a:t>] &gt; </a:t>
            </a:r>
            <a:r>
              <a:rPr lang="pl-PL" sz="1600" i="1" dirty="0">
                <a:sym typeface="Symbol" panose="05050102010706020507" pitchFamily="18" charset="2"/>
              </a:rPr>
              <a:t>B</a:t>
            </a:r>
            <a:r>
              <a:rPr lang="pl-PL" sz="1600" dirty="0">
                <a:sym typeface="Symbol" panose="05050102010706020507" pitchFamily="18" charset="2"/>
              </a:rPr>
              <a:t>[</a:t>
            </a:r>
            <a:r>
              <a:rPr lang="pl-PL" sz="1600" i="1" dirty="0">
                <a:sym typeface="Symbol" panose="05050102010706020507" pitchFamily="18" charset="2"/>
              </a:rPr>
              <a:t>i</a:t>
            </a:r>
            <a:r>
              <a:rPr lang="pl-PL" sz="1600" dirty="0">
                <a:sym typeface="Symbol" panose="05050102010706020507" pitchFamily="18" charset="2"/>
              </a:rPr>
              <a:t>  1,</a:t>
            </a:r>
            <a:r>
              <a:rPr lang="en-US" sz="1600" dirty="0">
                <a:sym typeface="Symbol" panose="05050102010706020507" pitchFamily="18" charset="2"/>
              </a:rPr>
              <a:t> </a:t>
            </a:r>
            <a:r>
              <a:rPr lang="pl-PL" sz="1600" i="1" dirty="0">
                <a:sym typeface="Symbol" panose="05050102010706020507" pitchFamily="18" charset="2"/>
              </a:rPr>
              <a:t>w</a:t>
            </a:r>
            <a:r>
              <a:rPr lang="pl-PL" sz="1600" dirty="0">
                <a:sym typeface="Symbol" panose="05050102010706020507" pitchFamily="18" charset="2"/>
              </a:rPr>
              <a:t>]</a:t>
            </a:r>
          </a:p>
          <a:p>
            <a:r>
              <a:rPr lang="pl-PL" sz="1600" dirty="0">
                <a:sym typeface="Symbol" panose="05050102010706020507" pitchFamily="18" charset="2"/>
              </a:rPr>
              <a:t>		</a:t>
            </a:r>
            <a:r>
              <a:rPr lang="pl-PL" sz="1600" i="1" dirty="0">
                <a:sym typeface="Symbol" panose="05050102010706020507" pitchFamily="18" charset="2"/>
              </a:rPr>
              <a:t>B</a:t>
            </a:r>
            <a:r>
              <a:rPr lang="pl-PL" sz="1600" dirty="0">
                <a:sym typeface="Symbol" panose="05050102010706020507" pitchFamily="18" charset="2"/>
              </a:rPr>
              <a:t>[</a:t>
            </a:r>
            <a:r>
              <a:rPr lang="pl-PL" sz="1600" i="1" dirty="0">
                <a:sym typeface="Symbol" panose="05050102010706020507" pitchFamily="18" charset="2"/>
              </a:rPr>
              <a:t>i</a:t>
            </a:r>
            <a:r>
              <a:rPr lang="pl-PL" sz="1600" dirty="0">
                <a:sym typeface="Symbol" panose="05050102010706020507" pitchFamily="18" charset="2"/>
              </a:rPr>
              <a:t>,</a:t>
            </a:r>
            <a:r>
              <a:rPr lang="en-US" sz="1600" dirty="0">
                <a:sym typeface="Symbol" panose="05050102010706020507" pitchFamily="18" charset="2"/>
              </a:rPr>
              <a:t> </a:t>
            </a:r>
            <a:r>
              <a:rPr lang="pl-PL" sz="1600" i="1" dirty="0">
                <a:sym typeface="Symbol" panose="05050102010706020507" pitchFamily="18" charset="2"/>
              </a:rPr>
              <a:t>w</a:t>
            </a:r>
            <a:r>
              <a:rPr lang="pl-PL" sz="1600" dirty="0">
                <a:sym typeface="Symbol" panose="05050102010706020507" pitchFamily="18" charset="2"/>
              </a:rPr>
              <a:t>] = </a:t>
            </a:r>
            <a:r>
              <a:rPr lang="pl-PL" sz="1600" i="1" dirty="0">
                <a:sym typeface="Symbol" panose="05050102010706020507" pitchFamily="18" charset="2"/>
              </a:rPr>
              <a:t>b</a:t>
            </a:r>
            <a:r>
              <a:rPr lang="pl-PL" sz="1600" i="1" baseline="-25000" dirty="0">
                <a:sym typeface="Symbol" panose="05050102010706020507" pitchFamily="18" charset="2"/>
              </a:rPr>
              <a:t>i</a:t>
            </a:r>
            <a:r>
              <a:rPr lang="pl-PL" sz="1600" dirty="0">
                <a:sym typeface="Symbol" panose="05050102010706020507" pitchFamily="18" charset="2"/>
              </a:rPr>
              <a:t> + </a:t>
            </a:r>
            <a:r>
              <a:rPr lang="pl-PL" sz="1600" i="1" dirty="0">
                <a:sym typeface="Symbol" panose="05050102010706020507" pitchFamily="18" charset="2"/>
              </a:rPr>
              <a:t>B</a:t>
            </a:r>
            <a:r>
              <a:rPr lang="pl-PL" sz="1600" dirty="0">
                <a:sym typeface="Symbol" panose="05050102010706020507" pitchFamily="18" charset="2"/>
              </a:rPr>
              <a:t>[</a:t>
            </a:r>
            <a:r>
              <a:rPr lang="pl-PL" sz="1600" i="1" dirty="0">
                <a:sym typeface="Symbol" panose="05050102010706020507" pitchFamily="18" charset="2"/>
              </a:rPr>
              <a:t>i</a:t>
            </a:r>
            <a:r>
              <a:rPr lang="pl-PL" sz="1600" dirty="0">
                <a:sym typeface="Symbol" panose="05050102010706020507" pitchFamily="18" charset="2"/>
              </a:rPr>
              <a:t>  1,</a:t>
            </a:r>
            <a:r>
              <a:rPr lang="en-US" sz="1600" dirty="0">
                <a:sym typeface="Symbol" panose="05050102010706020507" pitchFamily="18" charset="2"/>
              </a:rPr>
              <a:t> </a:t>
            </a:r>
            <a:r>
              <a:rPr lang="pl-PL" sz="1600" i="1" dirty="0">
                <a:sym typeface="Symbol" panose="05050102010706020507" pitchFamily="18" charset="2"/>
              </a:rPr>
              <a:t>w</a:t>
            </a:r>
            <a:r>
              <a:rPr lang="en-US" sz="1600" i="1" dirty="0">
                <a:sym typeface="Symbol" panose="05050102010706020507" pitchFamily="18" charset="2"/>
              </a:rPr>
              <a:t> </a:t>
            </a:r>
            <a:r>
              <a:rPr lang="pl-PL" sz="1600" dirty="0">
                <a:sym typeface="Symbol" panose="05050102010706020507" pitchFamily="18" charset="2"/>
              </a:rPr>
              <a:t></a:t>
            </a:r>
            <a:r>
              <a:rPr lang="en-US" sz="1600" dirty="0">
                <a:sym typeface="Symbol" panose="05050102010706020507" pitchFamily="18" charset="2"/>
              </a:rPr>
              <a:t> </a:t>
            </a:r>
            <a:r>
              <a:rPr lang="pl-PL" sz="1600" i="1" dirty="0">
                <a:sym typeface="Symbol" panose="05050102010706020507" pitchFamily="18" charset="2"/>
              </a:rPr>
              <a:t>w</a:t>
            </a:r>
            <a:r>
              <a:rPr lang="pl-PL" sz="1600" i="1" baseline="-25000" dirty="0">
                <a:sym typeface="Symbol" panose="05050102010706020507" pitchFamily="18" charset="2"/>
              </a:rPr>
              <a:t>i</a:t>
            </a:r>
            <a:r>
              <a:rPr lang="pl-PL" sz="1600" dirty="0">
                <a:sym typeface="Symbol" panose="05050102010706020507" pitchFamily="18" charset="2"/>
              </a:rPr>
              <a:t>]</a:t>
            </a:r>
          </a:p>
          <a:p>
            <a:r>
              <a:rPr lang="pl-PL" sz="1600" dirty="0">
                <a:sym typeface="Symbol" panose="05050102010706020507" pitchFamily="18" charset="2"/>
              </a:rPr>
              <a:t>	</a:t>
            </a:r>
            <a:r>
              <a:rPr lang="pl-PL" sz="1600" b="1" dirty="0">
                <a:sym typeface="Symbol" panose="05050102010706020507" pitchFamily="18" charset="2"/>
              </a:rPr>
              <a:t>else</a:t>
            </a:r>
          </a:p>
          <a:p>
            <a:r>
              <a:rPr lang="pl-PL" sz="1600" dirty="0">
                <a:sym typeface="Symbol" panose="05050102010706020507" pitchFamily="18" charset="2"/>
              </a:rPr>
              <a:t>		</a:t>
            </a:r>
            <a:r>
              <a:rPr lang="en-US" sz="1600" i="1" dirty="0">
                <a:sym typeface="Symbol" panose="05050102010706020507" pitchFamily="18" charset="2"/>
              </a:rPr>
              <a:t> B</a:t>
            </a:r>
            <a:r>
              <a:rPr lang="en-US" sz="1600" dirty="0">
                <a:sym typeface="Symbol" panose="05050102010706020507" pitchFamily="18" charset="2"/>
              </a:rPr>
              <a:t>[</a:t>
            </a:r>
            <a:r>
              <a:rPr lang="en-US" sz="1600" i="1" dirty="0" err="1">
                <a:sym typeface="Symbol" panose="05050102010706020507" pitchFamily="18" charset="2"/>
              </a:rPr>
              <a:t>i</a:t>
            </a:r>
            <a:r>
              <a:rPr lang="en-US" sz="1600" i="1" dirty="0">
                <a:sym typeface="Symbol" panose="05050102010706020507" pitchFamily="18" charset="2"/>
              </a:rPr>
              <a:t>, w</a:t>
            </a:r>
            <a:r>
              <a:rPr lang="en-US" sz="1600" dirty="0">
                <a:sym typeface="Symbol" panose="05050102010706020507" pitchFamily="18" charset="2"/>
              </a:rPr>
              <a:t>]</a:t>
            </a:r>
            <a:r>
              <a:rPr lang="en-US" sz="1600" i="1" dirty="0">
                <a:sym typeface="Symbol" panose="05050102010706020507" pitchFamily="18" charset="2"/>
              </a:rPr>
              <a:t> </a:t>
            </a:r>
            <a:r>
              <a:rPr lang="en-US" sz="1600" dirty="0">
                <a:sym typeface="Symbol" panose="05050102010706020507" pitchFamily="18" charset="2"/>
              </a:rPr>
              <a:t>= </a:t>
            </a:r>
            <a:r>
              <a:rPr lang="en-US" sz="1600" i="1" dirty="0">
                <a:sym typeface="Symbol" panose="05050102010706020507" pitchFamily="18" charset="2"/>
              </a:rPr>
              <a:t>B</a:t>
            </a:r>
            <a:r>
              <a:rPr lang="en-US" sz="1600" dirty="0">
                <a:sym typeface="Symbol" panose="05050102010706020507" pitchFamily="18" charset="2"/>
              </a:rPr>
              <a:t>[</a:t>
            </a:r>
            <a:r>
              <a:rPr lang="en-US" sz="1600" i="1" dirty="0" err="1">
                <a:sym typeface="Symbol" panose="05050102010706020507" pitchFamily="18" charset="2"/>
              </a:rPr>
              <a:t>i</a:t>
            </a:r>
            <a:r>
              <a:rPr lang="pl-PL" sz="1600" dirty="0">
                <a:sym typeface="Symbol" panose="05050102010706020507" pitchFamily="18" charset="2"/>
              </a:rPr>
              <a:t>  </a:t>
            </a:r>
            <a:r>
              <a:rPr lang="en-US" sz="1600" dirty="0">
                <a:sym typeface="Symbol" panose="05050102010706020507" pitchFamily="18" charset="2"/>
              </a:rPr>
              <a:t>1, </a:t>
            </a:r>
            <a:r>
              <a:rPr lang="en-US" sz="1600" i="1" dirty="0">
                <a:sym typeface="Symbol" panose="05050102010706020507" pitchFamily="18" charset="2"/>
              </a:rPr>
              <a:t>w</a:t>
            </a:r>
            <a:r>
              <a:rPr lang="en-US" sz="1600" dirty="0">
                <a:sym typeface="Symbol" panose="05050102010706020507" pitchFamily="18" charset="2"/>
              </a:rPr>
              <a:t>]</a:t>
            </a:r>
          </a:p>
          <a:p>
            <a:r>
              <a:rPr lang="en-US" sz="1600" b="1" dirty="0">
                <a:sym typeface="Symbol" panose="05050102010706020507" pitchFamily="18" charset="2"/>
              </a:rPr>
              <a:t>else</a:t>
            </a:r>
          </a:p>
          <a:p>
            <a:r>
              <a:rPr lang="en-US" sz="1600" i="1" dirty="0">
                <a:sym typeface="Symbol" panose="05050102010706020507" pitchFamily="18" charset="2"/>
              </a:rPr>
              <a:t>	</a:t>
            </a:r>
            <a:r>
              <a:rPr lang="en-US" sz="1600" b="1" i="1" dirty="0">
                <a:solidFill>
                  <a:srgbClr val="0000FF"/>
                </a:solidFill>
                <a:sym typeface="Symbol" panose="05050102010706020507" pitchFamily="18" charset="2"/>
              </a:rPr>
              <a:t>B</a:t>
            </a:r>
            <a:r>
              <a:rPr lang="en-US" sz="1600" b="1" dirty="0">
                <a:solidFill>
                  <a:srgbClr val="0000FF"/>
                </a:solidFill>
                <a:sym typeface="Symbol" panose="05050102010706020507" pitchFamily="18" charset="2"/>
              </a:rPr>
              <a:t>[</a:t>
            </a:r>
            <a:r>
              <a:rPr lang="en-US" sz="1600" b="1" i="1" dirty="0" err="1">
                <a:solidFill>
                  <a:srgbClr val="0000FF"/>
                </a:solidFill>
                <a:sym typeface="Symbol" panose="05050102010706020507" pitchFamily="18" charset="2"/>
              </a:rPr>
              <a:t>i</a:t>
            </a:r>
            <a:r>
              <a:rPr lang="en-US" sz="1600" b="1" i="1" dirty="0">
                <a:solidFill>
                  <a:srgbClr val="0000FF"/>
                </a:solidFill>
                <a:sym typeface="Symbol" panose="05050102010706020507" pitchFamily="18" charset="2"/>
              </a:rPr>
              <a:t>, w</a:t>
            </a:r>
            <a:r>
              <a:rPr lang="en-US" sz="1600" b="1" dirty="0">
                <a:solidFill>
                  <a:srgbClr val="0000FF"/>
                </a:solidFill>
                <a:sym typeface="Symbol" panose="05050102010706020507" pitchFamily="18" charset="2"/>
              </a:rPr>
              <a:t>]</a:t>
            </a:r>
            <a:r>
              <a:rPr lang="en-US" sz="1600" b="1" i="1" dirty="0">
                <a:solidFill>
                  <a:srgbClr val="0000FF"/>
                </a:solidFill>
                <a:sym typeface="Symbol" panose="05050102010706020507" pitchFamily="18" charset="2"/>
              </a:rPr>
              <a:t> </a:t>
            </a:r>
            <a:r>
              <a:rPr lang="en-US" sz="1600" b="1" dirty="0">
                <a:solidFill>
                  <a:srgbClr val="0000FF"/>
                </a:solidFill>
                <a:sym typeface="Symbol" panose="05050102010706020507" pitchFamily="18" charset="2"/>
              </a:rPr>
              <a:t>= </a:t>
            </a:r>
            <a:r>
              <a:rPr lang="en-US" sz="1600" b="1" i="1" dirty="0">
                <a:solidFill>
                  <a:srgbClr val="0000FF"/>
                </a:solidFill>
                <a:sym typeface="Symbol" panose="05050102010706020507" pitchFamily="18" charset="2"/>
              </a:rPr>
              <a:t>B</a:t>
            </a:r>
            <a:r>
              <a:rPr lang="en-US" sz="1600" b="1" dirty="0">
                <a:solidFill>
                  <a:srgbClr val="0000FF"/>
                </a:solidFill>
                <a:sym typeface="Symbol" panose="05050102010706020507" pitchFamily="18" charset="2"/>
              </a:rPr>
              <a:t>[</a:t>
            </a:r>
            <a:r>
              <a:rPr lang="en-US" sz="1600" b="1" i="1" dirty="0" err="1">
                <a:solidFill>
                  <a:srgbClr val="0000FF"/>
                </a:solidFill>
                <a:sym typeface="Symbol" panose="05050102010706020507" pitchFamily="18" charset="2"/>
              </a:rPr>
              <a:t>i</a:t>
            </a:r>
            <a:r>
              <a:rPr lang="en-US" sz="1600" b="1" i="1" dirty="0">
                <a:solidFill>
                  <a:srgbClr val="0000FF"/>
                </a:solidFill>
                <a:sym typeface="Symbol" panose="05050102010706020507" pitchFamily="18" charset="2"/>
              </a:rPr>
              <a:t> </a:t>
            </a:r>
            <a:r>
              <a:rPr lang="en-US" sz="1600" b="1" dirty="0">
                <a:solidFill>
                  <a:srgbClr val="0000FF"/>
                </a:solidFill>
                <a:sym typeface="Symbol" panose="05050102010706020507" pitchFamily="18" charset="2"/>
              </a:rPr>
              <a:t> 1, </a:t>
            </a:r>
            <a:r>
              <a:rPr lang="en-US" sz="1600" b="1" i="1" dirty="0">
                <a:solidFill>
                  <a:srgbClr val="0000FF"/>
                </a:solidFill>
                <a:sym typeface="Symbol" panose="05050102010706020507" pitchFamily="18" charset="2"/>
              </a:rPr>
              <a:t>w</a:t>
            </a:r>
            <a:r>
              <a:rPr lang="en-US" sz="1600" b="1" dirty="0">
                <a:solidFill>
                  <a:srgbClr val="0000FF"/>
                </a:solidFill>
                <a:sym typeface="Symbol" panose="05050102010706020507" pitchFamily="18" charset="2"/>
              </a:rPr>
              <a:t>]</a:t>
            </a:r>
            <a:r>
              <a:rPr lang="en-US" sz="1600" b="1" i="1" dirty="0">
                <a:solidFill>
                  <a:srgbClr val="0000FF"/>
                </a:solidFill>
                <a:sym typeface="Symbol" panose="05050102010706020507" pitchFamily="18" charset="2"/>
              </a:rPr>
              <a:t> </a:t>
            </a:r>
            <a:r>
              <a:rPr lang="en-US" sz="1600" b="1" i="1" dirty="0">
                <a:solidFill>
                  <a:srgbClr val="FF0000"/>
                </a:solidFill>
                <a:sym typeface="Symbol" panose="05050102010706020507" pitchFamily="18" charset="2"/>
              </a:rPr>
              <a:t>	</a:t>
            </a:r>
            <a:r>
              <a:rPr lang="en-US" sz="1600" i="1" dirty="0">
                <a:sym typeface="Symbol" panose="05050102010706020507" pitchFamily="18" charset="2"/>
              </a:rPr>
              <a:t>// </a:t>
            </a:r>
            <a:r>
              <a:rPr lang="en-US" sz="1600" i="1" dirty="0"/>
              <a:t>w</a:t>
            </a:r>
            <a:r>
              <a:rPr lang="en-US" sz="1600" i="1" baseline="-25000" dirty="0"/>
              <a:t>i</a:t>
            </a:r>
            <a:r>
              <a:rPr lang="en-US" sz="1600" i="1" dirty="0"/>
              <a:t> </a:t>
            </a:r>
            <a:r>
              <a:rPr lang="en-US" sz="1600" dirty="0">
                <a:sym typeface="Symbol" panose="05050102010706020507" pitchFamily="18" charset="2"/>
              </a:rPr>
              <a:t>&gt; </a:t>
            </a:r>
            <a:r>
              <a:rPr lang="en-US" sz="1600" i="1" dirty="0">
                <a:sym typeface="Symbol" panose="05050102010706020507" pitchFamily="18" charset="2"/>
              </a:rPr>
              <a:t>w</a:t>
            </a:r>
          </a:p>
        </p:txBody>
      </p:sp>
      <p:sp>
        <p:nvSpPr>
          <p:cNvPr id="3" name="TextBox 2"/>
          <p:cNvSpPr txBox="1"/>
          <p:nvPr/>
        </p:nvSpPr>
        <p:spPr>
          <a:xfrm>
            <a:off x="8991600" y="1295400"/>
            <a:ext cx="1371600" cy="2308324"/>
          </a:xfrm>
          <a:prstGeom prst="rect">
            <a:avLst/>
          </a:prstGeom>
          <a:noFill/>
        </p:spPr>
        <p:txBody>
          <a:bodyPr wrap="square" rtlCol="0">
            <a:spAutoFit/>
          </a:bodyPr>
          <a:lstStyle/>
          <a:p>
            <a:pPr algn="ctr"/>
            <a:r>
              <a:rPr lang="en-US" sz="2400" dirty="0"/>
              <a:t>Items:</a:t>
            </a:r>
          </a:p>
          <a:p>
            <a:r>
              <a:rPr lang="en-US" sz="2400" dirty="0"/>
              <a:t>  (</a:t>
            </a:r>
            <a:r>
              <a:rPr lang="en-US" sz="2400" i="1" dirty="0"/>
              <a:t>w</a:t>
            </a:r>
            <a:r>
              <a:rPr lang="en-US" sz="2400" i="1" baseline="-25000" dirty="0"/>
              <a:t>i</a:t>
            </a:r>
            <a:r>
              <a:rPr lang="en-US" sz="2400" dirty="0"/>
              <a:t>, </a:t>
            </a:r>
            <a:r>
              <a:rPr lang="en-US" sz="2400" i="1" dirty="0"/>
              <a:t>b</a:t>
            </a:r>
            <a:r>
              <a:rPr lang="en-US" sz="2400" i="1" baseline="-25000" dirty="0"/>
              <a:t>i</a:t>
            </a:r>
            <a:r>
              <a:rPr lang="en-US" sz="2400" dirty="0"/>
              <a:t>)</a:t>
            </a:r>
          </a:p>
          <a:p>
            <a:r>
              <a:rPr lang="en-US" sz="2400" dirty="0">
                <a:latin typeface="Times New Roman" panose="02020603050405020304" pitchFamily="18" charset="0"/>
                <a:cs typeface="Times New Roman" panose="02020603050405020304" pitchFamily="18" charset="0"/>
              </a:rPr>
              <a:t>1: (2, 3)</a:t>
            </a:r>
          </a:p>
          <a:p>
            <a:r>
              <a:rPr lang="en-US" sz="2400" dirty="0">
                <a:latin typeface="Times New Roman" panose="02020603050405020304" pitchFamily="18" charset="0"/>
                <a:cs typeface="Times New Roman" panose="02020603050405020304" pitchFamily="18" charset="0"/>
              </a:rPr>
              <a:t>2: (3, 4)</a:t>
            </a:r>
          </a:p>
          <a:p>
            <a:r>
              <a:rPr lang="en-US" sz="2400" dirty="0">
                <a:latin typeface="Times New Roman" panose="02020603050405020304" pitchFamily="18" charset="0"/>
                <a:cs typeface="Times New Roman" panose="02020603050405020304" pitchFamily="18" charset="0"/>
              </a:rPr>
              <a:t>3: (4, 5) </a:t>
            </a:r>
          </a:p>
          <a:p>
            <a:r>
              <a:rPr lang="en-US" sz="2400" dirty="0">
                <a:latin typeface="Times New Roman" panose="02020603050405020304" pitchFamily="18" charset="0"/>
                <a:cs typeface="Times New Roman" panose="02020603050405020304" pitchFamily="18" charset="0"/>
              </a:rPr>
              <a:t>4: (5, 6)</a:t>
            </a:r>
          </a:p>
        </p:txBody>
      </p:sp>
      <p:sp>
        <p:nvSpPr>
          <p:cNvPr id="8" name="TextBox 7"/>
          <p:cNvSpPr txBox="1"/>
          <p:nvPr/>
        </p:nvSpPr>
        <p:spPr>
          <a:xfrm>
            <a:off x="7315200" y="2785408"/>
            <a:ext cx="1752600" cy="1938992"/>
          </a:xfrm>
          <a:prstGeom prst="rect">
            <a:avLst/>
          </a:prstGeom>
          <a:noFill/>
        </p:spPr>
        <p:txBody>
          <a:bodyPr wrap="square" rtlCol="0">
            <a:spAutoFit/>
          </a:bodyPr>
          <a:lstStyle/>
          <a:p>
            <a:r>
              <a:rPr lang="en-US" sz="2400" i="1" dirty="0" err="1">
                <a:solidFill>
                  <a:srgbClr val="FF0000"/>
                </a:solidFill>
                <a:latin typeface="Times New Roman" panose="02020603050405020304" pitchFamily="18" charset="0"/>
                <a:cs typeface="Times New Roman" panose="02020603050405020304" pitchFamily="18" charset="0"/>
              </a:rPr>
              <a:t>i</a:t>
            </a:r>
            <a:r>
              <a:rPr lang="en-US" sz="2400" dirty="0">
                <a:solidFill>
                  <a:srgbClr val="FF0000"/>
                </a:solidFill>
                <a:latin typeface="Times New Roman" panose="02020603050405020304" pitchFamily="18" charset="0"/>
                <a:cs typeface="Times New Roman" panose="02020603050405020304" pitchFamily="18" charset="0"/>
              </a:rPr>
              <a:t> </a:t>
            </a:r>
            <a:r>
              <a:rPr lang="pl-PL" sz="2400" dirty="0">
                <a:solidFill>
                  <a:srgbClr val="FF0000"/>
                </a:solidFill>
                <a:latin typeface="Times New Roman" panose="02020603050405020304" pitchFamily="18" charset="0"/>
                <a:cs typeface="Times New Roman" panose="02020603050405020304" pitchFamily="18" charset="0"/>
              </a:rPr>
              <a:t>=</a:t>
            </a:r>
            <a:r>
              <a:rPr lang="en-US" sz="2400" dirty="0">
                <a:solidFill>
                  <a:srgbClr val="FF0000"/>
                </a:solidFill>
                <a:latin typeface="Times New Roman" panose="02020603050405020304" pitchFamily="18" charset="0"/>
                <a:cs typeface="Times New Roman" panose="02020603050405020304" pitchFamily="18" charset="0"/>
              </a:rPr>
              <a:t> </a:t>
            </a:r>
            <a:r>
              <a:rPr lang="pl-PL" sz="2400" dirty="0">
                <a:solidFill>
                  <a:srgbClr val="FF0000"/>
                </a:solidFill>
                <a:latin typeface="Times New Roman" panose="02020603050405020304" pitchFamily="18" charset="0"/>
                <a:cs typeface="Times New Roman" panose="02020603050405020304" pitchFamily="18" charset="0"/>
              </a:rPr>
              <a:t>1</a:t>
            </a:r>
          </a:p>
          <a:p>
            <a:r>
              <a:rPr lang="en-US" sz="2400" i="1" dirty="0">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1</a:t>
            </a:r>
            <a:endParaRPr lang="pl-PL" sz="2400" dirty="0">
              <a:solidFill>
                <a:srgbClr val="FF0000"/>
              </a:solidFill>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2</a:t>
            </a:r>
          </a:p>
          <a:p>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3</a:t>
            </a:r>
          </a:p>
          <a:p>
            <a:r>
              <a:rPr lang="en-US" sz="2400" i="1" dirty="0">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sym typeface="Symbol" panose="05050102010706020507" pitchFamily="18" charset="2"/>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 </a:t>
            </a:r>
            <a:r>
              <a:rPr lang="pl-PL" sz="2400" i="1"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1</a:t>
            </a:r>
            <a:r>
              <a:rPr lang="pl-PL"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1</a:t>
            </a:r>
            <a:endParaRPr lang="pl-PL"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8915400" y="2060550"/>
            <a:ext cx="1295400" cy="3778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4038600" y="30480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590800" y="2057400"/>
            <a:ext cx="914400" cy="369332"/>
          </a:xfrm>
          <a:prstGeom prst="rect">
            <a:avLst/>
          </a:prstGeom>
          <a:noFill/>
        </p:spPr>
        <p:txBody>
          <a:bodyPr wrap="square" rtlCol="0">
            <a:spAutoFit/>
          </a:bodyPr>
          <a:lstStyle/>
          <a:p>
            <a:r>
              <a:rPr lang="en-US" i="1" dirty="0">
                <a:solidFill>
                  <a:srgbClr val="0000FF"/>
                </a:solidFill>
              </a:rPr>
              <a:t>B</a:t>
            </a:r>
            <a:r>
              <a:rPr lang="en-US" dirty="0">
                <a:solidFill>
                  <a:srgbClr val="0000FF"/>
                </a:solidFill>
              </a:rPr>
              <a:t>(</a:t>
            </a:r>
            <a:r>
              <a:rPr lang="en-US" i="1" dirty="0" err="1">
                <a:solidFill>
                  <a:srgbClr val="0000FF"/>
                </a:solidFill>
              </a:rPr>
              <a:t>i</a:t>
            </a:r>
            <a:r>
              <a:rPr lang="en-US" dirty="0">
                <a:solidFill>
                  <a:srgbClr val="0000FF"/>
                </a:solidFill>
              </a:rPr>
              <a:t>, </a:t>
            </a:r>
            <a:r>
              <a:rPr lang="en-US" i="1" dirty="0">
                <a:solidFill>
                  <a:srgbClr val="0000FF"/>
                </a:solidFill>
              </a:rPr>
              <a:t>W</a:t>
            </a:r>
            <a:r>
              <a:rPr lang="en-US" dirty="0">
                <a:solidFill>
                  <a:srgbClr val="0000FF"/>
                </a:solidFill>
              </a:rPr>
              <a:t>)</a:t>
            </a:r>
          </a:p>
        </p:txBody>
      </p:sp>
      <p:sp>
        <p:nvSpPr>
          <p:cNvPr id="5" name="Slide Number Placeholder 4"/>
          <p:cNvSpPr>
            <a:spLocks noGrp="1"/>
          </p:cNvSpPr>
          <p:nvPr>
            <p:ph type="sldNum" sz="quarter" idx="12"/>
          </p:nvPr>
        </p:nvSpPr>
        <p:spPr/>
        <p:txBody>
          <a:bodyPr/>
          <a:lstStyle/>
          <a:p>
            <a:fld id="{1A83A65E-54C3-4843-A44A-4A9122A8B46A}" type="slidenum">
              <a:rPr lang="en-US" smtClean="0"/>
              <a:pPr/>
              <a:t>18</a:t>
            </a:fld>
            <a:endParaRPr lang="en-US"/>
          </a:p>
        </p:txBody>
      </p:sp>
    </p:spTree>
    <p:extLst>
      <p:ext uri="{BB962C8B-B14F-4D97-AF65-F5344CB8AC3E}">
        <p14:creationId xmlns:p14="http://schemas.microsoft.com/office/powerpoint/2010/main" val="2479763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graphicFrame>
        <p:nvGraphicFramePr>
          <p:cNvPr id="4" name="Table 3"/>
          <p:cNvGraphicFramePr>
            <a:graphicFrameLocks noGrp="1"/>
          </p:cNvGraphicFramePr>
          <p:nvPr>
            <p:extLst>
              <p:ext uri="{D42A27DB-BD31-4B8C-83A1-F6EECF244321}">
                <p14:modId xmlns:p14="http://schemas.microsoft.com/office/powerpoint/2010/main" val="2443707687"/>
              </p:ext>
            </p:extLst>
          </p:nvPr>
        </p:nvGraphicFramePr>
        <p:xfrm>
          <a:off x="2310404" y="1752600"/>
          <a:ext cx="4776197" cy="2966720"/>
        </p:xfrm>
        <a:graphic>
          <a:graphicData uri="http://schemas.openxmlformats.org/drawingml/2006/table">
            <a:tbl>
              <a:tblPr firstRow="1" bandRow="1"/>
              <a:tblGrid>
                <a:gridCol w="465455">
                  <a:extLst>
                    <a:ext uri="{9D8B030D-6E8A-4147-A177-3AD203B41FA5}">
                      <a16:colId xmlns:a16="http://schemas.microsoft.com/office/drawing/2014/main" val="20000"/>
                    </a:ext>
                  </a:extLst>
                </a:gridCol>
                <a:gridCol w="718457">
                  <a:extLst>
                    <a:ext uri="{9D8B030D-6E8A-4147-A177-3AD203B41FA5}">
                      <a16:colId xmlns:a16="http://schemas.microsoft.com/office/drawing/2014/main" val="20001"/>
                    </a:ext>
                  </a:extLst>
                </a:gridCol>
                <a:gridCol w="718457">
                  <a:extLst>
                    <a:ext uri="{9D8B030D-6E8A-4147-A177-3AD203B41FA5}">
                      <a16:colId xmlns:a16="http://schemas.microsoft.com/office/drawing/2014/main" val="20002"/>
                    </a:ext>
                  </a:extLst>
                </a:gridCol>
                <a:gridCol w="718457">
                  <a:extLst>
                    <a:ext uri="{9D8B030D-6E8A-4147-A177-3AD203B41FA5}">
                      <a16:colId xmlns:a16="http://schemas.microsoft.com/office/drawing/2014/main" val="20003"/>
                    </a:ext>
                  </a:extLst>
                </a:gridCol>
                <a:gridCol w="718457">
                  <a:extLst>
                    <a:ext uri="{9D8B030D-6E8A-4147-A177-3AD203B41FA5}">
                      <a16:colId xmlns:a16="http://schemas.microsoft.com/office/drawing/2014/main" val="20004"/>
                    </a:ext>
                  </a:extLst>
                </a:gridCol>
                <a:gridCol w="718457">
                  <a:extLst>
                    <a:ext uri="{9D8B030D-6E8A-4147-A177-3AD203B41FA5}">
                      <a16:colId xmlns:a16="http://schemas.microsoft.com/office/drawing/2014/main" val="20005"/>
                    </a:ext>
                  </a:extLst>
                </a:gridCol>
                <a:gridCol w="718457">
                  <a:extLst>
                    <a:ext uri="{9D8B030D-6E8A-4147-A177-3AD203B41FA5}">
                      <a16:colId xmlns:a16="http://schemas.microsoft.com/office/drawing/2014/main" val="20006"/>
                    </a:ext>
                  </a:extLst>
                </a:gridCol>
              </a:tblGrid>
              <a:tr h="370840">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gridSpan="5">
                  <a:txBody>
                    <a:bodyPr/>
                    <a:lstStyle/>
                    <a:p>
                      <a:pPr algn="ctr"/>
                      <a:r>
                        <a:rPr lang="en-US" i="1" dirty="0" err="1">
                          <a:latin typeface="Times New Roman" panose="02020603050405020304" pitchFamily="18" charset="0"/>
                          <a:cs typeface="Times New Roman" panose="02020603050405020304" pitchFamily="18" charset="0"/>
                        </a:rPr>
                        <a:t>i</a:t>
                      </a:r>
                      <a:endParaRPr lang="en-US" i="1"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0</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1</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2</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3</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4</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rowSpan="6">
                  <a:txBody>
                    <a:bodyPr/>
                    <a:lstStyle/>
                    <a:p>
                      <a:pPr algn="ctr"/>
                      <a:r>
                        <a:rPr lang="en-US" i="1" dirty="0">
                          <a:latin typeface="Times New Roman" panose="02020603050405020304" pitchFamily="18" charset="0"/>
                          <a:cs typeface="Times New Roman" panose="02020603050405020304" pitchFamily="18" charset="0"/>
                        </a:rPr>
                        <a:t>W</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0</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ECFF"/>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1</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2</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ECFF"/>
                    </a:solidFill>
                  </a:tcPr>
                </a:tc>
                <a:tc>
                  <a:txBody>
                    <a:bodyPr/>
                    <a:lstStyle/>
                    <a:p>
                      <a:pPr algn="ctr"/>
                      <a:r>
                        <a:rPr kumimoji="0" lang="en-US" b="1" kern="1200" dirty="0">
                          <a:solidFill>
                            <a:srgbClr val="0000FF"/>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3</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4</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5</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6" name="TextBox 5"/>
          <p:cNvSpPr txBox="1"/>
          <p:nvPr/>
        </p:nvSpPr>
        <p:spPr>
          <a:xfrm>
            <a:off x="3200400" y="4858942"/>
            <a:ext cx="5181600" cy="1846659"/>
          </a:xfrm>
          <a:prstGeom prst="rect">
            <a:avLst/>
          </a:prstGeom>
          <a:noFill/>
        </p:spPr>
        <p:txBody>
          <a:bodyPr wrap="square" rtlCol="0">
            <a:spAutoFit/>
          </a:bodyPr>
          <a:lstStyle/>
          <a:p>
            <a:r>
              <a:rPr lang="en-US" sz="1600" b="1" dirty="0"/>
              <a:t>if</a:t>
            </a:r>
            <a:r>
              <a:rPr lang="en-US" sz="1600" i="1" dirty="0"/>
              <a:t> </a:t>
            </a:r>
            <a:r>
              <a:rPr lang="en-US" sz="1600" b="1" i="1" dirty="0">
                <a:solidFill>
                  <a:srgbClr val="FF0000"/>
                </a:solidFill>
              </a:rPr>
              <a:t>w</a:t>
            </a:r>
            <a:r>
              <a:rPr lang="en-US" sz="1600" b="1" i="1" baseline="-25000" dirty="0">
                <a:solidFill>
                  <a:srgbClr val="FF0000"/>
                </a:solidFill>
              </a:rPr>
              <a:t>i</a:t>
            </a:r>
            <a:r>
              <a:rPr lang="en-US" sz="1600" b="1" i="1" dirty="0">
                <a:solidFill>
                  <a:srgbClr val="FF0000"/>
                </a:solidFill>
              </a:rPr>
              <a:t> </a:t>
            </a:r>
            <a:r>
              <a:rPr lang="en-US" sz="1600" b="1" dirty="0">
                <a:solidFill>
                  <a:srgbClr val="FF0000"/>
                </a:solidFill>
                <a:sym typeface="Symbol" panose="05050102010706020507" pitchFamily="18" charset="2"/>
              </a:rPr>
              <a:t> </a:t>
            </a:r>
            <a:r>
              <a:rPr lang="en-US" sz="1600" b="1" i="1" dirty="0">
                <a:solidFill>
                  <a:srgbClr val="FF0000"/>
                </a:solidFill>
                <a:sym typeface="Symbol" panose="05050102010706020507" pitchFamily="18" charset="2"/>
              </a:rPr>
              <a:t>w</a:t>
            </a:r>
            <a:r>
              <a:rPr lang="en-US" sz="1600" i="1" dirty="0">
                <a:sym typeface="Symbol" panose="05050102010706020507" pitchFamily="18" charset="2"/>
              </a:rPr>
              <a:t>	</a:t>
            </a:r>
            <a:r>
              <a:rPr lang="en-US" sz="1600" dirty="0">
                <a:sym typeface="Symbol" panose="05050102010706020507" pitchFamily="18" charset="2"/>
              </a:rPr>
              <a:t>// item </a:t>
            </a:r>
            <a:r>
              <a:rPr lang="en-US" sz="1600" i="1" dirty="0" err="1">
                <a:sym typeface="Symbol" panose="05050102010706020507" pitchFamily="18" charset="2"/>
              </a:rPr>
              <a:t>i</a:t>
            </a:r>
            <a:r>
              <a:rPr lang="en-US" sz="1600" dirty="0">
                <a:sym typeface="Symbol" panose="05050102010706020507" pitchFamily="18" charset="2"/>
              </a:rPr>
              <a:t> can be part of the solution</a:t>
            </a:r>
            <a:endParaRPr lang="en-US" sz="1600" i="1" dirty="0">
              <a:sym typeface="Symbol" panose="05050102010706020507" pitchFamily="18" charset="2"/>
            </a:endParaRPr>
          </a:p>
          <a:p>
            <a:r>
              <a:rPr lang="en-US" sz="1600" i="1" dirty="0">
                <a:sym typeface="Symbol" panose="05050102010706020507" pitchFamily="18" charset="2"/>
              </a:rPr>
              <a:t>	</a:t>
            </a:r>
            <a:r>
              <a:rPr lang="pl-PL" sz="1600" b="1" dirty="0">
                <a:sym typeface="Symbol" panose="05050102010706020507" pitchFamily="18" charset="2"/>
              </a:rPr>
              <a:t>if</a:t>
            </a:r>
            <a:r>
              <a:rPr lang="pl-PL" sz="1600" dirty="0">
                <a:sym typeface="Symbol" panose="05050102010706020507" pitchFamily="18" charset="2"/>
              </a:rPr>
              <a:t> </a:t>
            </a:r>
            <a:r>
              <a:rPr lang="pl-PL" sz="1600" b="1" i="1" dirty="0">
                <a:solidFill>
                  <a:srgbClr val="0000FF"/>
                </a:solidFill>
                <a:sym typeface="Symbol" panose="05050102010706020507" pitchFamily="18" charset="2"/>
              </a:rPr>
              <a:t>b</a:t>
            </a:r>
            <a:r>
              <a:rPr lang="pl-PL" sz="1600" b="1" i="1" baseline="-25000"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 + </a:t>
            </a:r>
            <a:r>
              <a:rPr lang="pl-PL" sz="1600" b="1" i="1" dirty="0">
                <a:solidFill>
                  <a:srgbClr val="0000FF"/>
                </a:solidFill>
                <a:sym typeface="Symbol" panose="05050102010706020507" pitchFamily="18" charset="2"/>
              </a:rPr>
              <a:t>B</a:t>
            </a:r>
            <a:r>
              <a:rPr lang="pl-PL" sz="1600" b="1" dirty="0">
                <a:solidFill>
                  <a:srgbClr val="0000FF"/>
                </a:solidFill>
                <a:sym typeface="Symbol" panose="05050102010706020507" pitchFamily="18" charset="2"/>
              </a:rPr>
              <a:t>[</a:t>
            </a:r>
            <a:r>
              <a:rPr lang="en-US" sz="1600" b="1" i="1" dirty="0" err="1">
                <a:solidFill>
                  <a:srgbClr val="0000FF"/>
                </a:solidFill>
                <a:sym typeface="Symbol" panose="05050102010706020507" pitchFamily="18" charset="2"/>
              </a:rPr>
              <a:t>i</a:t>
            </a:r>
            <a:r>
              <a:rPr lang="en-US" sz="1600" b="1" i="1" dirty="0">
                <a:solidFill>
                  <a:srgbClr val="0000FF"/>
                </a:solidFill>
                <a:sym typeface="Symbol" panose="05050102010706020507" pitchFamily="18" charset="2"/>
              </a:rPr>
              <a:t> </a:t>
            </a:r>
            <a:r>
              <a:rPr lang="pl-PL" sz="1600" b="1" dirty="0">
                <a:solidFill>
                  <a:srgbClr val="0000FF"/>
                </a:solidFill>
                <a:sym typeface="Symbol" panose="05050102010706020507" pitchFamily="18" charset="2"/>
              </a:rPr>
              <a:t></a:t>
            </a:r>
            <a:r>
              <a:rPr lang="en-US" sz="1600" b="1" dirty="0">
                <a:solidFill>
                  <a:srgbClr val="0000FF"/>
                </a:solidFill>
                <a:sym typeface="Symbol" panose="05050102010706020507" pitchFamily="18" charset="2"/>
              </a:rPr>
              <a:t> </a:t>
            </a:r>
            <a:r>
              <a:rPr lang="pl-PL" sz="1600" b="1" dirty="0">
                <a:solidFill>
                  <a:srgbClr val="0000FF"/>
                </a:solidFill>
                <a:sym typeface="Symbol" panose="05050102010706020507" pitchFamily="18" charset="2"/>
              </a:rPr>
              <a:t>1,</a:t>
            </a:r>
            <a:r>
              <a:rPr lang="pl-PL" sz="1600" b="1" i="1" dirty="0">
                <a:solidFill>
                  <a:srgbClr val="0000FF"/>
                </a:solidFill>
                <a:sym typeface="Symbol" panose="05050102010706020507" pitchFamily="18" charset="2"/>
              </a:rPr>
              <a:t>w</a:t>
            </a:r>
            <a:r>
              <a:rPr lang="en-US" sz="1600" b="1" i="1" dirty="0">
                <a:solidFill>
                  <a:srgbClr val="0000FF"/>
                </a:solidFill>
                <a:sym typeface="Symbol" panose="05050102010706020507" pitchFamily="18" charset="2"/>
              </a:rPr>
              <a:t> </a:t>
            </a:r>
            <a:r>
              <a:rPr lang="pl-PL" sz="1600" b="1" dirty="0">
                <a:solidFill>
                  <a:srgbClr val="0000FF"/>
                </a:solidFill>
                <a:sym typeface="Symbol" panose="05050102010706020507" pitchFamily="18" charset="2"/>
              </a:rPr>
              <a:t></a:t>
            </a:r>
            <a:r>
              <a:rPr lang="en-US" sz="1600" b="1" dirty="0">
                <a:solidFill>
                  <a:srgbClr val="0000FF"/>
                </a:solidFill>
                <a:sym typeface="Symbol" panose="05050102010706020507" pitchFamily="18" charset="2"/>
              </a:rPr>
              <a:t> </a:t>
            </a:r>
            <a:r>
              <a:rPr lang="pl-PL" sz="1600" b="1" i="1" dirty="0">
                <a:solidFill>
                  <a:srgbClr val="0000FF"/>
                </a:solidFill>
                <a:sym typeface="Symbol" panose="05050102010706020507" pitchFamily="18" charset="2"/>
              </a:rPr>
              <a:t>w</a:t>
            </a:r>
            <a:r>
              <a:rPr lang="pl-PL" sz="1600" b="1" i="1" baseline="-25000"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 &gt; </a:t>
            </a:r>
            <a:r>
              <a:rPr lang="pl-PL" sz="1600" b="1" i="1" dirty="0">
                <a:solidFill>
                  <a:srgbClr val="0000FF"/>
                </a:solidFill>
                <a:sym typeface="Symbol" panose="05050102010706020507" pitchFamily="18" charset="2"/>
              </a:rPr>
              <a:t>B</a:t>
            </a:r>
            <a:r>
              <a:rPr lang="pl-PL" sz="1600" b="1" dirty="0">
                <a:solidFill>
                  <a:srgbClr val="0000FF"/>
                </a:solidFill>
                <a:sym typeface="Symbol" panose="05050102010706020507" pitchFamily="18" charset="2"/>
              </a:rPr>
              <a:t>[</a:t>
            </a:r>
            <a:r>
              <a:rPr lang="pl-PL" sz="1600" b="1" i="1"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  1,</a:t>
            </a:r>
            <a:r>
              <a:rPr lang="en-US" sz="1600" b="1" dirty="0">
                <a:solidFill>
                  <a:srgbClr val="0000FF"/>
                </a:solidFill>
                <a:sym typeface="Symbol" panose="05050102010706020507" pitchFamily="18" charset="2"/>
              </a:rPr>
              <a:t> </a:t>
            </a:r>
            <a:r>
              <a:rPr lang="pl-PL" sz="1600" b="1" i="1" dirty="0">
                <a:solidFill>
                  <a:srgbClr val="0000FF"/>
                </a:solidFill>
                <a:sym typeface="Symbol" panose="05050102010706020507" pitchFamily="18" charset="2"/>
              </a:rPr>
              <a:t>w</a:t>
            </a:r>
            <a:r>
              <a:rPr lang="pl-PL" sz="1600" b="1" dirty="0">
                <a:solidFill>
                  <a:srgbClr val="0000FF"/>
                </a:solidFill>
                <a:sym typeface="Symbol" panose="05050102010706020507" pitchFamily="18" charset="2"/>
              </a:rPr>
              <a:t>]</a:t>
            </a:r>
          </a:p>
          <a:p>
            <a:r>
              <a:rPr lang="pl-PL" sz="1600" dirty="0">
                <a:sym typeface="Symbol" panose="05050102010706020507" pitchFamily="18" charset="2"/>
              </a:rPr>
              <a:t>		</a:t>
            </a:r>
            <a:r>
              <a:rPr lang="pl-PL" sz="1600" b="1" i="1" dirty="0">
                <a:solidFill>
                  <a:srgbClr val="0000FF"/>
                </a:solidFill>
                <a:sym typeface="Symbol" panose="05050102010706020507" pitchFamily="18" charset="2"/>
              </a:rPr>
              <a:t>B</a:t>
            </a:r>
            <a:r>
              <a:rPr lang="pl-PL" sz="1600" b="1" dirty="0">
                <a:solidFill>
                  <a:srgbClr val="0000FF"/>
                </a:solidFill>
                <a:sym typeface="Symbol" panose="05050102010706020507" pitchFamily="18" charset="2"/>
              </a:rPr>
              <a:t>[</a:t>
            </a:r>
            <a:r>
              <a:rPr lang="pl-PL" sz="1600" b="1" i="1"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a:t>
            </a:r>
            <a:r>
              <a:rPr lang="en-US" sz="1600" b="1" dirty="0">
                <a:solidFill>
                  <a:srgbClr val="0000FF"/>
                </a:solidFill>
                <a:sym typeface="Symbol" panose="05050102010706020507" pitchFamily="18" charset="2"/>
              </a:rPr>
              <a:t> </a:t>
            </a:r>
            <a:r>
              <a:rPr lang="pl-PL" sz="1600" b="1" i="1" dirty="0">
                <a:solidFill>
                  <a:srgbClr val="0000FF"/>
                </a:solidFill>
                <a:sym typeface="Symbol" panose="05050102010706020507" pitchFamily="18" charset="2"/>
              </a:rPr>
              <a:t>w</a:t>
            </a:r>
            <a:r>
              <a:rPr lang="pl-PL" sz="1600" b="1" dirty="0">
                <a:solidFill>
                  <a:srgbClr val="0000FF"/>
                </a:solidFill>
                <a:sym typeface="Symbol" panose="05050102010706020507" pitchFamily="18" charset="2"/>
              </a:rPr>
              <a:t>] = </a:t>
            </a:r>
            <a:r>
              <a:rPr lang="pl-PL" sz="1600" b="1" i="1" dirty="0">
                <a:solidFill>
                  <a:srgbClr val="0000FF"/>
                </a:solidFill>
                <a:sym typeface="Symbol" panose="05050102010706020507" pitchFamily="18" charset="2"/>
              </a:rPr>
              <a:t>b</a:t>
            </a:r>
            <a:r>
              <a:rPr lang="pl-PL" sz="1600" b="1" i="1" baseline="-25000"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 + </a:t>
            </a:r>
            <a:r>
              <a:rPr lang="pl-PL" sz="1600" b="1" i="1" dirty="0">
                <a:solidFill>
                  <a:srgbClr val="0000FF"/>
                </a:solidFill>
                <a:sym typeface="Symbol" panose="05050102010706020507" pitchFamily="18" charset="2"/>
              </a:rPr>
              <a:t>B</a:t>
            </a:r>
            <a:r>
              <a:rPr lang="pl-PL" sz="1600" b="1" dirty="0">
                <a:solidFill>
                  <a:srgbClr val="0000FF"/>
                </a:solidFill>
                <a:sym typeface="Symbol" panose="05050102010706020507" pitchFamily="18" charset="2"/>
              </a:rPr>
              <a:t>[</a:t>
            </a:r>
            <a:r>
              <a:rPr lang="pl-PL" sz="1600" b="1" i="1"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  1,</a:t>
            </a:r>
            <a:r>
              <a:rPr lang="en-US" sz="1600" b="1" dirty="0">
                <a:solidFill>
                  <a:srgbClr val="0000FF"/>
                </a:solidFill>
                <a:sym typeface="Symbol" panose="05050102010706020507" pitchFamily="18" charset="2"/>
              </a:rPr>
              <a:t> </a:t>
            </a:r>
            <a:r>
              <a:rPr lang="pl-PL" sz="1600" b="1" i="1" dirty="0">
                <a:solidFill>
                  <a:srgbClr val="0000FF"/>
                </a:solidFill>
                <a:sym typeface="Symbol" panose="05050102010706020507" pitchFamily="18" charset="2"/>
              </a:rPr>
              <a:t>w</a:t>
            </a:r>
            <a:r>
              <a:rPr lang="en-US" sz="1600" b="1" i="1" dirty="0">
                <a:solidFill>
                  <a:srgbClr val="0000FF"/>
                </a:solidFill>
                <a:sym typeface="Symbol" panose="05050102010706020507" pitchFamily="18" charset="2"/>
              </a:rPr>
              <a:t> </a:t>
            </a:r>
            <a:r>
              <a:rPr lang="pl-PL" sz="1600" b="1" dirty="0">
                <a:solidFill>
                  <a:srgbClr val="0000FF"/>
                </a:solidFill>
                <a:sym typeface="Symbol" panose="05050102010706020507" pitchFamily="18" charset="2"/>
              </a:rPr>
              <a:t></a:t>
            </a:r>
            <a:r>
              <a:rPr lang="en-US" sz="1600" b="1" dirty="0">
                <a:solidFill>
                  <a:srgbClr val="0000FF"/>
                </a:solidFill>
                <a:sym typeface="Symbol" panose="05050102010706020507" pitchFamily="18" charset="2"/>
              </a:rPr>
              <a:t> </a:t>
            </a:r>
            <a:r>
              <a:rPr lang="pl-PL" sz="1600" b="1" i="1" dirty="0">
                <a:solidFill>
                  <a:srgbClr val="0000FF"/>
                </a:solidFill>
                <a:sym typeface="Symbol" panose="05050102010706020507" pitchFamily="18" charset="2"/>
              </a:rPr>
              <a:t>w</a:t>
            </a:r>
            <a:r>
              <a:rPr lang="pl-PL" sz="1600" b="1" i="1" baseline="-25000"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a:t>
            </a:r>
          </a:p>
          <a:p>
            <a:r>
              <a:rPr lang="pl-PL" sz="1600" dirty="0">
                <a:sym typeface="Symbol" panose="05050102010706020507" pitchFamily="18" charset="2"/>
              </a:rPr>
              <a:t>	</a:t>
            </a:r>
            <a:r>
              <a:rPr lang="pl-PL" sz="1600" b="1" dirty="0">
                <a:sym typeface="Symbol" panose="05050102010706020507" pitchFamily="18" charset="2"/>
              </a:rPr>
              <a:t>else</a:t>
            </a:r>
          </a:p>
          <a:p>
            <a:r>
              <a:rPr lang="pl-PL" sz="1600" dirty="0">
                <a:sym typeface="Symbol" panose="05050102010706020507" pitchFamily="18" charset="2"/>
              </a:rPr>
              <a:t>		</a:t>
            </a:r>
            <a:r>
              <a:rPr lang="en-US" sz="1600" i="1" dirty="0">
                <a:sym typeface="Symbol" panose="05050102010706020507" pitchFamily="18" charset="2"/>
              </a:rPr>
              <a:t> B</a:t>
            </a:r>
            <a:r>
              <a:rPr lang="en-US" sz="1600" dirty="0">
                <a:sym typeface="Symbol" panose="05050102010706020507" pitchFamily="18" charset="2"/>
              </a:rPr>
              <a:t>[</a:t>
            </a:r>
            <a:r>
              <a:rPr lang="en-US" sz="1600" i="1" dirty="0" err="1">
                <a:sym typeface="Symbol" panose="05050102010706020507" pitchFamily="18" charset="2"/>
              </a:rPr>
              <a:t>i</a:t>
            </a:r>
            <a:r>
              <a:rPr lang="en-US" sz="1600" i="1" dirty="0">
                <a:sym typeface="Symbol" panose="05050102010706020507" pitchFamily="18" charset="2"/>
              </a:rPr>
              <a:t>, w</a:t>
            </a:r>
            <a:r>
              <a:rPr lang="en-US" sz="1600" dirty="0">
                <a:sym typeface="Symbol" panose="05050102010706020507" pitchFamily="18" charset="2"/>
              </a:rPr>
              <a:t>]</a:t>
            </a:r>
            <a:r>
              <a:rPr lang="en-US" sz="1600" i="1" dirty="0">
                <a:sym typeface="Symbol" panose="05050102010706020507" pitchFamily="18" charset="2"/>
              </a:rPr>
              <a:t> </a:t>
            </a:r>
            <a:r>
              <a:rPr lang="en-US" sz="1600" dirty="0">
                <a:sym typeface="Symbol" panose="05050102010706020507" pitchFamily="18" charset="2"/>
              </a:rPr>
              <a:t>= </a:t>
            </a:r>
            <a:r>
              <a:rPr lang="en-US" sz="1600" i="1" dirty="0">
                <a:sym typeface="Symbol" panose="05050102010706020507" pitchFamily="18" charset="2"/>
              </a:rPr>
              <a:t>B</a:t>
            </a:r>
            <a:r>
              <a:rPr lang="en-US" sz="1600" dirty="0">
                <a:sym typeface="Symbol" panose="05050102010706020507" pitchFamily="18" charset="2"/>
              </a:rPr>
              <a:t>[</a:t>
            </a:r>
            <a:r>
              <a:rPr lang="en-US" sz="1600" i="1" dirty="0" err="1">
                <a:sym typeface="Symbol" panose="05050102010706020507" pitchFamily="18" charset="2"/>
              </a:rPr>
              <a:t>i</a:t>
            </a:r>
            <a:r>
              <a:rPr lang="pl-PL" sz="1600" b="1" dirty="0">
                <a:solidFill>
                  <a:srgbClr val="0000FF"/>
                </a:solidFill>
                <a:sym typeface="Symbol" panose="05050102010706020507" pitchFamily="18" charset="2"/>
              </a:rPr>
              <a:t>  </a:t>
            </a:r>
            <a:r>
              <a:rPr lang="en-US" sz="1600" dirty="0">
                <a:sym typeface="Symbol" panose="05050102010706020507" pitchFamily="18" charset="2"/>
              </a:rPr>
              <a:t>1, </a:t>
            </a:r>
            <a:r>
              <a:rPr lang="en-US" sz="1600" i="1" dirty="0">
                <a:sym typeface="Symbol" panose="05050102010706020507" pitchFamily="18" charset="2"/>
              </a:rPr>
              <a:t>w</a:t>
            </a:r>
            <a:r>
              <a:rPr lang="en-US" sz="1600" dirty="0">
                <a:sym typeface="Symbol" panose="05050102010706020507" pitchFamily="18" charset="2"/>
              </a:rPr>
              <a:t>]</a:t>
            </a:r>
          </a:p>
          <a:p>
            <a:r>
              <a:rPr lang="en-US" sz="1600" b="1" dirty="0">
                <a:sym typeface="Symbol" panose="05050102010706020507" pitchFamily="18" charset="2"/>
              </a:rPr>
              <a:t>else</a:t>
            </a:r>
          </a:p>
          <a:p>
            <a:r>
              <a:rPr lang="en-US" sz="1600" i="1" dirty="0">
                <a:sym typeface="Symbol" panose="05050102010706020507" pitchFamily="18" charset="2"/>
              </a:rPr>
              <a:t>	B</a:t>
            </a:r>
            <a:r>
              <a:rPr lang="en-US" sz="1600" dirty="0">
                <a:sym typeface="Symbol" panose="05050102010706020507" pitchFamily="18" charset="2"/>
              </a:rPr>
              <a:t>[</a:t>
            </a:r>
            <a:r>
              <a:rPr lang="en-US" sz="1600" i="1" dirty="0" err="1">
                <a:sym typeface="Symbol" panose="05050102010706020507" pitchFamily="18" charset="2"/>
              </a:rPr>
              <a:t>i</a:t>
            </a:r>
            <a:r>
              <a:rPr lang="en-US" sz="1600" i="1" dirty="0">
                <a:sym typeface="Symbol" panose="05050102010706020507" pitchFamily="18" charset="2"/>
              </a:rPr>
              <a:t>, w</a:t>
            </a:r>
            <a:r>
              <a:rPr lang="en-US" sz="1600" dirty="0">
                <a:sym typeface="Symbol" panose="05050102010706020507" pitchFamily="18" charset="2"/>
              </a:rPr>
              <a:t>]</a:t>
            </a:r>
            <a:r>
              <a:rPr lang="en-US" sz="1600" i="1" dirty="0">
                <a:sym typeface="Symbol" panose="05050102010706020507" pitchFamily="18" charset="2"/>
              </a:rPr>
              <a:t> </a:t>
            </a:r>
            <a:r>
              <a:rPr lang="en-US" sz="1600" dirty="0">
                <a:sym typeface="Symbol" panose="05050102010706020507" pitchFamily="18" charset="2"/>
              </a:rPr>
              <a:t>= </a:t>
            </a:r>
            <a:r>
              <a:rPr lang="en-US" sz="1600" i="1" dirty="0">
                <a:sym typeface="Symbol" panose="05050102010706020507" pitchFamily="18" charset="2"/>
              </a:rPr>
              <a:t>B</a:t>
            </a:r>
            <a:r>
              <a:rPr lang="en-US" sz="1600" dirty="0">
                <a:sym typeface="Symbol" panose="05050102010706020507" pitchFamily="18" charset="2"/>
              </a:rPr>
              <a:t>[</a:t>
            </a:r>
            <a:r>
              <a:rPr lang="en-US" sz="1600" i="1" dirty="0" err="1">
                <a:sym typeface="Symbol" panose="05050102010706020507" pitchFamily="18" charset="2"/>
              </a:rPr>
              <a:t>i</a:t>
            </a:r>
            <a:r>
              <a:rPr lang="pl-PL" sz="1600" b="1" dirty="0">
                <a:solidFill>
                  <a:srgbClr val="0000FF"/>
                </a:solidFill>
                <a:sym typeface="Symbol" panose="05050102010706020507" pitchFamily="18" charset="2"/>
              </a:rPr>
              <a:t>  </a:t>
            </a:r>
            <a:r>
              <a:rPr lang="en-US" sz="1600" dirty="0">
                <a:sym typeface="Symbol" panose="05050102010706020507" pitchFamily="18" charset="2"/>
              </a:rPr>
              <a:t>1, </a:t>
            </a:r>
            <a:r>
              <a:rPr lang="en-US" sz="1600" i="1" dirty="0">
                <a:sym typeface="Symbol" panose="05050102010706020507" pitchFamily="18" charset="2"/>
              </a:rPr>
              <a:t>w</a:t>
            </a:r>
            <a:r>
              <a:rPr lang="en-US" sz="1600" dirty="0">
                <a:sym typeface="Symbol" panose="05050102010706020507" pitchFamily="18" charset="2"/>
              </a:rPr>
              <a:t>]	</a:t>
            </a:r>
            <a:r>
              <a:rPr lang="en-US" sz="1600" i="1" dirty="0">
                <a:sym typeface="Symbol" panose="05050102010706020507" pitchFamily="18" charset="2"/>
              </a:rPr>
              <a:t>// </a:t>
            </a:r>
            <a:r>
              <a:rPr lang="en-US" sz="1600" i="1" dirty="0"/>
              <a:t>w</a:t>
            </a:r>
            <a:r>
              <a:rPr lang="en-US" sz="1600" i="1" baseline="-25000" dirty="0"/>
              <a:t>i</a:t>
            </a:r>
            <a:r>
              <a:rPr lang="en-US" sz="1600" i="1" dirty="0"/>
              <a:t> </a:t>
            </a:r>
            <a:r>
              <a:rPr lang="en-US" sz="1600" dirty="0">
                <a:sym typeface="Symbol" panose="05050102010706020507" pitchFamily="18" charset="2"/>
              </a:rPr>
              <a:t>&gt; </a:t>
            </a:r>
            <a:r>
              <a:rPr lang="en-US" sz="1600" i="1" dirty="0">
                <a:sym typeface="Symbol" panose="05050102010706020507" pitchFamily="18" charset="2"/>
              </a:rPr>
              <a:t>w</a:t>
            </a:r>
          </a:p>
        </p:txBody>
      </p:sp>
      <p:sp>
        <p:nvSpPr>
          <p:cNvPr id="3" name="TextBox 2"/>
          <p:cNvSpPr txBox="1"/>
          <p:nvPr/>
        </p:nvSpPr>
        <p:spPr>
          <a:xfrm>
            <a:off x="8991600" y="1295400"/>
            <a:ext cx="1371600" cy="2308324"/>
          </a:xfrm>
          <a:prstGeom prst="rect">
            <a:avLst/>
          </a:prstGeom>
          <a:noFill/>
        </p:spPr>
        <p:txBody>
          <a:bodyPr wrap="square" rtlCol="0">
            <a:spAutoFit/>
          </a:bodyPr>
          <a:lstStyle/>
          <a:p>
            <a:pPr algn="ctr"/>
            <a:r>
              <a:rPr lang="en-US" sz="2400" dirty="0"/>
              <a:t>Items:</a:t>
            </a:r>
          </a:p>
          <a:p>
            <a:r>
              <a:rPr lang="en-US" sz="2400" dirty="0"/>
              <a:t>  (</a:t>
            </a:r>
            <a:r>
              <a:rPr lang="en-US" sz="2400" i="1" dirty="0"/>
              <a:t>w</a:t>
            </a:r>
            <a:r>
              <a:rPr lang="en-US" sz="2400" i="1" baseline="-25000" dirty="0"/>
              <a:t>i</a:t>
            </a:r>
            <a:r>
              <a:rPr lang="en-US" sz="2400" dirty="0"/>
              <a:t>, </a:t>
            </a:r>
            <a:r>
              <a:rPr lang="en-US" sz="2400" i="1" dirty="0"/>
              <a:t>b</a:t>
            </a:r>
            <a:r>
              <a:rPr lang="en-US" sz="2400" i="1" baseline="-25000" dirty="0"/>
              <a:t>i</a:t>
            </a:r>
            <a:r>
              <a:rPr lang="en-US" sz="2400" dirty="0"/>
              <a:t>)</a:t>
            </a:r>
          </a:p>
          <a:p>
            <a:r>
              <a:rPr lang="en-US" sz="2400" dirty="0">
                <a:latin typeface="Times New Roman" panose="02020603050405020304" pitchFamily="18" charset="0"/>
                <a:cs typeface="Times New Roman" panose="02020603050405020304" pitchFamily="18" charset="0"/>
              </a:rPr>
              <a:t>1: (2, 3)</a:t>
            </a:r>
          </a:p>
          <a:p>
            <a:r>
              <a:rPr lang="en-US" sz="2400" dirty="0">
                <a:latin typeface="Times New Roman" panose="02020603050405020304" pitchFamily="18" charset="0"/>
                <a:cs typeface="Times New Roman" panose="02020603050405020304" pitchFamily="18" charset="0"/>
              </a:rPr>
              <a:t>2: (3, 4)</a:t>
            </a:r>
          </a:p>
          <a:p>
            <a:r>
              <a:rPr lang="en-US" sz="2400" dirty="0">
                <a:latin typeface="Times New Roman" panose="02020603050405020304" pitchFamily="18" charset="0"/>
                <a:cs typeface="Times New Roman" panose="02020603050405020304" pitchFamily="18" charset="0"/>
              </a:rPr>
              <a:t>3: (4, 5) </a:t>
            </a:r>
          </a:p>
          <a:p>
            <a:r>
              <a:rPr lang="en-US" sz="2400" dirty="0">
                <a:latin typeface="Times New Roman" panose="02020603050405020304" pitchFamily="18" charset="0"/>
                <a:cs typeface="Times New Roman" panose="02020603050405020304" pitchFamily="18" charset="0"/>
              </a:rPr>
              <a:t>4: (5, 6)</a:t>
            </a:r>
          </a:p>
        </p:txBody>
      </p:sp>
      <p:sp>
        <p:nvSpPr>
          <p:cNvPr id="8" name="TextBox 7"/>
          <p:cNvSpPr txBox="1"/>
          <p:nvPr/>
        </p:nvSpPr>
        <p:spPr>
          <a:xfrm>
            <a:off x="7315200" y="2785408"/>
            <a:ext cx="1828800" cy="1938992"/>
          </a:xfrm>
          <a:prstGeom prst="rect">
            <a:avLst/>
          </a:prstGeom>
          <a:noFill/>
        </p:spPr>
        <p:txBody>
          <a:bodyPr wrap="square" rtlCol="0">
            <a:spAutoFit/>
          </a:bodyPr>
          <a:lstStyle/>
          <a:p>
            <a:r>
              <a:rPr lang="en-US" sz="2400" i="1"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1</a:t>
            </a:r>
          </a:p>
          <a:p>
            <a:r>
              <a:rPr lang="en-US" sz="2400" i="1" dirty="0">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2</a:t>
            </a:r>
            <a:endParaRPr lang="pl-PL" sz="2400" dirty="0">
              <a:solidFill>
                <a:srgbClr val="FF0000"/>
              </a:solidFill>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2</a:t>
            </a:r>
          </a:p>
          <a:p>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3</a:t>
            </a:r>
          </a:p>
          <a:p>
            <a:r>
              <a:rPr lang="en-US" sz="2400" i="1" dirty="0">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sym typeface="Symbol" panose="05050102010706020507" pitchFamily="18" charset="2"/>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 </a:t>
            </a:r>
            <a:r>
              <a:rPr lang="pl-PL" sz="2400" i="1"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1</a:t>
            </a:r>
            <a:r>
              <a:rPr lang="pl-PL"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0</a:t>
            </a:r>
            <a:endParaRPr lang="pl-PL"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8915400" y="2060550"/>
            <a:ext cx="1295400" cy="3778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3962400" y="2785408"/>
            <a:ext cx="457200" cy="567392"/>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590800" y="2057400"/>
            <a:ext cx="914400" cy="369332"/>
          </a:xfrm>
          <a:prstGeom prst="rect">
            <a:avLst/>
          </a:prstGeom>
          <a:noFill/>
        </p:spPr>
        <p:txBody>
          <a:bodyPr wrap="square" rtlCol="0">
            <a:spAutoFit/>
          </a:bodyPr>
          <a:lstStyle/>
          <a:p>
            <a:r>
              <a:rPr lang="en-US" i="1" dirty="0">
                <a:solidFill>
                  <a:srgbClr val="0000FF"/>
                </a:solidFill>
              </a:rPr>
              <a:t>B</a:t>
            </a:r>
            <a:r>
              <a:rPr lang="en-US" dirty="0">
                <a:solidFill>
                  <a:srgbClr val="0000FF"/>
                </a:solidFill>
              </a:rPr>
              <a:t>(</a:t>
            </a:r>
            <a:r>
              <a:rPr lang="en-US" i="1" dirty="0" err="1">
                <a:solidFill>
                  <a:srgbClr val="0000FF"/>
                </a:solidFill>
              </a:rPr>
              <a:t>i</a:t>
            </a:r>
            <a:r>
              <a:rPr lang="en-US" dirty="0">
                <a:solidFill>
                  <a:srgbClr val="0000FF"/>
                </a:solidFill>
              </a:rPr>
              <a:t>, </a:t>
            </a:r>
            <a:r>
              <a:rPr lang="en-US" i="1" dirty="0">
                <a:solidFill>
                  <a:srgbClr val="0000FF"/>
                </a:solidFill>
              </a:rPr>
              <a:t>W</a:t>
            </a:r>
            <a:r>
              <a:rPr lang="en-US" dirty="0">
                <a:solidFill>
                  <a:srgbClr val="0000FF"/>
                </a:solidFill>
              </a:rPr>
              <a:t>)</a:t>
            </a:r>
          </a:p>
        </p:txBody>
      </p:sp>
      <p:sp>
        <p:nvSpPr>
          <p:cNvPr id="5" name="Slide Number Placeholder 4"/>
          <p:cNvSpPr>
            <a:spLocks noGrp="1"/>
          </p:cNvSpPr>
          <p:nvPr>
            <p:ph type="sldNum" sz="quarter" idx="12"/>
          </p:nvPr>
        </p:nvSpPr>
        <p:spPr/>
        <p:txBody>
          <a:bodyPr/>
          <a:lstStyle/>
          <a:p>
            <a:fld id="{1A83A65E-54C3-4843-A44A-4A9122A8B46A}" type="slidenum">
              <a:rPr lang="en-US" smtClean="0"/>
              <a:pPr/>
              <a:t>19</a:t>
            </a:fld>
            <a:endParaRPr lang="en-US"/>
          </a:p>
        </p:txBody>
      </p:sp>
    </p:spTree>
    <p:extLst>
      <p:ext uri="{BB962C8B-B14F-4D97-AF65-F5344CB8AC3E}">
        <p14:creationId xmlns:p14="http://schemas.microsoft.com/office/powerpoint/2010/main" val="1809125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Knapsack problem</a:t>
            </a:r>
          </a:p>
        </p:txBody>
      </p:sp>
      <p:sp>
        <p:nvSpPr>
          <p:cNvPr id="3" name="Content Placeholder 2"/>
          <p:cNvSpPr>
            <a:spLocks noGrp="1"/>
          </p:cNvSpPr>
          <p:nvPr>
            <p:ph idx="1"/>
          </p:nvPr>
        </p:nvSpPr>
        <p:spPr/>
        <p:txBody>
          <a:bodyPr/>
          <a:lstStyle/>
          <a:p>
            <a:r>
              <a:rPr lang="en-US" dirty="0"/>
              <a:t>Given some items, pack the knapsack to get the maximum total value. Each item has some weight and some value. Total weight that we can carry is no more than some fixed number </a:t>
            </a:r>
            <a:r>
              <a:rPr lang="en-US" i="1" dirty="0"/>
              <a:t>W</a:t>
            </a:r>
            <a:r>
              <a:rPr lang="en-US" dirty="0"/>
              <a:t> (</a:t>
            </a:r>
            <a:r>
              <a:rPr lang="en-US" dirty="0">
                <a:sym typeface="Symbol" panose="05050102010706020507" pitchFamily="18" charset="2"/>
              </a:rPr>
              <a:t></a:t>
            </a:r>
            <a:r>
              <a:rPr lang="en-US" i="1" dirty="0" err="1">
                <a:sym typeface="Symbol" panose="05050102010706020507" pitchFamily="18" charset="2"/>
              </a:rPr>
              <a:t>w</a:t>
            </a:r>
            <a:r>
              <a:rPr lang="en-US" i="1" baseline="-25000" dirty="0" err="1">
                <a:sym typeface="Symbol" panose="05050102010706020507" pitchFamily="18" charset="2"/>
              </a:rPr>
              <a:t>i</a:t>
            </a:r>
            <a:r>
              <a:rPr lang="en-US" dirty="0">
                <a:sym typeface="Symbol" panose="05050102010706020507" pitchFamily="18" charset="2"/>
              </a:rPr>
              <a:t>  </a:t>
            </a:r>
            <a:r>
              <a:rPr lang="en-US" i="1" dirty="0">
                <a:sym typeface="Symbol" panose="05050102010706020507" pitchFamily="18" charset="2"/>
              </a:rPr>
              <a:t>W</a:t>
            </a:r>
            <a:r>
              <a:rPr lang="en-US" dirty="0">
                <a:sym typeface="Symbol" panose="05050102010706020507" pitchFamily="18" charset="2"/>
              </a:rPr>
              <a:t>).</a:t>
            </a:r>
            <a:r>
              <a:rPr lang="en-US" dirty="0"/>
              <a:t> So we must consider weights of items as well as their value.</a:t>
            </a:r>
          </a:p>
        </p:txBody>
      </p:sp>
      <p:graphicFrame>
        <p:nvGraphicFramePr>
          <p:cNvPr id="5" name="Table 4"/>
          <p:cNvGraphicFramePr>
            <a:graphicFrameLocks noGrp="1"/>
          </p:cNvGraphicFramePr>
          <p:nvPr>
            <p:extLst>
              <p:ext uri="{D42A27DB-BD31-4B8C-83A1-F6EECF244321}">
                <p14:modId xmlns:p14="http://schemas.microsoft.com/office/powerpoint/2010/main" val="1566063714"/>
              </p:ext>
            </p:extLst>
          </p:nvPr>
        </p:nvGraphicFramePr>
        <p:xfrm>
          <a:off x="3200401" y="4343400"/>
          <a:ext cx="5402389" cy="1483360"/>
        </p:xfrm>
        <a:graphic>
          <a:graphicData uri="http://schemas.openxmlformats.org/drawingml/2006/table">
            <a:tbl>
              <a:tblPr firstRow="1" bandRow="1"/>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897189">
                  <a:extLst>
                    <a:ext uri="{9D8B030D-6E8A-4147-A177-3AD203B41FA5}">
                      <a16:colId xmlns:a16="http://schemas.microsoft.com/office/drawing/2014/main" val="20002"/>
                    </a:ext>
                  </a:extLst>
                </a:gridCol>
              </a:tblGrid>
              <a:tr h="370840">
                <a:tc>
                  <a:txBody>
                    <a:bodyPr/>
                    <a:lstStyle/>
                    <a:p>
                      <a:pPr algn="ctr"/>
                      <a:r>
                        <a:rPr lang="en-US" sz="1800" dirty="0"/>
                        <a:t> Item # (</a:t>
                      </a:r>
                      <a:r>
                        <a:rPr lang="en-US" sz="1800" i="1" dirty="0" err="1"/>
                        <a:t>i</a:t>
                      </a:r>
                      <a:r>
                        <a:rPr lang="en-US" sz="1800" dirty="0"/>
                        <a:t>)</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Weight </a:t>
                      </a:r>
                      <a:r>
                        <a:rPr lang="en-US" sz="1800" baseline="0" dirty="0"/>
                        <a:t>(</a:t>
                      </a:r>
                      <a:r>
                        <a:rPr lang="en-US" sz="1800" i="1" baseline="0" dirty="0" err="1"/>
                        <a:t>w</a:t>
                      </a:r>
                      <a:r>
                        <a:rPr lang="en-US" sz="1800" i="1" baseline="-25000" dirty="0" err="1"/>
                        <a:t>i</a:t>
                      </a:r>
                      <a:r>
                        <a:rPr lang="en-US" sz="1800" baseline="0" dirty="0"/>
                        <a:t>)</a:t>
                      </a:r>
                      <a:endParaRPr lang="en-US" sz="1800" dirty="0"/>
                    </a:p>
                  </a:txBody>
                  <a:tcPr/>
                </a:tc>
                <a:tc>
                  <a:txBody>
                    <a:bodyPr/>
                    <a:lstStyle/>
                    <a:p>
                      <a:pPr algn="ctr"/>
                      <a:r>
                        <a:rPr lang="en-US" sz="1800" dirty="0"/>
                        <a:t>Benefit value (</a:t>
                      </a:r>
                      <a:r>
                        <a:rPr lang="en-US" i="1" dirty="0"/>
                        <a:t>b</a:t>
                      </a:r>
                      <a:r>
                        <a:rPr lang="en-US" i="1" baseline="-25000" dirty="0"/>
                        <a:t>i</a:t>
                      </a:r>
                      <a:r>
                        <a:rPr lang="en-US" dirty="0"/>
                        <a:t>)</a:t>
                      </a:r>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1</a:t>
                      </a:r>
                      <a:endParaRPr lang="en-US" dirty="0"/>
                    </a:p>
                  </a:txBody>
                  <a:tcPr/>
                </a:tc>
                <a:tc>
                  <a:txBody>
                    <a:bodyPr/>
                    <a:lstStyle/>
                    <a:p>
                      <a:pPr algn="ctr"/>
                      <a:r>
                        <a:rPr lang="en-US" sz="1800" dirty="0"/>
                        <a:t>1</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8</a:t>
                      </a:r>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6</a:t>
                      </a:r>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3</a:t>
                      </a:r>
                      <a:endParaRPr lang="en-US" dirty="0"/>
                    </a:p>
                  </a:txBody>
                  <a:tcPr/>
                </a:tc>
                <a:tc>
                  <a:txBody>
                    <a:bodyPr/>
                    <a:lstStyle/>
                    <a:p>
                      <a:pPr algn="ctr"/>
                      <a:r>
                        <a:rPr lang="en-US" sz="1800" dirty="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5</a:t>
                      </a:r>
                      <a:endParaRPr lang="en-US" dirty="0"/>
                    </a:p>
                  </a:txBody>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12"/>
          </p:nvPr>
        </p:nvSpPr>
        <p:spPr/>
        <p:txBody>
          <a:bodyPr/>
          <a:lstStyle/>
          <a:p>
            <a:fld id="{1A83A65E-54C3-4843-A44A-4A9122A8B46A}" type="slidenum">
              <a:rPr lang="en-US" smtClean="0"/>
              <a:pPr/>
              <a:t>2</a:t>
            </a:fld>
            <a:endParaRPr lang="en-US"/>
          </a:p>
        </p:txBody>
      </p:sp>
    </p:spTree>
    <p:extLst>
      <p:ext uri="{BB962C8B-B14F-4D97-AF65-F5344CB8AC3E}">
        <p14:creationId xmlns:p14="http://schemas.microsoft.com/office/powerpoint/2010/main" val="684055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graphicFrame>
        <p:nvGraphicFramePr>
          <p:cNvPr id="4" name="Table 3"/>
          <p:cNvGraphicFramePr>
            <a:graphicFrameLocks noGrp="1"/>
          </p:cNvGraphicFramePr>
          <p:nvPr>
            <p:extLst>
              <p:ext uri="{D42A27DB-BD31-4B8C-83A1-F6EECF244321}">
                <p14:modId xmlns:p14="http://schemas.microsoft.com/office/powerpoint/2010/main" val="1561309389"/>
              </p:ext>
            </p:extLst>
          </p:nvPr>
        </p:nvGraphicFramePr>
        <p:xfrm>
          <a:off x="2310404" y="1752600"/>
          <a:ext cx="4776197" cy="2966720"/>
        </p:xfrm>
        <a:graphic>
          <a:graphicData uri="http://schemas.openxmlformats.org/drawingml/2006/table">
            <a:tbl>
              <a:tblPr firstRow="1" bandRow="1"/>
              <a:tblGrid>
                <a:gridCol w="465455">
                  <a:extLst>
                    <a:ext uri="{9D8B030D-6E8A-4147-A177-3AD203B41FA5}">
                      <a16:colId xmlns:a16="http://schemas.microsoft.com/office/drawing/2014/main" val="20000"/>
                    </a:ext>
                  </a:extLst>
                </a:gridCol>
                <a:gridCol w="718457">
                  <a:extLst>
                    <a:ext uri="{9D8B030D-6E8A-4147-A177-3AD203B41FA5}">
                      <a16:colId xmlns:a16="http://schemas.microsoft.com/office/drawing/2014/main" val="20001"/>
                    </a:ext>
                  </a:extLst>
                </a:gridCol>
                <a:gridCol w="718457">
                  <a:extLst>
                    <a:ext uri="{9D8B030D-6E8A-4147-A177-3AD203B41FA5}">
                      <a16:colId xmlns:a16="http://schemas.microsoft.com/office/drawing/2014/main" val="20002"/>
                    </a:ext>
                  </a:extLst>
                </a:gridCol>
                <a:gridCol w="718457">
                  <a:extLst>
                    <a:ext uri="{9D8B030D-6E8A-4147-A177-3AD203B41FA5}">
                      <a16:colId xmlns:a16="http://schemas.microsoft.com/office/drawing/2014/main" val="20003"/>
                    </a:ext>
                  </a:extLst>
                </a:gridCol>
                <a:gridCol w="718457">
                  <a:extLst>
                    <a:ext uri="{9D8B030D-6E8A-4147-A177-3AD203B41FA5}">
                      <a16:colId xmlns:a16="http://schemas.microsoft.com/office/drawing/2014/main" val="20004"/>
                    </a:ext>
                  </a:extLst>
                </a:gridCol>
                <a:gridCol w="718457">
                  <a:extLst>
                    <a:ext uri="{9D8B030D-6E8A-4147-A177-3AD203B41FA5}">
                      <a16:colId xmlns:a16="http://schemas.microsoft.com/office/drawing/2014/main" val="20005"/>
                    </a:ext>
                  </a:extLst>
                </a:gridCol>
                <a:gridCol w="718457">
                  <a:extLst>
                    <a:ext uri="{9D8B030D-6E8A-4147-A177-3AD203B41FA5}">
                      <a16:colId xmlns:a16="http://schemas.microsoft.com/office/drawing/2014/main" val="20006"/>
                    </a:ext>
                  </a:extLst>
                </a:gridCol>
              </a:tblGrid>
              <a:tr h="370840">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gridSpan="5">
                  <a:txBody>
                    <a:bodyPr/>
                    <a:lstStyle/>
                    <a:p>
                      <a:pPr algn="ctr"/>
                      <a:r>
                        <a:rPr lang="en-US" i="1" dirty="0" err="1">
                          <a:latin typeface="Times New Roman" panose="02020603050405020304" pitchFamily="18" charset="0"/>
                          <a:cs typeface="Times New Roman" panose="02020603050405020304" pitchFamily="18" charset="0"/>
                        </a:rPr>
                        <a:t>i</a:t>
                      </a:r>
                      <a:endParaRPr lang="en-US" i="1"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0</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1</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2</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3</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4</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rowSpan="6">
                  <a:txBody>
                    <a:bodyPr/>
                    <a:lstStyle/>
                    <a:p>
                      <a:pPr algn="ctr"/>
                      <a:r>
                        <a:rPr lang="en-US" i="1" dirty="0">
                          <a:latin typeface="Times New Roman" panose="02020603050405020304" pitchFamily="18" charset="0"/>
                          <a:cs typeface="Times New Roman" panose="02020603050405020304" pitchFamily="18" charset="0"/>
                        </a:rPr>
                        <a:t>W</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0</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1</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ECFF"/>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2</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b="1" kern="1200" dirty="0">
                          <a:solidFill>
                            <a:srgbClr val="FF0000"/>
                          </a:solidFill>
                          <a:latin typeface="Times New Roman" panose="02020603050405020304" pitchFamily="18" charset="0"/>
                          <a:ea typeface="+mn-ea"/>
                          <a:cs typeface="Times New Roman" panose="02020603050405020304" pitchFamily="18" charset="0"/>
                        </a:rPr>
                        <a:t>3</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ECFF"/>
                    </a:solidFill>
                  </a:tcPr>
                </a:tc>
                <a:tc>
                  <a:txBody>
                    <a:bodyPr/>
                    <a:lstStyle/>
                    <a:p>
                      <a:pPr algn="ctr"/>
                      <a:r>
                        <a:rPr kumimoji="0" lang="en-US" b="1" kern="1200" dirty="0">
                          <a:solidFill>
                            <a:srgbClr val="0000FF"/>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b="0" kern="1200" dirty="0">
                          <a:solidFill>
                            <a:schemeClr val="tx1"/>
                          </a:solidFill>
                          <a:latin typeface="Times New Roman" panose="02020603050405020304" pitchFamily="18" charset="0"/>
                          <a:ea typeface="+mn-ea"/>
                          <a:cs typeface="Times New Roman" panose="02020603050405020304" pitchFamily="18" charset="0"/>
                        </a:rPr>
                        <a:t>4</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0" lang="en-US" b="1" kern="1200" dirty="0">
                        <a:solidFill>
                          <a:srgbClr val="0000FF"/>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5</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6" name="TextBox 5"/>
          <p:cNvSpPr txBox="1"/>
          <p:nvPr/>
        </p:nvSpPr>
        <p:spPr>
          <a:xfrm>
            <a:off x="3200400" y="4858942"/>
            <a:ext cx="5181600" cy="1846659"/>
          </a:xfrm>
          <a:prstGeom prst="rect">
            <a:avLst/>
          </a:prstGeom>
          <a:noFill/>
        </p:spPr>
        <p:txBody>
          <a:bodyPr wrap="square" rtlCol="0">
            <a:spAutoFit/>
          </a:bodyPr>
          <a:lstStyle/>
          <a:p>
            <a:r>
              <a:rPr lang="en-US" sz="1600" b="1" dirty="0"/>
              <a:t>if</a:t>
            </a:r>
            <a:r>
              <a:rPr lang="en-US" sz="1600" i="1" dirty="0"/>
              <a:t> </a:t>
            </a:r>
            <a:r>
              <a:rPr lang="en-US" sz="1600" b="1" i="1" dirty="0">
                <a:solidFill>
                  <a:srgbClr val="FF0000"/>
                </a:solidFill>
              </a:rPr>
              <a:t>w</a:t>
            </a:r>
            <a:r>
              <a:rPr lang="en-US" sz="1600" b="1" i="1" baseline="-25000" dirty="0">
                <a:solidFill>
                  <a:srgbClr val="FF0000"/>
                </a:solidFill>
              </a:rPr>
              <a:t>i</a:t>
            </a:r>
            <a:r>
              <a:rPr lang="en-US" sz="1600" b="1" i="1" dirty="0">
                <a:solidFill>
                  <a:srgbClr val="FF0000"/>
                </a:solidFill>
              </a:rPr>
              <a:t> </a:t>
            </a:r>
            <a:r>
              <a:rPr lang="en-US" sz="1600" b="1" dirty="0">
                <a:solidFill>
                  <a:srgbClr val="FF0000"/>
                </a:solidFill>
                <a:sym typeface="Symbol" panose="05050102010706020507" pitchFamily="18" charset="2"/>
              </a:rPr>
              <a:t> </a:t>
            </a:r>
            <a:r>
              <a:rPr lang="en-US" sz="1600" b="1" i="1" dirty="0">
                <a:solidFill>
                  <a:srgbClr val="FF0000"/>
                </a:solidFill>
                <a:sym typeface="Symbol" panose="05050102010706020507" pitchFamily="18" charset="2"/>
              </a:rPr>
              <a:t>w</a:t>
            </a:r>
            <a:r>
              <a:rPr lang="en-US" sz="1600" i="1" dirty="0">
                <a:sym typeface="Symbol" panose="05050102010706020507" pitchFamily="18" charset="2"/>
              </a:rPr>
              <a:t>	</a:t>
            </a:r>
            <a:r>
              <a:rPr lang="en-US" sz="1600" dirty="0">
                <a:sym typeface="Symbol" panose="05050102010706020507" pitchFamily="18" charset="2"/>
              </a:rPr>
              <a:t>// item </a:t>
            </a:r>
            <a:r>
              <a:rPr lang="en-US" sz="1600" i="1" dirty="0" err="1">
                <a:sym typeface="Symbol" panose="05050102010706020507" pitchFamily="18" charset="2"/>
              </a:rPr>
              <a:t>i</a:t>
            </a:r>
            <a:r>
              <a:rPr lang="en-US" sz="1600" dirty="0">
                <a:sym typeface="Symbol" panose="05050102010706020507" pitchFamily="18" charset="2"/>
              </a:rPr>
              <a:t> can be part of the solution</a:t>
            </a:r>
            <a:endParaRPr lang="en-US" sz="1600" i="1" dirty="0">
              <a:sym typeface="Symbol" panose="05050102010706020507" pitchFamily="18" charset="2"/>
            </a:endParaRPr>
          </a:p>
          <a:p>
            <a:r>
              <a:rPr lang="en-US" sz="1600" i="1" dirty="0">
                <a:sym typeface="Symbol" panose="05050102010706020507" pitchFamily="18" charset="2"/>
              </a:rPr>
              <a:t>	</a:t>
            </a:r>
            <a:r>
              <a:rPr lang="pl-PL" sz="1600" b="1" dirty="0">
                <a:sym typeface="Symbol" panose="05050102010706020507" pitchFamily="18" charset="2"/>
              </a:rPr>
              <a:t>if</a:t>
            </a:r>
            <a:r>
              <a:rPr lang="pl-PL" sz="1600" dirty="0">
                <a:sym typeface="Symbol" panose="05050102010706020507" pitchFamily="18" charset="2"/>
              </a:rPr>
              <a:t> </a:t>
            </a:r>
            <a:r>
              <a:rPr lang="pl-PL" sz="1600" b="1" i="1" dirty="0">
                <a:solidFill>
                  <a:srgbClr val="0000FF"/>
                </a:solidFill>
                <a:sym typeface="Symbol" panose="05050102010706020507" pitchFamily="18" charset="2"/>
              </a:rPr>
              <a:t>b</a:t>
            </a:r>
            <a:r>
              <a:rPr lang="pl-PL" sz="1600" b="1" i="1" baseline="-25000"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 + </a:t>
            </a:r>
            <a:r>
              <a:rPr lang="pl-PL" sz="1600" b="1" i="1" dirty="0">
                <a:solidFill>
                  <a:srgbClr val="0000FF"/>
                </a:solidFill>
                <a:sym typeface="Symbol" panose="05050102010706020507" pitchFamily="18" charset="2"/>
              </a:rPr>
              <a:t>B</a:t>
            </a:r>
            <a:r>
              <a:rPr lang="pl-PL" sz="1600" b="1" dirty="0">
                <a:solidFill>
                  <a:srgbClr val="0000FF"/>
                </a:solidFill>
                <a:sym typeface="Symbol" panose="05050102010706020507" pitchFamily="18" charset="2"/>
              </a:rPr>
              <a:t>[</a:t>
            </a:r>
            <a:r>
              <a:rPr lang="pl-PL" sz="1600" b="1" i="1"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  1,</a:t>
            </a:r>
            <a:r>
              <a:rPr lang="pl-PL" sz="1600" b="1" i="1" dirty="0">
                <a:solidFill>
                  <a:srgbClr val="0000FF"/>
                </a:solidFill>
                <a:sym typeface="Symbol" panose="05050102010706020507" pitchFamily="18" charset="2"/>
              </a:rPr>
              <a:t>w</a:t>
            </a:r>
            <a:r>
              <a:rPr lang="en-US" sz="1600" b="1" i="1" dirty="0">
                <a:solidFill>
                  <a:srgbClr val="0000FF"/>
                </a:solidFill>
                <a:sym typeface="Symbol" panose="05050102010706020507" pitchFamily="18" charset="2"/>
              </a:rPr>
              <a:t> </a:t>
            </a:r>
            <a:r>
              <a:rPr lang="pl-PL" sz="1600" b="1" dirty="0">
                <a:solidFill>
                  <a:srgbClr val="0000FF"/>
                </a:solidFill>
                <a:sym typeface="Symbol" panose="05050102010706020507" pitchFamily="18" charset="2"/>
              </a:rPr>
              <a:t></a:t>
            </a:r>
            <a:r>
              <a:rPr lang="en-US" sz="1600" b="1" dirty="0">
                <a:solidFill>
                  <a:srgbClr val="0000FF"/>
                </a:solidFill>
                <a:sym typeface="Symbol" panose="05050102010706020507" pitchFamily="18" charset="2"/>
              </a:rPr>
              <a:t> </a:t>
            </a:r>
            <a:r>
              <a:rPr lang="pl-PL" sz="1600" b="1" i="1" dirty="0">
                <a:solidFill>
                  <a:srgbClr val="0000FF"/>
                </a:solidFill>
                <a:sym typeface="Symbol" panose="05050102010706020507" pitchFamily="18" charset="2"/>
              </a:rPr>
              <a:t>w</a:t>
            </a:r>
            <a:r>
              <a:rPr lang="pl-PL" sz="1600" b="1" i="1" baseline="-25000"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 &gt; </a:t>
            </a:r>
            <a:r>
              <a:rPr lang="pl-PL" sz="1600" b="1" i="1" dirty="0">
                <a:solidFill>
                  <a:srgbClr val="0000FF"/>
                </a:solidFill>
                <a:sym typeface="Symbol" panose="05050102010706020507" pitchFamily="18" charset="2"/>
              </a:rPr>
              <a:t>B</a:t>
            </a:r>
            <a:r>
              <a:rPr lang="pl-PL" sz="1600" b="1" dirty="0">
                <a:solidFill>
                  <a:srgbClr val="0000FF"/>
                </a:solidFill>
                <a:sym typeface="Symbol" panose="05050102010706020507" pitchFamily="18" charset="2"/>
              </a:rPr>
              <a:t>[</a:t>
            </a:r>
            <a:r>
              <a:rPr lang="pl-PL" sz="1600" b="1" i="1"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  1,</a:t>
            </a:r>
            <a:r>
              <a:rPr lang="en-US" sz="1600" b="1" dirty="0">
                <a:solidFill>
                  <a:srgbClr val="0000FF"/>
                </a:solidFill>
                <a:sym typeface="Symbol" panose="05050102010706020507" pitchFamily="18" charset="2"/>
              </a:rPr>
              <a:t> </a:t>
            </a:r>
            <a:r>
              <a:rPr lang="pl-PL" sz="1600" b="1" i="1" dirty="0">
                <a:solidFill>
                  <a:srgbClr val="0000FF"/>
                </a:solidFill>
                <a:sym typeface="Symbol" panose="05050102010706020507" pitchFamily="18" charset="2"/>
              </a:rPr>
              <a:t>w</a:t>
            </a:r>
            <a:r>
              <a:rPr lang="pl-PL" sz="1600" b="1" dirty="0">
                <a:solidFill>
                  <a:srgbClr val="0000FF"/>
                </a:solidFill>
                <a:sym typeface="Symbol" panose="05050102010706020507" pitchFamily="18" charset="2"/>
              </a:rPr>
              <a:t>]</a:t>
            </a:r>
          </a:p>
          <a:p>
            <a:r>
              <a:rPr lang="pl-PL" sz="1600" dirty="0">
                <a:sym typeface="Symbol" panose="05050102010706020507" pitchFamily="18" charset="2"/>
              </a:rPr>
              <a:t>		</a:t>
            </a:r>
            <a:r>
              <a:rPr lang="pl-PL" sz="1600" b="1" i="1" dirty="0">
                <a:solidFill>
                  <a:srgbClr val="0000FF"/>
                </a:solidFill>
                <a:sym typeface="Symbol" panose="05050102010706020507" pitchFamily="18" charset="2"/>
              </a:rPr>
              <a:t>B</a:t>
            </a:r>
            <a:r>
              <a:rPr lang="pl-PL" sz="1600" b="1" dirty="0">
                <a:solidFill>
                  <a:srgbClr val="0000FF"/>
                </a:solidFill>
                <a:sym typeface="Symbol" panose="05050102010706020507" pitchFamily="18" charset="2"/>
              </a:rPr>
              <a:t>[</a:t>
            </a:r>
            <a:r>
              <a:rPr lang="pl-PL" sz="1600" b="1" i="1"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a:t>
            </a:r>
            <a:r>
              <a:rPr lang="en-US" sz="1600" b="1" dirty="0">
                <a:solidFill>
                  <a:srgbClr val="0000FF"/>
                </a:solidFill>
                <a:sym typeface="Symbol" panose="05050102010706020507" pitchFamily="18" charset="2"/>
              </a:rPr>
              <a:t> </a:t>
            </a:r>
            <a:r>
              <a:rPr lang="pl-PL" sz="1600" b="1" i="1" dirty="0">
                <a:solidFill>
                  <a:srgbClr val="0000FF"/>
                </a:solidFill>
                <a:sym typeface="Symbol" panose="05050102010706020507" pitchFamily="18" charset="2"/>
              </a:rPr>
              <a:t>w</a:t>
            </a:r>
            <a:r>
              <a:rPr lang="pl-PL" sz="1600" b="1" dirty="0">
                <a:solidFill>
                  <a:srgbClr val="0000FF"/>
                </a:solidFill>
                <a:sym typeface="Symbol" panose="05050102010706020507" pitchFamily="18" charset="2"/>
              </a:rPr>
              <a:t>] = </a:t>
            </a:r>
            <a:r>
              <a:rPr lang="pl-PL" sz="1600" b="1" i="1" dirty="0">
                <a:solidFill>
                  <a:srgbClr val="0000FF"/>
                </a:solidFill>
                <a:sym typeface="Symbol" panose="05050102010706020507" pitchFamily="18" charset="2"/>
              </a:rPr>
              <a:t>b</a:t>
            </a:r>
            <a:r>
              <a:rPr lang="pl-PL" sz="1600" b="1" i="1" baseline="-25000"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 + </a:t>
            </a:r>
            <a:r>
              <a:rPr lang="pl-PL" sz="1600" b="1" i="1" dirty="0">
                <a:solidFill>
                  <a:srgbClr val="0000FF"/>
                </a:solidFill>
                <a:sym typeface="Symbol" panose="05050102010706020507" pitchFamily="18" charset="2"/>
              </a:rPr>
              <a:t>B</a:t>
            </a:r>
            <a:r>
              <a:rPr lang="pl-PL" sz="1600" b="1" dirty="0">
                <a:solidFill>
                  <a:srgbClr val="0000FF"/>
                </a:solidFill>
                <a:sym typeface="Symbol" panose="05050102010706020507" pitchFamily="18" charset="2"/>
              </a:rPr>
              <a:t>[</a:t>
            </a:r>
            <a:r>
              <a:rPr lang="pl-PL" sz="1600" b="1" i="1"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  1,</a:t>
            </a:r>
            <a:r>
              <a:rPr lang="en-US" sz="1600" b="1" dirty="0">
                <a:solidFill>
                  <a:srgbClr val="0000FF"/>
                </a:solidFill>
                <a:sym typeface="Symbol" panose="05050102010706020507" pitchFamily="18" charset="2"/>
              </a:rPr>
              <a:t> </a:t>
            </a:r>
            <a:r>
              <a:rPr lang="pl-PL" sz="1600" b="1" i="1" dirty="0">
                <a:solidFill>
                  <a:srgbClr val="0000FF"/>
                </a:solidFill>
                <a:sym typeface="Symbol" panose="05050102010706020507" pitchFamily="18" charset="2"/>
              </a:rPr>
              <a:t>w</a:t>
            </a:r>
            <a:r>
              <a:rPr lang="en-US" sz="1600" b="1" i="1" dirty="0">
                <a:solidFill>
                  <a:srgbClr val="0000FF"/>
                </a:solidFill>
                <a:sym typeface="Symbol" panose="05050102010706020507" pitchFamily="18" charset="2"/>
              </a:rPr>
              <a:t> </a:t>
            </a:r>
            <a:r>
              <a:rPr lang="pl-PL" sz="1600" b="1" dirty="0">
                <a:solidFill>
                  <a:srgbClr val="0000FF"/>
                </a:solidFill>
                <a:sym typeface="Symbol" panose="05050102010706020507" pitchFamily="18" charset="2"/>
              </a:rPr>
              <a:t></a:t>
            </a:r>
            <a:r>
              <a:rPr lang="en-US" sz="1600" b="1" dirty="0">
                <a:solidFill>
                  <a:srgbClr val="0000FF"/>
                </a:solidFill>
                <a:sym typeface="Symbol" panose="05050102010706020507" pitchFamily="18" charset="2"/>
              </a:rPr>
              <a:t> </a:t>
            </a:r>
            <a:r>
              <a:rPr lang="pl-PL" sz="1600" b="1" i="1" dirty="0">
                <a:solidFill>
                  <a:srgbClr val="0000FF"/>
                </a:solidFill>
                <a:sym typeface="Symbol" panose="05050102010706020507" pitchFamily="18" charset="2"/>
              </a:rPr>
              <a:t>w</a:t>
            </a:r>
            <a:r>
              <a:rPr lang="pl-PL" sz="1600" b="1" i="1" baseline="-25000"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a:t>
            </a:r>
          </a:p>
          <a:p>
            <a:r>
              <a:rPr lang="pl-PL" sz="1600" dirty="0">
                <a:sym typeface="Symbol" panose="05050102010706020507" pitchFamily="18" charset="2"/>
              </a:rPr>
              <a:t>	</a:t>
            </a:r>
            <a:r>
              <a:rPr lang="pl-PL" sz="1600" b="1" dirty="0">
                <a:sym typeface="Symbol" panose="05050102010706020507" pitchFamily="18" charset="2"/>
              </a:rPr>
              <a:t>else</a:t>
            </a:r>
          </a:p>
          <a:p>
            <a:r>
              <a:rPr lang="pl-PL" sz="1600" dirty="0">
                <a:sym typeface="Symbol" panose="05050102010706020507" pitchFamily="18" charset="2"/>
              </a:rPr>
              <a:t>		</a:t>
            </a:r>
            <a:r>
              <a:rPr lang="en-US" sz="1600" i="1" dirty="0">
                <a:sym typeface="Symbol" panose="05050102010706020507" pitchFamily="18" charset="2"/>
              </a:rPr>
              <a:t> B</a:t>
            </a:r>
            <a:r>
              <a:rPr lang="en-US" sz="1600" dirty="0">
                <a:sym typeface="Symbol" panose="05050102010706020507" pitchFamily="18" charset="2"/>
              </a:rPr>
              <a:t>[</a:t>
            </a:r>
            <a:r>
              <a:rPr lang="en-US" sz="1600" i="1" dirty="0" err="1">
                <a:sym typeface="Symbol" panose="05050102010706020507" pitchFamily="18" charset="2"/>
              </a:rPr>
              <a:t>i</a:t>
            </a:r>
            <a:r>
              <a:rPr lang="en-US" sz="1600" i="1" dirty="0">
                <a:sym typeface="Symbol" panose="05050102010706020507" pitchFamily="18" charset="2"/>
              </a:rPr>
              <a:t>, w</a:t>
            </a:r>
            <a:r>
              <a:rPr lang="en-US" sz="1600" dirty="0">
                <a:sym typeface="Symbol" panose="05050102010706020507" pitchFamily="18" charset="2"/>
              </a:rPr>
              <a:t>]</a:t>
            </a:r>
            <a:r>
              <a:rPr lang="en-US" sz="1600" i="1" dirty="0">
                <a:sym typeface="Symbol" panose="05050102010706020507" pitchFamily="18" charset="2"/>
              </a:rPr>
              <a:t> </a:t>
            </a:r>
            <a:r>
              <a:rPr lang="en-US" sz="1600" dirty="0">
                <a:sym typeface="Symbol" panose="05050102010706020507" pitchFamily="18" charset="2"/>
              </a:rPr>
              <a:t>= </a:t>
            </a:r>
            <a:r>
              <a:rPr lang="en-US" sz="1600" i="1" dirty="0">
                <a:sym typeface="Symbol" panose="05050102010706020507" pitchFamily="18" charset="2"/>
              </a:rPr>
              <a:t>B</a:t>
            </a:r>
            <a:r>
              <a:rPr lang="en-US" sz="1600" dirty="0">
                <a:sym typeface="Symbol" panose="05050102010706020507" pitchFamily="18" charset="2"/>
              </a:rPr>
              <a:t>[</a:t>
            </a:r>
            <a:r>
              <a:rPr lang="en-US" sz="1600" i="1" dirty="0" err="1">
                <a:sym typeface="Symbol" panose="05050102010706020507" pitchFamily="18" charset="2"/>
              </a:rPr>
              <a:t>i</a:t>
            </a:r>
            <a:r>
              <a:rPr lang="pl-PL" sz="1600" b="1" dirty="0">
                <a:solidFill>
                  <a:srgbClr val="0000FF"/>
                </a:solidFill>
                <a:sym typeface="Symbol" panose="05050102010706020507" pitchFamily="18" charset="2"/>
              </a:rPr>
              <a:t>  </a:t>
            </a:r>
            <a:r>
              <a:rPr lang="en-US" sz="1600" dirty="0">
                <a:sym typeface="Symbol" panose="05050102010706020507" pitchFamily="18" charset="2"/>
              </a:rPr>
              <a:t>1, </a:t>
            </a:r>
            <a:r>
              <a:rPr lang="en-US" sz="1600" i="1" dirty="0">
                <a:sym typeface="Symbol" panose="05050102010706020507" pitchFamily="18" charset="2"/>
              </a:rPr>
              <a:t>w</a:t>
            </a:r>
            <a:r>
              <a:rPr lang="en-US" sz="1600" dirty="0">
                <a:sym typeface="Symbol" panose="05050102010706020507" pitchFamily="18" charset="2"/>
              </a:rPr>
              <a:t>]</a:t>
            </a:r>
          </a:p>
          <a:p>
            <a:r>
              <a:rPr lang="en-US" sz="1600" b="1" dirty="0">
                <a:sym typeface="Symbol" panose="05050102010706020507" pitchFamily="18" charset="2"/>
              </a:rPr>
              <a:t>else</a:t>
            </a:r>
          </a:p>
          <a:p>
            <a:r>
              <a:rPr lang="en-US" sz="1600" i="1" dirty="0">
                <a:sym typeface="Symbol" panose="05050102010706020507" pitchFamily="18" charset="2"/>
              </a:rPr>
              <a:t>	B</a:t>
            </a:r>
            <a:r>
              <a:rPr lang="en-US" sz="1600" dirty="0">
                <a:sym typeface="Symbol" panose="05050102010706020507" pitchFamily="18" charset="2"/>
              </a:rPr>
              <a:t>[</a:t>
            </a:r>
            <a:r>
              <a:rPr lang="en-US" sz="1600" i="1" dirty="0" err="1">
                <a:sym typeface="Symbol" panose="05050102010706020507" pitchFamily="18" charset="2"/>
              </a:rPr>
              <a:t>i</a:t>
            </a:r>
            <a:r>
              <a:rPr lang="en-US" sz="1600" i="1" dirty="0">
                <a:sym typeface="Symbol" panose="05050102010706020507" pitchFamily="18" charset="2"/>
              </a:rPr>
              <a:t>, w</a:t>
            </a:r>
            <a:r>
              <a:rPr lang="en-US" sz="1600" dirty="0">
                <a:sym typeface="Symbol" panose="05050102010706020507" pitchFamily="18" charset="2"/>
              </a:rPr>
              <a:t>]</a:t>
            </a:r>
            <a:r>
              <a:rPr lang="en-US" sz="1600" i="1" dirty="0">
                <a:sym typeface="Symbol" panose="05050102010706020507" pitchFamily="18" charset="2"/>
              </a:rPr>
              <a:t> </a:t>
            </a:r>
            <a:r>
              <a:rPr lang="en-US" sz="1600" dirty="0">
                <a:sym typeface="Symbol" panose="05050102010706020507" pitchFamily="18" charset="2"/>
              </a:rPr>
              <a:t>= </a:t>
            </a:r>
            <a:r>
              <a:rPr lang="en-US" sz="1600" i="1" dirty="0">
                <a:sym typeface="Symbol" panose="05050102010706020507" pitchFamily="18" charset="2"/>
              </a:rPr>
              <a:t>B</a:t>
            </a:r>
            <a:r>
              <a:rPr lang="en-US" sz="1600" dirty="0">
                <a:sym typeface="Symbol" panose="05050102010706020507" pitchFamily="18" charset="2"/>
              </a:rPr>
              <a:t>[</a:t>
            </a:r>
            <a:r>
              <a:rPr lang="en-US" sz="1600" i="1" dirty="0" err="1">
                <a:sym typeface="Symbol" panose="05050102010706020507" pitchFamily="18" charset="2"/>
              </a:rPr>
              <a:t>i</a:t>
            </a:r>
            <a:r>
              <a:rPr lang="pl-PL" sz="1600" b="1" dirty="0">
                <a:solidFill>
                  <a:srgbClr val="0000FF"/>
                </a:solidFill>
                <a:sym typeface="Symbol" panose="05050102010706020507" pitchFamily="18" charset="2"/>
              </a:rPr>
              <a:t>  </a:t>
            </a:r>
            <a:r>
              <a:rPr lang="en-US" sz="1600" dirty="0">
                <a:sym typeface="Symbol" panose="05050102010706020507" pitchFamily="18" charset="2"/>
              </a:rPr>
              <a:t>1, </a:t>
            </a:r>
            <a:r>
              <a:rPr lang="en-US" sz="1600" i="1" dirty="0">
                <a:sym typeface="Symbol" panose="05050102010706020507" pitchFamily="18" charset="2"/>
              </a:rPr>
              <a:t>w</a:t>
            </a:r>
            <a:r>
              <a:rPr lang="en-US" sz="1600" dirty="0">
                <a:sym typeface="Symbol" panose="05050102010706020507" pitchFamily="18" charset="2"/>
              </a:rPr>
              <a:t>]	</a:t>
            </a:r>
            <a:r>
              <a:rPr lang="en-US" sz="1600" i="1" dirty="0">
                <a:sym typeface="Symbol" panose="05050102010706020507" pitchFamily="18" charset="2"/>
              </a:rPr>
              <a:t>// </a:t>
            </a:r>
            <a:r>
              <a:rPr lang="en-US" sz="1600" i="1" dirty="0"/>
              <a:t>w</a:t>
            </a:r>
            <a:r>
              <a:rPr lang="en-US" sz="1600" i="1" baseline="-25000" dirty="0"/>
              <a:t>i</a:t>
            </a:r>
            <a:r>
              <a:rPr lang="en-US" sz="1600" i="1" dirty="0"/>
              <a:t> </a:t>
            </a:r>
            <a:r>
              <a:rPr lang="en-US" sz="1600" dirty="0">
                <a:sym typeface="Symbol" panose="05050102010706020507" pitchFamily="18" charset="2"/>
              </a:rPr>
              <a:t>&gt; </a:t>
            </a:r>
            <a:r>
              <a:rPr lang="en-US" sz="1600" i="1" dirty="0">
                <a:sym typeface="Symbol" panose="05050102010706020507" pitchFamily="18" charset="2"/>
              </a:rPr>
              <a:t>w</a:t>
            </a:r>
          </a:p>
        </p:txBody>
      </p:sp>
      <p:sp>
        <p:nvSpPr>
          <p:cNvPr id="3" name="TextBox 2"/>
          <p:cNvSpPr txBox="1"/>
          <p:nvPr/>
        </p:nvSpPr>
        <p:spPr>
          <a:xfrm>
            <a:off x="8991600" y="1295400"/>
            <a:ext cx="1371600" cy="2308324"/>
          </a:xfrm>
          <a:prstGeom prst="rect">
            <a:avLst/>
          </a:prstGeom>
          <a:noFill/>
        </p:spPr>
        <p:txBody>
          <a:bodyPr wrap="square" rtlCol="0">
            <a:spAutoFit/>
          </a:bodyPr>
          <a:lstStyle/>
          <a:p>
            <a:pPr algn="ctr"/>
            <a:r>
              <a:rPr lang="en-US" sz="2400" dirty="0"/>
              <a:t>Items:</a:t>
            </a:r>
          </a:p>
          <a:p>
            <a:r>
              <a:rPr lang="en-US" sz="2400" dirty="0"/>
              <a:t>  (</a:t>
            </a:r>
            <a:r>
              <a:rPr lang="en-US" sz="2400" i="1" dirty="0"/>
              <a:t>w</a:t>
            </a:r>
            <a:r>
              <a:rPr lang="en-US" sz="2400" i="1" baseline="-25000" dirty="0"/>
              <a:t>i</a:t>
            </a:r>
            <a:r>
              <a:rPr lang="en-US" sz="2400" dirty="0"/>
              <a:t>, </a:t>
            </a:r>
            <a:r>
              <a:rPr lang="en-US" sz="2400" i="1" dirty="0"/>
              <a:t>b</a:t>
            </a:r>
            <a:r>
              <a:rPr lang="en-US" sz="2400" i="1" baseline="-25000" dirty="0"/>
              <a:t>i</a:t>
            </a:r>
            <a:r>
              <a:rPr lang="en-US" sz="2400" dirty="0"/>
              <a:t>)</a:t>
            </a:r>
          </a:p>
          <a:p>
            <a:r>
              <a:rPr lang="en-US" sz="2400" dirty="0">
                <a:latin typeface="Times New Roman" panose="02020603050405020304" pitchFamily="18" charset="0"/>
                <a:cs typeface="Times New Roman" panose="02020603050405020304" pitchFamily="18" charset="0"/>
              </a:rPr>
              <a:t>1: (2, 3)</a:t>
            </a:r>
          </a:p>
          <a:p>
            <a:r>
              <a:rPr lang="en-US" sz="2400" dirty="0">
                <a:latin typeface="Times New Roman" panose="02020603050405020304" pitchFamily="18" charset="0"/>
                <a:cs typeface="Times New Roman" panose="02020603050405020304" pitchFamily="18" charset="0"/>
              </a:rPr>
              <a:t>2: (3, 4)</a:t>
            </a:r>
          </a:p>
          <a:p>
            <a:r>
              <a:rPr lang="en-US" sz="2400" dirty="0">
                <a:latin typeface="Times New Roman" panose="02020603050405020304" pitchFamily="18" charset="0"/>
                <a:cs typeface="Times New Roman" panose="02020603050405020304" pitchFamily="18" charset="0"/>
              </a:rPr>
              <a:t>3: (4, 5) </a:t>
            </a:r>
          </a:p>
          <a:p>
            <a:r>
              <a:rPr lang="en-US" sz="2400" dirty="0">
                <a:latin typeface="Times New Roman" panose="02020603050405020304" pitchFamily="18" charset="0"/>
                <a:cs typeface="Times New Roman" panose="02020603050405020304" pitchFamily="18" charset="0"/>
              </a:rPr>
              <a:t>4: (5, 6)</a:t>
            </a:r>
          </a:p>
        </p:txBody>
      </p:sp>
      <p:sp>
        <p:nvSpPr>
          <p:cNvPr id="8" name="TextBox 7"/>
          <p:cNvSpPr txBox="1"/>
          <p:nvPr/>
        </p:nvSpPr>
        <p:spPr>
          <a:xfrm>
            <a:off x="7315200" y="2785408"/>
            <a:ext cx="1828800" cy="1938992"/>
          </a:xfrm>
          <a:prstGeom prst="rect">
            <a:avLst/>
          </a:prstGeom>
          <a:noFill/>
        </p:spPr>
        <p:txBody>
          <a:bodyPr wrap="square" rtlCol="0">
            <a:spAutoFit/>
          </a:bodyPr>
          <a:lstStyle/>
          <a:p>
            <a:r>
              <a:rPr lang="en-US" sz="2400" i="1"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1</a:t>
            </a:r>
          </a:p>
          <a:p>
            <a:r>
              <a:rPr lang="en-US" sz="2400" i="1" dirty="0">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3</a:t>
            </a:r>
            <a:endParaRPr lang="pl-PL" sz="2400" dirty="0">
              <a:solidFill>
                <a:srgbClr val="FF0000"/>
              </a:solidFill>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2</a:t>
            </a:r>
          </a:p>
          <a:p>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3</a:t>
            </a:r>
          </a:p>
          <a:p>
            <a:r>
              <a:rPr lang="en-US" sz="2400" i="1" dirty="0">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sym typeface="Symbol" panose="05050102010706020507" pitchFamily="18" charset="2"/>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 </a:t>
            </a:r>
            <a:r>
              <a:rPr lang="pl-PL" sz="2400" i="1"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1</a:t>
            </a:r>
            <a:r>
              <a:rPr lang="pl-PL"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1</a:t>
            </a:r>
            <a:endParaRPr lang="pl-PL"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8915400" y="2060550"/>
            <a:ext cx="1295400" cy="3778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3962400" y="3166408"/>
            <a:ext cx="457200" cy="567392"/>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90800" y="2057400"/>
            <a:ext cx="914400" cy="369332"/>
          </a:xfrm>
          <a:prstGeom prst="rect">
            <a:avLst/>
          </a:prstGeom>
          <a:noFill/>
        </p:spPr>
        <p:txBody>
          <a:bodyPr wrap="square" rtlCol="0">
            <a:spAutoFit/>
          </a:bodyPr>
          <a:lstStyle/>
          <a:p>
            <a:r>
              <a:rPr lang="en-US" i="1" dirty="0">
                <a:solidFill>
                  <a:srgbClr val="0000FF"/>
                </a:solidFill>
              </a:rPr>
              <a:t>B</a:t>
            </a:r>
            <a:r>
              <a:rPr lang="en-US" dirty="0">
                <a:solidFill>
                  <a:srgbClr val="0000FF"/>
                </a:solidFill>
              </a:rPr>
              <a:t>(</a:t>
            </a:r>
            <a:r>
              <a:rPr lang="en-US" i="1" dirty="0" err="1">
                <a:solidFill>
                  <a:srgbClr val="0000FF"/>
                </a:solidFill>
              </a:rPr>
              <a:t>i</a:t>
            </a:r>
            <a:r>
              <a:rPr lang="en-US" dirty="0">
                <a:solidFill>
                  <a:srgbClr val="0000FF"/>
                </a:solidFill>
              </a:rPr>
              <a:t>, </a:t>
            </a:r>
            <a:r>
              <a:rPr lang="en-US" i="1" dirty="0">
                <a:solidFill>
                  <a:srgbClr val="0000FF"/>
                </a:solidFill>
              </a:rPr>
              <a:t>W</a:t>
            </a:r>
            <a:r>
              <a:rPr lang="en-US" dirty="0">
                <a:solidFill>
                  <a:srgbClr val="0000FF"/>
                </a:solidFill>
              </a:rPr>
              <a:t>)</a:t>
            </a:r>
          </a:p>
        </p:txBody>
      </p:sp>
      <p:sp>
        <p:nvSpPr>
          <p:cNvPr id="5" name="Slide Number Placeholder 4"/>
          <p:cNvSpPr>
            <a:spLocks noGrp="1"/>
          </p:cNvSpPr>
          <p:nvPr>
            <p:ph type="sldNum" sz="quarter" idx="12"/>
          </p:nvPr>
        </p:nvSpPr>
        <p:spPr/>
        <p:txBody>
          <a:bodyPr/>
          <a:lstStyle/>
          <a:p>
            <a:fld id="{1A83A65E-54C3-4843-A44A-4A9122A8B46A}" type="slidenum">
              <a:rPr lang="en-US" smtClean="0"/>
              <a:pPr/>
              <a:t>20</a:t>
            </a:fld>
            <a:endParaRPr lang="en-US"/>
          </a:p>
        </p:txBody>
      </p:sp>
    </p:spTree>
    <p:extLst>
      <p:ext uri="{BB962C8B-B14F-4D97-AF65-F5344CB8AC3E}">
        <p14:creationId xmlns:p14="http://schemas.microsoft.com/office/powerpoint/2010/main" val="635003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graphicFrame>
        <p:nvGraphicFramePr>
          <p:cNvPr id="4" name="Table 3"/>
          <p:cNvGraphicFramePr>
            <a:graphicFrameLocks noGrp="1"/>
          </p:cNvGraphicFramePr>
          <p:nvPr>
            <p:extLst>
              <p:ext uri="{D42A27DB-BD31-4B8C-83A1-F6EECF244321}">
                <p14:modId xmlns:p14="http://schemas.microsoft.com/office/powerpoint/2010/main" val="3918678083"/>
              </p:ext>
            </p:extLst>
          </p:nvPr>
        </p:nvGraphicFramePr>
        <p:xfrm>
          <a:off x="2310404" y="1752600"/>
          <a:ext cx="4776197" cy="2966720"/>
        </p:xfrm>
        <a:graphic>
          <a:graphicData uri="http://schemas.openxmlformats.org/drawingml/2006/table">
            <a:tbl>
              <a:tblPr firstRow="1" bandRow="1"/>
              <a:tblGrid>
                <a:gridCol w="465455">
                  <a:extLst>
                    <a:ext uri="{9D8B030D-6E8A-4147-A177-3AD203B41FA5}">
                      <a16:colId xmlns:a16="http://schemas.microsoft.com/office/drawing/2014/main" val="20000"/>
                    </a:ext>
                  </a:extLst>
                </a:gridCol>
                <a:gridCol w="718457">
                  <a:extLst>
                    <a:ext uri="{9D8B030D-6E8A-4147-A177-3AD203B41FA5}">
                      <a16:colId xmlns:a16="http://schemas.microsoft.com/office/drawing/2014/main" val="20001"/>
                    </a:ext>
                  </a:extLst>
                </a:gridCol>
                <a:gridCol w="718457">
                  <a:extLst>
                    <a:ext uri="{9D8B030D-6E8A-4147-A177-3AD203B41FA5}">
                      <a16:colId xmlns:a16="http://schemas.microsoft.com/office/drawing/2014/main" val="20002"/>
                    </a:ext>
                  </a:extLst>
                </a:gridCol>
                <a:gridCol w="718457">
                  <a:extLst>
                    <a:ext uri="{9D8B030D-6E8A-4147-A177-3AD203B41FA5}">
                      <a16:colId xmlns:a16="http://schemas.microsoft.com/office/drawing/2014/main" val="20003"/>
                    </a:ext>
                  </a:extLst>
                </a:gridCol>
                <a:gridCol w="718457">
                  <a:extLst>
                    <a:ext uri="{9D8B030D-6E8A-4147-A177-3AD203B41FA5}">
                      <a16:colId xmlns:a16="http://schemas.microsoft.com/office/drawing/2014/main" val="20004"/>
                    </a:ext>
                  </a:extLst>
                </a:gridCol>
                <a:gridCol w="718457">
                  <a:extLst>
                    <a:ext uri="{9D8B030D-6E8A-4147-A177-3AD203B41FA5}">
                      <a16:colId xmlns:a16="http://schemas.microsoft.com/office/drawing/2014/main" val="20005"/>
                    </a:ext>
                  </a:extLst>
                </a:gridCol>
                <a:gridCol w="718457">
                  <a:extLst>
                    <a:ext uri="{9D8B030D-6E8A-4147-A177-3AD203B41FA5}">
                      <a16:colId xmlns:a16="http://schemas.microsoft.com/office/drawing/2014/main" val="20006"/>
                    </a:ext>
                  </a:extLst>
                </a:gridCol>
              </a:tblGrid>
              <a:tr h="370840">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gridSpan="5">
                  <a:txBody>
                    <a:bodyPr/>
                    <a:lstStyle/>
                    <a:p>
                      <a:pPr algn="ctr"/>
                      <a:r>
                        <a:rPr lang="en-US" i="1" dirty="0" err="1">
                          <a:latin typeface="Times New Roman" panose="02020603050405020304" pitchFamily="18" charset="0"/>
                          <a:cs typeface="Times New Roman" panose="02020603050405020304" pitchFamily="18" charset="0"/>
                        </a:rPr>
                        <a:t>i</a:t>
                      </a:r>
                      <a:endParaRPr lang="en-US" i="1"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0</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1</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2</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3</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4</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rowSpan="6">
                  <a:txBody>
                    <a:bodyPr/>
                    <a:lstStyle/>
                    <a:p>
                      <a:pPr algn="ctr"/>
                      <a:r>
                        <a:rPr lang="en-US" i="1" dirty="0">
                          <a:latin typeface="Times New Roman" panose="02020603050405020304" pitchFamily="18" charset="0"/>
                          <a:cs typeface="Times New Roman" panose="02020603050405020304" pitchFamily="18" charset="0"/>
                        </a:rPr>
                        <a:t>W</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0</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1</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2</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ECFF"/>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b="1" kern="1200" dirty="0">
                          <a:solidFill>
                            <a:srgbClr val="FF0000"/>
                          </a:solidFill>
                          <a:latin typeface="Times New Roman" panose="02020603050405020304" pitchFamily="18" charset="0"/>
                          <a:ea typeface="+mn-ea"/>
                          <a:cs typeface="Times New Roman" panose="02020603050405020304" pitchFamily="18" charset="0"/>
                        </a:rPr>
                        <a:t>4</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ECFF"/>
                    </a:solidFill>
                  </a:tcPr>
                </a:tc>
                <a:tc>
                  <a:txBody>
                    <a:bodyPr/>
                    <a:lstStyle/>
                    <a:p>
                      <a:pPr algn="ctr"/>
                      <a:r>
                        <a:rPr kumimoji="0" lang="en-US" b="1" kern="1200" dirty="0">
                          <a:solidFill>
                            <a:srgbClr val="0000FF"/>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5</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6" name="TextBox 5"/>
          <p:cNvSpPr txBox="1"/>
          <p:nvPr/>
        </p:nvSpPr>
        <p:spPr>
          <a:xfrm>
            <a:off x="3200400" y="4858942"/>
            <a:ext cx="5181600" cy="1846659"/>
          </a:xfrm>
          <a:prstGeom prst="rect">
            <a:avLst/>
          </a:prstGeom>
          <a:noFill/>
        </p:spPr>
        <p:txBody>
          <a:bodyPr wrap="square" rtlCol="0">
            <a:spAutoFit/>
          </a:bodyPr>
          <a:lstStyle/>
          <a:p>
            <a:r>
              <a:rPr lang="en-US" sz="1600" b="1" dirty="0"/>
              <a:t>if</a:t>
            </a:r>
            <a:r>
              <a:rPr lang="en-US" sz="1600" i="1" dirty="0"/>
              <a:t> </a:t>
            </a:r>
            <a:r>
              <a:rPr lang="en-US" sz="1600" b="1" i="1" dirty="0">
                <a:solidFill>
                  <a:srgbClr val="FF0000"/>
                </a:solidFill>
              </a:rPr>
              <a:t>w</a:t>
            </a:r>
            <a:r>
              <a:rPr lang="en-US" sz="1600" b="1" i="1" baseline="-25000" dirty="0">
                <a:solidFill>
                  <a:srgbClr val="FF0000"/>
                </a:solidFill>
              </a:rPr>
              <a:t>i</a:t>
            </a:r>
            <a:r>
              <a:rPr lang="en-US" sz="1600" b="1" i="1" dirty="0">
                <a:solidFill>
                  <a:srgbClr val="FF0000"/>
                </a:solidFill>
              </a:rPr>
              <a:t> </a:t>
            </a:r>
            <a:r>
              <a:rPr lang="en-US" sz="1600" b="1" dirty="0">
                <a:solidFill>
                  <a:srgbClr val="FF0000"/>
                </a:solidFill>
                <a:sym typeface="Symbol" panose="05050102010706020507" pitchFamily="18" charset="2"/>
              </a:rPr>
              <a:t> </a:t>
            </a:r>
            <a:r>
              <a:rPr lang="en-US" sz="1600" b="1" i="1" dirty="0">
                <a:solidFill>
                  <a:srgbClr val="FF0000"/>
                </a:solidFill>
                <a:sym typeface="Symbol" panose="05050102010706020507" pitchFamily="18" charset="2"/>
              </a:rPr>
              <a:t>w</a:t>
            </a:r>
            <a:r>
              <a:rPr lang="en-US" sz="1600" i="1" dirty="0">
                <a:sym typeface="Symbol" panose="05050102010706020507" pitchFamily="18" charset="2"/>
              </a:rPr>
              <a:t>	</a:t>
            </a:r>
            <a:r>
              <a:rPr lang="en-US" sz="1600" dirty="0">
                <a:sym typeface="Symbol" panose="05050102010706020507" pitchFamily="18" charset="2"/>
              </a:rPr>
              <a:t>// item </a:t>
            </a:r>
            <a:r>
              <a:rPr lang="en-US" sz="1600" i="1" dirty="0" err="1">
                <a:sym typeface="Symbol" panose="05050102010706020507" pitchFamily="18" charset="2"/>
              </a:rPr>
              <a:t>i</a:t>
            </a:r>
            <a:r>
              <a:rPr lang="en-US" sz="1600" dirty="0">
                <a:sym typeface="Symbol" panose="05050102010706020507" pitchFamily="18" charset="2"/>
              </a:rPr>
              <a:t> can be part of the solution</a:t>
            </a:r>
            <a:endParaRPr lang="en-US" sz="1600" i="1" dirty="0">
              <a:sym typeface="Symbol" panose="05050102010706020507" pitchFamily="18" charset="2"/>
            </a:endParaRPr>
          </a:p>
          <a:p>
            <a:r>
              <a:rPr lang="en-US" sz="1600" i="1" dirty="0">
                <a:sym typeface="Symbol" panose="05050102010706020507" pitchFamily="18" charset="2"/>
              </a:rPr>
              <a:t>	</a:t>
            </a:r>
            <a:r>
              <a:rPr lang="pl-PL" sz="1600" b="1" dirty="0">
                <a:sym typeface="Symbol" panose="05050102010706020507" pitchFamily="18" charset="2"/>
              </a:rPr>
              <a:t>if</a:t>
            </a:r>
            <a:r>
              <a:rPr lang="pl-PL" sz="1600" dirty="0">
                <a:sym typeface="Symbol" panose="05050102010706020507" pitchFamily="18" charset="2"/>
              </a:rPr>
              <a:t> </a:t>
            </a:r>
            <a:r>
              <a:rPr lang="pl-PL" sz="1600" b="1" i="1" dirty="0">
                <a:solidFill>
                  <a:srgbClr val="0000FF"/>
                </a:solidFill>
                <a:sym typeface="Symbol" panose="05050102010706020507" pitchFamily="18" charset="2"/>
              </a:rPr>
              <a:t>b</a:t>
            </a:r>
            <a:r>
              <a:rPr lang="pl-PL" sz="1600" b="1" i="1" baseline="-25000"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 + </a:t>
            </a:r>
            <a:r>
              <a:rPr lang="pl-PL" sz="1600" b="1" i="1" dirty="0">
                <a:solidFill>
                  <a:srgbClr val="0000FF"/>
                </a:solidFill>
                <a:sym typeface="Symbol" panose="05050102010706020507" pitchFamily="18" charset="2"/>
              </a:rPr>
              <a:t>B</a:t>
            </a:r>
            <a:r>
              <a:rPr lang="pl-PL" sz="1600" b="1" dirty="0">
                <a:solidFill>
                  <a:srgbClr val="0000FF"/>
                </a:solidFill>
                <a:sym typeface="Symbol" panose="05050102010706020507" pitchFamily="18" charset="2"/>
              </a:rPr>
              <a:t>[</a:t>
            </a:r>
            <a:r>
              <a:rPr lang="pl-PL" sz="1600" b="1" i="1"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  1,</a:t>
            </a:r>
            <a:r>
              <a:rPr lang="pl-PL" sz="1600" b="1" i="1" dirty="0">
                <a:solidFill>
                  <a:srgbClr val="0000FF"/>
                </a:solidFill>
                <a:sym typeface="Symbol" panose="05050102010706020507" pitchFamily="18" charset="2"/>
              </a:rPr>
              <a:t>w</a:t>
            </a:r>
            <a:r>
              <a:rPr lang="en-US" sz="1600" b="1" i="1" dirty="0">
                <a:solidFill>
                  <a:srgbClr val="0000FF"/>
                </a:solidFill>
                <a:sym typeface="Symbol" panose="05050102010706020507" pitchFamily="18" charset="2"/>
              </a:rPr>
              <a:t> </a:t>
            </a:r>
            <a:r>
              <a:rPr lang="pl-PL" sz="1600" b="1" dirty="0">
                <a:solidFill>
                  <a:srgbClr val="0000FF"/>
                </a:solidFill>
                <a:sym typeface="Symbol" panose="05050102010706020507" pitchFamily="18" charset="2"/>
              </a:rPr>
              <a:t></a:t>
            </a:r>
            <a:r>
              <a:rPr lang="en-US" sz="1600" b="1" dirty="0">
                <a:solidFill>
                  <a:srgbClr val="0000FF"/>
                </a:solidFill>
                <a:sym typeface="Symbol" panose="05050102010706020507" pitchFamily="18" charset="2"/>
              </a:rPr>
              <a:t> </a:t>
            </a:r>
            <a:r>
              <a:rPr lang="pl-PL" sz="1600" b="1" i="1" dirty="0">
                <a:solidFill>
                  <a:srgbClr val="0000FF"/>
                </a:solidFill>
                <a:sym typeface="Symbol" panose="05050102010706020507" pitchFamily="18" charset="2"/>
              </a:rPr>
              <a:t>w</a:t>
            </a:r>
            <a:r>
              <a:rPr lang="pl-PL" sz="1600" b="1" i="1" baseline="-25000"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 &gt; </a:t>
            </a:r>
            <a:r>
              <a:rPr lang="pl-PL" sz="1600" b="1" i="1" dirty="0">
                <a:solidFill>
                  <a:srgbClr val="0000FF"/>
                </a:solidFill>
                <a:sym typeface="Symbol" panose="05050102010706020507" pitchFamily="18" charset="2"/>
              </a:rPr>
              <a:t>B</a:t>
            </a:r>
            <a:r>
              <a:rPr lang="pl-PL" sz="1600" b="1" dirty="0">
                <a:solidFill>
                  <a:srgbClr val="0000FF"/>
                </a:solidFill>
                <a:sym typeface="Symbol" panose="05050102010706020507" pitchFamily="18" charset="2"/>
              </a:rPr>
              <a:t>[</a:t>
            </a:r>
            <a:r>
              <a:rPr lang="pl-PL" sz="1600" b="1" i="1"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  1,</a:t>
            </a:r>
            <a:r>
              <a:rPr lang="en-US" sz="1600" b="1" dirty="0">
                <a:solidFill>
                  <a:srgbClr val="0000FF"/>
                </a:solidFill>
                <a:sym typeface="Symbol" panose="05050102010706020507" pitchFamily="18" charset="2"/>
              </a:rPr>
              <a:t> </a:t>
            </a:r>
            <a:r>
              <a:rPr lang="pl-PL" sz="1600" b="1" i="1" dirty="0">
                <a:solidFill>
                  <a:srgbClr val="0000FF"/>
                </a:solidFill>
                <a:sym typeface="Symbol" panose="05050102010706020507" pitchFamily="18" charset="2"/>
              </a:rPr>
              <a:t>w</a:t>
            </a:r>
            <a:r>
              <a:rPr lang="pl-PL" sz="1600" b="1" dirty="0">
                <a:solidFill>
                  <a:srgbClr val="0000FF"/>
                </a:solidFill>
                <a:sym typeface="Symbol" panose="05050102010706020507" pitchFamily="18" charset="2"/>
              </a:rPr>
              <a:t>]</a:t>
            </a:r>
          </a:p>
          <a:p>
            <a:r>
              <a:rPr lang="pl-PL" sz="1600" dirty="0">
                <a:sym typeface="Symbol" panose="05050102010706020507" pitchFamily="18" charset="2"/>
              </a:rPr>
              <a:t>		</a:t>
            </a:r>
            <a:r>
              <a:rPr lang="pl-PL" sz="1600" b="1" i="1" dirty="0">
                <a:solidFill>
                  <a:srgbClr val="0000FF"/>
                </a:solidFill>
                <a:sym typeface="Symbol" panose="05050102010706020507" pitchFamily="18" charset="2"/>
              </a:rPr>
              <a:t>B</a:t>
            </a:r>
            <a:r>
              <a:rPr lang="pl-PL" sz="1600" b="1" dirty="0">
                <a:solidFill>
                  <a:srgbClr val="0000FF"/>
                </a:solidFill>
                <a:sym typeface="Symbol" panose="05050102010706020507" pitchFamily="18" charset="2"/>
              </a:rPr>
              <a:t>[</a:t>
            </a:r>
            <a:r>
              <a:rPr lang="pl-PL" sz="1600" b="1" i="1"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a:t>
            </a:r>
            <a:r>
              <a:rPr lang="en-US" sz="1600" b="1" dirty="0">
                <a:solidFill>
                  <a:srgbClr val="0000FF"/>
                </a:solidFill>
                <a:sym typeface="Symbol" panose="05050102010706020507" pitchFamily="18" charset="2"/>
              </a:rPr>
              <a:t> </a:t>
            </a:r>
            <a:r>
              <a:rPr lang="pl-PL" sz="1600" b="1" i="1" dirty="0">
                <a:solidFill>
                  <a:srgbClr val="0000FF"/>
                </a:solidFill>
                <a:sym typeface="Symbol" panose="05050102010706020507" pitchFamily="18" charset="2"/>
              </a:rPr>
              <a:t>w</a:t>
            </a:r>
            <a:r>
              <a:rPr lang="pl-PL" sz="1600" b="1" dirty="0">
                <a:solidFill>
                  <a:srgbClr val="0000FF"/>
                </a:solidFill>
                <a:sym typeface="Symbol" panose="05050102010706020507" pitchFamily="18" charset="2"/>
              </a:rPr>
              <a:t>] = </a:t>
            </a:r>
            <a:r>
              <a:rPr lang="pl-PL" sz="1600" b="1" i="1" dirty="0">
                <a:solidFill>
                  <a:srgbClr val="0000FF"/>
                </a:solidFill>
                <a:sym typeface="Symbol" panose="05050102010706020507" pitchFamily="18" charset="2"/>
              </a:rPr>
              <a:t>b</a:t>
            </a:r>
            <a:r>
              <a:rPr lang="pl-PL" sz="1600" b="1" i="1" baseline="-25000"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 + </a:t>
            </a:r>
            <a:r>
              <a:rPr lang="pl-PL" sz="1600" b="1" i="1" dirty="0">
                <a:solidFill>
                  <a:srgbClr val="0000FF"/>
                </a:solidFill>
                <a:sym typeface="Symbol" panose="05050102010706020507" pitchFamily="18" charset="2"/>
              </a:rPr>
              <a:t>B</a:t>
            </a:r>
            <a:r>
              <a:rPr lang="pl-PL" sz="1600" b="1" dirty="0">
                <a:solidFill>
                  <a:srgbClr val="0000FF"/>
                </a:solidFill>
                <a:sym typeface="Symbol" panose="05050102010706020507" pitchFamily="18" charset="2"/>
              </a:rPr>
              <a:t>[</a:t>
            </a:r>
            <a:r>
              <a:rPr lang="pl-PL" sz="1600" b="1" i="1"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  1,</a:t>
            </a:r>
            <a:r>
              <a:rPr lang="en-US" sz="1600" b="1" dirty="0">
                <a:solidFill>
                  <a:srgbClr val="0000FF"/>
                </a:solidFill>
                <a:sym typeface="Symbol" panose="05050102010706020507" pitchFamily="18" charset="2"/>
              </a:rPr>
              <a:t> </a:t>
            </a:r>
            <a:r>
              <a:rPr lang="pl-PL" sz="1600" b="1" i="1" dirty="0">
                <a:solidFill>
                  <a:srgbClr val="0000FF"/>
                </a:solidFill>
                <a:sym typeface="Symbol" panose="05050102010706020507" pitchFamily="18" charset="2"/>
              </a:rPr>
              <a:t>w</a:t>
            </a:r>
            <a:r>
              <a:rPr lang="en-US" sz="1600" b="1" i="1" dirty="0">
                <a:solidFill>
                  <a:srgbClr val="0000FF"/>
                </a:solidFill>
                <a:sym typeface="Symbol" panose="05050102010706020507" pitchFamily="18" charset="2"/>
              </a:rPr>
              <a:t> </a:t>
            </a:r>
            <a:r>
              <a:rPr lang="pl-PL" sz="1600" b="1" dirty="0">
                <a:solidFill>
                  <a:srgbClr val="0000FF"/>
                </a:solidFill>
                <a:sym typeface="Symbol" panose="05050102010706020507" pitchFamily="18" charset="2"/>
              </a:rPr>
              <a:t></a:t>
            </a:r>
            <a:r>
              <a:rPr lang="en-US" sz="1600" b="1" dirty="0">
                <a:solidFill>
                  <a:srgbClr val="0000FF"/>
                </a:solidFill>
                <a:sym typeface="Symbol" panose="05050102010706020507" pitchFamily="18" charset="2"/>
              </a:rPr>
              <a:t> </a:t>
            </a:r>
            <a:r>
              <a:rPr lang="pl-PL" sz="1600" b="1" i="1" dirty="0">
                <a:solidFill>
                  <a:srgbClr val="0000FF"/>
                </a:solidFill>
                <a:sym typeface="Symbol" panose="05050102010706020507" pitchFamily="18" charset="2"/>
              </a:rPr>
              <a:t>w</a:t>
            </a:r>
            <a:r>
              <a:rPr lang="pl-PL" sz="1600" b="1" i="1" baseline="-25000"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a:t>
            </a:r>
          </a:p>
          <a:p>
            <a:r>
              <a:rPr lang="pl-PL" sz="1600" dirty="0">
                <a:sym typeface="Symbol" panose="05050102010706020507" pitchFamily="18" charset="2"/>
              </a:rPr>
              <a:t>	</a:t>
            </a:r>
            <a:r>
              <a:rPr lang="pl-PL" sz="1600" b="1" dirty="0">
                <a:sym typeface="Symbol" panose="05050102010706020507" pitchFamily="18" charset="2"/>
              </a:rPr>
              <a:t>else</a:t>
            </a:r>
          </a:p>
          <a:p>
            <a:r>
              <a:rPr lang="pl-PL" sz="1600" dirty="0">
                <a:sym typeface="Symbol" panose="05050102010706020507" pitchFamily="18" charset="2"/>
              </a:rPr>
              <a:t>		</a:t>
            </a:r>
            <a:r>
              <a:rPr lang="en-US" sz="1600" i="1" dirty="0">
                <a:sym typeface="Symbol" panose="05050102010706020507" pitchFamily="18" charset="2"/>
              </a:rPr>
              <a:t> B</a:t>
            </a:r>
            <a:r>
              <a:rPr lang="en-US" sz="1600" dirty="0">
                <a:sym typeface="Symbol" panose="05050102010706020507" pitchFamily="18" charset="2"/>
              </a:rPr>
              <a:t>[</a:t>
            </a:r>
            <a:r>
              <a:rPr lang="en-US" sz="1600" i="1" dirty="0" err="1">
                <a:sym typeface="Symbol" panose="05050102010706020507" pitchFamily="18" charset="2"/>
              </a:rPr>
              <a:t>i</a:t>
            </a:r>
            <a:r>
              <a:rPr lang="en-US" sz="1600" i="1" dirty="0">
                <a:sym typeface="Symbol" panose="05050102010706020507" pitchFamily="18" charset="2"/>
              </a:rPr>
              <a:t>, w</a:t>
            </a:r>
            <a:r>
              <a:rPr lang="en-US" sz="1600" dirty="0">
                <a:sym typeface="Symbol" panose="05050102010706020507" pitchFamily="18" charset="2"/>
              </a:rPr>
              <a:t>]</a:t>
            </a:r>
            <a:r>
              <a:rPr lang="en-US" sz="1600" i="1" dirty="0">
                <a:sym typeface="Symbol" panose="05050102010706020507" pitchFamily="18" charset="2"/>
              </a:rPr>
              <a:t> </a:t>
            </a:r>
            <a:r>
              <a:rPr lang="en-US" sz="1600" dirty="0">
                <a:sym typeface="Symbol" panose="05050102010706020507" pitchFamily="18" charset="2"/>
              </a:rPr>
              <a:t>= </a:t>
            </a:r>
            <a:r>
              <a:rPr lang="en-US" sz="1600" i="1" dirty="0">
                <a:sym typeface="Symbol" panose="05050102010706020507" pitchFamily="18" charset="2"/>
              </a:rPr>
              <a:t>B</a:t>
            </a:r>
            <a:r>
              <a:rPr lang="en-US" sz="1600" dirty="0">
                <a:sym typeface="Symbol" panose="05050102010706020507" pitchFamily="18" charset="2"/>
              </a:rPr>
              <a:t>[</a:t>
            </a:r>
            <a:r>
              <a:rPr lang="en-US" sz="1600" i="1" dirty="0" err="1">
                <a:sym typeface="Symbol" panose="05050102010706020507" pitchFamily="18" charset="2"/>
              </a:rPr>
              <a:t>i</a:t>
            </a:r>
            <a:r>
              <a:rPr lang="pl-PL" sz="1600" b="1" dirty="0">
                <a:solidFill>
                  <a:srgbClr val="0000FF"/>
                </a:solidFill>
                <a:sym typeface="Symbol" panose="05050102010706020507" pitchFamily="18" charset="2"/>
              </a:rPr>
              <a:t>  </a:t>
            </a:r>
            <a:r>
              <a:rPr lang="en-US" sz="1600" dirty="0">
                <a:sym typeface="Symbol" panose="05050102010706020507" pitchFamily="18" charset="2"/>
              </a:rPr>
              <a:t>1, </a:t>
            </a:r>
            <a:r>
              <a:rPr lang="en-US" sz="1600" i="1" dirty="0">
                <a:sym typeface="Symbol" panose="05050102010706020507" pitchFamily="18" charset="2"/>
              </a:rPr>
              <a:t>w</a:t>
            </a:r>
            <a:r>
              <a:rPr lang="en-US" sz="1600" dirty="0">
                <a:sym typeface="Symbol" panose="05050102010706020507" pitchFamily="18" charset="2"/>
              </a:rPr>
              <a:t>]</a:t>
            </a:r>
          </a:p>
          <a:p>
            <a:r>
              <a:rPr lang="en-US" sz="1600" b="1" dirty="0">
                <a:sym typeface="Symbol" panose="05050102010706020507" pitchFamily="18" charset="2"/>
              </a:rPr>
              <a:t>else</a:t>
            </a:r>
          </a:p>
          <a:p>
            <a:r>
              <a:rPr lang="en-US" sz="1600" i="1" dirty="0">
                <a:sym typeface="Symbol" panose="05050102010706020507" pitchFamily="18" charset="2"/>
              </a:rPr>
              <a:t>	B</a:t>
            </a:r>
            <a:r>
              <a:rPr lang="en-US" sz="1600" dirty="0">
                <a:sym typeface="Symbol" panose="05050102010706020507" pitchFamily="18" charset="2"/>
              </a:rPr>
              <a:t>[</a:t>
            </a:r>
            <a:r>
              <a:rPr lang="en-US" sz="1600" i="1" dirty="0" err="1">
                <a:sym typeface="Symbol" panose="05050102010706020507" pitchFamily="18" charset="2"/>
              </a:rPr>
              <a:t>i</a:t>
            </a:r>
            <a:r>
              <a:rPr lang="en-US" sz="1600" i="1" dirty="0">
                <a:sym typeface="Symbol" panose="05050102010706020507" pitchFamily="18" charset="2"/>
              </a:rPr>
              <a:t>, w</a:t>
            </a:r>
            <a:r>
              <a:rPr lang="en-US" sz="1600" dirty="0">
                <a:sym typeface="Symbol" panose="05050102010706020507" pitchFamily="18" charset="2"/>
              </a:rPr>
              <a:t>]</a:t>
            </a:r>
            <a:r>
              <a:rPr lang="en-US" sz="1600" i="1" dirty="0">
                <a:sym typeface="Symbol" panose="05050102010706020507" pitchFamily="18" charset="2"/>
              </a:rPr>
              <a:t> </a:t>
            </a:r>
            <a:r>
              <a:rPr lang="en-US" sz="1600" dirty="0">
                <a:sym typeface="Symbol" panose="05050102010706020507" pitchFamily="18" charset="2"/>
              </a:rPr>
              <a:t>= </a:t>
            </a:r>
            <a:r>
              <a:rPr lang="en-US" sz="1600" i="1" dirty="0">
                <a:sym typeface="Symbol" panose="05050102010706020507" pitchFamily="18" charset="2"/>
              </a:rPr>
              <a:t>B</a:t>
            </a:r>
            <a:r>
              <a:rPr lang="en-US" sz="1600" dirty="0">
                <a:sym typeface="Symbol" panose="05050102010706020507" pitchFamily="18" charset="2"/>
              </a:rPr>
              <a:t>[</a:t>
            </a:r>
            <a:r>
              <a:rPr lang="en-US" sz="1600" i="1" dirty="0" err="1">
                <a:sym typeface="Symbol" panose="05050102010706020507" pitchFamily="18" charset="2"/>
              </a:rPr>
              <a:t>i</a:t>
            </a:r>
            <a:r>
              <a:rPr lang="pl-PL" sz="1600" b="1" dirty="0">
                <a:solidFill>
                  <a:srgbClr val="0000FF"/>
                </a:solidFill>
                <a:sym typeface="Symbol" panose="05050102010706020507" pitchFamily="18" charset="2"/>
              </a:rPr>
              <a:t>  </a:t>
            </a:r>
            <a:r>
              <a:rPr lang="en-US" sz="1600" dirty="0">
                <a:sym typeface="Symbol" panose="05050102010706020507" pitchFamily="18" charset="2"/>
              </a:rPr>
              <a:t>1, </a:t>
            </a:r>
            <a:r>
              <a:rPr lang="en-US" sz="1600" i="1" dirty="0">
                <a:sym typeface="Symbol" panose="05050102010706020507" pitchFamily="18" charset="2"/>
              </a:rPr>
              <a:t>w</a:t>
            </a:r>
            <a:r>
              <a:rPr lang="en-US" sz="1600" dirty="0">
                <a:sym typeface="Symbol" panose="05050102010706020507" pitchFamily="18" charset="2"/>
              </a:rPr>
              <a:t>]	</a:t>
            </a:r>
            <a:r>
              <a:rPr lang="en-US" sz="1600" i="1" dirty="0">
                <a:sym typeface="Symbol" panose="05050102010706020507" pitchFamily="18" charset="2"/>
              </a:rPr>
              <a:t>// </a:t>
            </a:r>
            <a:r>
              <a:rPr lang="en-US" sz="1600" i="1" dirty="0"/>
              <a:t>w</a:t>
            </a:r>
            <a:r>
              <a:rPr lang="en-US" sz="1600" i="1" baseline="-25000" dirty="0"/>
              <a:t>i</a:t>
            </a:r>
            <a:r>
              <a:rPr lang="en-US" sz="1600" i="1" dirty="0"/>
              <a:t> </a:t>
            </a:r>
            <a:r>
              <a:rPr lang="en-US" sz="1600" dirty="0">
                <a:sym typeface="Symbol" panose="05050102010706020507" pitchFamily="18" charset="2"/>
              </a:rPr>
              <a:t>&gt; </a:t>
            </a:r>
            <a:r>
              <a:rPr lang="en-US" sz="1600" i="1" dirty="0">
                <a:sym typeface="Symbol" panose="05050102010706020507" pitchFamily="18" charset="2"/>
              </a:rPr>
              <a:t>w</a:t>
            </a:r>
          </a:p>
        </p:txBody>
      </p:sp>
      <p:sp>
        <p:nvSpPr>
          <p:cNvPr id="3" name="TextBox 2"/>
          <p:cNvSpPr txBox="1"/>
          <p:nvPr/>
        </p:nvSpPr>
        <p:spPr>
          <a:xfrm>
            <a:off x="8991600" y="1295400"/>
            <a:ext cx="1371600" cy="2308324"/>
          </a:xfrm>
          <a:prstGeom prst="rect">
            <a:avLst/>
          </a:prstGeom>
          <a:noFill/>
        </p:spPr>
        <p:txBody>
          <a:bodyPr wrap="square" rtlCol="0">
            <a:spAutoFit/>
          </a:bodyPr>
          <a:lstStyle/>
          <a:p>
            <a:pPr algn="ctr"/>
            <a:r>
              <a:rPr lang="en-US" sz="2400" dirty="0"/>
              <a:t>Items:</a:t>
            </a:r>
          </a:p>
          <a:p>
            <a:r>
              <a:rPr lang="en-US" sz="2400" dirty="0"/>
              <a:t>  (</a:t>
            </a:r>
            <a:r>
              <a:rPr lang="en-US" sz="2400" i="1" dirty="0"/>
              <a:t>w</a:t>
            </a:r>
            <a:r>
              <a:rPr lang="en-US" sz="2400" i="1" baseline="-25000" dirty="0"/>
              <a:t>i</a:t>
            </a:r>
            <a:r>
              <a:rPr lang="en-US" sz="2400" dirty="0"/>
              <a:t>, </a:t>
            </a:r>
            <a:r>
              <a:rPr lang="en-US" sz="2400" i="1" dirty="0"/>
              <a:t>b</a:t>
            </a:r>
            <a:r>
              <a:rPr lang="en-US" sz="2400" i="1" baseline="-25000" dirty="0"/>
              <a:t>i</a:t>
            </a:r>
            <a:r>
              <a:rPr lang="en-US" sz="2400" dirty="0"/>
              <a:t>)</a:t>
            </a:r>
          </a:p>
          <a:p>
            <a:r>
              <a:rPr lang="en-US" sz="2400" dirty="0">
                <a:latin typeface="Times New Roman" panose="02020603050405020304" pitchFamily="18" charset="0"/>
                <a:cs typeface="Times New Roman" panose="02020603050405020304" pitchFamily="18" charset="0"/>
              </a:rPr>
              <a:t>1: (2, 3)</a:t>
            </a:r>
          </a:p>
          <a:p>
            <a:r>
              <a:rPr lang="en-US" sz="2400" dirty="0">
                <a:latin typeface="Times New Roman" panose="02020603050405020304" pitchFamily="18" charset="0"/>
                <a:cs typeface="Times New Roman" panose="02020603050405020304" pitchFamily="18" charset="0"/>
              </a:rPr>
              <a:t>2: (3, 4)</a:t>
            </a:r>
          </a:p>
          <a:p>
            <a:r>
              <a:rPr lang="en-US" sz="2400" dirty="0">
                <a:latin typeface="Times New Roman" panose="02020603050405020304" pitchFamily="18" charset="0"/>
                <a:cs typeface="Times New Roman" panose="02020603050405020304" pitchFamily="18" charset="0"/>
              </a:rPr>
              <a:t>3: (4, 5) </a:t>
            </a:r>
          </a:p>
          <a:p>
            <a:r>
              <a:rPr lang="en-US" sz="2400" dirty="0">
                <a:latin typeface="Times New Roman" panose="02020603050405020304" pitchFamily="18" charset="0"/>
                <a:cs typeface="Times New Roman" panose="02020603050405020304" pitchFamily="18" charset="0"/>
              </a:rPr>
              <a:t>4: (5, 6)</a:t>
            </a:r>
          </a:p>
        </p:txBody>
      </p:sp>
      <p:sp>
        <p:nvSpPr>
          <p:cNvPr id="8" name="TextBox 7"/>
          <p:cNvSpPr txBox="1"/>
          <p:nvPr/>
        </p:nvSpPr>
        <p:spPr>
          <a:xfrm>
            <a:off x="7315200" y="2785408"/>
            <a:ext cx="1828800" cy="1938992"/>
          </a:xfrm>
          <a:prstGeom prst="rect">
            <a:avLst/>
          </a:prstGeom>
          <a:noFill/>
        </p:spPr>
        <p:txBody>
          <a:bodyPr wrap="square" rtlCol="0">
            <a:spAutoFit/>
          </a:bodyPr>
          <a:lstStyle/>
          <a:p>
            <a:r>
              <a:rPr lang="en-US" sz="2400" i="1"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1</a:t>
            </a:r>
          </a:p>
          <a:p>
            <a:r>
              <a:rPr lang="en-US" sz="2400" i="1" dirty="0">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4</a:t>
            </a:r>
            <a:endParaRPr lang="pl-PL" sz="2400" dirty="0">
              <a:solidFill>
                <a:srgbClr val="FF0000"/>
              </a:solidFill>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2</a:t>
            </a:r>
          </a:p>
          <a:p>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3</a:t>
            </a:r>
          </a:p>
          <a:p>
            <a:r>
              <a:rPr lang="en-US" sz="2400" i="1" dirty="0">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sym typeface="Symbol" panose="05050102010706020507" pitchFamily="18" charset="2"/>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 </a:t>
            </a:r>
            <a:r>
              <a:rPr lang="pl-PL" sz="2400" i="1"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1</a:t>
            </a:r>
            <a:r>
              <a:rPr lang="pl-PL"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2</a:t>
            </a:r>
            <a:endParaRPr lang="pl-PL"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8915400" y="2060550"/>
            <a:ext cx="1295400" cy="3778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3962400" y="3540369"/>
            <a:ext cx="457200" cy="567392"/>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90800" y="2057400"/>
            <a:ext cx="914400" cy="369332"/>
          </a:xfrm>
          <a:prstGeom prst="rect">
            <a:avLst/>
          </a:prstGeom>
          <a:noFill/>
        </p:spPr>
        <p:txBody>
          <a:bodyPr wrap="square" rtlCol="0">
            <a:spAutoFit/>
          </a:bodyPr>
          <a:lstStyle/>
          <a:p>
            <a:r>
              <a:rPr lang="en-US" i="1" dirty="0">
                <a:solidFill>
                  <a:srgbClr val="0000FF"/>
                </a:solidFill>
              </a:rPr>
              <a:t>B</a:t>
            </a:r>
            <a:r>
              <a:rPr lang="en-US" dirty="0">
                <a:solidFill>
                  <a:srgbClr val="0000FF"/>
                </a:solidFill>
              </a:rPr>
              <a:t>(</a:t>
            </a:r>
            <a:r>
              <a:rPr lang="en-US" i="1" dirty="0" err="1">
                <a:solidFill>
                  <a:srgbClr val="0000FF"/>
                </a:solidFill>
              </a:rPr>
              <a:t>i</a:t>
            </a:r>
            <a:r>
              <a:rPr lang="en-US" dirty="0">
                <a:solidFill>
                  <a:srgbClr val="0000FF"/>
                </a:solidFill>
              </a:rPr>
              <a:t>, </a:t>
            </a:r>
            <a:r>
              <a:rPr lang="en-US" i="1" dirty="0">
                <a:solidFill>
                  <a:srgbClr val="0000FF"/>
                </a:solidFill>
              </a:rPr>
              <a:t>W</a:t>
            </a:r>
            <a:r>
              <a:rPr lang="en-US" dirty="0">
                <a:solidFill>
                  <a:srgbClr val="0000FF"/>
                </a:solidFill>
              </a:rPr>
              <a:t>)</a:t>
            </a:r>
          </a:p>
        </p:txBody>
      </p:sp>
      <p:sp>
        <p:nvSpPr>
          <p:cNvPr id="5" name="Slide Number Placeholder 4"/>
          <p:cNvSpPr>
            <a:spLocks noGrp="1"/>
          </p:cNvSpPr>
          <p:nvPr>
            <p:ph type="sldNum" sz="quarter" idx="12"/>
          </p:nvPr>
        </p:nvSpPr>
        <p:spPr/>
        <p:txBody>
          <a:bodyPr/>
          <a:lstStyle/>
          <a:p>
            <a:fld id="{1A83A65E-54C3-4843-A44A-4A9122A8B46A}" type="slidenum">
              <a:rPr lang="en-US" smtClean="0"/>
              <a:pPr/>
              <a:t>21</a:t>
            </a:fld>
            <a:endParaRPr lang="en-US"/>
          </a:p>
        </p:txBody>
      </p:sp>
    </p:spTree>
    <p:extLst>
      <p:ext uri="{BB962C8B-B14F-4D97-AF65-F5344CB8AC3E}">
        <p14:creationId xmlns:p14="http://schemas.microsoft.com/office/powerpoint/2010/main" val="1340012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graphicFrame>
        <p:nvGraphicFramePr>
          <p:cNvPr id="4" name="Table 3"/>
          <p:cNvGraphicFramePr>
            <a:graphicFrameLocks noGrp="1"/>
          </p:cNvGraphicFramePr>
          <p:nvPr>
            <p:extLst>
              <p:ext uri="{D42A27DB-BD31-4B8C-83A1-F6EECF244321}">
                <p14:modId xmlns:p14="http://schemas.microsoft.com/office/powerpoint/2010/main" val="3275427788"/>
              </p:ext>
            </p:extLst>
          </p:nvPr>
        </p:nvGraphicFramePr>
        <p:xfrm>
          <a:off x="2310404" y="1752600"/>
          <a:ext cx="4776197" cy="2966720"/>
        </p:xfrm>
        <a:graphic>
          <a:graphicData uri="http://schemas.openxmlformats.org/drawingml/2006/table">
            <a:tbl>
              <a:tblPr firstRow="1" bandRow="1"/>
              <a:tblGrid>
                <a:gridCol w="465455">
                  <a:extLst>
                    <a:ext uri="{9D8B030D-6E8A-4147-A177-3AD203B41FA5}">
                      <a16:colId xmlns:a16="http://schemas.microsoft.com/office/drawing/2014/main" val="20000"/>
                    </a:ext>
                  </a:extLst>
                </a:gridCol>
                <a:gridCol w="718457">
                  <a:extLst>
                    <a:ext uri="{9D8B030D-6E8A-4147-A177-3AD203B41FA5}">
                      <a16:colId xmlns:a16="http://schemas.microsoft.com/office/drawing/2014/main" val="20001"/>
                    </a:ext>
                  </a:extLst>
                </a:gridCol>
                <a:gridCol w="718457">
                  <a:extLst>
                    <a:ext uri="{9D8B030D-6E8A-4147-A177-3AD203B41FA5}">
                      <a16:colId xmlns:a16="http://schemas.microsoft.com/office/drawing/2014/main" val="20002"/>
                    </a:ext>
                  </a:extLst>
                </a:gridCol>
                <a:gridCol w="718457">
                  <a:extLst>
                    <a:ext uri="{9D8B030D-6E8A-4147-A177-3AD203B41FA5}">
                      <a16:colId xmlns:a16="http://schemas.microsoft.com/office/drawing/2014/main" val="20003"/>
                    </a:ext>
                  </a:extLst>
                </a:gridCol>
                <a:gridCol w="718457">
                  <a:extLst>
                    <a:ext uri="{9D8B030D-6E8A-4147-A177-3AD203B41FA5}">
                      <a16:colId xmlns:a16="http://schemas.microsoft.com/office/drawing/2014/main" val="20004"/>
                    </a:ext>
                  </a:extLst>
                </a:gridCol>
                <a:gridCol w="718457">
                  <a:extLst>
                    <a:ext uri="{9D8B030D-6E8A-4147-A177-3AD203B41FA5}">
                      <a16:colId xmlns:a16="http://schemas.microsoft.com/office/drawing/2014/main" val="20005"/>
                    </a:ext>
                  </a:extLst>
                </a:gridCol>
                <a:gridCol w="718457">
                  <a:extLst>
                    <a:ext uri="{9D8B030D-6E8A-4147-A177-3AD203B41FA5}">
                      <a16:colId xmlns:a16="http://schemas.microsoft.com/office/drawing/2014/main" val="20006"/>
                    </a:ext>
                  </a:extLst>
                </a:gridCol>
              </a:tblGrid>
              <a:tr h="370840">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gridSpan="5">
                  <a:txBody>
                    <a:bodyPr/>
                    <a:lstStyle/>
                    <a:p>
                      <a:pPr algn="ctr"/>
                      <a:r>
                        <a:rPr lang="en-US" i="1" dirty="0" err="1">
                          <a:latin typeface="Times New Roman" panose="02020603050405020304" pitchFamily="18" charset="0"/>
                          <a:cs typeface="Times New Roman" panose="02020603050405020304" pitchFamily="18" charset="0"/>
                        </a:rPr>
                        <a:t>i</a:t>
                      </a:r>
                      <a:endParaRPr lang="en-US" i="1"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0</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1</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2</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3</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4</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rowSpan="6">
                  <a:txBody>
                    <a:bodyPr/>
                    <a:lstStyle/>
                    <a:p>
                      <a:pPr algn="ctr"/>
                      <a:r>
                        <a:rPr lang="en-US" i="1" dirty="0">
                          <a:latin typeface="Times New Roman" panose="02020603050405020304" pitchFamily="18" charset="0"/>
                          <a:cs typeface="Times New Roman" panose="02020603050405020304" pitchFamily="18" charset="0"/>
                        </a:rPr>
                        <a:t>W</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0</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1</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2</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ECFF"/>
                    </a:solidFill>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b="0" kern="1200" dirty="0">
                          <a:solidFill>
                            <a:schemeClr val="tx1"/>
                          </a:solidFill>
                          <a:latin typeface="Times New Roman" panose="02020603050405020304" pitchFamily="18" charset="0"/>
                          <a:ea typeface="+mn-ea"/>
                          <a:cs typeface="Times New Roman" panose="02020603050405020304" pitchFamily="18" charset="0"/>
                        </a:rPr>
                        <a:t>4</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b="0"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b="0"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b="1" kern="1200" dirty="0">
                          <a:solidFill>
                            <a:srgbClr val="FF0000"/>
                          </a:solidFill>
                          <a:latin typeface="Times New Roman" panose="02020603050405020304" pitchFamily="18" charset="0"/>
                          <a:ea typeface="+mn-ea"/>
                          <a:cs typeface="Times New Roman" panose="02020603050405020304" pitchFamily="18" charset="0"/>
                        </a:rPr>
                        <a:t>5</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ECFF"/>
                    </a:solidFill>
                  </a:tcPr>
                </a:tc>
                <a:tc>
                  <a:txBody>
                    <a:bodyPr/>
                    <a:lstStyle/>
                    <a:p>
                      <a:pPr algn="ctr"/>
                      <a:r>
                        <a:rPr kumimoji="0" lang="en-US" b="1" kern="1200" dirty="0">
                          <a:solidFill>
                            <a:srgbClr val="0000FF"/>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6" name="TextBox 5"/>
          <p:cNvSpPr txBox="1"/>
          <p:nvPr/>
        </p:nvSpPr>
        <p:spPr>
          <a:xfrm>
            <a:off x="3200400" y="4858942"/>
            <a:ext cx="5181600" cy="1846659"/>
          </a:xfrm>
          <a:prstGeom prst="rect">
            <a:avLst/>
          </a:prstGeom>
          <a:noFill/>
        </p:spPr>
        <p:txBody>
          <a:bodyPr wrap="square" rtlCol="0">
            <a:spAutoFit/>
          </a:bodyPr>
          <a:lstStyle/>
          <a:p>
            <a:r>
              <a:rPr lang="en-US" sz="1600" b="1" dirty="0"/>
              <a:t>if</a:t>
            </a:r>
            <a:r>
              <a:rPr lang="en-US" sz="1600" i="1" dirty="0"/>
              <a:t> </a:t>
            </a:r>
            <a:r>
              <a:rPr lang="en-US" sz="1600" b="1" i="1" dirty="0">
                <a:solidFill>
                  <a:srgbClr val="FF0000"/>
                </a:solidFill>
              </a:rPr>
              <a:t>w</a:t>
            </a:r>
            <a:r>
              <a:rPr lang="en-US" sz="1600" b="1" i="1" baseline="-25000" dirty="0">
                <a:solidFill>
                  <a:srgbClr val="FF0000"/>
                </a:solidFill>
              </a:rPr>
              <a:t>i</a:t>
            </a:r>
            <a:r>
              <a:rPr lang="en-US" sz="1600" b="1" i="1" dirty="0">
                <a:solidFill>
                  <a:srgbClr val="FF0000"/>
                </a:solidFill>
              </a:rPr>
              <a:t> </a:t>
            </a:r>
            <a:r>
              <a:rPr lang="en-US" sz="1600" b="1" dirty="0">
                <a:solidFill>
                  <a:srgbClr val="FF0000"/>
                </a:solidFill>
                <a:sym typeface="Symbol" panose="05050102010706020507" pitchFamily="18" charset="2"/>
              </a:rPr>
              <a:t> </a:t>
            </a:r>
            <a:r>
              <a:rPr lang="en-US" sz="1600" b="1" i="1" dirty="0">
                <a:solidFill>
                  <a:srgbClr val="FF0000"/>
                </a:solidFill>
                <a:sym typeface="Symbol" panose="05050102010706020507" pitchFamily="18" charset="2"/>
              </a:rPr>
              <a:t>w</a:t>
            </a:r>
            <a:r>
              <a:rPr lang="en-US" sz="1600" i="1" dirty="0">
                <a:sym typeface="Symbol" panose="05050102010706020507" pitchFamily="18" charset="2"/>
              </a:rPr>
              <a:t>	</a:t>
            </a:r>
            <a:r>
              <a:rPr lang="en-US" sz="1600" dirty="0">
                <a:sym typeface="Symbol" panose="05050102010706020507" pitchFamily="18" charset="2"/>
              </a:rPr>
              <a:t>// item </a:t>
            </a:r>
            <a:r>
              <a:rPr lang="en-US" sz="1600" i="1" dirty="0" err="1">
                <a:sym typeface="Symbol" panose="05050102010706020507" pitchFamily="18" charset="2"/>
              </a:rPr>
              <a:t>i</a:t>
            </a:r>
            <a:r>
              <a:rPr lang="en-US" sz="1600" dirty="0">
                <a:sym typeface="Symbol" panose="05050102010706020507" pitchFamily="18" charset="2"/>
              </a:rPr>
              <a:t> can be part of the solution</a:t>
            </a:r>
            <a:endParaRPr lang="en-US" sz="1600" i="1" dirty="0">
              <a:sym typeface="Symbol" panose="05050102010706020507" pitchFamily="18" charset="2"/>
            </a:endParaRPr>
          </a:p>
          <a:p>
            <a:r>
              <a:rPr lang="en-US" sz="1600" i="1" dirty="0">
                <a:sym typeface="Symbol" panose="05050102010706020507" pitchFamily="18" charset="2"/>
              </a:rPr>
              <a:t>	</a:t>
            </a:r>
            <a:r>
              <a:rPr lang="pl-PL" sz="1600" b="1" dirty="0">
                <a:sym typeface="Symbol" panose="05050102010706020507" pitchFamily="18" charset="2"/>
              </a:rPr>
              <a:t>if</a:t>
            </a:r>
            <a:r>
              <a:rPr lang="pl-PL" sz="1600" dirty="0">
                <a:sym typeface="Symbol" panose="05050102010706020507" pitchFamily="18" charset="2"/>
              </a:rPr>
              <a:t> </a:t>
            </a:r>
            <a:r>
              <a:rPr lang="pl-PL" sz="1600" b="1" i="1" dirty="0">
                <a:solidFill>
                  <a:srgbClr val="0000FF"/>
                </a:solidFill>
                <a:sym typeface="Symbol" panose="05050102010706020507" pitchFamily="18" charset="2"/>
              </a:rPr>
              <a:t>b</a:t>
            </a:r>
            <a:r>
              <a:rPr lang="pl-PL" sz="1600" b="1" i="1" baseline="-25000"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 + </a:t>
            </a:r>
            <a:r>
              <a:rPr lang="pl-PL" sz="1600" b="1" i="1" dirty="0">
                <a:solidFill>
                  <a:srgbClr val="0000FF"/>
                </a:solidFill>
                <a:sym typeface="Symbol" panose="05050102010706020507" pitchFamily="18" charset="2"/>
              </a:rPr>
              <a:t>B</a:t>
            </a:r>
            <a:r>
              <a:rPr lang="pl-PL" sz="1600" b="1" dirty="0">
                <a:solidFill>
                  <a:srgbClr val="0000FF"/>
                </a:solidFill>
                <a:sym typeface="Symbol" panose="05050102010706020507" pitchFamily="18" charset="2"/>
              </a:rPr>
              <a:t>[</a:t>
            </a:r>
            <a:r>
              <a:rPr lang="pl-PL" sz="1600" b="1" i="1"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  1,</a:t>
            </a:r>
            <a:r>
              <a:rPr lang="pl-PL" sz="1600" b="1" i="1" dirty="0">
                <a:solidFill>
                  <a:srgbClr val="0000FF"/>
                </a:solidFill>
                <a:sym typeface="Symbol" panose="05050102010706020507" pitchFamily="18" charset="2"/>
              </a:rPr>
              <a:t>w</a:t>
            </a:r>
            <a:r>
              <a:rPr lang="en-US" sz="1600" b="1" i="1" dirty="0">
                <a:solidFill>
                  <a:srgbClr val="0000FF"/>
                </a:solidFill>
                <a:sym typeface="Symbol" panose="05050102010706020507" pitchFamily="18" charset="2"/>
              </a:rPr>
              <a:t> </a:t>
            </a:r>
            <a:r>
              <a:rPr lang="pl-PL" sz="1600" b="1" dirty="0">
                <a:solidFill>
                  <a:srgbClr val="0000FF"/>
                </a:solidFill>
                <a:sym typeface="Symbol" panose="05050102010706020507" pitchFamily="18" charset="2"/>
              </a:rPr>
              <a:t></a:t>
            </a:r>
            <a:r>
              <a:rPr lang="en-US" sz="1600" b="1" dirty="0">
                <a:solidFill>
                  <a:srgbClr val="0000FF"/>
                </a:solidFill>
                <a:sym typeface="Symbol" panose="05050102010706020507" pitchFamily="18" charset="2"/>
              </a:rPr>
              <a:t> </a:t>
            </a:r>
            <a:r>
              <a:rPr lang="pl-PL" sz="1600" b="1" i="1" dirty="0">
                <a:solidFill>
                  <a:srgbClr val="0000FF"/>
                </a:solidFill>
                <a:sym typeface="Symbol" panose="05050102010706020507" pitchFamily="18" charset="2"/>
              </a:rPr>
              <a:t>w</a:t>
            </a:r>
            <a:r>
              <a:rPr lang="pl-PL" sz="1600" b="1" i="1" baseline="-25000"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 &gt; </a:t>
            </a:r>
            <a:r>
              <a:rPr lang="pl-PL" sz="1600" b="1" i="1" dirty="0">
                <a:solidFill>
                  <a:srgbClr val="0000FF"/>
                </a:solidFill>
                <a:sym typeface="Symbol" panose="05050102010706020507" pitchFamily="18" charset="2"/>
              </a:rPr>
              <a:t>B</a:t>
            </a:r>
            <a:r>
              <a:rPr lang="pl-PL" sz="1600" b="1" dirty="0">
                <a:solidFill>
                  <a:srgbClr val="0000FF"/>
                </a:solidFill>
                <a:sym typeface="Symbol" panose="05050102010706020507" pitchFamily="18" charset="2"/>
              </a:rPr>
              <a:t>[</a:t>
            </a:r>
            <a:r>
              <a:rPr lang="pl-PL" sz="1600" b="1" i="1"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  1,</a:t>
            </a:r>
            <a:r>
              <a:rPr lang="en-US" sz="1600" b="1" dirty="0">
                <a:solidFill>
                  <a:srgbClr val="0000FF"/>
                </a:solidFill>
                <a:sym typeface="Symbol" panose="05050102010706020507" pitchFamily="18" charset="2"/>
              </a:rPr>
              <a:t> </a:t>
            </a:r>
            <a:r>
              <a:rPr lang="pl-PL" sz="1600" b="1" i="1" dirty="0">
                <a:solidFill>
                  <a:srgbClr val="0000FF"/>
                </a:solidFill>
                <a:sym typeface="Symbol" panose="05050102010706020507" pitchFamily="18" charset="2"/>
              </a:rPr>
              <a:t>w</a:t>
            </a:r>
            <a:r>
              <a:rPr lang="pl-PL" sz="1600" b="1" dirty="0">
                <a:solidFill>
                  <a:srgbClr val="0000FF"/>
                </a:solidFill>
                <a:sym typeface="Symbol" panose="05050102010706020507" pitchFamily="18" charset="2"/>
              </a:rPr>
              <a:t>]</a:t>
            </a:r>
          </a:p>
          <a:p>
            <a:r>
              <a:rPr lang="pl-PL" sz="1600" dirty="0">
                <a:solidFill>
                  <a:srgbClr val="0000FF"/>
                </a:solidFill>
                <a:sym typeface="Symbol" panose="05050102010706020507" pitchFamily="18" charset="2"/>
              </a:rPr>
              <a:t>		</a:t>
            </a:r>
            <a:r>
              <a:rPr lang="pl-PL" sz="1600" b="1" i="1" dirty="0">
                <a:solidFill>
                  <a:srgbClr val="0000FF"/>
                </a:solidFill>
                <a:sym typeface="Symbol" panose="05050102010706020507" pitchFamily="18" charset="2"/>
              </a:rPr>
              <a:t>B</a:t>
            </a:r>
            <a:r>
              <a:rPr lang="pl-PL" sz="1600" b="1" dirty="0">
                <a:solidFill>
                  <a:srgbClr val="0000FF"/>
                </a:solidFill>
                <a:sym typeface="Symbol" panose="05050102010706020507" pitchFamily="18" charset="2"/>
              </a:rPr>
              <a:t>[</a:t>
            </a:r>
            <a:r>
              <a:rPr lang="pl-PL" sz="1600" b="1" i="1"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a:t>
            </a:r>
            <a:r>
              <a:rPr lang="en-US" sz="1600" b="1" dirty="0">
                <a:solidFill>
                  <a:srgbClr val="0000FF"/>
                </a:solidFill>
                <a:sym typeface="Symbol" panose="05050102010706020507" pitchFamily="18" charset="2"/>
              </a:rPr>
              <a:t> </a:t>
            </a:r>
            <a:r>
              <a:rPr lang="pl-PL" sz="1600" b="1" i="1" dirty="0">
                <a:solidFill>
                  <a:srgbClr val="0000FF"/>
                </a:solidFill>
                <a:sym typeface="Symbol" panose="05050102010706020507" pitchFamily="18" charset="2"/>
              </a:rPr>
              <a:t>w</a:t>
            </a:r>
            <a:r>
              <a:rPr lang="pl-PL" sz="1600" b="1" dirty="0">
                <a:solidFill>
                  <a:srgbClr val="0000FF"/>
                </a:solidFill>
                <a:sym typeface="Symbol" panose="05050102010706020507" pitchFamily="18" charset="2"/>
              </a:rPr>
              <a:t>] = </a:t>
            </a:r>
            <a:r>
              <a:rPr lang="pl-PL" sz="1600" b="1" i="1" dirty="0">
                <a:solidFill>
                  <a:srgbClr val="0000FF"/>
                </a:solidFill>
                <a:sym typeface="Symbol" panose="05050102010706020507" pitchFamily="18" charset="2"/>
              </a:rPr>
              <a:t>b</a:t>
            </a:r>
            <a:r>
              <a:rPr lang="pl-PL" sz="1600" b="1" i="1" baseline="-25000"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 + </a:t>
            </a:r>
            <a:r>
              <a:rPr lang="pl-PL" sz="1600" b="1" i="1" dirty="0">
                <a:solidFill>
                  <a:srgbClr val="0000FF"/>
                </a:solidFill>
                <a:sym typeface="Symbol" panose="05050102010706020507" pitchFamily="18" charset="2"/>
              </a:rPr>
              <a:t>B</a:t>
            </a:r>
            <a:r>
              <a:rPr lang="pl-PL" sz="1600" b="1" dirty="0">
                <a:solidFill>
                  <a:srgbClr val="0000FF"/>
                </a:solidFill>
                <a:sym typeface="Symbol" panose="05050102010706020507" pitchFamily="18" charset="2"/>
              </a:rPr>
              <a:t>[</a:t>
            </a:r>
            <a:r>
              <a:rPr lang="pl-PL" sz="1600" b="1" i="1"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  1,</a:t>
            </a:r>
            <a:r>
              <a:rPr lang="en-US" sz="1600" b="1" dirty="0">
                <a:solidFill>
                  <a:srgbClr val="0000FF"/>
                </a:solidFill>
                <a:sym typeface="Symbol" panose="05050102010706020507" pitchFamily="18" charset="2"/>
              </a:rPr>
              <a:t> </a:t>
            </a:r>
            <a:r>
              <a:rPr lang="pl-PL" sz="1600" b="1" i="1" dirty="0">
                <a:solidFill>
                  <a:srgbClr val="0000FF"/>
                </a:solidFill>
                <a:sym typeface="Symbol" panose="05050102010706020507" pitchFamily="18" charset="2"/>
              </a:rPr>
              <a:t>w</a:t>
            </a:r>
            <a:r>
              <a:rPr lang="en-US" sz="1600" b="1" i="1" dirty="0">
                <a:solidFill>
                  <a:srgbClr val="0000FF"/>
                </a:solidFill>
                <a:sym typeface="Symbol" panose="05050102010706020507" pitchFamily="18" charset="2"/>
              </a:rPr>
              <a:t> </a:t>
            </a:r>
            <a:r>
              <a:rPr lang="pl-PL" sz="1600" b="1" dirty="0">
                <a:solidFill>
                  <a:srgbClr val="0000FF"/>
                </a:solidFill>
                <a:sym typeface="Symbol" panose="05050102010706020507" pitchFamily="18" charset="2"/>
              </a:rPr>
              <a:t></a:t>
            </a:r>
            <a:r>
              <a:rPr lang="en-US" sz="1600" b="1" dirty="0">
                <a:solidFill>
                  <a:srgbClr val="0000FF"/>
                </a:solidFill>
                <a:sym typeface="Symbol" panose="05050102010706020507" pitchFamily="18" charset="2"/>
              </a:rPr>
              <a:t> </a:t>
            </a:r>
            <a:r>
              <a:rPr lang="pl-PL" sz="1600" b="1" i="1" dirty="0">
                <a:solidFill>
                  <a:srgbClr val="0000FF"/>
                </a:solidFill>
                <a:sym typeface="Symbol" panose="05050102010706020507" pitchFamily="18" charset="2"/>
              </a:rPr>
              <a:t>w</a:t>
            </a:r>
            <a:r>
              <a:rPr lang="pl-PL" sz="1600" b="1" i="1" baseline="-25000"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a:t>
            </a:r>
          </a:p>
          <a:p>
            <a:r>
              <a:rPr lang="pl-PL" sz="1600" dirty="0">
                <a:sym typeface="Symbol" panose="05050102010706020507" pitchFamily="18" charset="2"/>
              </a:rPr>
              <a:t>	</a:t>
            </a:r>
            <a:r>
              <a:rPr lang="pl-PL" sz="1600" b="1" dirty="0">
                <a:sym typeface="Symbol" panose="05050102010706020507" pitchFamily="18" charset="2"/>
              </a:rPr>
              <a:t>else</a:t>
            </a:r>
          </a:p>
          <a:p>
            <a:r>
              <a:rPr lang="pl-PL" sz="1600" dirty="0">
                <a:sym typeface="Symbol" panose="05050102010706020507" pitchFamily="18" charset="2"/>
              </a:rPr>
              <a:t>		</a:t>
            </a:r>
            <a:r>
              <a:rPr lang="en-US" sz="1600" i="1" dirty="0">
                <a:sym typeface="Symbol" panose="05050102010706020507" pitchFamily="18" charset="2"/>
              </a:rPr>
              <a:t> B</a:t>
            </a:r>
            <a:r>
              <a:rPr lang="en-US" sz="1600" dirty="0">
                <a:sym typeface="Symbol" panose="05050102010706020507" pitchFamily="18" charset="2"/>
              </a:rPr>
              <a:t>[</a:t>
            </a:r>
            <a:r>
              <a:rPr lang="en-US" sz="1600" i="1" dirty="0" err="1">
                <a:sym typeface="Symbol" panose="05050102010706020507" pitchFamily="18" charset="2"/>
              </a:rPr>
              <a:t>i</a:t>
            </a:r>
            <a:r>
              <a:rPr lang="en-US" sz="1600" i="1" dirty="0">
                <a:sym typeface="Symbol" panose="05050102010706020507" pitchFamily="18" charset="2"/>
              </a:rPr>
              <a:t>, w</a:t>
            </a:r>
            <a:r>
              <a:rPr lang="en-US" sz="1600" dirty="0">
                <a:sym typeface="Symbol" panose="05050102010706020507" pitchFamily="18" charset="2"/>
              </a:rPr>
              <a:t>]</a:t>
            </a:r>
            <a:r>
              <a:rPr lang="en-US" sz="1600" i="1" dirty="0">
                <a:sym typeface="Symbol" panose="05050102010706020507" pitchFamily="18" charset="2"/>
              </a:rPr>
              <a:t> </a:t>
            </a:r>
            <a:r>
              <a:rPr lang="en-US" sz="1600" dirty="0">
                <a:sym typeface="Symbol" panose="05050102010706020507" pitchFamily="18" charset="2"/>
              </a:rPr>
              <a:t>= </a:t>
            </a:r>
            <a:r>
              <a:rPr lang="en-US" sz="1600" i="1" dirty="0">
                <a:sym typeface="Symbol" panose="05050102010706020507" pitchFamily="18" charset="2"/>
              </a:rPr>
              <a:t>B</a:t>
            </a:r>
            <a:r>
              <a:rPr lang="en-US" sz="1600" dirty="0">
                <a:sym typeface="Symbol" panose="05050102010706020507" pitchFamily="18" charset="2"/>
              </a:rPr>
              <a:t>[</a:t>
            </a:r>
            <a:r>
              <a:rPr lang="en-US" sz="1600" i="1" dirty="0" err="1">
                <a:sym typeface="Symbol" panose="05050102010706020507" pitchFamily="18" charset="2"/>
              </a:rPr>
              <a:t>i</a:t>
            </a:r>
            <a:r>
              <a:rPr lang="pl-PL" sz="1600" b="1" dirty="0">
                <a:solidFill>
                  <a:srgbClr val="0000FF"/>
                </a:solidFill>
                <a:sym typeface="Symbol" panose="05050102010706020507" pitchFamily="18" charset="2"/>
              </a:rPr>
              <a:t>  </a:t>
            </a:r>
            <a:r>
              <a:rPr lang="en-US" sz="1600" dirty="0">
                <a:sym typeface="Symbol" panose="05050102010706020507" pitchFamily="18" charset="2"/>
              </a:rPr>
              <a:t>1, </a:t>
            </a:r>
            <a:r>
              <a:rPr lang="en-US" sz="1600" i="1" dirty="0">
                <a:sym typeface="Symbol" panose="05050102010706020507" pitchFamily="18" charset="2"/>
              </a:rPr>
              <a:t>w</a:t>
            </a:r>
            <a:r>
              <a:rPr lang="en-US" sz="1600" dirty="0">
                <a:sym typeface="Symbol" panose="05050102010706020507" pitchFamily="18" charset="2"/>
              </a:rPr>
              <a:t>]</a:t>
            </a:r>
          </a:p>
          <a:p>
            <a:r>
              <a:rPr lang="en-US" sz="1600" b="1" dirty="0">
                <a:sym typeface="Symbol" panose="05050102010706020507" pitchFamily="18" charset="2"/>
              </a:rPr>
              <a:t>else</a:t>
            </a:r>
          </a:p>
          <a:p>
            <a:r>
              <a:rPr lang="en-US" sz="1600" i="1" dirty="0">
                <a:sym typeface="Symbol" panose="05050102010706020507" pitchFamily="18" charset="2"/>
              </a:rPr>
              <a:t>	B</a:t>
            </a:r>
            <a:r>
              <a:rPr lang="en-US" sz="1600" dirty="0">
                <a:sym typeface="Symbol" panose="05050102010706020507" pitchFamily="18" charset="2"/>
              </a:rPr>
              <a:t>[</a:t>
            </a:r>
            <a:r>
              <a:rPr lang="en-US" sz="1600" i="1" dirty="0" err="1">
                <a:sym typeface="Symbol" panose="05050102010706020507" pitchFamily="18" charset="2"/>
              </a:rPr>
              <a:t>i</a:t>
            </a:r>
            <a:r>
              <a:rPr lang="en-US" sz="1600" i="1" dirty="0">
                <a:sym typeface="Symbol" panose="05050102010706020507" pitchFamily="18" charset="2"/>
              </a:rPr>
              <a:t>, w</a:t>
            </a:r>
            <a:r>
              <a:rPr lang="en-US" sz="1600" dirty="0">
                <a:sym typeface="Symbol" panose="05050102010706020507" pitchFamily="18" charset="2"/>
              </a:rPr>
              <a:t>]</a:t>
            </a:r>
            <a:r>
              <a:rPr lang="en-US" sz="1600" i="1" dirty="0">
                <a:sym typeface="Symbol" panose="05050102010706020507" pitchFamily="18" charset="2"/>
              </a:rPr>
              <a:t> </a:t>
            </a:r>
            <a:r>
              <a:rPr lang="en-US" sz="1600" dirty="0">
                <a:sym typeface="Symbol" panose="05050102010706020507" pitchFamily="18" charset="2"/>
              </a:rPr>
              <a:t>= </a:t>
            </a:r>
            <a:r>
              <a:rPr lang="en-US" sz="1600" i="1" dirty="0">
                <a:sym typeface="Symbol" panose="05050102010706020507" pitchFamily="18" charset="2"/>
              </a:rPr>
              <a:t>B</a:t>
            </a:r>
            <a:r>
              <a:rPr lang="en-US" sz="1600" dirty="0">
                <a:sym typeface="Symbol" panose="05050102010706020507" pitchFamily="18" charset="2"/>
              </a:rPr>
              <a:t>[</a:t>
            </a:r>
            <a:r>
              <a:rPr lang="en-US" sz="1600" i="1" dirty="0" err="1">
                <a:sym typeface="Symbol" panose="05050102010706020507" pitchFamily="18" charset="2"/>
              </a:rPr>
              <a:t>i</a:t>
            </a:r>
            <a:r>
              <a:rPr lang="pl-PL" sz="1600" b="1" dirty="0">
                <a:solidFill>
                  <a:srgbClr val="0000FF"/>
                </a:solidFill>
                <a:sym typeface="Symbol" panose="05050102010706020507" pitchFamily="18" charset="2"/>
              </a:rPr>
              <a:t>  </a:t>
            </a:r>
            <a:r>
              <a:rPr lang="en-US" sz="1600" dirty="0">
                <a:sym typeface="Symbol" panose="05050102010706020507" pitchFamily="18" charset="2"/>
              </a:rPr>
              <a:t>1, </a:t>
            </a:r>
            <a:r>
              <a:rPr lang="en-US" sz="1600" i="1" dirty="0">
                <a:sym typeface="Symbol" panose="05050102010706020507" pitchFamily="18" charset="2"/>
              </a:rPr>
              <a:t>w</a:t>
            </a:r>
            <a:r>
              <a:rPr lang="en-US" sz="1600" dirty="0">
                <a:sym typeface="Symbol" panose="05050102010706020507" pitchFamily="18" charset="2"/>
              </a:rPr>
              <a:t>]	</a:t>
            </a:r>
            <a:r>
              <a:rPr lang="en-US" sz="1600" i="1" dirty="0">
                <a:sym typeface="Symbol" panose="05050102010706020507" pitchFamily="18" charset="2"/>
              </a:rPr>
              <a:t>// </a:t>
            </a:r>
            <a:r>
              <a:rPr lang="en-US" sz="1600" i="1" dirty="0"/>
              <a:t>w</a:t>
            </a:r>
            <a:r>
              <a:rPr lang="en-US" sz="1600" i="1" baseline="-25000" dirty="0"/>
              <a:t>i</a:t>
            </a:r>
            <a:r>
              <a:rPr lang="en-US" sz="1600" i="1" dirty="0"/>
              <a:t> </a:t>
            </a:r>
            <a:r>
              <a:rPr lang="en-US" sz="1600" dirty="0">
                <a:sym typeface="Symbol" panose="05050102010706020507" pitchFamily="18" charset="2"/>
              </a:rPr>
              <a:t>&gt; </a:t>
            </a:r>
            <a:r>
              <a:rPr lang="en-US" sz="1600" i="1" dirty="0">
                <a:sym typeface="Symbol" panose="05050102010706020507" pitchFamily="18" charset="2"/>
              </a:rPr>
              <a:t>w</a:t>
            </a:r>
          </a:p>
        </p:txBody>
      </p:sp>
      <p:sp>
        <p:nvSpPr>
          <p:cNvPr id="3" name="TextBox 2"/>
          <p:cNvSpPr txBox="1"/>
          <p:nvPr/>
        </p:nvSpPr>
        <p:spPr>
          <a:xfrm>
            <a:off x="8991600" y="1295400"/>
            <a:ext cx="1371600" cy="2308324"/>
          </a:xfrm>
          <a:prstGeom prst="rect">
            <a:avLst/>
          </a:prstGeom>
          <a:noFill/>
        </p:spPr>
        <p:txBody>
          <a:bodyPr wrap="square" rtlCol="0">
            <a:spAutoFit/>
          </a:bodyPr>
          <a:lstStyle/>
          <a:p>
            <a:pPr algn="ctr"/>
            <a:r>
              <a:rPr lang="en-US" sz="2400" dirty="0"/>
              <a:t>Items:</a:t>
            </a:r>
          </a:p>
          <a:p>
            <a:r>
              <a:rPr lang="en-US" sz="2400" dirty="0"/>
              <a:t>  (</a:t>
            </a:r>
            <a:r>
              <a:rPr lang="en-US" sz="2400" i="1" dirty="0"/>
              <a:t>w</a:t>
            </a:r>
            <a:r>
              <a:rPr lang="en-US" sz="2400" i="1" baseline="-25000" dirty="0"/>
              <a:t>i</a:t>
            </a:r>
            <a:r>
              <a:rPr lang="en-US" sz="2400" dirty="0"/>
              <a:t>, </a:t>
            </a:r>
            <a:r>
              <a:rPr lang="en-US" sz="2400" i="1" dirty="0"/>
              <a:t>b</a:t>
            </a:r>
            <a:r>
              <a:rPr lang="en-US" sz="2400" i="1" baseline="-25000" dirty="0"/>
              <a:t>i</a:t>
            </a:r>
            <a:r>
              <a:rPr lang="en-US" sz="2400" dirty="0"/>
              <a:t>)</a:t>
            </a:r>
          </a:p>
          <a:p>
            <a:r>
              <a:rPr lang="en-US" sz="2400" dirty="0">
                <a:latin typeface="Times New Roman" panose="02020603050405020304" pitchFamily="18" charset="0"/>
                <a:cs typeface="Times New Roman" panose="02020603050405020304" pitchFamily="18" charset="0"/>
              </a:rPr>
              <a:t>1: (2, 3)</a:t>
            </a:r>
          </a:p>
          <a:p>
            <a:r>
              <a:rPr lang="en-US" sz="2400" dirty="0">
                <a:latin typeface="Times New Roman" panose="02020603050405020304" pitchFamily="18" charset="0"/>
                <a:cs typeface="Times New Roman" panose="02020603050405020304" pitchFamily="18" charset="0"/>
              </a:rPr>
              <a:t>2: (3, 4)</a:t>
            </a:r>
          </a:p>
          <a:p>
            <a:r>
              <a:rPr lang="en-US" sz="2400" dirty="0">
                <a:latin typeface="Times New Roman" panose="02020603050405020304" pitchFamily="18" charset="0"/>
                <a:cs typeface="Times New Roman" panose="02020603050405020304" pitchFamily="18" charset="0"/>
              </a:rPr>
              <a:t>3: (4, 5) </a:t>
            </a:r>
          </a:p>
          <a:p>
            <a:r>
              <a:rPr lang="en-US" sz="2400" dirty="0">
                <a:latin typeface="Times New Roman" panose="02020603050405020304" pitchFamily="18" charset="0"/>
                <a:cs typeface="Times New Roman" panose="02020603050405020304" pitchFamily="18" charset="0"/>
              </a:rPr>
              <a:t>4: (5, 6)</a:t>
            </a:r>
          </a:p>
        </p:txBody>
      </p:sp>
      <p:sp>
        <p:nvSpPr>
          <p:cNvPr id="8" name="TextBox 7"/>
          <p:cNvSpPr txBox="1"/>
          <p:nvPr/>
        </p:nvSpPr>
        <p:spPr>
          <a:xfrm>
            <a:off x="7315200" y="2785408"/>
            <a:ext cx="1828800" cy="1938992"/>
          </a:xfrm>
          <a:prstGeom prst="rect">
            <a:avLst/>
          </a:prstGeom>
          <a:noFill/>
        </p:spPr>
        <p:txBody>
          <a:bodyPr wrap="square" rtlCol="0">
            <a:spAutoFit/>
          </a:bodyPr>
          <a:lstStyle/>
          <a:p>
            <a:r>
              <a:rPr lang="en-US" sz="2400" i="1"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1</a:t>
            </a:r>
          </a:p>
          <a:p>
            <a:r>
              <a:rPr lang="en-US" sz="2400" i="1" dirty="0">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5</a:t>
            </a:r>
            <a:endParaRPr lang="pl-PL" sz="2400" dirty="0">
              <a:solidFill>
                <a:srgbClr val="FF0000"/>
              </a:solidFill>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2</a:t>
            </a:r>
          </a:p>
          <a:p>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3</a:t>
            </a:r>
          </a:p>
          <a:p>
            <a:r>
              <a:rPr lang="en-US" sz="2400" i="1" dirty="0">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sym typeface="Symbol" panose="05050102010706020507" pitchFamily="18" charset="2"/>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 </a:t>
            </a:r>
            <a:r>
              <a:rPr lang="pl-PL" sz="2400" i="1"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1</a:t>
            </a:r>
            <a:r>
              <a:rPr lang="pl-PL"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3</a:t>
            </a:r>
            <a:endParaRPr lang="pl-PL"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8915400" y="2060550"/>
            <a:ext cx="1295400" cy="3778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3962400" y="3909646"/>
            <a:ext cx="457200" cy="567392"/>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90800" y="2057400"/>
            <a:ext cx="914400" cy="369332"/>
          </a:xfrm>
          <a:prstGeom prst="rect">
            <a:avLst/>
          </a:prstGeom>
          <a:noFill/>
        </p:spPr>
        <p:txBody>
          <a:bodyPr wrap="square" rtlCol="0">
            <a:spAutoFit/>
          </a:bodyPr>
          <a:lstStyle/>
          <a:p>
            <a:r>
              <a:rPr lang="en-US" i="1" dirty="0">
                <a:solidFill>
                  <a:srgbClr val="0000FF"/>
                </a:solidFill>
              </a:rPr>
              <a:t>B</a:t>
            </a:r>
            <a:r>
              <a:rPr lang="en-US" dirty="0">
                <a:solidFill>
                  <a:srgbClr val="0000FF"/>
                </a:solidFill>
              </a:rPr>
              <a:t>(</a:t>
            </a:r>
            <a:r>
              <a:rPr lang="en-US" i="1" dirty="0" err="1">
                <a:solidFill>
                  <a:srgbClr val="0000FF"/>
                </a:solidFill>
              </a:rPr>
              <a:t>i</a:t>
            </a:r>
            <a:r>
              <a:rPr lang="en-US" dirty="0">
                <a:solidFill>
                  <a:srgbClr val="0000FF"/>
                </a:solidFill>
              </a:rPr>
              <a:t>, </a:t>
            </a:r>
            <a:r>
              <a:rPr lang="en-US" i="1" dirty="0">
                <a:solidFill>
                  <a:srgbClr val="0000FF"/>
                </a:solidFill>
              </a:rPr>
              <a:t>W</a:t>
            </a:r>
            <a:r>
              <a:rPr lang="en-US" dirty="0">
                <a:solidFill>
                  <a:srgbClr val="0000FF"/>
                </a:solidFill>
              </a:rPr>
              <a:t>)</a:t>
            </a:r>
          </a:p>
        </p:txBody>
      </p:sp>
      <p:sp>
        <p:nvSpPr>
          <p:cNvPr id="5" name="Slide Number Placeholder 4"/>
          <p:cNvSpPr>
            <a:spLocks noGrp="1"/>
          </p:cNvSpPr>
          <p:nvPr>
            <p:ph type="sldNum" sz="quarter" idx="12"/>
          </p:nvPr>
        </p:nvSpPr>
        <p:spPr/>
        <p:txBody>
          <a:bodyPr/>
          <a:lstStyle/>
          <a:p>
            <a:fld id="{1A83A65E-54C3-4843-A44A-4A9122A8B46A}" type="slidenum">
              <a:rPr lang="en-US" smtClean="0"/>
              <a:pPr/>
              <a:t>22</a:t>
            </a:fld>
            <a:endParaRPr lang="en-US"/>
          </a:p>
        </p:txBody>
      </p:sp>
    </p:spTree>
    <p:extLst>
      <p:ext uri="{BB962C8B-B14F-4D97-AF65-F5344CB8AC3E}">
        <p14:creationId xmlns:p14="http://schemas.microsoft.com/office/powerpoint/2010/main" val="2146272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graphicFrame>
        <p:nvGraphicFramePr>
          <p:cNvPr id="4" name="Table 3"/>
          <p:cNvGraphicFramePr>
            <a:graphicFrameLocks noGrp="1"/>
          </p:cNvGraphicFramePr>
          <p:nvPr>
            <p:extLst>
              <p:ext uri="{D42A27DB-BD31-4B8C-83A1-F6EECF244321}">
                <p14:modId xmlns:p14="http://schemas.microsoft.com/office/powerpoint/2010/main" val="4169155955"/>
              </p:ext>
            </p:extLst>
          </p:nvPr>
        </p:nvGraphicFramePr>
        <p:xfrm>
          <a:off x="2310404" y="1752600"/>
          <a:ext cx="4776197" cy="2966720"/>
        </p:xfrm>
        <a:graphic>
          <a:graphicData uri="http://schemas.openxmlformats.org/drawingml/2006/table">
            <a:tbl>
              <a:tblPr firstRow="1" bandRow="1"/>
              <a:tblGrid>
                <a:gridCol w="465455">
                  <a:extLst>
                    <a:ext uri="{9D8B030D-6E8A-4147-A177-3AD203B41FA5}">
                      <a16:colId xmlns:a16="http://schemas.microsoft.com/office/drawing/2014/main" val="20000"/>
                    </a:ext>
                  </a:extLst>
                </a:gridCol>
                <a:gridCol w="718457">
                  <a:extLst>
                    <a:ext uri="{9D8B030D-6E8A-4147-A177-3AD203B41FA5}">
                      <a16:colId xmlns:a16="http://schemas.microsoft.com/office/drawing/2014/main" val="20001"/>
                    </a:ext>
                  </a:extLst>
                </a:gridCol>
                <a:gridCol w="718457">
                  <a:extLst>
                    <a:ext uri="{9D8B030D-6E8A-4147-A177-3AD203B41FA5}">
                      <a16:colId xmlns:a16="http://schemas.microsoft.com/office/drawing/2014/main" val="20002"/>
                    </a:ext>
                  </a:extLst>
                </a:gridCol>
                <a:gridCol w="718457">
                  <a:extLst>
                    <a:ext uri="{9D8B030D-6E8A-4147-A177-3AD203B41FA5}">
                      <a16:colId xmlns:a16="http://schemas.microsoft.com/office/drawing/2014/main" val="20003"/>
                    </a:ext>
                  </a:extLst>
                </a:gridCol>
                <a:gridCol w="718457">
                  <a:extLst>
                    <a:ext uri="{9D8B030D-6E8A-4147-A177-3AD203B41FA5}">
                      <a16:colId xmlns:a16="http://schemas.microsoft.com/office/drawing/2014/main" val="20004"/>
                    </a:ext>
                  </a:extLst>
                </a:gridCol>
                <a:gridCol w="718457">
                  <a:extLst>
                    <a:ext uri="{9D8B030D-6E8A-4147-A177-3AD203B41FA5}">
                      <a16:colId xmlns:a16="http://schemas.microsoft.com/office/drawing/2014/main" val="20005"/>
                    </a:ext>
                  </a:extLst>
                </a:gridCol>
                <a:gridCol w="718457">
                  <a:extLst>
                    <a:ext uri="{9D8B030D-6E8A-4147-A177-3AD203B41FA5}">
                      <a16:colId xmlns:a16="http://schemas.microsoft.com/office/drawing/2014/main" val="20006"/>
                    </a:ext>
                  </a:extLst>
                </a:gridCol>
              </a:tblGrid>
              <a:tr h="370840">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gridSpan="5">
                  <a:txBody>
                    <a:bodyPr/>
                    <a:lstStyle/>
                    <a:p>
                      <a:pPr algn="ctr"/>
                      <a:r>
                        <a:rPr lang="en-US" i="1" dirty="0" err="1">
                          <a:latin typeface="Times New Roman" panose="02020603050405020304" pitchFamily="18" charset="0"/>
                          <a:cs typeface="Times New Roman" panose="02020603050405020304" pitchFamily="18" charset="0"/>
                        </a:rPr>
                        <a:t>i</a:t>
                      </a:r>
                      <a:endParaRPr lang="en-US" i="1"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0</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1</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2</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3</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4</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rowSpan="6">
                  <a:txBody>
                    <a:bodyPr/>
                    <a:lstStyle/>
                    <a:p>
                      <a:pPr algn="ctr"/>
                      <a:r>
                        <a:rPr lang="en-US" i="1" dirty="0">
                          <a:latin typeface="Times New Roman" panose="02020603050405020304" pitchFamily="18" charset="0"/>
                          <a:cs typeface="Times New Roman" panose="02020603050405020304" pitchFamily="18" charset="0"/>
                        </a:rPr>
                        <a:t>W</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0</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b="1" kern="1200" dirty="0">
                          <a:solidFill>
                            <a:srgbClr val="FF0000"/>
                          </a:solidFill>
                          <a:latin typeface="Times New Roman" panose="02020603050405020304" pitchFamily="18" charset="0"/>
                          <a:ea typeface="+mn-ea"/>
                          <a:cs typeface="Times New Roman" panose="02020603050405020304" pitchFamily="18" charset="0"/>
                        </a:rPr>
                        <a:t>1</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ECFF"/>
                    </a:solidFill>
                  </a:tcPr>
                </a:tc>
                <a:tc>
                  <a:txBody>
                    <a:bodyPr/>
                    <a:lstStyle/>
                    <a:p>
                      <a:pPr algn="ctr"/>
                      <a:r>
                        <a:rPr lang="en-US" b="1" dirty="0">
                          <a:solidFill>
                            <a:srgbClr val="0000FF"/>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2</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b="0" kern="1200" dirty="0">
                          <a:solidFill>
                            <a:schemeClr val="tx1"/>
                          </a:solidFill>
                          <a:latin typeface="Times New Roman" panose="02020603050405020304" pitchFamily="18" charset="0"/>
                          <a:ea typeface="+mn-ea"/>
                          <a:cs typeface="Times New Roman" panose="02020603050405020304" pitchFamily="18" charset="0"/>
                        </a:rPr>
                        <a:t>4</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b="0"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b="0"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5</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b="0"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b="0"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0" lang="en-US" b="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6" name="TextBox 5"/>
          <p:cNvSpPr txBox="1"/>
          <p:nvPr/>
        </p:nvSpPr>
        <p:spPr>
          <a:xfrm>
            <a:off x="3200400" y="4858942"/>
            <a:ext cx="5181600" cy="1846659"/>
          </a:xfrm>
          <a:prstGeom prst="rect">
            <a:avLst/>
          </a:prstGeom>
          <a:noFill/>
        </p:spPr>
        <p:txBody>
          <a:bodyPr wrap="square" rtlCol="0">
            <a:spAutoFit/>
          </a:bodyPr>
          <a:lstStyle/>
          <a:p>
            <a:r>
              <a:rPr lang="en-US" sz="1600" b="1" dirty="0"/>
              <a:t>if</a:t>
            </a:r>
            <a:r>
              <a:rPr lang="en-US" sz="1600" i="1" dirty="0"/>
              <a:t> w</a:t>
            </a:r>
            <a:r>
              <a:rPr lang="en-US" sz="1600" i="1" baseline="-25000" dirty="0"/>
              <a:t>i</a:t>
            </a:r>
            <a:r>
              <a:rPr lang="en-US" sz="1600" i="1" dirty="0"/>
              <a:t> </a:t>
            </a:r>
            <a:r>
              <a:rPr lang="en-US" sz="1600" dirty="0">
                <a:sym typeface="Symbol" panose="05050102010706020507" pitchFamily="18" charset="2"/>
              </a:rPr>
              <a:t> </a:t>
            </a:r>
            <a:r>
              <a:rPr lang="en-US" sz="1600" i="1" dirty="0">
                <a:sym typeface="Symbol" panose="05050102010706020507" pitchFamily="18" charset="2"/>
              </a:rPr>
              <a:t>w	</a:t>
            </a:r>
            <a:r>
              <a:rPr lang="en-US" sz="1600" dirty="0">
                <a:sym typeface="Symbol" panose="05050102010706020507" pitchFamily="18" charset="2"/>
              </a:rPr>
              <a:t>// item </a:t>
            </a:r>
            <a:r>
              <a:rPr lang="en-US" sz="1600" i="1" dirty="0" err="1">
                <a:sym typeface="Symbol" panose="05050102010706020507" pitchFamily="18" charset="2"/>
              </a:rPr>
              <a:t>i</a:t>
            </a:r>
            <a:r>
              <a:rPr lang="en-US" sz="1600" dirty="0">
                <a:sym typeface="Symbol" panose="05050102010706020507" pitchFamily="18" charset="2"/>
              </a:rPr>
              <a:t> can be part of the solution</a:t>
            </a:r>
            <a:endParaRPr lang="en-US" sz="1600" i="1" dirty="0">
              <a:sym typeface="Symbol" panose="05050102010706020507" pitchFamily="18" charset="2"/>
            </a:endParaRPr>
          </a:p>
          <a:p>
            <a:r>
              <a:rPr lang="en-US" sz="1600" i="1" dirty="0">
                <a:sym typeface="Symbol" panose="05050102010706020507" pitchFamily="18" charset="2"/>
              </a:rPr>
              <a:t>	</a:t>
            </a:r>
            <a:r>
              <a:rPr lang="pl-PL" sz="1600" b="1" dirty="0">
                <a:sym typeface="Symbol" panose="05050102010706020507" pitchFamily="18" charset="2"/>
              </a:rPr>
              <a:t>if</a:t>
            </a:r>
            <a:r>
              <a:rPr lang="pl-PL" sz="1600" dirty="0">
                <a:sym typeface="Symbol" panose="05050102010706020507" pitchFamily="18" charset="2"/>
              </a:rPr>
              <a:t> </a:t>
            </a:r>
            <a:r>
              <a:rPr lang="pl-PL" sz="1600" i="1" dirty="0">
                <a:sym typeface="Symbol" panose="05050102010706020507" pitchFamily="18" charset="2"/>
              </a:rPr>
              <a:t>b</a:t>
            </a:r>
            <a:r>
              <a:rPr lang="pl-PL" sz="1600" i="1" baseline="-25000" dirty="0">
                <a:sym typeface="Symbol" panose="05050102010706020507" pitchFamily="18" charset="2"/>
              </a:rPr>
              <a:t>i</a:t>
            </a:r>
            <a:r>
              <a:rPr lang="pl-PL" sz="1600" dirty="0">
                <a:sym typeface="Symbol" panose="05050102010706020507" pitchFamily="18" charset="2"/>
              </a:rPr>
              <a:t> + </a:t>
            </a:r>
            <a:r>
              <a:rPr lang="pl-PL" sz="1600" i="1" dirty="0">
                <a:sym typeface="Symbol" panose="05050102010706020507" pitchFamily="18" charset="2"/>
              </a:rPr>
              <a:t>B</a:t>
            </a:r>
            <a:r>
              <a:rPr lang="pl-PL" sz="1600" dirty="0">
                <a:sym typeface="Symbol" panose="05050102010706020507" pitchFamily="18" charset="2"/>
              </a:rPr>
              <a:t>[</a:t>
            </a:r>
            <a:r>
              <a:rPr lang="pl-PL" sz="1600" i="1" dirty="0">
                <a:sym typeface="Symbol" panose="05050102010706020507" pitchFamily="18" charset="2"/>
              </a:rPr>
              <a:t>i</a:t>
            </a:r>
            <a:r>
              <a:rPr lang="pl-PL" sz="1600" b="1" dirty="0">
                <a:solidFill>
                  <a:srgbClr val="0000FF"/>
                </a:solidFill>
                <a:sym typeface="Symbol" panose="05050102010706020507" pitchFamily="18" charset="2"/>
              </a:rPr>
              <a:t>  </a:t>
            </a:r>
            <a:r>
              <a:rPr lang="pl-PL" sz="1600" dirty="0">
                <a:sym typeface="Symbol" panose="05050102010706020507" pitchFamily="18" charset="2"/>
              </a:rPr>
              <a:t>1,</a:t>
            </a:r>
            <a:r>
              <a:rPr lang="pl-PL" sz="1600" i="1" dirty="0">
                <a:sym typeface="Symbol" panose="05050102010706020507" pitchFamily="18" charset="2"/>
              </a:rPr>
              <a:t>w</a:t>
            </a:r>
            <a:r>
              <a:rPr lang="en-US" sz="1600" i="1" dirty="0">
                <a:sym typeface="Symbol" panose="05050102010706020507" pitchFamily="18" charset="2"/>
              </a:rPr>
              <a:t> </a:t>
            </a:r>
            <a:r>
              <a:rPr lang="pl-PL" sz="1600" dirty="0">
                <a:sym typeface="Symbol" panose="05050102010706020507" pitchFamily="18" charset="2"/>
              </a:rPr>
              <a:t></a:t>
            </a:r>
            <a:r>
              <a:rPr lang="en-US" sz="1600" dirty="0">
                <a:sym typeface="Symbol" panose="05050102010706020507" pitchFamily="18" charset="2"/>
              </a:rPr>
              <a:t> </a:t>
            </a:r>
            <a:r>
              <a:rPr lang="pl-PL" sz="1600" i="1" dirty="0">
                <a:sym typeface="Symbol" panose="05050102010706020507" pitchFamily="18" charset="2"/>
              </a:rPr>
              <a:t>w</a:t>
            </a:r>
            <a:r>
              <a:rPr lang="pl-PL" sz="1600" i="1" baseline="-25000" dirty="0">
                <a:sym typeface="Symbol" panose="05050102010706020507" pitchFamily="18" charset="2"/>
              </a:rPr>
              <a:t>i</a:t>
            </a:r>
            <a:r>
              <a:rPr lang="pl-PL" sz="1600" dirty="0">
                <a:sym typeface="Symbol" panose="05050102010706020507" pitchFamily="18" charset="2"/>
              </a:rPr>
              <a:t>] &gt; </a:t>
            </a:r>
            <a:r>
              <a:rPr lang="pl-PL" sz="1600" i="1" dirty="0">
                <a:sym typeface="Symbol" panose="05050102010706020507" pitchFamily="18" charset="2"/>
              </a:rPr>
              <a:t>B</a:t>
            </a:r>
            <a:r>
              <a:rPr lang="pl-PL" sz="1600" dirty="0">
                <a:sym typeface="Symbol" panose="05050102010706020507" pitchFamily="18" charset="2"/>
              </a:rPr>
              <a:t>[</a:t>
            </a:r>
            <a:r>
              <a:rPr lang="pl-PL" sz="1600" i="1" dirty="0">
                <a:sym typeface="Symbol" panose="05050102010706020507" pitchFamily="18" charset="2"/>
              </a:rPr>
              <a:t>i</a:t>
            </a:r>
            <a:r>
              <a:rPr lang="pl-PL" sz="1600" b="1" dirty="0">
                <a:solidFill>
                  <a:srgbClr val="0000FF"/>
                </a:solidFill>
                <a:sym typeface="Symbol" panose="05050102010706020507" pitchFamily="18" charset="2"/>
              </a:rPr>
              <a:t>  </a:t>
            </a:r>
            <a:r>
              <a:rPr lang="pl-PL" sz="1600" dirty="0">
                <a:sym typeface="Symbol" panose="05050102010706020507" pitchFamily="18" charset="2"/>
              </a:rPr>
              <a:t>1,</a:t>
            </a:r>
            <a:r>
              <a:rPr lang="en-US" sz="1600" dirty="0">
                <a:sym typeface="Symbol" panose="05050102010706020507" pitchFamily="18" charset="2"/>
              </a:rPr>
              <a:t> </a:t>
            </a:r>
            <a:r>
              <a:rPr lang="pl-PL" sz="1600" i="1" dirty="0">
                <a:sym typeface="Symbol" panose="05050102010706020507" pitchFamily="18" charset="2"/>
              </a:rPr>
              <a:t>w</a:t>
            </a:r>
            <a:r>
              <a:rPr lang="pl-PL" sz="1600" dirty="0">
                <a:sym typeface="Symbol" panose="05050102010706020507" pitchFamily="18" charset="2"/>
              </a:rPr>
              <a:t>]</a:t>
            </a:r>
          </a:p>
          <a:p>
            <a:r>
              <a:rPr lang="pl-PL" sz="1600" dirty="0">
                <a:sym typeface="Symbol" panose="05050102010706020507" pitchFamily="18" charset="2"/>
              </a:rPr>
              <a:t>		</a:t>
            </a:r>
            <a:r>
              <a:rPr lang="pl-PL" sz="1600" i="1" dirty="0">
                <a:sym typeface="Symbol" panose="05050102010706020507" pitchFamily="18" charset="2"/>
              </a:rPr>
              <a:t>B</a:t>
            </a:r>
            <a:r>
              <a:rPr lang="pl-PL" sz="1600" dirty="0">
                <a:sym typeface="Symbol" panose="05050102010706020507" pitchFamily="18" charset="2"/>
              </a:rPr>
              <a:t>[</a:t>
            </a:r>
            <a:r>
              <a:rPr lang="pl-PL" sz="1600" i="1" dirty="0">
                <a:sym typeface="Symbol" panose="05050102010706020507" pitchFamily="18" charset="2"/>
              </a:rPr>
              <a:t>i</a:t>
            </a:r>
            <a:r>
              <a:rPr lang="pl-PL" sz="1600" dirty="0">
                <a:sym typeface="Symbol" panose="05050102010706020507" pitchFamily="18" charset="2"/>
              </a:rPr>
              <a:t>,</a:t>
            </a:r>
            <a:r>
              <a:rPr lang="en-US" sz="1600" dirty="0">
                <a:sym typeface="Symbol" panose="05050102010706020507" pitchFamily="18" charset="2"/>
              </a:rPr>
              <a:t> </a:t>
            </a:r>
            <a:r>
              <a:rPr lang="pl-PL" sz="1600" i="1" dirty="0">
                <a:sym typeface="Symbol" panose="05050102010706020507" pitchFamily="18" charset="2"/>
              </a:rPr>
              <a:t>w</a:t>
            </a:r>
            <a:r>
              <a:rPr lang="pl-PL" sz="1600" dirty="0">
                <a:sym typeface="Symbol" panose="05050102010706020507" pitchFamily="18" charset="2"/>
              </a:rPr>
              <a:t>] = </a:t>
            </a:r>
            <a:r>
              <a:rPr lang="pl-PL" sz="1600" i="1" dirty="0">
                <a:sym typeface="Symbol" panose="05050102010706020507" pitchFamily="18" charset="2"/>
              </a:rPr>
              <a:t>b</a:t>
            </a:r>
            <a:r>
              <a:rPr lang="pl-PL" sz="1600" i="1" baseline="-25000" dirty="0">
                <a:sym typeface="Symbol" panose="05050102010706020507" pitchFamily="18" charset="2"/>
              </a:rPr>
              <a:t>i</a:t>
            </a:r>
            <a:r>
              <a:rPr lang="pl-PL" sz="1600" dirty="0">
                <a:sym typeface="Symbol" panose="05050102010706020507" pitchFamily="18" charset="2"/>
              </a:rPr>
              <a:t> + </a:t>
            </a:r>
            <a:r>
              <a:rPr lang="pl-PL" sz="1600" i="1" dirty="0">
                <a:sym typeface="Symbol" panose="05050102010706020507" pitchFamily="18" charset="2"/>
              </a:rPr>
              <a:t>B</a:t>
            </a:r>
            <a:r>
              <a:rPr lang="pl-PL" sz="1600" dirty="0">
                <a:sym typeface="Symbol" panose="05050102010706020507" pitchFamily="18" charset="2"/>
              </a:rPr>
              <a:t>[</a:t>
            </a:r>
            <a:r>
              <a:rPr lang="pl-PL" sz="1600" i="1" dirty="0">
                <a:sym typeface="Symbol" panose="05050102010706020507" pitchFamily="18" charset="2"/>
              </a:rPr>
              <a:t>i</a:t>
            </a:r>
            <a:r>
              <a:rPr lang="pl-PL" sz="1600" b="1" dirty="0">
                <a:solidFill>
                  <a:srgbClr val="0000FF"/>
                </a:solidFill>
                <a:sym typeface="Symbol" panose="05050102010706020507" pitchFamily="18" charset="2"/>
              </a:rPr>
              <a:t>  </a:t>
            </a:r>
            <a:r>
              <a:rPr lang="pl-PL" sz="1600" dirty="0">
                <a:sym typeface="Symbol" panose="05050102010706020507" pitchFamily="18" charset="2"/>
              </a:rPr>
              <a:t>1,</a:t>
            </a:r>
            <a:r>
              <a:rPr lang="en-US" sz="1600" dirty="0">
                <a:sym typeface="Symbol" panose="05050102010706020507" pitchFamily="18" charset="2"/>
              </a:rPr>
              <a:t> </a:t>
            </a:r>
            <a:r>
              <a:rPr lang="pl-PL" sz="1600" i="1" dirty="0">
                <a:sym typeface="Symbol" panose="05050102010706020507" pitchFamily="18" charset="2"/>
              </a:rPr>
              <a:t>w</a:t>
            </a:r>
            <a:r>
              <a:rPr lang="en-US" sz="1600" i="1" dirty="0">
                <a:sym typeface="Symbol" panose="05050102010706020507" pitchFamily="18" charset="2"/>
              </a:rPr>
              <a:t> </a:t>
            </a:r>
            <a:r>
              <a:rPr lang="pl-PL" sz="1600" dirty="0">
                <a:sym typeface="Symbol" panose="05050102010706020507" pitchFamily="18" charset="2"/>
              </a:rPr>
              <a:t></a:t>
            </a:r>
            <a:r>
              <a:rPr lang="en-US" sz="1600" dirty="0">
                <a:sym typeface="Symbol" panose="05050102010706020507" pitchFamily="18" charset="2"/>
              </a:rPr>
              <a:t> </a:t>
            </a:r>
            <a:r>
              <a:rPr lang="pl-PL" sz="1600" i="1" dirty="0">
                <a:sym typeface="Symbol" panose="05050102010706020507" pitchFamily="18" charset="2"/>
              </a:rPr>
              <a:t>w</a:t>
            </a:r>
            <a:r>
              <a:rPr lang="pl-PL" sz="1600" i="1" baseline="-25000" dirty="0">
                <a:sym typeface="Symbol" panose="05050102010706020507" pitchFamily="18" charset="2"/>
              </a:rPr>
              <a:t>i</a:t>
            </a:r>
            <a:r>
              <a:rPr lang="pl-PL" sz="1600" dirty="0">
                <a:sym typeface="Symbol" panose="05050102010706020507" pitchFamily="18" charset="2"/>
              </a:rPr>
              <a:t>]</a:t>
            </a:r>
          </a:p>
          <a:p>
            <a:r>
              <a:rPr lang="pl-PL" sz="1600" dirty="0">
                <a:sym typeface="Symbol" panose="05050102010706020507" pitchFamily="18" charset="2"/>
              </a:rPr>
              <a:t>	</a:t>
            </a:r>
            <a:r>
              <a:rPr lang="pl-PL" sz="1600" b="1" dirty="0">
                <a:sym typeface="Symbol" panose="05050102010706020507" pitchFamily="18" charset="2"/>
              </a:rPr>
              <a:t>else</a:t>
            </a:r>
          </a:p>
          <a:p>
            <a:r>
              <a:rPr lang="pl-PL" sz="1600" dirty="0">
                <a:sym typeface="Symbol" panose="05050102010706020507" pitchFamily="18" charset="2"/>
              </a:rPr>
              <a:t>		</a:t>
            </a:r>
            <a:r>
              <a:rPr lang="en-US" sz="1600" i="1" dirty="0">
                <a:sym typeface="Symbol" panose="05050102010706020507" pitchFamily="18" charset="2"/>
              </a:rPr>
              <a:t> B</a:t>
            </a:r>
            <a:r>
              <a:rPr lang="en-US" sz="1600" dirty="0">
                <a:sym typeface="Symbol" panose="05050102010706020507" pitchFamily="18" charset="2"/>
              </a:rPr>
              <a:t>[</a:t>
            </a:r>
            <a:r>
              <a:rPr lang="en-US" sz="1600" i="1" dirty="0" err="1">
                <a:sym typeface="Symbol" panose="05050102010706020507" pitchFamily="18" charset="2"/>
              </a:rPr>
              <a:t>i</a:t>
            </a:r>
            <a:r>
              <a:rPr lang="en-US" sz="1600" i="1" dirty="0">
                <a:sym typeface="Symbol" panose="05050102010706020507" pitchFamily="18" charset="2"/>
              </a:rPr>
              <a:t>, w</a:t>
            </a:r>
            <a:r>
              <a:rPr lang="en-US" sz="1600" dirty="0">
                <a:sym typeface="Symbol" panose="05050102010706020507" pitchFamily="18" charset="2"/>
              </a:rPr>
              <a:t>]</a:t>
            </a:r>
            <a:r>
              <a:rPr lang="en-US" sz="1600" i="1" dirty="0">
                <a:sym typeface="Symbol" panose="05050102010706020507" pitchFamily="18" charset="2"/>
              </a:rPr>
              <a:t> </a:t>
            </a:r>
            <a:r>
              <a:rPr lang="en-US" sz="1600" dirty="0">
                <a:sym typeface="Symbol" panose="05050102010706020507" pitchFamily="18" charset="2"/>
              </a:rPr>
              <a:t>= </a:t>
            </a:r>
            <a:r>
              <a:rPr lang="en-US" sz="1600" i="1" dirty="0">
                <a:sym typeface="Symbol" panose="05050102010706020507" pitchFamily="18" charset="2"/>
              </a:rPr>
              <a:t>B</a:t>
            </a:r>
            <a:r>
              <a:rPr lang="en-US" sz="1600" dirty="0">
                <a:sym typeface="Symbol" panose="05050102010706020507" pitchFamily="18" charset="2"/>
              </a:rPr>
              <a:t>[</a:t>
            </a:r>
            <a:r>
              <a:rPr lang="en-US" sz="1600" i="1" dirty="0" err="1">
                <a:sym typeface="Symbol" panose="05050102010706020507" pitchFamily="18" charset="2"/>
              </a:rPr>
              <a:t>i</a:t>
            </a:r>
            <a:r>
              <a:rPr lang="pl-PL" sz="1600" b="1" dirty="0">
                <a:solidFill>
                  <a:srgbClr val="0000FF"/>
                </a:solidFill>
                <a:sym typeface="Symbol" panose="05050102010706020507" pitchFamily="18" charset="2"/>
              </a:rPr>
              <a:t>  </a:t>
            </a:r>
            <a:r>
              <a:rPr lang="en-US" sz="1600" dirty="0">
                <a:sym typeface="Symbol" panose="05050102010706020507" pitchFamily="18" charset="2"/>
              </a:rPr>
              <a:t>1, </a:t>
            </a:r>
            <a:r>
              <a:rPr lang="en-US" sz="1600" i="1" dirty="0">
                <a:sym typeface="Symbol" panose="05050102010706020507" pitchFamily="18" charset="2"/>
              </a:rPr>
              <a:t>w</a:t>
            </a:r>
            <a:r>
              <a:rPr lang="en-US" sz="1600" dirty="0">
                <a:sym typeface="Symbol" panose="05050102010706020507" pitchFamily="18" charset="2"/>
              </a:rPr>
              <a:t>]</a:t>
            </a:r>
          </a:p>
          <a:p>
            <a:r>
              <a:rPr lang="en-US" sz="1600" b="1" dirty="0">
                <a:sym typeface="Symbol" panose="05050102010706020507" pitchFamily="18" charset="2"/>
              </a:rPr>
              <a:t>else</a:t>
            </a:r>
          </a:p>
          <a:p>
            <a:r>
              <a:rPr lang="en-US" sz="1600" i="1" dirty="0">
                <a:sym typeface="Symbol" panose="05050102010706020507" pitchFamily="18" charset="2"/>
              </a:rPr>
              <a:t>	</a:t>
            </a:r>
            <a:r>
              <a:rPr lang="en-US" sz="1600" b="1" i="1" dirty="0">
                <a:solidFill>
                  <a:srgbClr val="0000FF"/>
                </a:solidFill>
                <a:sym typeface="Symbol" panose="05050102010706020507" pitchFamily="18" charset="2"/>
              </a:rPr>
              <a:t>B</a:t>
            </a:r>
            <a:r>
              <a:rPr lang="en-US" sz="1600" b="1" dirty="0">
                <a:solidFill>
                  <a:srgbClr val="0000FF"/>
                </a:solidFill>
                <a:sym typeface="Symbol" panose="05050102010706020507" pitchFamily="18" charset="2"/>
              </a:rPr>
              <a:t>[</a:t>
            </a:r>
            <a:r>
              <a:rPr lang="en-US" sz="1600" b="1" i="1" dirty="0" err="1">
                <a:solidFill>
                  <a:srgbClr val="0000FF"/>
                </a:solidFill>
                <a:sym typeface="Symbol" panose="05050102010706020507" pitchFamily="18" charset="2"/>
              </a:rPr>
              <a:t>i</a:t>
            </a:r>
            <a:r>
              <a:rPr lang="en-US" sz="1600" b="1" i="1" dirty="0">
                <a:solidFill>
                  <a:srgbClr val="0000FF"/>
                </a:solidFill>
                <a:sym typeface="Symbol" panose="05050102010706020507" pitchFamily="18" charset="2"/>
              </a:rPr>
              <a:t>, w</a:t>
            </a:r>
            <a:r>
              <a:rPr lang="en-US" sz="1600" b="1" dirty="0">
                <a:solidFill>
                  <a:srgbClr val="0000FF"/>
                </a:solidFill>
                <a:sym typeface="Symbol" panose="05050102010706020507" pitchFamily="18" charset="2"/>
              </a:rPr>
              <a:t>]</a:t>
            </a:r>
            <a:r>
              <a:rPr lang="en-US" sz="1600" b="1" i="1" dirty="0">
                <a:solidFill>
                  <a:srgbClr val="0000FF"/>
                </a:solidFill>
                <a:sym typeface="Symbol" panose="05050102010706020507" pitchFamily="18" charset="2"/>
              </a:rPr>
              <a:t> </a:t>
            </a:r>
            <a:r>
              <a:rPr lang="en-US" sz="1600" b="1" dirty="0">
                <a:solidFill>
                  <a:srgbClr val="0000FF"/>
                </a:solidFill>
                <a:sym typeface="Symbol" panose="05050102010706020507" pitchFamily="18" charset="2"/>
              </a:rPr>
              <a:t>= </a:t>
            </a:r>
            <a:r>
              <a:rPr lang="en-US" sz="1600" b="1" i="1" dirty="0">
                <a:solidFill>
                  <a:srgbClr val="0000FF"/>
                </a:solidFill>
                <a:sym typeface="Symbol" panose="05050102010706020507" pitchFamily="18" charset="2"/>
              </a:rPr>
              <a:t>B</a:t>
            </a:r>
            <a:r>
              <a:rPr lang="en-US" sz="1600" b="1" dirty="0">
                <a:solidFill>
                  <a:srgbClr val="0000FF"/>
                </a:solidFill>
                <a:sym typeface="Symbol" panose="05050102010706020507" pitchFamily="18" charset="2"/>
              </a:rPr>
              <a:t>[</a:t>
            </a:r>
            <a:r>
              <a:rPr lang="en-US" sz="1600" b="1" i="1" dirty="0" err="1">
                <a:solidFill>
                  <a:srgbClr val="0000FF"/>
                </a:solidFill>
                <a:sym typeface="Symbol" panose="05050102010706020507" pitchFamily="18" charset="2"/>
              </a:rPr>
              <a:t>i</a:t>
            </a:r>
            <a:r>
              <a:rPr lang="pl-PL" sz="1600" b="1" dirty="0">
                <a:solidFill>
                  <a:srgbClr val="0000FF"/>
                </a:solidFill>
                <a:sym typeface="Symbol" panose="05050102010706020507" pitchFamily="18" charset="2"/>
              </a:rPr>
              <a:t>  </a:t>
            </a:r>
            <a:r>
              <a:rPr lang="en-US" sz="1600" b="1" dirty="0">
                <a:solidFill>
                  <a:srgbClr val="0000FF"/>
                </a:solidFill>
                <a:sym typeface="Symbol" panose="05050102010706020507" pitchFamily="18" charset="2"/>
              </a:rPr>
              <a:t>1, </a:t>
            </a:r>
            <a:r>
              <a:rPr lang="en-US" sz="1600" b="1" i="1" dirty="0">
                <a:solidFill>
                  <a:srgbClr val="0000FF"/>
                </a:solidFill>
                <a:sym typeface="Symbol" panose="05050102010706020507" pitchFamily="18" charset="2"/>
              </a:rPr>
              <a:t>w</a:t>
            </a:r>
            <a:r>
              <a:rPr lang="en-US" sz="1600" b="1" dirty="0">
                <a:solidFill>
                  <a:srgbClr val="0000FF"/>
                </a:solidFill>
                <a:sym typeface="Symbol" panose="05050102010706020507" pitchFamily="18" charset="2"/>
              </a:rPr>
              <a:t>]</a:t>
            </a:r>
            <a:r>
              <a:rPr lang="en-US" sz="1600" dirty="0">
                <a:sym typeface="Symbol" panose="05050102010706020507" pitchFamily="18" charset="2"/>
              </a:rPr>
              <a:t>	</a:t>
            </a:r>
            <a:r>
              <a:rPr lang="en-US" sz="1600" i="1" dirty="0">
                <a:sym typeface="Symbol" panose="05050102010706020507" pitchFamily="18" charset="2"/>
              </a:rPr>
              <a:t>// </a:t>
            </a:r>
            <a:r>
              <a:rPr lang="en-US" sz="1600" i="1" dirty="0"/>
              <a:t>w</a:t>
            </a:r>
            <a:r>
              <a:rPr lang="en-US" sz="1600" i="1" baseline="-25000" dirty="0"/>
              <a:t>i</a:t>
            </a:r>
            <a:r>
              <a:rPr lang="en-US" sz="1600" i="1" dirty="0"/>
              <a:t> </a:t>
            </a:r>
            <a:r>
              <a:rPr lang="en-US" sz="1600" dirty="0">
                <a:sym typeface="Symbol" panose="05050102010706020507" pitchFamily="18" charset="2"/>
              </a:rPr>
              <a:t>&gt; </a:t>
            </a:r>
            <a:r>
              <a:rPr lang="en-US" sz="1600" i="1" dirty="0">
                <a:sym typeface="Symbol" panose="05050102010706020507" pitchFamily="18" charset="2"/>
              </a:rPr>
              <a:t>w</a:t>
            </a:r>
          </a:p>
        </p:txBody>
      </p:sp>
      <p:sp>
        <p:nvSpPr>
          <p:cNvPr id="3" name="TextBox 2"/>
          <p:cNvSpPr txBox="1"/>
          <p:nvPr/>
        </p:nvSpPr>
        <p:spPr>
          <a:xfrm>
            <a:off x="8991600" y="1295400"/>
            <a:ext cx="1371600" cy="2308324"/>
          </a:xfrm>
          <a:prstGeom prst="rect">
            <a:avLst/>
          </a:prstGeom>
          <a:noFill/>
        </p:spPr>
        <p:txBody>
          <a:bodyPr wrap="square" rtlCol="0">
            <a:spAutoFit/>
          </a:bodyPr>
          <a:lstStyle/>
          <a:p>
            <a:pPr algn="ctr"/>
            <a:r>
              <a:rPr lang="en-US" sz="2400" dirty="0"/>
              <a:t>Items:</a:t>
            </a:r>
          </a:p>
          <a:p>
            <a:r>
              <a:rPr lang="en-US" sz="2400" dirty="0"/>
              <a:t>  (</a:t>
            </a:r>
            <a:r>
              <a:rPr lang="en-US" sz="2400" i="1" dirty="0"/>
              <a:t>w</a:t>
            </a:r>
            <a:r>
              <a:rPr lang="en-US" sz="2400" i="1" baseline="-25000" dirty="0"/>
              <a:t>i</a:t>
            </a:r>
            <a:r>
              <a:rPr lang="en-US" sz="2400" dirty="0"/>
              <a:t>, </a:t>
            </a:r>
            <a:r>
              <a:rPr lang="en-US" sz="2400" i="1" dirty="0"/>
              <a:t>b</a:t>
            </a:r>
            <a:r>
              <a:rPr lang="en-US" sz="2400" i="1" baseline="-25000" dirty="0"/>
              <a:t>i</a:t>
            </a:r>
            <a:r>
              <a:rPr lang="en-US" sz="2400" dirty="0"/>
              <a:t>)</a:t>
            </a:r>
          </a:p>
          <a:p>
            <a:r>
              <a:rPr lang="en-US" sz="2400" dirty="0">
                <a:latin typeface="Times New Roman" panose="02020603050405020304" pitchFamily="18" charset="0"/>
                <a:cs typeface="Times New Roman" panose="02020603050405020304" pitchFamily="18" charset="0"/>
              </a:rPr>
              <a:t>1: (2, 3)</a:t>
            </a:r>
          </a:p>
          <a:p>
            <a:r>
              <a:rPr lang="en-US" sz="2400" dirty="0">
                <a:latin typeface="Times New Roman" panose="02020603050405020304" pitchFamily="18" charset="0"/>
                <a:cs typeface="Times New Roman" panose="02020603050405020304" pitchFamily="18" charset="0"/>
              </a:rPr>
              <a:t>2: (3, 4)</a:t>
            </a:r>
          </a:p>
          <a:p>
            <a:r>
              <a:rPr lang="en-US" sz="2400" dirty="0">
                <a:latin typeface="Times New Roman" panose="02020603050405020304" pitchFamily="18" charset="0"/>
                <a:cs typeface="Times New Roman" panose="02020603050405020304" pitchFamily="18" charset="0"/>
              </a:rPr>
              <a:t>3: (4, 5) </a:t>
            </a:r>
          </a:p>
          <a:p>
            <a:r>
              <a:rPr lang="en-US" sz="2400" dirty="0">
                <a:latin typeface="Times New Roman" panose="02020603050405020304" pitchFamily="18" charset="0"/>
                <a:cs typeface="Times New Roman" panose="02020603050405020304" pitchFamily="18" charset="0"/>
              </a:rPr>
              <a:t>4: (5, 6)</a:t>
            </a:r>
          </a:p>
        </p:txBody>
      </p:sp>
      <p:sp>
        <p:nvSpPr>
          <p:cNvPr id="8" name="TextBox 7"/>
          <p:cNvSpPr txBox="1"/>
          <p:nvPr/>
        </p:nvSpPr>
        <p:spPr>
          <a:xfrm>
            <a:off x="7315200" y="2785408"/>
            <a:ext cx="1828800" cy="1938992"/>
          </a:xfrm>
          <a:prstGeom prst="rect">
            <a:avLst/>
          </a:prstGeom>
          <a:noFill/>
        </p:spPr>
        <p:txBody>
          <a:bodyPr wrap="square" rtlCol="0">
            <a:spAutoFit/>
          </a:bodyPr>
          <a:lstStyle/>
          <a:p>
            <a:r>
              <a:rPr lang="en-US" sz="2400" i="1" dirty="0" err="1">
                <a:solidFill>
                  <a:srgbClr val="FF0000"/>
                </a:solidFill>
                <a:latin typeface="Times New Roman" panose="02020603050405020304" pitchFamily="18" charset="0"/>
                <a:cs typeface="Times New Roman" panose="02020603050405020304" pitchFamily="18" charset="0"/>
              </a:rPr>
              <a:t>i</a:t>
            </a:r>
            <a:r>
              <a:rPr lang="en-US" sz="2400" dirty="0">
                <a:solidFill>
                  <a:srgbClr val="FF0000"/>
                </a:solidFill>
                <a:latin typeface="Times New Roman" panose="02020603050405020304" pitchFamily="18" charset="0"/>
                <a:cs typeface="Times New Roman" panose="02020603050405020304" pitchFamily="18" charset="0"/>
              </a:rPr>
              <a:t> </a:t>
            </a:r>
            <a:r>
              <a:rPr lang="pl-PL" sz="2400" dirty="0">
                <a:solidFill>
                  <a:srgbClr val="FF0000"/>
                </a:solidFill>
                <a:latin typeface="Times New Roman" panose="02020603050405020304" pitchFamily="18" charset="0"/>
                <a:cs typeface="Times New Roman" panose="02020603050405020304" pitchFamily="18" charset="0"/>
              </a:rPr>
              <a:t>=</a:t>
            </a:r>
            <a:r>
              <a:rPr lang="en-US" sz="2400" dirty="0">
                <a:solidFill>
                  <a:srgbClr val="FF0000"/>
                </a:solidFill>
                <a:latin typeface="Times New Roman" panose="02020603050405020304" pitchFamily="18" charset="0"/>
                <a:cs typeface="Times New Roman" panose="02020603050405020304" pitchFamily="18" charset="0"/>
              </a:rPr>
              <a:t> 2</a:t>
            </a:r>
            <a:endParaRPr lang="pl-PL" sz="2400" dirty="0">
              <a:solidFill>
                <a:srgbClr val="FF0000"/>
              </a:solidFill>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1</a:t>
            </a:r>
            <a:endParaRPr lang="pl-PL" sz="2400" dirty="0">
              <a:solidFill>
                <a:srgbClr val="FF0000"/>
              </a:solidFill>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3</a:t>
            </a:r>
            <a:endParaRPr lang="pl-PL" sz="2400"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4</a:t>
            </a:r>
            <a:endParaRPr lang="pl-PL" sz="2400"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sym typeface="Symbol" panose="05050102010706020507" pitchFamily="18" charset="2"/>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 </a:t>
            </a:r>
            <a:r>
              <a:rPr lang="pl-PL" sz="2400" i="1"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2</a:t>
            </a:r>
            <a:r>
              <a:rPr lang="pl-PL"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dirty="0">
                <a:latin typeface="Times New Roman" panose="02020603050405020304" pitchFamily="18" charset="0"/>
                <a:cs typeface="Times New Roman" panose="02020603050405020304" pitchFamily="18" charset="0"/>
              </a:rPr>
              <a:t>2</a:t>
            </a:r>
            <a:endParaRPr lang="pl-PL"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8915400" y="2060550"/>
            <a:ext cx="1295400" cy="72485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4724400" y="30480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590800" y="2057400"/>
            <a:ext cx="914400" cy="369332"/>
          </a:xfrm>
          <a:prstGeom prst="rect">
            <a:avLst/>
          </a:prstGeom>
          <a:noFill/>
        </p:spPr>
        <p:txBody>
          <a:bodyPr wrap="square" rtlCol="0">
            <a:spAutoFit/>
          </a:bodyPr>
          <a:lstStyle/>
          <a:p>
            <a:r>
              <a:rPr lang="en-US" i="1" dirty="0">
                <a:solidFill>
                  <a:srgbClr val="0000FF"/>
                </a:solidFill>
              </a:rPr>
              <a:t>B</a:t>
            </a:r>
            <a:r>
              <a:rPr lang="en-US" dirty="0">
                <a:solidFill>
                  <a:srgbClr val="0000FF"/>
                </a:solidFill>
              </a:rPr>
              <a:t>(</a:t>
            </a:r>
            <a:r>
              <a:rPr lang="en-US" i="1" dirty="0" err="1">
                <a:solidFill>
                  <a:srgbClr val="0000FF"/>
                </a:solidFill>
              </a:rPr>
              <a:t>i</a:t>
            </a:r>
            <a:r>
              <a:rPr lang="en-US" dirty="0">
                <a:solidFill>
                  <a:srgbClr val="0000FF"/>
                </a:solidFill>
              </a:rPr>
              <a:t>, </a:t>
            </a:r>
            <a:r>
              <a:rPr lang="en-US" i="1" dirty="0">
                <a:solidFill>
                  <a:srgbClr val="0000FF"/>
                </a:solidFill>
              </a:rPr>
              <a:t>W</a:t>
            </a:r>
            <a:r>
              <a:rPr lang="en-US" dirty="0">
                <a:solidFill>
                  <a:srgbClr val="0000FF"/>
                </a:solidFill>
              </a:rPr>
              <a:t>)</a:t>
            </a:r>
          </a:p>
        </p:txBody>
      </p:sp>
      <p:sp>
        <p:nvSpPr>
          <p:cNvPr id="5" name="Slide Number Placeholder 4"/>
          <p:cNvSpPr>
            <a:spLocks noGrp="1"/>
          </p:cNvSpPr>
          <p:nvPr>
            <p:ph type="sldNum" sz="quarter" idx="12"/>
          </p:nvPr>
        </p:nvSpPr>
        <p:spPr/>
        <p:txBody>
          <a:bodyPr/>
          <a:lstStyle/>
          <a:p>
            <a:fld id="{1A83A65E-54C3-4843-A44A-4A9122A8B46A}" type="slidenum">
              <a:rPr lang="en-US" smtClean="0"/>
              <a:pPr/>
              <a:t>23</a:t>
            </a:fld>
            <a:endParaRPr lang="en-US"/>
          </a:p>
        </p:txBody>
      </p:sp>
    </p:spTree>
    <p:extLst>
      <p:ext uri="{BB962C8B-B14F-4D97-AF65-F5344CB8AC3E}">
        <p14:creationId xmlns:p14="http://schemas.microsoft.com/office/powerpoint/2010/main" val="2757736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graphicFrame>
        <p:nvGraphicFramePr>
          <p:cNvPr id="4" name="Table 3"/>
          <p:cNvGraphicFramePr>
            <a:graphicFrameLocks noGrp="1"/>
          </p:cNvGraphicFramePr>
          <p:nvPr>
            <p:extLst>
              <p:ext uri="{D42A27DB-BD31-4B8C-83A1-F6EECF244321}">
                <p14:modId xmlns:p14="http://schemas.microsoft.com/office/powerpoint/2010/main" val="327958173"/>
              </p:ext>
            </p:extLst>
          </p:nvPr>
        </p:nvGraphicFramePr>
        <p:xfrm>
          <a:off x="2310404" y="1752600"/>
          <a:ext cx="4776197" cy="2966720"/>
        </p:xfrm>
        <a:graphic>
          <a:graphicData uri="http://schemas.openxmlformats.org/drawingml/2006/table">
            <a:tbl>
              <a:tblPr firstRow="1" bandRow="1"/>
              <a:tblGrid>
                <a:gridCol w="465455">
                  <a:extLst>
                    <a:ext uri="{9D8B030D-6E8A-4147-A177-3AD203B41FA5}">
                      <a16:colId xmlns:a16="http://schemas.microsoft.com/office/drawing/2014/main" val="20000"/>
                    </a:ext>
                  </a:extLst>
                </a:gridCol>
                <a:gridCol w="718457">
                  <a:extLst>
                    <a:ext uri="{9D8B030D-6E8A-4147-A177-3AD203B41FA5}">
                      <a16:colId xmlns:a16="http://schemas.microsoft.com/office/drawing/2014/main" val="20001"/>
                    </a:ext>
                  </a:extLst>
                </a:gridCol>
                <a:gridCol w="718457">
                  <a:extLst>
                    <a:ext uri="{9D8B030D-6E8A-4147-A177-3AD203B41FA5}">
                      <a16:colId xmlns:a16="http://schemas.microsoft.com/office/drawing/2014/main" val="20002"/>
                    </a:ext>
                  </a:extLst>
                </a:gridCol>
                <a:gridCol w="718457">
                  <a:extLst>
                    <a:ext uri="{9D8B030D-6E8A-4147-A177-3AD203B41FA5}">
                      <a16:colId xmlns:a16="http://schemas.microsoft.com/office/drawing/2014/main" val="20003"/>
                    </a:ext>
                  </a:extLst>
                </a:gridCol>
                <a:gridCol w="718457">
                  <a:extLst>
                    <a:ext uri="{9D8B030D-6E8A-4147-A177-3AD203B41FA5}">
                      <a16:colId xmlns:a16="http://schemas.microsoft.com/office/drawing/2014/main" val="20004"/>
                    </a:ext>
                  </a:extLst>
                </a:gridCol>
                <a:gridCol w="718457">
                  <a:extLst>
                    <a:ext uri="{9D8B030D-6E8A-4147-A177-3AD203B41FA5}">
                      <a16:colId xmlns:a16="http://schemas.microsoft.com/office/drawing/2014/main" val="20005"/>
                    </a:ext>
                  </a:extLst>
                </a:gridCol>
                <a:gridCol w="718457">
                  <a:extLst>
                    <a:ext uri="{9D8B030D-6E8A-4147-A177-3AD203B41FA5}">
                      <a16:colId xmlns:a16="http://schemas.microsoft.com/office/drawing/2014/main" val="20006"/>
                    </a:ext>
                  </a:extLst>
                </a:gridCol>
              </a:tblGrid>
              <a:tr h="370840">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gridSpan="5">
                  <a:txBody>
                    <a:bodyPr/>
                    <a:lstStyle/>
                    <a:p>
                      <a:pPr algn="ctr"/>
                      <a:r>
                        <a:rPr lang="en-US" i="1" dirty="0" err="1">
                          <a:latin typeface="Times New Roman" panose="02020603050405020304" pitchFamily="18" charset="0"/>
                          <a:cs typeface="Times New Roman" panose="02020603050405020304" pitchFamily="18" charset="0"/>
                        </a:rPr>
                        <a:t>i</a:t>
                      </a:r>
                      <a:endParaRPr lang="en-US" i="1"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0</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1</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2</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3</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4</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rowSpan="6">
                  <a:txBody>
                    <a:bodyPr/>
                    <a:lstStyle/>
                    <a:p>
                      <a:pPr algn="ctr"/>
                      <a:r>
                        <a:rPr lang="en-US" i="1" dirty="0">
                          <a:latin typeface="Times New Roman" panose="02020603050405020304" pitchFamily="18" charset="0"/>
                          <a:cs typeface="Times New Roman" panose="02020603050405020304" pitchFamily="18" charset="0"/>
                        </a:rPr>
                        <a:t>W</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0</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1</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b="1" kern="1200" dirty="0">
                          <a:solidFill>
                            <a:srgbClr val="FF0000"/>
                          </a:solidFill>
                          <a:latin typeface="Times New Roman" panose="02020603050405020304" pitchFamily="18" charset="0"/>
                          <a:ea typeface="+mn-ea"/>
                          <a:cs typeface="Times New Roman" panose="02020603050405020304" pitchFamily="18" charset="0"/>
                        </a:rPr>
                        <a:t>2</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ECFF"/>
                    </a:solidFill>
                  </a:tcPr>
                </a:tc>
                <a:tc>
                  <a:txBody>
                    <a:bodyPr/>
                    <a:lstStyle/>
                    <a:p>
                      <a:pPr algn="ctr"/>
                      <a:r>
                        <a:rPr kumimoji="0" lang="en-US" b="1" kern="1200" dirty="0">
                          <a:solidFill>
                            <a:srgbClr val="0000FF"/>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b="0" kern="1200" dirty="0">
                          <a:solidFill>
                            <a:schemeClr val="tx1"/>
                          </a:solidFill>
                          <a:latin typeface="Times New Roman" panose="02020603050405020304" pitchFamily="18" charset="0"/>
                          <a:ea typeface="+mn-ea"/>
                          <a:cs typeface="Times New Roman" panose="02020603050405020304" pitchFamily="18" charset="0"/>
                        </a:rPr>
                        <a:t>4</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b="0"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b="0"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5</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b="0"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b="0"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0" lang="en-US" b="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6" name="TextBox 5"/>
          <p:cNvSpPr txBox="1"/>
          <p:nvPr/>
        </p:nvSpPr>
        <p:spPr>
          <a:xfrm>
            <a:off x="3200400" y="4858942"/>
            <a:ext cx="5181600" cy="1846659"/>
          </a:xfrm>
          <a:prstGeom prst="rect">
            <a:avLst/>
          </a:prstGeom>
          <a:noFill/>
        </p:spPr>
        <p:txBody>
          <a:bodyPr wrap="square" rtlCol="0">
            <a:spAutoFit/>
          </a:bodyPr>
          <a:lstStyle/>
          <a:p>
            <a:r>
              <a:rPr lang="en-US" sz="1600" b="1" dirty="0"/>
              <a:t>if</a:t>
            </a:r>
            <a:r>
              <a:rPr lang="en-US" sz="1600" i="1" dirty="0"/>
              <a:t> w</a:t>
            </a:r>
            <a:r>
              <a:rPr lang="en-US" sz="1600" i="1" baseline="-25000" dirty="0"/>
              <a:t>i</a:t>
            </a:r>
            <a:r>
              <a:rPr lang="en-US" sz="1600" i="1" dirty="0"/>
              <a:t> </a:t>
            </a:r>
            <a:r>
              <a:rPr lang="en-US" sz="1600" dirty="0">
                <a:sym typeface="Symbol" panose="05050102010706020507" pitchFamily="18" charset="2"/>
              </a:rPr>
              <a:t> </a:t>
            </a:r>
            <a:r>
              <a:rPr lang="en-US" sz="1600" i="1" dirty="0">
                <a:sym typeface="Symbol" panose="05050102010706020507" pitchFamily="18" charset="2"/>
              </a:rPr>
              <a:t>w	</a:t>
            </a:r>
            <a:r>
              <a:rPr lang="en-US" sz="1600" dirty="0">
                <a:sym typeface="Symbol" panose="05050102010706020507" pitchFamily="18" charset="2"/>
              </a:rPr>
              <a:t>// item </a:t>
            </a:r>
            <a:r>
              <a:rPr lang="en-US" sz="1600" i="1" dirty="0" err="1">
                <a:sym typeface="Symbol" panose="05050102010706020507" pitchFamily="18" charset="2"/>
              </a:rPr>
              <a:t>i</a:t>
            </a:r>
            <a:r>
              <a:rPr lang="en-US" sz="1600" dirty="0">
                <a:sym typeface="Symbol" panose="05050102010706020507" pitchFamily="18" charset="2"/>
              </a:rPr>
              <a:t> can be part of the solution</a:t>
            </a:r>
            <a:endParaRPr lang="en-US" sz="1600" i="1" dirty="0">
              <a:sym typeface="Symbol" panose="05050102010706020507" pitchFamily="18" charset="2"/>
            </a:endParaRPr>
          </a:p>
          <a:p>
            <a:r>
              <a:rPr lang="en-US" sz="1600" i="1" dirty="0">
                <a:sym typeface="Symbol" panose="05050102010706020507" pitchFamily="18" charset="2"/>
              </a:rPr>
              <a:t>	</a:t>
            </a:r>
            <a:r>
              <a:rPr lang="pl-PL" sz="1600" b="1" dirty="0">
                <a:sym typeface="Symbol" panose="05050102010706020507" pitchFamily="18" charset="2"/>
              </a:rPr>
              <a:t>if</a:t>
            </a:r>
            <a:r>
              <a:rPr lang="pl-PL" sz="1600" dirty="0">
                <a:sym typeface="Symbol" panose="05050102010706020507" pitchFamily="18" charset="2"/>
              </a:rPr>
              <a:t> </a:t>
            </a:r>
            <a:r>
              <a:rPr lang="pl-PL" sz="1600" i="1" dirty="0">
                <a:sym typeface="Symbol" panose="05050102010706020507" pitchFamily="18" charset="2"/>
              </a:rPr>
              <a:t>b</a:t>
            </a:r>
            <a:r>
              <a:rPr lang="pl-PL" sz="1600" i="1" baseline="-25000" dirty="0">
                <a:sym typeface="Symbol" panose="05050102010706020507" pitchFamily="18" charset="2"/>
              </a:rPr>
              <a:t>i</a:t>
            </a:r>
            <a:r>
              <a:rPr lang="pl-PL" sz="1600" dirty="0">
                <a:sym typeface="Symbol" panose="05050102010706020507" pitchFamily="18" charset="2"/>
              </a:rPr>
              <a:t> + </a:t>
            </a:r>
            <a:r>
              <a:rPr lang="pl-PL" sz="1600" i="1" dirty="0">
                <a:sym typeface="Symbol" panose="05050102010706020507" pitchFamily="18" charset="2"/>
              </a:rPr>
              <a:t>B</a:t>
            </a:r>
            <a:r>
              <a:rPr lang="pl-PL" sz="1600" dirty="0">
                <a:sym typeface="Symbol" panose="05050102010706020507" pitchFamily="18" charset="2"/>
              </a:rPr>
              <a:t>[</a:t>
            </a:r>
            <a:r>
              <a:rPr lang="pl-PL" sz="1600" i="1" dirty="0">
                <a:sym typeface="Symbol" panose="05050102010706020507" pitchFamily="18" charset="2"/>
              </a:rPr>
              <a:t>i</a:t>
            </a:r>
            <a:r>
              <a:rPr lang="pl-PL" sz="1600" b="1" dirty="0">
                <a:solidFill>
                  <a:srgbClr val="0000FF"/>
                </a:solidFill>
                <a:sym typeface="Symbol" panose="05050102010706020507" pitchFamily="18" charset="2"/>
              </a:rPr>
              <a:t>  </a:t>
            </a:r>
            <a:r>
              <a:rPr lang="pl-PL" sz="1600" dirty="0">
                <a:sym typeface="Symbol" panose="05050102010706020507" pitchFamily="18" charset="2"/>
              </a:rPr>
              <a:t>1,</a:t>
            </a:r>
            <a:r>
              <a:rPr lang="pl-PL" sz="1600" i="1" dirty="0">
                <a:sym typeface="Symbol" panose="05050102010706020507" pitchFamily="18" charset="2"/>
              </a:rPr>
              <a:t>w</a:t>
            </a:r>
            <a:r>
              <a:rPr lang="en-US" sz="1600" i="1" dirty="0">
                <a:sym typeface="Symbol" panose="05050102010706020507" pitchFamily="18" charset="2"/>
              </a:rPr>
              <a:t> </a:t>
            </a:r>
            <a:r>
              <a:rPr lang="pl-PL" sz="1600" dirty="0">
                <a:sym typeface="Symbol" panose="05050102010706020507" pitchFamily="18" charset="2"/>
              </a:rPr>
              <a:t></a:t>
            </a:r>
            <a:r>
              <a:rPr lang="en-US" sz="1600" dirty="0">
                <a:sym typeface="Symbol" panose="05050102010706020507" pitchFamily="18" charset="2"/>
              </a:rPr>
              <a:t> </a:t>
            </a:r>
            <a:r>
              <a:rPr lang="pl-PL" sz="1600" i="1" dirty="0">
                <a:sym typeface="Symbol" panose="05050102010706020507" pitchFamily="18" charset="2"/>
              </a:rPr>
              <a:t>w</a:t>
            </a:r>
            <a:r>
              <a:rPr lang="pl-PL" sz="1600" i="1" baseline="-25000" dirty="0">
                <a:sym typeface="Symbol" panose="05050102010706020507" pitchFamily="18" charset="2"/>
              </a:rPr>
              <a:t>i</a:t>
            </a:r>
            <a:r>
              <a:rPr lang="pl-PL" sz="1600" dirty="0">
                <a:sym typeface="Symbol" panose="05050102010706020507" pitchFamily="18" charset="2"/>
              </a:rPr>
              <a:t>] &gt; </a:t>
            </a:r>
            <a:r>
              <a:rPr lang="pl-PL" sz="1600" i="1" dirty="0">
                <a:sym typeface="Symbol" panose="05050102010706020507" pitchFamily="18" charset="2"/>
              </a:rPr>
              <a:t>B</a:t>
            </a:r>
            <a:r>
              <a:rPr lang="pl-PL" sz="1600" dirty="0">
                <a:sym typeface="Symbol" panose="05050102010706020507" pitchFamily="18" charset="2"/>
              </a:rPr>
              <a:t>[</a:t>
            </a:r>
            <a:r>
              <a:rPr lang="pl-PL" sz="1600" i="1" dirty="0">
                <a:sym typeface="Symbol" panose="05050102010706020507" pitchFamily="18" charset="2"/>
              </a:rPr>
              <a:t>i</a:t>
            </a:r>
            <a:r>
              <a:rPr lang="pl-PL" sz="1600" b="1" dirty="0">
                <a:solidFill>
                  <a:srgbClr val="0000FF"/>
                </a:solidFill>
                <a:sym typeface="Symbol" panose="05050102010706020507" pitchFamily="18" charset="2"/>
              </a:rPr>
              <a:t>  </a:t>
            </a:r>
            <a:r>
              <a:rPr lang="pl-PL" sz="1600" dirty="0">
                <a:sym typeface="Symbol" panose="05050102010706020507" pitchFamily="18" charset="2"/>
              </a:rPr>
              <a:t>1,</a:t>
            </a:r>
            <a:r>
              <a:rPr lang="en-US" sz="1600" dirty="0">
                <a:sym typeface="Symbol" panose="05050102010706020507" pitchFamily="18" charset="2"/>
              </a:rPr>
              <a:t> </a:t>
            </a:r>
            <a:r>
              <a:rPr lang="pl-PL" sz="1600" i="1" dirty="0">
                <a:sym typeface="Symbol" panose="05050102010706020507" pitchFamily="18" charset="2"/>
              </a:rPr>
              <a:t>w</a:t>
            </a:r>
            <a:r>
              <a:rPr lang="pl-PL" sz="1600" dirty="0">
                <a:sym typeface="Symbol" panose="05050102010706020507" pitchFamily="18" charset="2"/>
              </a:rPr>
              <a:t>]</a:t>
            </a:r>
          </a:p>
          <a:p>
            <a:r>
              <a:rPr lang="pl-PL" sz="1600" dirty="0">
                <a:sym typeface="Symbol" panose="05050102010706020507" pitchFamily="18" charset="2"/>
              </a:rPr>
              <a:t>		</a:t>
            </a:r>
            <a:r>
              <a:rPr lang="pl-PL" sz="1600" i="1" dirty="0">
                <a:sym typeface="Symbol" panose="05050102010706020507" pitchFamily="18" charset="2"/>
              </a:rPr>
              <a:t>B</a:t>
            </a:r>
            <a:r>
              <a:rPr lang="pl-PL" sz="1600" dirty="0">
                <a:sym typeface="Symbol" panose="05050102010706020507" pitchFamily="18" charset="2"/>
              </a:rPr>
              <a:t>[</a:t>
            </a:r>
            <a:r>
              <a:rPr lang="pl-PL" sz="1600" i="1" dirty="0">
                <a:sym typeface="Symbol" panose="05050102010706020507" pitchFamily="18" charset="2"/>
              </a:rPr>
              <a:t>i</a:t>
            </a:r>
            <a:r>
              <a:rPr lang="pl-PL" sz="1600" dirty="0">
                <a:sym typeface="Symbol" panose="05050102010706020507" pitchFamily="18" charset="2"/>
              </a:rPr>
              <a:t>,</a:t>
            </a:r>
            <a:r>
              <a:rPr lang="en-US" sz="1600" dirty="0">
                <a:sym typeface="Symbol" panose="05050102010706020507" pitchFamily="18" charset="2"/>
              </a:rPr>
              <a:t> </a:t>
            </a:r>
            <a:r>
              <a:rPr lang="pl-PL" sz="1600" i="1" dirty="0">
                <a:sym typeface="Symbol" panose="05050102010706020507" pitchFamily="18" charset="2"/>
              </a:rPr>
              <a:t>w</a:t>
            </a:r>
            <a:r>
              <a:rPr lang="pl-PL" sz="1600" dirty="0">
                <a:sym typeface="Symbol" panose="05050102010706020507" pitchFamily="18" charset="2"/>
              </a:rPr>
              <a:t>] = </a:t>
            </a:r>
            <a:r>
              <a:rPr lang="pl-PL" sz="1600" i="1" dirty="0">
                <a:sym typeface="Symbol" panose="05050102010706020507" pitchFamily="18" charset="2"/>
              </a:rPr>
              <a:t>b</a:t>
            </a:r>
            <a:r>
              <a:rPr lang="pl-PL" sz="1600" i="1" baseline="-25000" dirty="0">
                <a:sym typeface="Symbol" panose="05050102010706020507" pitchFamily="18" charset="2"/>
              </a:rPr>
              <a:t>i</a:t>
            </a:r>
            <a:r>
              <a:rPr lang="pl-PL" sz="1600" dirty="0">
                <a:sym typeface="Symbol" panose="05050102010706020507" pitchFamily="18" charset="2"/>
              </a:rPr>
              <a:t> + </a:t>
            </a:r>
            <a:r>
              <a:rPr lang="pl-PL" sz="1600" i="1" dirty="0">
                <a:sym typeface="Symbol" panose="05050102010706020507" pitchFamily="18" charset="2"/>
              </a:rPr>
              <a:t>B</a:t>
            </a:r>
            <a:r>
              <a:rPr lang="pl-PL" sz="1600" dirty="0">
                <a:sym typeface="Symbol" panose="05050102010706020507" pitchFamily="18" charset="2"/>
              </a:rPr>
              <a:t>[</a:t>
            </a:r>
            <a:r>
              <a:rPr lang="pl-PL" sz="1600" i="1" dirty="0">
                <a:sym typeface="Symbol" panose="05050102010706020507" pitchFamily="18" charset="2"/>
              </a:rPr>
              <a:t>i</a:t>
            </a:r>
            <a:r>
              <a:rPr lang="pl-PL" sz="1600" b="1" dirty="0">
                <a:solidFill>
                  <a:srgbClr val="0000FF"/>
                </a:solidFill>
                <a:sym typeface="Symbol" panose="05050102010706020507" pitchFamily="18" charset="2"/>
              </a:rPr>
              <a:t>  </a:t>
            </a:r>
            <a:r>
              <a:rPr lang="pl-PL" sz="1600" dirty="0">
                <a:sym typeface="Symbol" panose="05050102010706020507" pitchFamily="18" charset="2"/>
              </a:rPr>
              <a:t>1,</a:t>
            </a:r>
            <a:r>
              <a:rPr lang="en-US" sz="1600" dirty="0">
                <a:sym typeface="Symbol" panose="05050102010706020507" pitchFamily="18" charset="2"/>
              </a:rPr>
              <a:t> </a:t>
            </a:r>
            <a:r>
              <a:rPr lang="pl-PL" sz="1600" i="1" dirty="0">
                <a:sym typeface="Symbol" panose="05050102010706020507" pitchFamily="18" charset="2"/>
              </a:rPr>
              <a:t>w</a:t>
            </a:r>
            <a:r>
              <a:rPr lang="en-US" sz="1600" i="1" dirty="0">
                <a:sym typeface="Symbol" panose="05050102010706020507" pitchFamily="18" charset="2"/>
              </a:rPr>
              <a:t> </a:t>
            </a:r>
            <a:r>
              <a:rPr lang="pl-PL" sz="1600" dirty="0">
                <a:sym typeface="Symbol" panose="05050102010706020507" pitchFamily="18" charset="2"/>
              </a:rPr>
              <a:t></a:t>
            </a:r>
            <a:r>
              <a:rPr lang="en-US" sz="1600" dirty="0">
                <a:sym typeface="Symbol" panose="05050102010706020507" pitchFamily="18" charset="2"/>
              </a:rPr>
              <a:t> </a:t>
            </a:r>
            <a:r>
              <a:rPr lang="pl-PL" sz="1600" i="1" dirty="0">
                <a:sym typeface="Symbol" panose="05050102010706020507" pitchFamily="18" charset="2"/>
              </a:rPr>
              <a:t>w</a:t>
            </a:r>
            <a:r>
              <a:rPr lang="pl-PL" sz="1600" i="1" baseline="-25000" dirty="0">
                <a:sym typeface="Symbol" panose="05050102010706020507" pitchFamily="18" charset="2"/>
              </a:rPr>
              <a:t>i</a:t>
            </a:r>
            <a:r>
              <a:rPr lang="pl-PL" sz="1600" dirty="0">
                <a:sym typeface="Symbol" panose="05050102010706020507" pitchFamily="18" charset="2"/>
              </a:rPr>
              <a:t>]</a:t>
            </a:r>
          </a:p>
          <a:p>
            <a:r>
              <a:rPr lang="pl-PL" sz="1600" dirty="0">
                <a:sym typeface="Symbol" panose="05050102010706020507" pitchFamily="18" charset="2"/>
              </a:rPr>
              <a:t>	</a:t>
            </a:r>
            <a:r>
              <a:rPr lang="pl-PL" sz="1600" b="1" dirty="0">
                <a:sym typeface="Symbol" panose="05050102010706020507" pitchFamily="18" charset="2"/>
              </a:rPr>
              <a:t>else</a:t>
            </a:r>
          </a:p>
          <a:p>
            <a:r>
              <a:rPr lang="pl-PL" sz="1600" dirty="0">
                <a:sym typeface="Symbol" panose="05050102010706020507" pitchFamily="18" charset="2"/>
              </a:rPr>
              <a:t>		</a:t>
            </a:r>
            <a:r>
              <a:rPr lang="en-US" sz="1600" i="1" dirty="0">
                <a:sym typeface="Symbol" panose="05050102010706020507" pitchFamily="18" charset="2"/>
              </a:rPr>
              <a:t> B</a:t>
            </a:r>
            <a:r>
              <a:rPr lang="en-US" sz="1600" dirty="0">
                <a:sym typeface="Symbol" panose="05050102010706020507" pitchFamily="18" charset="2"/>
              </a:rPr>
              <a:t>[</a:t>
            </a:r>
            <a:r>
              <a:rPr lang="en-US" sz="1600" i="1" dirty="0" err="1">
                <a:sym typeface="Symbol" panose="05050102010706020507" pitchFamily="18" charset="2"/>
              </a:rPr>
              <a:t>i</a:t>
            </a:r>
            <a:r>
              <a:rPr lang="en-US" sz="1600" i="1" dirty="0">
                <a:sym typeface="Symbol" panose="05050102010706020507" pitchFamily="18" charset="2"/>
              </a:rPr>
              <a:t>, w</a:t>
            </a:r>
            <a:r>
              <a:rPr lang="en-US" sz="1600" dirty="0">
                <a:sym typeface="Symbol" panose="05050102010706020507" pitchFamily="18" charset="2"/>
              </a:rPr>
              <a:t>]</a:t>
            </a:r>
            <a:r>
              <a:rPr lang="en-US" sz="1600" i="1" dirty="0">
                <a:sym typeface="Symbol" panose="05050102010706020507" pitchFamily="18" charset="2"/>
              </a:rPr>
              <a:t> </a:t>
            </a:r>
            <a:r>
              <a:rPr lang="en-US" sz="1600" dirty="0">
                <a:sym typeface="Symbol" panose="05050102010706020507" pitchFamily="18" charset="2"/>
              </a:rPr>
              <a:t>= </a:t>
            </a:r>
            <a:r>
              <a:rPr lang="en-US" sz="1600" i="1" dirty="0">
                <a:sym typeface="Symbol" panose="05050102010706020507" pitchFamily="18" charset="2"/>
              </a:rPr>
              <a:t>B</a:t>
            </a:r>
            <a:r>
              <a:rPr lang="en-US" sz="1600" dirty="0">
                <a:sym typeface="Symbol" panose="05050102010706020507" pitchFamily="18" charset="2"/>
              </a:rPr>
              <a:t>[</a:t>
            </a:r>
            <a:r>
              <a:rPr lang="en-US" sz="1600" i="1" dirty="0" err="1">
                <a:sym typeface="Symbol" panose="05050102010706020507" pitchFamily="18" charset="2"/>
              </a:rPr>
              <a:t>i</a:t>
            </a:r>
            <a:r>
              <a:rPr lang="pl-PL" sz="1600" b="1" dirty="0">
                <a:solidFill>
                  <a:srgbClr val="0000FF"/>
                </a:solidFill>
                <a:sym typeface="Symbol" panose="05050102010706020507" pitchFamily="18" charset="2"/>
              </a:rPr>
              <a:t>  </a:t>
            </a:r>
            <a:r>
              <a:rPr lang="en-US" sz="1600" dirty="0">
                <a:sym typeface="Symbol" panose="05050102010706020507" pitchFamily="18" charset="2"/>
              </a:rPr>
              <a:t>1, </a:t>
            </a:r>
            <a:r>
              <a:rPr lang="en-US" sz="1600" i="1" dirty="0">
                <a:sym typeface="Symbol" panose="05050102010706020507" pitchFamily="18" charset="2"/>
              </a:rPr>
              <a:t>w</a:t>
            </a:r>
            <a:r>
              <a:rPr lang="en-US" sz="1600" dirty="0">
                <a:sym typeface="Symbol" panose="05050102010706020507" pitchFamily="18" charset="2"/>
              </a:rPr>
              <a:t>]</a:t>
            </a:r>
          </a:p>
          <a:p>
            <a:r>
              <a:rPr lang="en-US" sz="1600" b="1" dirty="0">
                <a:sym typeface="Symbol" panose="05050102010706020507" pitchFamily="18" charset="2"/>
              </a:rPr>
              <a:t>else</a:t>
            </a:r>
          </a:p>
          <a:p>
            <a:r>
              <a:rPr lang="en-US" sz="1600" i="1" dirty="0">
                <a:sym typeface="Symbol" panose="05050102010706020507" pitchFamily="18" charset="2"/>
              </a:rPr>
              <a:t>	</a:t>
            </a:r>
            <a:r>
              <a:rPr lang="en-US" sz="1600" b="1" i="1" dirty="0">
                <a:solidFill>
                  <a:srgbClr val="0000FF"/>
                </a:solidFill>
                <a:sym typeface="Symbol" panose="05050102010706020507" pitchFamily="18" charset="2"/>
              </a:rPr>
              <a:t>B</a:t>
            </a:r>
            <a:r>
              <a:rPr lang="en-US" sz="1600" b="1" dirty="0">
                <a:solidFill>
                  <a:srgbClr val="0000FF"/>
                </a:solidFill>
                <a:sym typeface="Symbol" panose="05050102010706020507" pitchFamily="18" charset="2"/>
              </a:rPr>
              <a:t>[</a:t>
            </a:r>
            <a:r>
              <a:rPr lang="en-US" sz="1600" b="1" i="1" dirty="0" err="1">
                <a:solidFill>
                  <a:srgbClr val="0000FF"/>
                </a:solidFill>
                <a:sym typeface="Symbol" panose="05050102010706020507" pitchFamily="18" charset="2"/>
              </a:rPr>
              <a:t>i</a:t>
            </a:r>
            <a:r>
              <a:rPr lang="en-US" sz="1600" b="1" i="1" dirty="0">
                <a:solidFill>
                  <a:srgbClr val="0000FF"/>
                </a:solidFill>
                <a:sym typeface="Symbol" panose="05050102010706020507" pitchFamily="18" charset="2"/>
              </a:rPr>
              <a:t>, w</a:t>
            </a:r>
            <a:r>
              <a:rPr lang="en-US" sz="1600" b="1" dirty="0">
                <a:solidFill>
                  <a:srgbClr val="0000FF"/>
                </a:solidFill>
                <a:sym typeface="Symbol" panose="05050102010706020507" pitchFamily="18" charset="2"/>
              </a:rPr>
              <a:t>]</a:t>
            </a:r>
            <a:r>
              <a:rPr lang="en-US" sz="1600" b="1" i="1" dirty="0">
                <a:solidFill>
                  <a:srgbClr val="0000FF"/>
                </a:solidFill>
                <a:sym typeface="Symbol" panose="05050102010706020507" pitchFamily="18" charset="2"/>
              </a:rPr>
              <a:t> </a:t>
            </a:r>
            <a:r>
              <a:rPr lang="en-US" sz="1600" b="1" dirty="0">
                <a:solidFill>
                  <a:srgbClr val="0000FF"/>
                </a:solidFill>
                <a:sym typeface="Symbol" panose="05050102010706020507" pitchFamily="18" charset="2"/>
              </a:rPr>
              <a:t>= </a:t>
            </a:r>
            <a:r>
              <a:rPr lang="en-US" sz="1600" b="1" i="1" dirty="0">
                <a:solidFill>
                  <a:srgbClr val="0000FF"/>
                </a:solidFill>
                <a:sym typeface="Symbol" panose="05050102010706020507" pitchFamily="18" charset="2"/>
              </a:rPr>
              <a:t>B</a:t>
            </a:r>
            <a:r>
              <a:rPr lang="en-US" sz="1600" b="1" dirty="0">
                <a:solidFill>
                  <a:srgbClr val="0000FF"/>
                </a:solidFill>
                <a:sym typeface="Symbol" panose="05050102010706020507" pitchFamily="18" charset="2"/>
              </a:rPr>
              <a:t>[</a:t>
            </a:r>
            <a:r>
              <a:rPr lang="en-US" sz="1600" b="1" i="1" dirty="0" err="1">
                <a:solidFill>
                  <a:srgbClr val="0000FF"/>
                </a:solidFill>
                <a:sym typeface="Symbol" panose="05050102010706020507" pitchFamily="18" charset="2"/>
              </a:rPr>
              <a:t>i</a:t>
            </a:r>
            <a:r>
              <a:rPr lang="pl-PL" sz="1600" b="1" dirty="0">
                <a:solidFill>
                  <a:srgbClr val="0000FF"/>
                </a:solidFill>
                <a:sym typeface="Symbol" panose="05050102010706020507" pitchFamily="18" charset="2"/>
              </a:rPr>
              <a:t>  </a:t>
            </a:r>
            <a:r>
              <a:rPr lang="en-US" sz="1600" b="1" dirty="0">
                <a:solidFill>
                  <a:srgbClr val="0000FF"/>
                </a:solidFill>
                <a:sym typeface="Symbol" panose="05050102010706020507" pitchFamily="18" charset="2"/>
              </a:rPr>
              <a:t>1, </a:t>
            </a:r>
            <a:r>
              <a:rPr lang="en-US" sz="1600" b="1" i="1" dirty="0">
                <a:solidFill>
                  <a:srgbClr val="0000FF"/>
                </a:solidFill>
                <a:sym typeface="Symbol" panose="05050102010706020507" pitchFamily="18" charset="2"/>
              </a:rPr>
              <a:t>w</a:t>
            </a:r>
            <a:r>
              <a:rPr lang="en-US" sz="1600" b="1" dirty="0">
                <a:solidFill>
                  <a:srgbClr val="0000FF"/>
                </a:solidFill>
                <a:sym typeface="Symbol" panose="05050102010706020507" pitchFamily="18" charset="2"/>
              </a:rPr>
              <a:t>]</a:t>
            </a:r>
            <a:r>
              <a:rPr lang="en-US" sz="1600" dirty="0">
                <a:sym typeface="Symbol" panose="05050102010706020507" pitchFamily="18" charset="2"/>
              </a:rPr>
              <a:t>	</a:t>
            </a:r>
            <a:r>
              <a:rPr lang="en-US" sz="1600" i="1" dirty="0">
                <a:sym typeface="Symbol" panose="05050102010706020507" pitchFamily="18" charset="2"/>
              </a:rPr>
              <a:t>// </a:t>
            </a:r>
            <a:r>
              <a:rPr lang="en-US" sz="1600" i="1" dirty="0"/>
              <a:t>w</a:t>
            </a:r>
            <a:r>
              <a:rPr lang="en-US" sz="1600" i="1" baseline="-25000" dirty="0"/>
              <a:t>i</a:t>
            </a:r>
            <a:r>
              <a:rPr lang="en-US" sz="1600" i="1" dirty="0"/>
              <a:t> </a:t>
            </a:r>
            <a:r>
              <a:rPr lang="en-US" sz="1600" dirty="0">
                <a:sym typeface="Symbol" panose="05050102010706020507" pitchFamily="18" charset="2"/>
              </a:rPr>
              <a:t>&gt; </a:t>
            </a:r>
            <a:r>
              <a:rPr lang="en-US" sz="1600" i="1" dirty="0">
                <a:sym typeface="Symbol" panose="05050102010706020507" pitchFamily="18" charset="2"/>
              </a:rPr>
              <a:t>w</a:t>
            </a:r>
          </a:p>
        </p:txBody>
      </p:sp>
      <p:sp>
        <p:nvSpPr>
          <p:cNvPr id="3" name="TextBox 2"/>
          <p:cNvSpPr txBox="1"/>
          <p:nvPr/>
        </p:nvSpPr>
        <p:spPr>
          <a:xfrm>
            <a:off x="8991600" y="1295400"/>
            <a:ext cx="1371600" cy="2308324"/>
          </a:xfrm>
          <a:prstGeom prst="rect">
            <a:avLst/>
          </a:prstGeom>
          <a:noFill/>
        </p:spPr>
        <p:txBody>
          <a:bodyPr wrap="square" rtlCol="0">
            <a:spAutoFit/>
          </a:bodyPr>
          <a:lstStyle/>
          <a:p>
            <a:pPr algn="ctr"/>
            <a:r>
              <a:rPr lang="en-US" sz="2400" dirty="0"/>
              <a:t>Items:</a:t>
            </a:r>
          </a:p>
          <a:p>
            <a:r>
              <a:rPr lang="en-US" sz="2400" dirty="0"/>
              <a:t>  (</a:t>
            </a:r>
            <a:r>
              <a:rPr lang="en-US" sz="2400" i="1" dirty="0"/>
              <a:t>w</a:t>
            </a:r>
            <a:r>
              <a:rPr lang="en-US" sz="2400" i="1" baseline="-25000" dirty="0"/>
              <a:t>i</a:t>
            </a:r>
            <a:r>
              <a:rPr lang="en-US" sz="2400" dirty="0"/>
              <a:t>, </a:t>
            </a:r>
            <a:r>
              <a:rPr lang="en-US" sz="2400" i="1" dirty="0"/>
              <a:t>b</a:t>
            </a:r>
            <a:r>
              <a:rPr lang="en-US" sz="2400" i="1" baseline="-25000" dirty="0"/>
              <a:t>i</a:t>
            </a:r>
            <a:r>
              <a:rPr lang="en-US" sz="2400" dirty="0"/>
              <a:t>)</a:t>
            </a:r>
          </a:p>
          <a:p>
            <a:r>
              <a:rPr lang="en-US" sz="2400" dirty="0">
                <a:latin typeface="Times New Roman" panose="02020603050405020304" pitchFamily="18" charset="0"/>
                <a:cs typeface="Times New Roman" panose="02020603050405020304" pitchFamily="18" charset="0"/>
              </a:rPr>
              <a:t>1: (2, 3)</a:t>
            </a:r>
          </a:p>
          <a:p>
            <a:r>
              <a:rPr lang="en-US" sz="2400" dirty="0">
                <a:latin typeface="Times New Roman" panose="02020603050405020304" pitchFamily="18" charset="0"/>
                <a:cs typeface="Times New Roman" panose="02020603050405020304" pitchFamily="18" charset="0"/>
              </a:rPr>
              <a:t>2: (3, 4)</a:t>
            </a:r>
          </a:p>
          <a:p>
            <a:r>
              <a:rPr lang="en-US" sz="2400" dirty="0">
                <a:latin typeface="Times New Roman" panose="02020603050405020304" pitchFamily="18" charset="0"/>
                <a:cs typeface="Times New Roman" panose="02020603050405020304" pitchFamily="18" charset="0"/>
              </a:rPr>
              <a:t>3: (4, 5) </a:t>
            </a:r>
          </a:p>
          <a:p>
            <a:r>
              <a:rPr lang="en-US" sz="2400" dirty="0">
                <a:latin typeface="Times New Roman" panose="02020603050405020304" pitchFamily="18" charset="0"/>
                <a:cs typeface="Times New Roman" panose="02020603050405020304" pitchFamily="18" charset="0"/>
              </a:rPr>
              <a:t>4: (5, 6)</a:t>
            </a:r>
          </a:p>
        </p:txBody>
      </p:sp>
      <p:sp>
        <p:nvSpPr>
          <p:cNvPr id="8" name="TextBox 7"/>
          <p:cNvSpPr txBox="1"/>
          <p:nvPr/>
        </p:nvSpPr>
        <p:spPr>
          <a:xfrm>
            <a:off x="7315200" y="2785408"/>
            <a:ext cx="1828800" cy="1938992"/>
          </a:xfrm>
          <a:prstGeom prst="rect">
            <a:avLst/>
          </a:prstGeom>
          <a:noFill/>
        </p:spPr>
        <p:txBody>
          <a:bodyPr wrap="square" rtlCol="0">
            <a:spAutoFit/>
          </a:bodyPr>
          <a:lstStyle/>
          <a:p>
            <a:r>
              <a:rPr lang="en-US" sz="2400" i="1"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2</a:t>
            </a:r>
            <a:endParaRPr lang="pl-PL" sz="2400"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2</a:t>
            </a:r>
            <a:endParaRPr lang="pl-PL" sz="2400" dirty="0">
              <a:solidFill>
                <a:srgbClr val="FF0000"/>
              </a:solidFill>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3</a:t>
            </a:r>
            <a:endParaRPr lang="pl-PL" sz="2400"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4</a:t>
            </a:r>
            <a:endParaRPr lang="pl-PL" sz="2400"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sym typeface="Symbol" panose="05050102010706020507" pitchFamily="18" charset="2"/>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 </a:t>
            </a:r>
            <a:r>
              <a:rPr lang="pl-PL" sz="2400" i="1"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2</a:t>
            </a:r>
            <a:r>
              <a:rPr lang="pl-PL"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1</a:t>
            </a:r>
            <a:endParaRPr lang="pl-PL"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8915400" y="2060550"/>
            <a:ext cx="1295400" cy="72485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4724400" y="34290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590800" y="2057400"/>
            <a:ext cx="914400" cy="369332"/>
          </a:xfrm>
          <a:prstGeom prst="rect">
            <a:avLst/>
          </a:prstGeom>
          <a:noFill/>
        </p:spPr>
        <p:txBody>
          <a:bodyPr wrap="square" rtlCol="0">
            <a:spAutoFit/>
          </a:bodyPr>
          <a:lstStyle/>
          <a:p>
            <a:r>
              <a:rPr lang="en-US" i="1" dirty="0">
                <a:solidFill>
                  <a:srgbClr val="0000FF"/>
                </a:solidFill>
              </a:rPr>
              <a:t>B</a:t>
            </a:r>
            <a:r>
              <a:rPr lang="en-US" dirty="0">
                <a:solidFill>
                  <a:srgbClr val="0000FF"/>
                </a:solidFill>
              </a:rPr>
              <a:t>(</a:t>
            </a:r>
            <a:r>
              <a:rPr lang="en-US" i="1" dirty="0" err="1">
                <a:solidFill>
                  <a:srgbClr val="0000FF"/>
                </a:solidFill>
              </a:rPr>
              <a:t>i</a:t>
            </a:r>
            <a:r>
              <a:rPr lang="en-US" dirty="0">
                <a:solidFill>
                  <a:srgbClr val="0000FF"/>
                </a:solidFill>
              </a:rPr>
              <a:t>, </a:t>
            </a:r>
            <a:r>
              <a:rPr lang="en-US" i="1" dirty="0">
                <a:solidFill>
                  <a:srgbClr val="0000FF"/>
                </a:solidFill>
              </a:rPr>
              <a:t>W</a:t>
            </a:r>
            <a:r>
              <a:rPr lang="en-US" dirty="0">
                <a:solidFill>
                  <a:srgbClr val="0000FF"/>
                </a:solidFill>
              </a:rPr>
              <a:t>)</a:t>
            </a:r>
          </a:p>
        </p:txBody>
      </p:sp>
      <p:sp>
        <p:nvSpPr>
          <p:cNvPr id="5" name="Slide Number Placeholder 4"/>
          <p:cNvSpPr>
            <a:spLocks noGrp="1"/>
          </p:cNvSpPr>
          <p:nvPr>
            <p:ph type="sldNum" sz="quarter" idx="12"/>
          </p:nvPr>
        </p:nvSpPr>
        <p:spPr/>
        <p:txBody>
          <a:bodyPr/>
          <a:lstStyle/>
          <a:p>
            <a:fld id="{1A83A65E-54C3-4843-A44A-4A9122A8B46A}" type="slidenum">
              <a:rPr lang="en-US" smtClean="0"/>
              <a:pPr/>
              <a:t>24</a:t>
            </a:fld>
            <a:endParaRPr lang="en-US"/>
          </a:p>
        </p:txBody>
      </p:sp>
    </p:spTree>
    <p:extLst>
      <p:ext uri="{BB962C8B-B14F-4D97-AF65-F5344CB8AC3E}">
        <p14:creationId xmlns:p14="http://schemas.microsoft.com/office/powerpoint/2010/main" val="521514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graphicFrame>
        <p:nvGraphicFramePr>
          <p:cNvPr id="4" name="Table 3"/>
          <p:cNvGraphicFramePr>
            <a:graphicFrameLocks noGrp="1"/>
          </p:cNvGraphicFramePr>
          <p:nvPr>
            <p:extLst>
              <p:ext uri="{D42A27DB-BD31-4B8C-83A1-F6EECF244321}">
                <p14:modId xmlns:p14="http://schemas.microsoft.com/office/powerpoint/2010/main" val="1124221915"/>
              </p:ext>
            </p:extLst>
          </p:nvPr>
        </p:nvGraphicFramePr>
        <p:xfrm>
          <a:off x="2310404" y="1752600"/>
          <a:ext cx="4776197" cy="2966720"/>
        </p:xfrm>
        <a:graphic>
          <a:graphicData uri="http://schemas.openxmlformats.org/drawingml/2006/table">
            <a:tbl>
              <a:tblPr firstRow="1" bandRow="1"/>
              <a:tblGrid>
                <a:gridCol w="465455">
                  <a:extLst>
                    <a:ext uri="{9D8B030D-6E8A-4147-A177-3AD203B41FA5}">
                      <a16:colId xmlns:a16="http://schemas.microsoft.com/office/drawing/2014/main" val="20000"/>
                    </a:ext>
                  </a:extLst>
                </a:gridCol>
                <a:gridCol w="718457">
                  <a:extLst>
                    <a:ext uri="{9D8B030D-6E8A-4147-A177-3AD203B41FA5}">
                      <a16:colId xmlns:a16="http://schemas.microsoft.com/office/drawing/2014/main" val="20001"/>
                    </a:ext>
                  </a:extLst>
                </a:gridCol>
                <a:gridCol w="718457">
                  <a:extLst>
                    <a:ext uri="{9D8B030D-6E8A-4147-A177-3AD203B41FA5}">
                      <a16:colId xmlns:a16="http://schemas.microsoft.com/office/drawing/2014/main" val="20002"/>
                    </a:ext>
                  </a:extLst>
                </a:gridCol>
                <a:gridCol w="718457">
                  <a:extLst>
                    <a:ext uri="{9D8B030D-6E8A-4147-A177-3AD203B41FA5}">
                      <a16:colId xmlns:a16="http://schemas.microsoft.com/office/drawing/2014/main" val="20003"/>
                    </a:ext>
                  </a:extLst>
                </a:gridCol>
                <a:gridCol w="718457">
                  <a:extLst>
                    <a:ext uri="{9D8B030D-6E8A-4147-A177-3AD203B41FA5}">
                      <a16:colId xmlns:a16="http://schemas.microsoft.com/office/drawing/2014/main" val="20004"/>
                    </a:ext>
                  </a:extLst>
                </a:gridCol>
                <a:gridCol w="718457">
                  <a:extLst>
                    <a:ext uri="{9D8B030D-6E8A-4147-A177-3AD203B41FA5}">
                      <a16:colId xmlns:a16="http://schemas.microsoft.com/office/drawing/2014/main" val="20005"/>
                    </a:ext>
                  </a:extLst>
                </a:gridCol>
                <a:gridCol w="718457">
                  <a:extLst>
                    <a:ext uri="{9D8B030D-6E8A-4147-A177-3AD203B41FA5}">
                      <a16:colId xmlns:a16="http://schemas.microsoft.com/office/drawing/2014/main" val="20006"/>
                    </a:ext>
                  </a:extLst>
                </a:gridCol>
              </a:tblGrid>
              <a:tr h="370840">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gridSpan="5">
                  <a:txBody>
                    <a:bodyPr/>
                    <a:lstStyle/>
                    <a:p>
                      <a:pPr algn="ctr"/>
                      <a:r>
                        <a:rPr lang="en-US" i="1" dirty="0" err="1">
                          <a:latin typeface="Times New Roman" panose="02020603050405020304" pitchFamily="18" charset="0"/>
                          <a:cs typeface="Times New Roman" panose="02020603050405020304" pitchFamily="18" charset="0"/>
                        </a:rPr>
                        <a:t>i</a:t>
                      </a:r>
                      <a:endParaRPr lang="en-US" i="1"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0</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1</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2</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3</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4</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rowSpan="6">
                  <a:txBody>
                    <a:bodyPr/>
                    <a:lstStyle/>
                    <a:p>
                      <a:pPr algn="ctr"/>
                      <a:r>
                        <a:rPr lang="en-US" i="1" dirty="0">
                          <a:latin typeface="Times New Roman" panose="02020603050405020304" pitchFamily="18" charset="0"/>
                          <a:cs typeface="Times New Roman" panose="02020603050405020304" pitchFamily="18" charset="0"/>
                        </a:rPr>
                        <a:t>W</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0</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ECFF"/>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1</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2</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b="1" kern="1200" dirty="0">
                          <a:solidFill>
                            <a:srgbClr val="FF0000"/>
                          </a:solidFill>
                          <a:latin typeface="Times New Roman" panose="02020603050405020304" pitchFamily="18" charset="0"/>
                          <a:ea typeface="+mn-ea"/>
                          <a:cs typeface="Times New Roman" panose="02020603050405020304" pitchFamily="18" charset="0"/>
                        </a:rPr>
                        <a:t>3</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ECFF"/>
                    </a:solidFill>
                  </a:tcPr>
                </a:tc>
                <a:tc>
                  <a:txBody>
                    <a:bodyPr/>
                    <a:lstStyle/>
                    <a:p>
                      <a:pPr algn="ctr"/>
                      <a:r>
                        <a:rPr kumimoji="0" lang="en-US" b="1" kern="1200" dirty="0">
                          <a:solidFill>
                            <a:srgbClr val="0000FF"/>
                          </a:solidFill>
                          <a:latin typeface="Times New Roman" panose="02020603050405020304" pitchFamily="18" charset="0"/>
                          <a:ea typeface="+mn-ea"/>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b="0" kern="1200" dirty="0">
                          <a:solidFill>
                            <a:schemeClr val="tx1"/>
                          </a:solidFill>
                          <a:latin typeface="Times New Roman" panose="02020603050405020304" pitchFamily="18" charset="0"/>
                          <a:ea typeface="+mn-ea"/>
                          <a:cs typeface="Times New Roman" panose="02020603050405020304" pitchFamily="18" charset="0"/>
                        </a:rPr>
                        <a:t>4</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b="0"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b="0"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5</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b="0"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b="0"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0" lang="en-US" b="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6" name="TextBox 5"/>
          <p:cNvSpPr txBox="1"/>
          <p:nvPr/>
        </p:nvSpPr>
        <p:spPr>
          <a:xfrm>
            <a:off x="3200400" y="4858942"/>
            <a:ext cx="5181600" cy="1846659"/>
          </a:xfrm>
          <a:prstGeom prst="rect">
            <a:avLst/>
          </a:prstGeom>
          <a:noFill/>
        </p:spPr>
        <p:txBody>
          <a:bodyPr wrap="square" rtlCol="0">
            <a:spAutoFit/>
          </a:bodyPr>
          <a:lstStyle/>
          <a:p>
            <a:r>
              <a:rPr lang="en-US" sz="1600" b="1" dirty="0"/>
              <a:t>if</a:t>
            </a:r>
            <a:r>
              <a:rPr lang="en-US" sz="1600" i="1" dirty="0"/>
              <a:t> </a:t>
            </a:r>
            <a:r>
              <a:rPr lang="en-US" sz="1600" b="1" i="1" dirty="0">
                <a:solidFill>
                  <a:srgbClr val="FF0000"/>
                </a:solidFill>
              </a:rPr>
              <a:t>w</a:t>
            </a:r>
            <a:r>
              <a:rPr lang="en-US" sz="1600" b="1" i="1" baseline="-25000" dirty="0">
                <a:solidFill>
                  <a:srgbClr val="FF0000"/>
                </a:solidFill>
              </a:rPr>
              <a:t>i</a:t>
            </a:r>
            <a:r>
              <a:rPr lang="en-US" sz="1600" b="1" i="1" dirty="0">
                <a:solidFill>
                  <a:srgbClr val="FF0000"/>
                </a:solidFill>
              </a:rPr>
              <a:t> </a:t>
            </a:r>
            <a:r>
              <a:rPr lang="en-US" sz="1600" b="1" dirty="0">
                <a:solidFill>
                  <a:srgbClr val="FF0000"/>
                </a:solidFill>
                <a:sym typeface="Symbol" panose="05050102010706020507" pitchFamily="18" charset="2"/>
              </a:rPr>
              <a:t> </a:t>
            </a:r>
            <a:r>
              <a:rPr lang="en-US" sz="1600" b="1" i="1" dirty="0">
                <a:solidFill>
                  <a:srgbClr val="FF0000"/>
                </a:solidFill>
                <a:sym typeface="Symbol" panose="05050102010706020507" pitchFamily="18" charset="2"/>
              </a:rPr>
              <a:t>w</a:t>
            </a:r>
            <a:r>
              <a:rPr lang="en-US" sz="1600" i="1" dirty="0">
                <a:sym typeface="Symbol" panose="05050102010706020507" pitchFamily="18" charset="2"/>
              </a:rPr>
              <a:t>	</a:t>
            </a:r>
            <a:r>
              <a:rPr lang="en-US" sz="1600" dirty="0">
                <a:sym typeface="Symbol" panose="05050102010706020507" pitchFamily="18" charset="2"/>
              </a:rPr>
              <a:t>// item </a:t>
            </a:r>
            <a:r>
              <a:rPr lang="en-US" sz="1600" i="1" dirty="0" err="1">
                <a:sym typeface="Symbol" panose="05050102010706020507" pitchFamily="18" charset="2"/>
              </a:rPr>
              <a:t>i</a:t>
            </a:r>
            <a:r>
              <a:rPr lang="en-US" sz="1600" dirty="0">
                <a:sym typeface="Symbol" panose="05050102010706020507" pitchFamily="18" charset="2"/>
              </a:rPr>
              <a:t> can be part of the solution</a:t>
            </a:r>
            <a:endParaRPr lang="en-US" sz="1600" i="1" dirty="0">
              <a:sym typeface="Symbol" panose="05050102010706020507" pitchFamily="18" charset="2"/>
            </a:endParaRPr>
          </a:p>
          <a:p>
            <a:r>
              <a:rPr lang="en-US" sz="1600" i="1" dirty="0">
                <a:sym typeface="Symbol" panose="05050102010706020507" pitchFamily="18" charset="2"/>
              </a:rPr>
              <a:t>	</a:t>
            </a:r>
            <a:r>
              <a:rPr lang="pl-PL" sz="1600" b="1" dirty="0">
                <a:sym typeface="Symbol" panose="05050102010706020507" pitchFamily="18" charset="2"/>
              </a:rPr>
              <a:t>if</a:t>
            </a:r>
            <a:r>
              <a:rPr lang="pl-PL" sz="1600" dirty="0">
                <a:sym typeface="Symbol" panose="05050102010706020507" pitchFamily="18" charset="2"/>
              </a:rPr>
              <a:t> </a:t>
            </a:r>
            <a:r>
              <a:rPr lang="pl-PL" sz="1600" b="1" i="1" dirty="0">
                <a:solidFill>
                  <a:srgbClr val="0000FF"/>
                </a:solidFill>
                <a:sym typeface="Symbol" panose="05050102010706020507" pitchFamily="18" charset="2"/>
              </a:rPr>
              <a:t>b</a:t>
            </a:r>
            <a:r>
              <a:rPr lang="pl-PL" sz="1600" b="1" i="1" baseline="-25000"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 + </a:t>
            </a:r>
            <a:r>
              <a:rPr lang="pl-PL" sz="1600" b="1" i="1" dirty="0">
                <a:solidFill>
                  <a:srgbClr val="0000FF"/>
                </a:solidFill>
                <a:sym typeface="Symbol" panose="05050102010706020507" pitchFamily="18" charset="2"/>
              </a:rPr>
              <a:t>B</a:t>
            </a:r>
            <a:r>
              <a:rPr lang="pl-PL" sz="1600" b="1" dirty="0">
                <a:solidFill>
                  <a:srgbClr val="0000FF"/>
                </a:solidFill>
                <a:sym typeface="Symbol" panose="05050102010706020507" pitchFamily="18" charset="2"/>
              </a:rPr>
              <a:t>[</a:t>
            </a:r>
            <a:r>
              <a:rPr lang="pl-PL" sz="1600" b="1" i="1"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  1,</a:t>
            </a:r>
            <a:r>
              <a:rPr lang="pl-PL" sz="1600" b="1" i="1" dirty="0">
                <a:solidFill>
                  <a:srgbClr val="0000FF"/>
                </a:solidFill>
                <a:sym typeface="Symbol" panose="05050102010706020507" pitchFamily="18" charset="2"/>
              </a:rPr>
              <a:t>w</a:t>
            </a:r>
            <a:r>
              <a:rPr lang="en-US" sz="1600" b="1" i="1" dirty="0">
                <a:solidFill>
                  <a:srgbClr val="0000FF"/>
                </a:solidFill>
                <a:sym typeface="Symbol" panose="05050102010706020507" pitchFamily="18" charset="2"/>
              </a:rPr>
              <a:t> </a:t>
            </a:r>
            <a:r>
              <a:rPr lang="pl-PL" sz="1600" b="1" dirty="0">
                <a:solidFill>
                  <a:srgbClr val="0000FF"/>
                </a:solidFill>
                <a:sym typeface="Symbol" panose="05050102010706020507" pitchFamily="18" charset="2"/>
              </a:rPr>
              <a:t></a:t>
            </a:r>
            <a:r>
              <a:rPr lang="en-US" sz="1600" b="1" dirty="0">
                <a:solidFill>
                  <a:srgbClr val="0000FF"/>
                </a:solidFill>
                <a:sym typeface="Symbol" panose="05050102010706020507" pitchFamily="18" charset="2"/>
              </a:rPr>
              <a:t> </a:t>
            </a:r>
            <a:r>
              <a:rPr lang="pl-PL" sz="1600" b="1" i="1" dirty="0">
                <a:solidFill>
                  <a:srgbClr val="0000FF"/>
                </a:solidFill>
                <a:sym typeface="Symbol" panose="05050102010706020507" pitchFamily="18" charset="2"/>
              </a:rPr>
              <a:t>w</a:t>
            </a:r>
            <a:r>
              <a:rPr lang="pl-PL" sz="1600" b="1" i="1" baseline="-25000"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 &gt; </a:t>
            </a:r>
            <a:r>
              <a:rPr lang="pl-PL" sz="1600" b="1" i="1" dirty="0">
                <a:solidFill>
                  <a:srgbClr val="0000FF"/>
                </a:solidFill>
                <a:sym typeface="Symbol" panose="05050102010706020507" pitchFamily="18" charset="2"/>
              </a:rPr>
              <a:t>B</a:t>
            </a:r>
            <a:r>
              <a:rPr lang="pl-PL" sz="1600" b="1" dirty="0">
                <a:solidFill>
                  <a:srgbClr val="0000FF"/>
                </a:solidFill>
                <a:sym typeface="Symbol" panose="05050102010706020507" pitchFamily="18" charset="2"/>
              </a:rPr>
              <a:t>[</a:t>
            </a:r>
            <a:r>
              <a:rPr lang="pl-PL" sz="1600" b="1" i="1"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  1,</a:t>
            </a:r>
            <a:r>
              <a:rPr lang="en-US" sz="1600" b="1" dirty="0">
                <a:solidFill>
                  <a:srgbClr val="0000FF"/>
                </a:solidFill>
                <a:sym typeface="Symbol" panose="05050102010706020507" pitchFamily="18" charset="2"/>
              </a:rPr>
              <a:t> </a:t>
            </a:r>
            <a:r>
              <a:rPr lang="pl-PL" sz="1600" b="1" i="1" dirty="0">
                <a:solidFill>
                  <a:srgbClr val="0000FF"/>
                </a:solidFill>
                <a:sym typeface="Symbol" panose="05050102010706020507" pitchFamily="18" charset="2"/>
              </a:rPr>
              <a:t>w</a:t>
            </a:r>
            <a:r>
              <a:rPr lang="pl-PL" sz="1600" b="1" dirty="0">
                <a:solidFill>
                  <a:srgbClr val="0000FF"/>
                </a:solidFill>
                <a:sym typeface="Symbol" panose="05050102010706020507" pitchFamily="18" charset="2"/>
              </a:rPr>
              <a:t>]</a:t>
            </a:r>
          </a:p>
          <a:p>
            <a:r>
              <a:rPr lang="pl-PL" sz="1600" b="1" dirty="0">
                <a:solidFill>
                  <a:srgbClr val="0000FF"/>
                </a:solidFill>
                <a:sym typeface="Symbol" panose="05050102010706020507" pitchFamily="18" charset="2"/>
              </a:rPr>
              <a:t>		</a:t>
            </a:r>
            <a:r>
              <a:rPr lang="pl-PL" sz="1600" b="1" i="1" dirty="0">
                <a:solidFill>
                  <a:srgbClr val="0000FF"/>
                </a:solidFill>
                <a:sym typeface="Symbol" panose="05050102010706020507" pitchFamily="18" charset="2"/>
              </a:rPr>
              <a:t>B</a:t>
            </a:r>
            <a:r>
              <a:rPr lang="pl-PL" sz="1600" b="1" dirty="0">
                <a:solidFill>
                  <a:srgbClr val="0000FF"/>
                </a:solidFill>
                <a:sym typeface="Symbol" panose="05050102010706020507" pitchFamily="18" charset="2"/>
              </a:rPr>
              <a:t>[</a:t>
            </a:r>
            <a:r>
              <a:rPr lang="pl-PL" sz="1600" b="1" i="1"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a:t>
            </a:r>
            <a:r>
              <a:rPr lang="en-US" sz="1600" b="1" dirty="0">
                <a:solidFill>
                  <a:srgbClr val="0000FF"/>
                </a:solidFill>
                <a:sym typeface="Symbol" panose="05050102010706020507" pitchFamily="18" charset="2"/>
              </a:rPr>
              <a:t> </a:t>
            </a:r>
            <a:r>
              <a:rPr lang="pl-PL" sz="1600" b="1" i="1" dirty="0">
                <a:solidFill>
                  <a:srgbClr val="0000FF"/>
                </a:solidFill>
                <a:sym typeface="Symbol" panose="05050102010706020507" pitchFamily="18" charset="2"/>
              </a:rPr>
              <a:t>w</a:t>
            </a:r>
            <a:r>
              <a:rPr lang="pl-PL" sz="1600" b="1" dirty="0">
                <a:solidFill>
                  <a:srgbClr val="0000FF"/>
                </a:solidFill>
                <a:sym typeface="Symbol" panose="05050102010706020507" pitchFamily="18" charset="2"/>
              </a:rPr>
              <a:t>] = </a:t>
            </a:r>
            <a:r>
              <a:rPr lang="pl-PL" sz="1600" b="1" i="1" dirty="0">
                <a:solidFill>
                  <a:srgbClr val="0000FF"/>
                </a:solidFill>
                <a:sym typeface="Symbol" panose="05050102010706020507" pitchFamily="18" charset="2"/>
              </a:rPr>
              <a:t>b</a:t>
            </a:r>
            <a:r>
              <a:rPr lang="pl-PL" sz="1600" b="1" i="1" baseline="-25000"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 + </a:t>
            </a:r>
            <a:r>
              <a:rPr lang="pl-PL" sz="1600" b="1" i="1" dirty="0">
                <a:solidFill>
                  <a:srgbClr val="0000FF"/>
                </a:solidFill>
                <a:sym typeface="Symbol" panose="05050102010706020507" pitchFamily="18" charset="2"/>
              </a:rPr>
              <a:t>B</a:t>
            </a:r>
            <a:r>
              <a:rPr lang="pl-PL" sz="1600" b="1" dirty="0">
                <a:solidFill>
                  <a:srgbClr val="0000FF"/>
                </a:solidFill>
                <a:sym typeface="Symbol" panose="05050102010706020507" pitchFamily="18" charset="2"/>
              </a:rPr>
              <a:t>[</a:t>
            </a:r>
            <a:r>
              <a:rPr lang="pl-PL" sz="1600" b="1" i="1"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  1,</a:t>
            </a:r>
            <a:r>
              <a:rPr lang="en-US" sz="1600" b="1" dirty="0">
                <a:solidFill>
                  <a:srgbClr val="0000FF"/>
                </a:solidFill>
                <a:sym typeface="Symbol" panose="05050102010706020507" pitchFamily="18" charset="2"/>
              </a:rPr>
              <a:t> </a:t>
            </a:r>
            <a:r>
              <a:rPr lang="pl-PL" sz="1600" b="1" i="1" dirty="0">
                <a:solidFill>
                  <a:srgbClr val="0000FF"/>
                </a:solidFill>
                <a:sym typeface="Symbol" panose="05050102010706020507" pitchFamily="18" charset="2"/>
              </a:rPr>
              <a:t>w</a:t>
            </a:r>
            <a:r>
              <a:rPr lang="en-US" sz="1600" b="1" i="1" dirty="0">
                <a:solidFill>
                  <a:srgbClr val="0000FF"/>
                </a:solidFill>
                <a:sym typeface="Symbol" panose="05050102010706020507" pitchFamily="18" charset="2"/>
              </a:rPr>
              <a:t> </a:t>
            </a:r>
            <a:r>
              <a:rPr lang="pl-PL" sz="1600" b="1" dirty="0">
                <a:solidFill>
                  <a:srgbClr val="0000FF"/>
                </a:solidFill>
                <a:sym typeface="Symbol" panose="05050102010706020507" pitchFamily="18" charset="2"/>
              </a:rPr>
              <a:t></a:t>
            </a:r>
            <a:r>
              <a:rPr lang="en-US" sz="1600" b="1" dirty="0">
                <a:solidFill>
                  <a:srgbClr val="0000FF"/>
                </a:solidFill>
                <a:sym typeface="Symbol" panose="05050102010706020507" pitchFamily="18" charset="2"/>
              </a:rPr>
              <a:t> </a:t>
            </a:r>
            <a:r>
              <a:rPr lang="pl-PL" sz="1600" b="1" i="1" dirty="0">
                <a:solidFill>
                  <a:srgbClr val="0000FF"/>
                </a:solidFill>
                <a:sym typeface="Symbol" panose="05050102010706020507" pitchFamily="18" charset="2"/>
              </a:rPr>
              <a:t>w</a:t>
            </a:r>
            <a:r>
              <a:rPr lang="pl-PL" sz="1600" b="1" i="1" baseline="-25000"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a:t>
            </a:r>
          </a:p>
          <a:p>
            <a:r>
              <a:rPr lang="pl-PL" sz="1600" dirty="0">
                <a:sym typeface="Symbol" panose="05050102010706020507" pitchFamily="18" charset="2"/>
              </a:rPr>
              <a:t>	</a:t>
            </a:r>
            <a:r>
              <a:rPr lang="pl-PL" sz="1600" b="1" dirty="0">
                <a:sym typeface="Symbol" panose="05050102010706020507" pitchFamily="18" charset="2"/>
              </a:rPr>
              <a:t>else</a:t>
            </a:r>
          </a:p>
          <a:p>
            <a:r>
              <a:rPr lang="pl-PL" sz="1600" dirty="0">
                <a:sym typeface="Symbol" panose="05050102010706020507" pitchFamily="18" charset="2"/>
              </a:rPr>
              <a:t>		</a:t>
            </a:r>
            <a:r>
              <a:rPr lang="en-US" sz="1600" i="1" dirty="0">
                <a:sym typeface="Symbol" panose="05050102010706020507" pitchFamily="18" charset="2"/>
              </a:rPr>
              <a:t> B</a:t>
            </a:r>
            <a:r>
              <a:rPr lang="en-US" sz="1600" dirty="0">
                <a:sym typeface="Symbol" panose="05050102010706020507" pitchFamily="18" charset="2"/>
              </a:rPr>
              <a:t>[</a:t>
            </a:r>
            <a:r>
              <a:rPr lang="en-US" sz="1600" i="1" dirty="0" err="1">
                <a:sym typeface="Symbol" panose="05050102010706020507" pitchFamily="18" charset="2"/>
              </a:rPr>
              <a:t>i</a:t>
            </a:r>
            <a:r>
              <a:rPr lang="en-US" sz="1600" i="1" dirty="0">
                <a:sym typeface="Symbol" panose="05050102010706020507" pitchFamily="18" charset="2"/>
              </a:rPr>
              <a:t>, w</a:t>
            </a:r>
            <a:r>
              <a:rPr lang="en-US" sz="1600" dirty="0">
                <a:sym typeface="Symbol" panose="05050102010706020507" pitchFamily="18" charset="2"/>
              </a:rPr>
              <a:t>]</a:t>
            </a:r>
            <a:r>
              <a:rPr lang="en-US" sz="1600" i="1" dirty="0">
                <a:sym typeface="Symbol" panose="05050102010706020507" pitchFamily="18" charset="2"/>
              </a:rPr>
              <a:t> </a:t>
            </a:r>
            <a:r>
              <a:rPr lang="en-US" sz="1600" dirty="0">
                <a:sym typeface="Symbol" panose="05050102010706020507" pitchFamily="18" charset="2"/>
              </a:rPr>
              <a:t>= </a:t>
            </a:r>
            <a:r>
              <a:rPr lang="en-US" sz="1600" i="1" dirty="0">
                <a:sym typeface="Symbol" panose="05050102010706020507" pitchFamily="18" charset="2"/>
              </a:rPr>
              <a:t>B</a:t>
            </a:r>
            <a:r>
              <a:rPr lang="en-US" sz="1600" dirty="0">
                <a:sym typeface="Symbol" panose="05050102010706020507" pitchFamily="18" charset="2"/>
              </a:rPr>
              <a:t>[</a:t>
            </a:r>
            <a:r>
              <a:rPr lang="en-US" sz="1600" i="1" dirty="0" err="1">
                <a:sym typeface="Symbol" panose="05050102010706020507" pitchFamily="18" charset="2"/>
              </a:rPr>
              <a:t>i</a:t>
            </a:r>
            <a:r>
              <a:rPr lang="pl-PL" sz="1600" b="1" dirty="0">
                <a:solidFill>
                  <a:srgbClr val="0000FF"/>
                </a:solidFill>
                <a:sym typeface="Symbol" panose="05050102010706020507" pitchFamily="18" charset="2"/>
              </a:rPr>
              <a:t>  </a:t>
            </a:r>
            <a:r>
              <a:rPr lang="en-US" sz="1600" dirty="0">
                <a:sym typeface="Symbol" panose="05050102010706020507" pitchFamily="18" charset="2"/>
              </a:rPr>
              <a:t>1, </a:t>
            </a:r>
            <a:r>
              <a:rPr lang="en-US" sz="1600" i="1" dirty="0">
                <a:sym typeface="Symbol" panose="05050102010706020507" pitchFamily="18" charset="2"/>
              </a:rPr>
              <a:t>w</a:t>
            </a:r>
            <a:r>
              <a:rPr lang="en-US" sz="1600" dirty="0">
                <a:sym typeface="Symbol" panose="05050102010706020507" pitchFamily="18" charset="2"/>
              </a:rPr>
              <a:t>]</a:t>
            </a:r>
          </a:p>
          <a:p>
            <a:r>
              <a:rPr lang="en-US" sz="1600" b="1" dirty="0">
                <a:sym typeface="Symbol" panose="05050102010706020507" pitchFamily="18" charset="2"/>
              </a:rPr>
              <a:t>else</a:t>
            </a:r>
          </a:p>
          <a:p>
            <a:r>
              <a:rPr lang="en-US" sz="1600" i="1" dirty="0">
                <a:sym typeface="Symbol" panose="05050102010706020507" pitchFamily="18" charset="2"/>
              </a:rPr>
              <a:t>	B</a:t>
            </a:r>
            <a:r>
              <a:rPr lang="en-US" sz="1600" dirty="0">
                <a:sym typeface="Symbol" panose="05050102010706020507" pitchFamily="18" charset="2"/>
              </a:rPr>
              <a:t>[</a:t>
            </a:r>
            <a:r>
              <a:rPr lang="en-US" sz="1600" i="1" dirty="0" err="1">
                <a:sym typeface="Symbol" panose="05050102010706020507" pitchFamily="18" charset="2"/>
              </a:rPr>
              <a:t>i</a:t>
            </a:r>
            <a:r>
              <a:rPr lang="en-US" sz="1600" i="1" dirty="0">
                <a:sym typeface="Symbol" panose="05050102010706020507" pitchFamily="18" charset="2"/>
              </a:rPr>
              <a:t>, w</a:t>
            </a:r>
            <a:r>
              <a:rPr lang="en-US" sz="1600" dirty="0">
                <a:sym typeface="Symbol" panose="05050102010706020507" pitchFamily="18" charset="2"/>
              </a:rPr>
              <a:t>]</a:t>
            </a:r>
            <a:r>
              <a:rPr lang="en-US" sz="1600" i="1" dirty="0">
                <a:sym typeface="Symbol" panose="05050102010706020507" pitchFamily="18" charset="2"/>
              </a:rPr>
              <a:t> </a:t>
            </a:r>
            <a:r>
              <a:rPr lang="en-US" sz="1600" dirty="0">
                <a:sym typeface="Symbol" panose="05050102010706020507" pitchFamily="18" charset="2"/>
              </a:rPr>
              <a:t>= </a:t>
            </a:r>
            <a:r>
              <a:rPr lang="en-US" sz="1600" i="1" dirty="0">
                <a:sym typeface="Symbol" panose="05050102010706020507" pitchFamily="18" charset="2"/>
              </a:rPr>
              <a:t>B</a:t>
            </a:r>
            <a:r>
              <a:rPr lang="en-US" sz="1600" dirty="0">
                <a:sym typeface="Symbol" panose="05050102010706020507" pitchFamily="18" charset="2"/>
              </a:rPr>
              <a:t>[</a:t>
            </a:r>
            <a:r>
              <a:rPr lang="en-US" sz="1600" i="1" dirty="0" err="1">
                <a:sym typeface="Symbol" panose="05050102010706020507" pitchFamily="18" charset="2"/>
              </a:rPr>
              <a:t>i</a:t>
            </a:r>
            <a:r>
              <a:rPr lang="pl-PL" sz="1600" b="1" dirty="0">
                <a:solidFill>
                  <a:srgbClr val="0000FF"/>
                </a:solidFill>
                <a:sym typeface="Symbol" panose="05050102010706020507" pitchFamily="18" charset="2"/>
              </a:rPr>
              <a:t>  </a:t>
            </a:r>
            <a:r>
              <a:rPr lang="en-US" sz="1600" dirty="0">
                <a:sym typeface="Symbol" panose="05050102010706020507" pitchFamily="18" charset="2"/>
              </a:rPr>
              <a:t>1, </a:t>
            </a:r>
            <a:r>
              <a:rPr lang="en-US" sz="1600" i="1" dirty="0">
                <a:sym typeface="Symbol" panose="05050102010706020507" pitchFamily="18" charset="2"/>
              </a:rPr>
              <a:t>w</a:t>
            </a:r>
            <a:r>
              <a:rPr lang="en-US" sz="1600" dirty="0">
                <a:sym typeface="Symbol" panose="05050102010706020507" pitchFamily="18" charset="2"/>
              </a:rPr>
              <a:t>]	</a:t>
            </a:r>
            <a:r>
              <a:rPr lang="en-US" sz="1600" i="1" dirty="0">
                <a:sym typeface="Symbol" panose="05050102010706020507" pitchFamily="18" charset="2"/>
              </a:rPr>
              <a:t>// </a:t>
            </a:r>
            <a:r>
              <a:rPr lang="en-US" sz="1600" i="1" dirty="0"/>
              <a:t>w</a:t>
            </a:r>
            <a:r>
              <a:rPr lang="en-US" sz="1600" i="1" baseline="-25000" dirty="0"/>
              <a:t>i</a:t>
            </a:r>
            <a:r>
              <a:rPr lang="en-US" sz="1600" i="1" dirty="0"/>
              <a:t> </a:t>
            </a:r>
            <a:r>
              <a:rPr lang="en-US" sz="1600" dirty="0">
                <a:sym typeface="Symbol" panose="05050102010706020507" pitchFamily="18" charset="2"/>
              </a:rPr>
              <a:t>&gt; </a:t>
            </a:r>
            <a:r>
              <a:rPr lang="en-US" sz="1600" i="1" dirty="0">
                <a:sym typeface="Symbol" panose="05050102010706020507" pitchFamily="18" charset="2"/>
              </a:rPr>
              <a:t>w</a:t>
            </a:r>
          </a:p>
        </p:txBody>
      </p:sp>
      <p:sp>
        <p:nvSpPr>
          <p:cNvPr id="3" name="TextBox 2"/>
          <p:cNvSpPr txBox="1"/>
          <p:nvPr/>
        </p:nvSpPr>
        <p:spPr>
          <a:xfrm>
            <a:off x="8991600" y="1295400"/>
            <a:ext cx="1371600" cy="2308324"/>
          </a:xfrm>
          <a:prstGeom prst="rect">
            <a:avLst/>
          </a:prstGeom>
          <a:noFill/>
        </p:spPr>
        <p:txBody>
          <a:bodyPr wrap="square" rtlCol="0">
            <a:spAutoFit/>
          </a:bodyPr>
          <a:lstStyle/>
          <a:p>
            <a:pPr algn="ctr"/>
            <a:r>
              <a:rPr lang="en-US" sz="2400" dirty="0"/>
              <a:t>Items:</a:t>
            </a:r>
          </a:p>
          <a:p>
            <a:r>
              <a:rPr lang="en-US" sz="2400" dirty="0"/>
              <a:t>  (</a:t>
            </a:r>
            <a:r>
              <a:rPr lang="en-US" sz="2400" i="1" dirty="0"/>
              <a:t>w</a:t>
            </a:r>
            <a:r>
              <a:rPr lang="en-US" sz="2400" i="1" baseline="-25000" dirty="0"/>
              <a:t>i</a:t>
            </a:r>
            <a:r>
              <a:rPr lang="en-US" sz="2400" dirty="0"/>
              <a:t>, </a:t>
            </a:r>
            <a:r>
              <a:rPr lang="en-US" sz="2400" i="1" dirty="0"/>
              <a:t>b</a:t>
            </a:r>
            <a:r>
              <a:rPr lang="en-US" sz="2400" i="1" baseline="-25000" dirty="0"/>
              <a:t>i</a:t>
            </a:r>
            <a:r>
              <a:rPr lang="en-US" sz="2400" dirty="0"/>
              <a:t>)</a:t>
            </a:r>
          </a:p>
          <a:p>
            <a:r>
              <a:rPr lang="en-US" sz="2400" dirty="0">
                <a:latin typeface="Times New Roman" panose="02020603050405020304" pitchFamily="18" charset="0"/>
                <a:cs typeface="Times New Roman" panose="02020603050405020304" pitchFamily="18" charset="0"/>
              </a:rPr>
              <a:t>1: (2, 3)</a:t>
            </a:r>
          </a:p>
          <a:p>
            <a:r>
              <a:rPr lang="en-US" sz="2400" dirty="0">
                <a:latin typeface="Times New Roman" panose="02020603050405020304" pitchFamily="18" charset="0"/>
                <a:cs typeface="Times New Roman" panose="02020603050405020304" pitchFamily="18" charset="0"/>
              </a:rPr>
              <a:t>2: (3, 4)</a:t>
            </a:r>
          </a:p>
          <a:p>
            <a:r>
              <a:rPr lang="en-US" sz="2400" dirty="0">
                <a:latin typeface="Times New Roman" panose="02020603050405020304" pitchFamily="18" charset="0"/>
                <a:cs typeface="Times New Roman" panose="02020603050405020304" pitchFamily="18" charset="0"/>
              </a:rPr>
              <a:t>3: (4, 5) </a:t>
            </a:r>
          </a:p>
          <a:p>
            <a:r>
              <a:rPr lang="en-US" sz="2400" dirty="0">
                <a:latin typeface="Times New Roman" panose="02020603050405020304" pitchFamily="18" charset="0"/>
                <a:cs typeface="Times New Roman" panose="02020603050405020304" pitchFamily="18" charset="0"/>
              </a:rPr>
              <a:t>4: (5, 6)</a:t>
            </a:r>
          </a:p>
        </p:txBody>
      </p:sp>
      <p:sp>
        <p:nvSpPr>
          <p:cNvPr id="8" name="TextBox 7"/>
          <p:cNvSpPr txBox="1"/>
          <p:nvPr/>
        </p:nvSpPr>
        <p:spPr>
          <a:xfrm>
            <a:off x="7315200" y="2785408"/>
            <a:ext cx="1828800" cy="1938992"/>
          </a:xfrm>
          <a:prstGeom prst="rect">
            <a:avLst/>
          </a:prstGeom>
          <a:noFill/>
        </p:spPr>
        <p:txBody>
          <a:bodyPr wrap="square" rtlCol="0">
            <a:spAutoFit/>
          </a:bodyPr>
          <a:lstStyle/>
          <a:p>
            <a:r>
              <a:rPr lang="en-US" sz="2400" i="1"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2</a:t>
            </a:r>
            <a:endParaRPr lang="pl-PL" sz="2400"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3</a:t>
            </a:r>
            <a:endParaRPr lang="pl-PL" sz="2400" dirty="0">
              <a:solidFill>
                <a:srgbClr val="FF0000"/>
              </a:solidFill>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3</a:t>
            </a:r>
            <a:endParaRPr lang="pl-PL" sz="2400"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4</a:t>
            </a:r>
            <a:endParaRPr lang="pl-PL" sz="2400"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sym typeface="Symbol" panose="05050102010706020507" pitchFamily="18" charset="2"/>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 </a:t>
            </a:r>
            <a:r>
              <a:rPr lang="pl-PL" sz="2400" i="1"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2</a:t>
            </a:r>
            <a:r>
              <a:rPr lang="pl-PL"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0</a:t>
            </a:r>
            <a:endParaRPr lang="pl-PL"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8915400" y="2060550"/>
            <a:ext cx="1295400" cy="72485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4724400" y="2785408"/>
            <a:ext cx="381000" cy="948392"/>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590800" y="2057400"/>
            <a:ext cx="914400" cy="369332"/>
          </a:xfrm>
          <a:prstGeom prst="rect">
            <a:avLst/>
          </a:prstGeom>
          <a:noFill/>
        </p:spPr>
        <p:txBody>
          <a:bodyPr wrap="square" rtlCol="0">
            <a:spAutoFit/>
          </a:bodyPr>
          <a:lstStyle/>
          <a:p>
            <a:r>
              <a:rPr lang="en-US" i="1" dirty="0">
                <a:solidFill>
                  <a:srgbClr val="0000FF"/>
                </a:solidFill>
              </a:rPr>
              <a:t>B</a:t>
            </a:r>
            <a:r>
              <a:rPr lang="en-US" dirty="0">
                <a:solidFill>
                  <a:srgbClr val="0000FF"/>
                </a:solidFill>
              </a:rPr>
              <a:t>(</a:t>
            </a:r>
            <a:r>
              <a:rPr lang="en-US" i="1" dirty="0" err="1">
                <a:solidFill>
                  <a:srgbClr val="0000FF"/>
                </a:solidFill>
              </a:rPr>
              <a:t>i</a:t>
            </a:r>
            <a:r>
              <a:rPr lang="en-US" dirty="0">
                <a:solidFill>
                  <a:srgbClr val="0000FF"/>
                </a:solidFill>
              </a:rPr>
              <a:t>, </a:t>
            </a:r>
            <a:r>
              <a:rPr lang="en-US" i="1" dirty="0">
                <a:solidFill>
                  <a:srgbClr val="0000FF"/>
                </a:solidFill>
              </a:rPr>
              <a:t>W</a:t>
            </a:r>
            <a:r>
              <a:rPr lang="en-US" dirty="0">
                <a:solidFill>
                  <a:srgbClr val="0000FF"/>
                </a:solidFill>
              </a:rPr>
              <a:t>)</a:t>
            </a:r>
          </a:p>
        </p:txBody>
      </p:sp>
      <p:sp>
        <p:nvSpPr>
          <p:cNvPr id="5" name="Slide Number Placeholder 4"/>
          <p:cNvSpPr>
            <a:spLocks noGrp="1"/>
          </p:cNvSpPr>
          <p:nvPr>
            <p:ph type="sldNum" sz="quarter" idx="12"/>
          </p:nvPr>
        </p:nvSpPr>
        <p:spPr/>
        <p:txBody>
          <a:bodyPr/>
          <a:lstStyle/>
          <a:p>
            <a:fld id="{1A83A65E-54C3-4843-A44A-4A9122A8B46A}" type="slidenum">
              <a:rPr lang="en-US" smtClean="0"/>
              <a:pPr/>
              <a:t>25</a:t>
            </a:fld>
            <a:endParaRPr lang="en-US"/>
          </a:p>
        </p:txBody>
      </p:sp>
    </p:spTree>
    <p:extLst>
      <p:ext uri="{BB962C8B-B14F-4D97-AF65-F5344CB8AC3E}">
        <p14:creationId xmlns:p14="http://schemas.microsoft.com/office/powerpoint/2010/main" val="3303784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graphicFrame>
        <p:nvGraphicFramePr>
          <p:cNvPr id="4" name="Table 3"/>
          <p:cNvGraphicFramePr>
            <a:graphicFrameLocks noGrp="1"/>
          </p:cNvGraphicFramePr>
          <p:nvPr>
            <p:extLst>
              <p:ext uri="{D42A27DB-BD31-4B8C-83A1-F6EECF244321}">
                <p14:modId xmlns:p14="http://schemas.microsoft.com/office/powerpoint/2010/main" val="2066311137"/>
              </p:ext>
            </p:extLst>
          </p:nvPr>
        </p:nvGraphicFramePr>
        <p:xfrm>
          <a:off x="2310404" y="1752600"/>
          <a:ext cx="4776197" cy="2966720"/>
        </p:xfrm>
        <a:graphic>
          <a:graphicData uri="http://schemas.openxmlformats.org/drawingml/2006/table">
            <a:tbl>
              <a:tblPr firstRow="1" bandRow="1"/>
              <a:tblGrid>
                <a:gridCol w="465455">
                  <a:extLst>
                    <a:ext uri="{9D8B030D-6E8A-4147-A177-3AD203B41FA5}">
                      <a16:colId xmlns:a16="http://schemas.microsoft.com/office/drawing/2014/main" val="20000"/>
                    </a:ext>
                  </a:extLst>
                </a:gridCol>
                <a:gridCol w="718457">
                  <a:extLst>
                    <a:ext uri="{9D8B030D-6E8A-4147-A177-3AD203B41FA5}">
                      <a16:colId xmlns:a16="http://schemas.microsoft.com/office/drawing/2014/main" val="20001"/>
                    </a:ext>
                  </a:extLst>
                </a:gridCol>
                <a:gridCol w="718457">
                  <a:extLst>
                    <a:ext uri="{9D8B030D-6E8A-4147-A177-3AD203B41FA5}">
                      <a16:colId xmlns:a16="http://schemas.microsoft.com/office/drawing/2014/main" val="20002"/>
                    </a:ext>
                  </a:extLst>
                </a:gridCol>
                <a:gridCol w="718457">
                  <a:extLst>
                    <a:ext uri="{9D8B030D-6E8A-4147-A177-3AD203B41FA5}">
                      <a16:colId xmlns:a16="http://schemas.microsoft.com/office/drawing/2014/main" val="20003"/>
                    </a:ext>
                  </a:extLst>
                </a:gridCol>
                <a:gridCol w="718457">
                  <a:extLst>
                    <a:ext uri="{9D8B030D-6E8A-4147-A177-3AD203B41FA5}">
                      <a16:colId xmlns:a16="http://schemas.microsoft.com/office/drawing/2014/main" val="20004"/>
                    </a:ext>
                  </a:extLst>
                </a:gridCol>
                <a:gridCol w="718457">
                  <a:extLst>
                    <a:ext uri="{9D8B030D-6E8A-4147-A177-3AD203B41FA5}">
                      <a16:colId xmlns:a16="http://schemas.microsoft.com/office/drawing/2014/main" val="20005"/>
                    </a:ext>
                  </a:extLst>
                </a:gridCol>
                <a:gridCol w="718457">
                  <a:extLst>
                    <a:ext uri="{9D8B030D-6E8A-4147-A177-3AD203B41FA5}">
                      <a16:colId xmlns:a16="http://schemas.microsoft.com/office/drawing/2014/main" val="20006"/>
                    </a:ext>
                  </a:extLst>
                </a:gridCol>
              </a:tblGrid>
              <a:tr h="370840">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gridSpan="5">
                  <a:txBody>
                    <a:bodyPr/>
                    <a:lstStyle/>
                    <a:p>
                      <a:pPr algn="ctr"/>
                      <a:r>
                        <a:rPr lang="en-US" i="1" dirty="0" err="1">
                          <a:latin typeface="Times New Roman" panose="02020603050405020304" pitchFamily="18" charset="0"/>
                          <a:cs typeface="Times New Roman" panose="02020603050405020304" pitchFamily="18" charset="0"/>
                        </a:rPr>
                        <a:t>i</a:t>
                      </a:r>
                      <a:endParaRPr lang="en-US" i="1"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0</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1</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2</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3</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4</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rowSpan="6">
                  <a:txBody>
                    <a:bodyPr/>
                    <a:lstStyle/>
                    <a:p>
                      <a:pPr algn="ctr"/>
                      <a:r>
                        <a:rPr lang="en-US" i="1" dirty="0">
                          <a:latin typeface="Times New Roman" panose="02020603050405020304" pitchFamily="18" charset="0"/>
                          <a:cs typeface="Times New Roman" panose="02020603050405020304" pitchFamily="18" charset="0"/>
                        </a:rPr>
                        <a:t>W</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0</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1</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ECFF"/>
                    </a:solidFill>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2</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b="1" kern="1200" dirty="0">
                          <a:solidFill>
                            <a:srgbClr val="FF0000"/>
                          </a:solidFill>
                          <a:latin typeface="Times New Roman" panose="02020603050405020304" pitchFamily="18" charset="0"/>
                          <a:ea typeface="+mn-ea"/>
                          <a:cs typeface="Times New Roman" panose="02020603050405020304" pitchFamily="18" charset="0"/>
                        </a:rPr>
                        <a:t>4</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b="0"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b="0"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ECFF"/>
                    </a:solidFill>
                  </a:tcPr>
                </a:tc>
                <a:tc>
                  <a:txBody>
                    <a:bodyPr/>
                    <a:lstStyle/>
                    <a:p>
                      <a:pPr algn="ctr"/>
                      <a:r>
                        <a:rPr kumimoji="0" lang="en-US" b="1" kern="1200" dirty="0">
                          <a:solidFill>
                            <a:srgbClr val="0000FF"/>
                          </a:solidFill>
                          <a:latin typeface="Times New Roman" panose="02020603050405020304" pitchFamily="18" charset="0"/>
                          <a:ea typeface="+mn-ea"/>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5</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b="0"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b="0"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0" lang="en-US" b="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6" name="TextBox 5"/>
          <p:cNvSpPr txBox="1"/>
          <p:nvPr/>
        </p:nvSpPr>
        <p:spPr>
          <a:xfrm>
            <a:off x="3200400" y="4858942"/>
            <a:ext cx="5181600" cy="1846659"/>
          </a:xfrm>
          <a:prstGeom prst="rect">
            <a:avLst/>
          </a:prstGeom>
          <a:noFill/>
        </p:spPr>
        <p:txBody>
          <a:bodyPr wrap="square" rtlCol="0">
            <a:spAutoFit/>
          </a:bodyPr>
          <a:lstStyle/>
          <a:p>
            <a:r>
              <a:rPr lang="en-US" sz="1600" b="1" dirty="0"/>
              <a:t>if</a:t>
            </a:r>
            <a:r>
              <a:rPr lang="en-US" sz="1600" i="1" dirty="0"/>
              <a:t> </a:t>
            </a:r>
            <a:r>
              <a:rPr lang="en-US" sz="1600" b="1" i="1" dirty="0">
                <a:solidFill>
                  <a:srgbClr val="FF0000"/>
                </a:solidFill>
              </a:rPr>
              <a:t>w</a:t>
            </a:r>
            <a:r>
              <a:rPr lang="en-US" sz="1600" b="1" i="1" baseline="-25000" dirty="0">
                <a:solidFill>
                  <a:srgbClr val="FF0000"/>
                </a:solidFill>
              </a:rPr>
              <a:t>i</a:t>
            </a:r>
            <a:r>
              <a:rPr lang="en-US" sz="1600" b="1" i="1" dirty="0">
                <a:solidFill>
                  <a:srgbClr val="FF0000"/>
                </a:solidFill>
              </a:rPr>
              <a:t> </a:t>
            </a:r>
            <a:r>
              <a:rPr lang="en-US" sz="1600" b="1" dirty="0">
                <a:solidFill>
                  <a:srgbClr val="FF0000"/>
                </a:solidFill>
                <a:sym typeface="Symbol" panose="05050102010706020507" pitchFamily="18" charset="2"/>
              </a:rPr>
              <a:t> </a:t>
            </a:r>
            <a:r>
              <a:rPr lang="en-US" sz="1600" b="1" i="1" dirty="0">
                <a:solidFill>
                  <a:srgbClr val="FF0000"/>
                </a:solidFill>
                <a:sym typeface="Symbol" panose="05050102010706020507" pitchFamily="18" charset="2"/>
              </a:rPr>
              <a:t>w</a:t>
            </a:r>
            <a:r>
              <a:rPr lang="en-US" sz="1600" i="1" dirty="0">
                <a:sym typeface="Symbol" panose="05050102010706020507" pitchFamily="18" charset="2"/>
              </a:rPr>
              <a:t>	</a:t>
            </a:r>
            <a:r>
              <a:rPr lang="en-US" sz="1600" dirty="0">
                <a:sym typeface="Symbol" panose="05050102010706020507" pitchFamily="18" charset="2"/>
              </a:rPr>
              <a:t>// item </a:t>
            </a:r>
            <a:r>
              <a:rPr lang="en-US" sz="1600" i="1" dirty="0" err="1">
                <a:sym typeface="Symbol" panose="05050102010706020507" pitchFamily="18" charset="2"/>
              </a:rPr>
              <a:t>i</a:t>
            </a:r>
            <a:r>
              <a:rPr lang="en-US" sz="1600" dirty="0">
                <a:sym typeface="Symbol" panose="05050102010706020507" pitchFamily="18" charset="2"/>
              </a:rPr>
              <a:t> can be part of the solution</a:t>
            </a:r>
            <a:endParaRPr lang="en-US" sz="1600" i="1" dirty="0">
              <a:sym typeface="Symbol" panose="05050102010706020507" pitchFamily="18" charset="2"/>
            </a:endParaRPr>
          </a:p>
          <a:p>
            <a:r>
              <a:rPr lang="en-US" sz="1600" i="1" dirty="0">
                <a:sym typeface="Symbol" panose="05050102010706020507" pitchFamily="18" charset="2"/>
              </a:rPr>
              <a:t>	</a:t>
            </a:r>
            <a:r>
              <a:rPr lang="pl-PL" sz="1600" b="1" dirty="0">
                <a:sym typeface="Symbol" panose="05050102010706020507" pitchFamily="18" charset="2"/>
              </a:rPr>
              <a:t>if</a:t>
            </a:r>
            <a:r>
              <a:rPr lang="pl-PL" sz="1600" dirty="0">
                <a:sym typeface="Symbol" panose="05050102010706020507" pitchFamily="18" charset="2"/>
              </a:rPr>
              <a:t> </a:t>
            </a:r>
            <a:r>
              <a:rPr lang="pl-PL" sz="1600" b="1" i="1" dirty="0">
                <a:solidFill>
                  <a:srgbClr val="0000FF"/>
                </a:solidFill>
                <a:sym typeface="Symbol" panose="05050102010706020507" pitchFamily="18" charset="2"/>
              </a:rPr>
              <a:t>b</a:t>
            </a:r>
            <a:r>
              <a:rPr lang="pl-PL" sz="1600" b="1" i="1" baseline="-25000"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 + </a:t>
            </a:r>
            <a:r>
              <a:rPr lang="pl-PL" sz="1600" b="1" i="1" dirty="0">
                <a:solidFill>
                  <a:srgbClr val="0000FF"/>
                </a:solidFill>
                <a:sym typeface="Symbol" panose="05050102010706020507" pitchFamily="18" charset="2"/>
              </a:rPr>
              <a:t>B</a:t>
            </a:r>
            <a:r>
              <a:rPr lang="pl-PL" sz="1600" b="1" dirty="0">
                <a:solidFill>
                  <a:srgbClr val="0000FF"/>
                </a:solidFill>
                <a:sym typeface="Symbol" panose="05050102010706020507" pitchFamily="18" charset="2"/>
              </a:rPr>
              <a:t>[</a:t>
            </a:r>
            <a:r>
              <a:rPr lang="pl-PL" sz="1600" b="1" i="1"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  1,</a:t>
            </a:r>
            <a:r>
              <a:rPr lang="pl-PL" sz="1600" b="1" i="1" dirty="0">
                <a:solidFill>
                  <a:srgbClr val="0000FF"/>
                </a:solidFill>
                <a:sym typeface="Symbol" panose="05050102010706020507" pitchFamily="18" charset="2"/>
              </a:rPr>
              <a:t>w</a:t>
            </a:r>
            <a:r>
              <a:rPr lang="en-US" sz="1600" b="1" i="1" dirty="0">
                <a:solidFill>
                  <a:srgbClr val="0000FF"/>
                </a:solidFill>
                <a:sym typeface="Symbol" panose="05050102010706020507" pitchFamily="18" charset="2"/>
              </a:rPr>
              <a:t> </a:t>
            </a:r>
            <a:r>
              <a:rPr lang="pl-PL" sz="1600" b="1" dirty="0">
                <a:solidFill>
                  <a:srgbClr val="0000FF"/>
                </a:solidFill>
                <a:sym typeface="Symbol" panose="05050102010706020507" pitchFamily="18" charset="2"/>
              </a:rPr>
              <a:t></a:t>
            </a:r>
            <a:r>
              <a:rPr lang="en-US" sz="1600" b="1" dirty="0">
                <a:solidFill>
                  <a:srgbClr val="0000FF"/>
                </a:solidFill>
                <a:sym typeface="Symbol" panose="05050102010706020507" pitchFamily="18" charset="2"/>
              </a:rPr>
              <a:t> </a:t>
            </a:r>
            <a:r>
              <a:rPr lang="pl-PL" sz="1600" b="1" i="1" dirty="0">
                <a:solidFill>
                  <a:srgbClr val="0000FF"/>
                </a:solidFill>
                <a:sym typeface="Symbol" panose="05050102010706020507" pitchFamily="18" charset="2"/>
              </a:rPr>
              <a:t>w</a:t>
            </a:r>
            <a:r>
              <a:rPr lang="pl-PL" sz="1600" b="1" i="1" baseline="-25000"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 &gt; </a:t>
            </a:r>
            <a:r>
              <a:rPr lang="pl-PL" sz="1600" b="1" i="1" dirty="0">
                <a:solidFill>
                  <a:srgbClr val="0000FF"/>
                </a:solidFill>
                <a:sym typeface="Symbol" panose="05050102010706020507" pitchFamily="18" charset="2"/>
              </a:rPr>
              <a:t>B</a:t>
            </a:r>
            <a:r>
              <a:rPr lang="pl-PL" sz="1600" b="1" dirty="0">
                <a:solidFill>
                  <a:srgbClr val="0000FF"/>
                </a:solidFill>
                <a:sym typeface="Symbol" panose="05050102010706020507" pitchFamily="18" charset="2"/>
              </a:rPr>
              <a:t>[</a:t>
            </a:r>
            <a:r>
              <a:rPr lang="pl-PL" sz="1600" b="1" i="1"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  1,</a:t>
            </a:r>
            <a:r>
              <a:rPr lang="en-US" sz="1600" b="1" dirty="0">
                <a:solidFill>
                  <a:srgbClr val="0000FF"/>
                </a:solidFill>
                <a:sym typeface="Symbol" panose="05050102010706020507" pitchFamily="18" charset="2"/>
              </a:rPr>
              <a:t> </a:t>
            </a:r>
            <a:r>
              <a:rPr lang="pl-PL" sz="1600" b="1" i="1" dirty="0">
                <a:solidFill>
                  <a:srgbClr val="0000FF"/>
                </a:solidFill>
                <a:sym typeface="Symbol" panose="05050102010706020507" pitchFamily="18" charset="2"/>
              </a:rPr>
              <a:t>w</a:t>
            </a:r>
            <a:r>
              <a:rPr lang="pl-PL" sz="1600" b="1" dirty="0">
                <a:solidFill>
                  <a:srgbClr val="0000FF"/>
                </a:solidFill>
                <a:sym typeface="Symbol" panose="05050102010706020507" pitchFamily="18" charset="2"/>
              </a:rPr>
              <a:t>]</a:t>
            </a:r>
          </a:p>
          <a:p>
            <a:r>
              <a:rPr lang="pl-PL" sz="1600" b="1" dirty="0">
                <a:solidFill>
                  <a:srgbClr val="0000FF"/>
                </a:solidFill>
                <a:sym typeface="Symbol" panose="05050102010706020507" pitchFamily="18" charset="2"/>
              </a:rPr>
              <a:t>		</a:t>
            </a:r>
            <a:r>
              <a:rPr lang="pl-PL" sz="1600" b="1" i="1" dirty="0">
                <a:solidFill>
                  <a:srgbClr val="0000FF"/>
                </a:solidFill>
                <a:sym typeface="Symbol" panose="05050102010706020507" pitchFamily="18" charset="2"/>
              </a:rPr>
              <a:t>B</a:t>
            </a:r>
            <a:r>
              <a:rPr lang="pl-PL" sz="1600" b="1" dirty="0">
                <a:solidFill>
                  <a:srgbClr val="0000FF"/>
                </a:solidFill>
                <a:sym typeface="Symbol" panose="05050102010706020507" pitchFamily="18" charset="2"/>
              </a:rPr>
              <a:t>[</a:t>
            </a:r>
            <a:r>
              <a:rPr lang="pl-PL" sz="1600" b="1" i="1"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a:t>
            </a:r>
            <a:r>
              <a:rPr lang="en-US" sz="1600" b="1" dirty="0">
                <a:solidFill>
                  <a:srgbClr val="0000FF"/>
                </a:solidFill>
                <a:sym typeface="Symbol" panose="05050102010706020507" pitchFamily="18" charset="2"/>
              </a:rPr>
              <a:t> </a:t>
            </a:r>
            <a:r>
              <a:rPr lang="pl-PL" sz="1600" b="1" i="1" dirty="0">
                <a:solidFill>
                  <a:srgbClr val="0000FF"/>
                </a:solidFill>
                <a:sym typeface="Symbol" panose="05050102010706020507" pitchFamily="18" charset="2"/>
              </a:rPr>
              <a:t>w</a:t>
            </a:r>
            <a:r>
              <a:rPr lang="pl-PL" sz="1600" b="1" dirty="0">
                <a:solidFill>
                  <a:srgbClr val="0000FF"/>
                </a:solidFill>
                <a:sym typeface="Symbol" panose="05050102010706020507" pitchFamily="18" charset="2"/>
              </a:rPr>
              <a:t>] = </a:t>
            </a:r>
            <a:r>
              <a:rPr lang="pl-PL" sz="1600" b="1" i="1" dirty="0">
                <a:solidFill>
                  <a:srgbClr val="0000FF"/>
                </a:solidFill>
                <a:sym typeface="Symbol" panose="05050102010706020507" pitchFamily="18" charset="2"/>
              </a:rPr>
              <a:t>b</a:t>
            </a:r>
            <a:r>
              <a:rPr lang="pl-PL" sz="1600" b="1" i="1" baseline="-25000"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 + </a:t>
            </a:r>
            <a:r>
              <a:rPr lang="pl-PL" sz="1600" b="1" i="1" dirty="0">
                <a:solidFill>
                  <a:srgbClr val="0000FF"/>
                </a:solidFill>
                <a:sym typeface="Symbol" panose="05050102010706020507" pitchFamily="18" charset="2"/>
              </a:rPr>
              <a:t>B</a:t>
            </a:r>
            <a:r>
              <a:rPr lang="pl-PL" sz="1600" b="1" dirty="0">
                <a:solidFill>
                  <a:srgbClr val="0000FF"/>
                </a:solidFill>
                <a:sym typeface="Symbol" panose="05050102010706020507" pitchFamily="18" charset="2"/>
              </a:rPr>
              <a:t>[</a:t>
            </a:r>
            <a:r>
              <a:rPr lang="pl-PL" sz="1600" b="1" i="1"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  1,</a:t>
            </a:r>
            <a:r>
              <a:rPr lang="en-US" sz="1600" b="1" dirty="0">
                <a:solidFill>
                  <a:srgbClr val="0000FF"/>
                </a:solidFill>
                <a:sym typeface="Symbol" panose="05050102010706020507" pitchFamily="18" charset="2"/>
              </a:rPr>
              <a:t> </a:t>
            </a:r>
            <a:r>
              <a:rPr lang="pl-PL" sz="1600" b="1" i="1" dirty="0">
                <a:solidFill>
                  <a:srgbClr val="0000FF"/>
                </a:solidFill>
                <a:sym typeface="Symbol" panose="05050102010706020507" pitchFamily="18" charset="2"/>
              </a:rPr>
              <a:t>w</a:t>
            </a:r>
            <a:r>
              <a:rPr lang="en-US" sz="1600" b="1" i="1" dirty="0">
                <a:solidFill>
                  <a:srgbClr val="0000FF"/>
                </a:solidFill>
                <a:sym typeface="Symbol" panose="05050102010706020507" pitchFamily="18" charset="2"/>
              </a:rPr>
              <a:t> </a:t>
            </a:r>
            <a:r>
              <a:rPr lang="pl-PL" sz="1600" b="1" dirty="0">
                <a:solidFill>
                  <a:srgbClr val="0000FF"/>
                </a:solidFill>
                <a:sym typeface="Symbol" panose="05050102010706020507" pitchFamily="18" charset="2"/>
              </a:rPr>
              <a:t></a:t>
            </a:r>
            <a:r>
              <a:rPr lang="en-US" sz="1600" b="1" dirty="0">
                <a:solidFill>
                  <a:srgbClr val="0000FF"/>
                </a:solidFill>
                <a:sym typeface="Symbol" panose="05050102010706020507" pitchFamily="18" charset="2"/>
              </a:rPr>
              <a:t> </a:t>
            </a:r>
            <a:r>
              <a:rPr lang="pl-PL" sz="1600" b="1" i="1" dirty="0">
                <a:solidFill>
                  <a:srgbClr val="0000FF"/>
                </a:solidFill>
                <a:sym typeface="Symbol" panose="05050102010706020507" pitchFamily="18" charset="2"/>
              </a:rPr>
              <a:t>w</a:t>
            </a:r>
            <a:r>
              <a:rPr lang="pl-PL" sz="1600" b="1" i="1" baseline="-25000"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a:t>
            </a:r>
          </a:p>
          <a:p>
            <a:r>
              <a:rPr lang="pl-PL" sz="1600" dirty="0">
                <a:sym typeface="Symbol" panose="05050102010706020507" pitchFamily="18" charset="2"/>
              </a:rPr>
              <a:t>	</a:t>
            </a:r>
            <a:r>
              <a:rPr lang="pl-PL" sz="1600" b="1" dirty="0">
                <a:sym typeface="Symbol" panose="05050102010706020507" pitchFamily="18" charset="2"/>
              </a:rPr>
              <a:t>else</a:t>
            </a:r>
          </a:p>
          <a:p>
            <a:r>
              <a:rPr lang="pl-PL" sz="1600" dirty="0">
                <a:sym typeface="Symbol" panose="05050102010706020507" pitchFamily="18" charset="2"/>
              </a:rPr>
              <a:t>		</a:t>
            </a:r>
            <a:r>
              <a:rPr lang="en-US" sz="1600" i="1" dirty="0">
                <a:sym typeface="Symbol" panose="05050102010706020507" pitchFamily="18" charset="2"/>
              </a:rPr>
              <a:t> B</a:t>
            </a:r>
            <a:r>
              <a:rPr lang="en-US" sz="1600" dirty="0">
                <a:sym typeface="Symbol" panose="05050102010706020507" pitchFamily="18" charset="2"/>
              </a:rPr>
              <a:t>[</a:t>
            </a:r>
            <a:r>
              <a:rPr lang="en-US" sz="1600" i="1" dirty="0" err="1">
                <a:sym typeface="Symbol" panose="05050102010706020507" pitchFamily="18" charset="2"/>
              </a:rPr>
              <a:t>i</a:t>
            </a:r>
            <a:r>
              <a:rPr lang="en-US" sz="1600" i="1" dirty="0">
                <a:sym typeface="Symbol" panose="05050102010706020507" pitchFamily="18" charset="2"/>
              </a:rPr>
              <a:t>, w</a:t>
            </a:r>
            <a:r>
              <a:rPr lang="en-US" sz="1600" dirty="0">
                <a:sym typeface="Symbol" panose="05050102010706020507" pitchFamily="18" charset="2"/>
              </a:rPr>
              <a:t>]</a:t>
            </a:r>
            <a:r>
              <a:rPr lang="en-US" sz="1600" i="1" dirty="0">
                <a:sym typeface="Symbol" panose="05050102010706020507" pitchFamily="18" charset="2"/>
              </a:rPr>
              <a:t> </a:t>
            </a:r>
            <a:r>
              <a:rPr lang="en-US" sz="1600" dirty="0">
                <a:sym typeface="Symbol" panose="05050102010706020507" pitchFamily="18" charset="2"/>
              </a:rPr>
              <a:t>= </a:t>
            </a:r>
            <a:r>
              <a:rPr lang="en-US" sz="1600" i="1" dirty="0">
                <a:sym typeface="Symbol" panose="05050102010706020507" pitchFamily="18" charset="2"/>
              </a:rPr>
              <a:t>B</a:t>
            </a:r>
            <a:r>
              <a:rPr lang="en-US" sz="1600" dirty="0">
                <a:sym typeface="Symbol" panose="05050102010706020507" pitchFamily="18" charset="2"/>
              </a:rPr>
              <a:t>[</a:t>
            </a:r>
            <a:r>
              <a:rPr lang="en-US" sz="1600" i="1" dirty="0" err="1">
                <a:sym typeface="Symbol" panose="05050102010706020507" pitchFamily="18" charset="2"/>
              </a:rPr>
              <a:t>i</a:t>
            </a:r>
            <a:r>
              <a:rPr lang="pl-PL" sz="1600" b="1" dirty="0">
                <a:solidFill>
                  <a:srgbClr val="0000FF"/>
                </a:solidFill>
                <a:sym typeface="Symbol" panose="05050102010706020507" pitchFamily="18" charset="2"/>
              </a:rPr>
              <a:t>  </a:t>
            </a:r>
            <a:r>
              <a:rPr lang="en-US" sz="1600" dirty="0">
                <a:sym typeface="Symbol" panose="05050102010706020507" pitchFamily="18" charset="2"/>
              </a:rPr>
              <a:t>1, </a:t>
            </a:r>
            <a:r>
              <a:rPr lang="en-US" sz="1600" i="1" dirty="0">
                <a:sym typeface="Symbol" panose="05050102010706020507" pitchFamily="18" charset="2"/>
              </a:rPr>
              <a:t>w</a:t>
            </a:r>
            <a:r>
              <a:rPr lang="en-US" sz="1600" dirty="0">
                <a:sym typeface="Symbol" panose="05050102010706020507" pitchFamily="18" charset="2"/>
              </a:rPr>
              <a:t>]</a:t>
            </a:r>
          </a:p>
          <a:p>
            <a:r>
              <a:rPr lang="en-US" sz="1600" b="1" dirty="0">
                <a:sym typeface="Symbol" panose="05050102010706020507" pitchFamily="18" charset="2"/>
              </a:rPr>
              <a:t>else</a:t>
            </a:r>
          </a:p>
          <a:p>
            <a:r>
              <a:rPr lang="en-US" sz="1600" i="1" dirty="0">
                <a:sym typeface="Symbol" panose="05050102010706020507" pitchFamily="18" charset="2"/>
              </a:rPr>
              <a:t>	B</a:t>
            </a:r>
            <a:r>
              <a:rPr lang="en-US" sz="1600" dirty="0">
                <a:sym typeface="Symbol" panose="05050102010706020507" pitchFamily="18" charset="2"/>
              </a:rPr>
              <a:t>[</a:t>
            </a:r>
            <a:r>
              <a:rPr lang="en-US" sz="1600" i="1" dirty="0" err="1">
                <a:sym typeface="Symbol" panose="05050102010706020507" pitchFamily="18" charset="2"/>
              </a:rPr>
              <a:t>i</a:t>
            </a:r>
            <a:r>
              <a:rPr lang="en-US" sz="1600" i="1" dirty="0">
                <a:sym typeface="Symbol" panose="05050102010706020507" pitchFamily="18" charset="2"/>
              </a:rPr>
              <a:t>, w</a:t>
            </a:r>
            <a:r>
              <a:rPr lang="en-US" sz="1600" dirty="0">
                <a:sym typeface="Symbol" panose="05050102010706020507" pitchFamily="18" charset="2"/>
              </a:rPr>
              <a:t>]</a:t>
            </a:r>
            <a:r>
              <a:rPr lang="en-US" sz="1600" i="1" dirty="0">
                <a:sym typeface="Symbol" panose="05050102010706020507" pitchFamily="18" charset="2"/>
              </a:rPr>
              <a:t> </a:t>
            </a:r>
            <a:r>
              <a:rPr lang="en-US" sz="1600" dirty="0">
                <a:sym typeface="Symbol" panose="05050102010706020507" pitchFamily="18" charset="2"/>
              </a:rPr>
              <a:t>= </a:t>
            </a:r>
            <a:r>
              <a:rPr lang="en-US" sz="1600" i="1" dirty="0">
                <a:sym typeface="Symbol" panose="05050102010706020507" pitchFamily="18" charset="2"/>
              </a:rPr>
              <a:t>B</a:t>
            </a:r>
            <a:r>
              <a:rPr lang="en-US" sz="1600" dirty="0">
                <a:sym typeface="Symbol" panose="05050102010706020507" pitchFamily="18" charset="2"/>
              </a:rPr>
              <a:t>[</a:t>
            </a:r>
            <a:r>
              <a:rPr lang="en-US" sz="1600" i="1" dirty="0" err="1">
                <a:sym typeface="Symbol" panose="05050102010706020507" pitchFamily="18" charset="2"/>
              </a:rPr>
              <a:t>i</a:t>
            </a:r>
            <a:r>
              <a:rPr lang="pl-PL" sz="1600" b="1" dirty="0">
                <a:solidFill>
                  <a:srgbClr val="0000FF"/>
                </a:solidFill>
                <a:sym typeface="Symbol" panose="05050102010706020507" pitchFamily="18" charset="2"/>
              </a:rPr>
              <a:t>  </a:t>
            </a:r>
            <a:r>
              <a:rPr lang="en-US" sz="1600" dirty="0">
                <a:sym typeface="Symbol" panose="05050102010706020507" pitchFamily="18" charset="2"/>
              </a:rPr>
              <a:t>1, </a:t>
            </a:r>
            <a:r>
              <a:rPr lang="en-US" sz="1600" i="1" dirty="0">
                <a:sym typeface="Symbol" panose="05050102010706020507" pitchFamily="18" charset="2"/>
              </a:rPr>
              <a:t>w</a:t>
            </a:r>
            <a:r>
              <a:rPr lang="en-US" sz="1600" dirty="0">
                <a:sym typeface="Symbol" panose="05050102010706020507" pitchFamily="18" charset="2"/>
              </a:rPr>
              <a:t>]	</a:t>
            </a:r>
            <a:r>
              <a:rPr lang="en-US" sz="1600" i="1" dirty="0">
                <a:sym typeface="Symbol" panose="05050102010706020507" pitchFamily="18" charset="2"/>
              </a:rPr>
              <a:t>// </a:t>
            </a:r>
            <a:r>
              <a:rPr lang="en-US" sz="1600" i="1" dirty="0"/>
              <a:t>w</a:t>
            </a:r>
            <a:r>
              <a:rPr lang="en-US" sz="1600" i="1" baseline="-25000" dirty="0"/>
              <a:t>i</a:t>
            </a:r>
            <a:r>
              <a:rPr lang="en-US" sz="1600" i="1" dirty="0"/>
              <a:t> </a:t>
            </a:r>
            <a:r>
              <a:rPr lang="en-US" sz="1600" dirty="0">
                <a:sym typeface="Symbol" panose="05050102010706020507" pitchFamily="18" charset="2"/>
              </a:rPr>
              <a:t>&gt; </a:t>
            </a:r>
            <a:r>
              <a:rPr lang="en-US" sz="1600" i="1" dirty="0">
                <a:sym typeface="Symbol" panose="05050102010706020507" pitchFamily="18" charset="2"/>
              </a:rPr>
              <a:t>w</a:t>
            </a:r>
          </a:p>
        </p:txBody>
      </p:sp>
      <p:sp>
        <p:nvSpPr>
          <p:cNvPr id="3" name="TextBox 2"/>
          <p:cNvSpPr txBox="1"/>
          <p:nvPr/>
        </p:nvSpPr>
        <p:spPr>
          <a:xfrm>
            <a:off x="8991600" y="1295400"/>
            <a:ext cx="1371600" cy="2308324"/>
          </a:xfrm>
          <a:prstGeom prst="rect">
            <a:avLst/>
          </a:prstGeom>
          <a:noFill/>
        </p:spPr>
        <p:txBody>
          <a:bodyPr wrap="square" rtlCol="0">
            <a:spAutoFit/>
          </a:bodyPr>
          <a:lstStyle/>
          <a:p>
            <a:pPr algn="ctr"/>
            <a:r>
              <a:rPr lang="en-US" sz="2400" dirty="0"/>
              <a:t>Items:</a:t>
            </a:r>
          </a:p>
          <a:p>
            <a:r>
              <a:rPr lang="en-US" sz="2400" dirty="0"/>
              <a:t>  (</a:t>
            </a:r>
            <a:r>
              <a:rPr lang="en-US" sz="2400" i="1" dirty="0"/>
              <a:t>w</a:t>
            </a:r>
            <a:r>
              <a:rPr lang="en-US" sz="2400" i="1" baseline="-25000" dirty="0"/>
              <a:t>i</a:t>
            </a:r>
            <a:r>
              <a:rPr lang="en-US" sz="2400" dirty="0"/>
              <a:t>, </a:t>
            </a:r>
            <a:r>
              <a:rPr lang="en-US" sz="2400" i="1" dirty="0"/>
              <a:t>b</a:t>
            </a:r>
            <a:r>
              <a:rPr lang="en-US" sz="2400" i="1" baseline="-25000" dirty="0"/>
              <a:t>i</a:t>
            </a:r>
            <a:r>
              <a:rPr lang="en-US" sz="2400" dirty="0"/>
              <a:t>)</a:t>
            </a:r>
          </a:p>
          <a:p>
            <a:r>
              <a:rPr lang="en-US" sz="2400" dirty="0">
                <a:latin typeface="Times New Roman" panose="02020603050405020304" pitchFamily="18" charset="0"/>
                <a:cs typeface="Times New Roman" panose="02020603050405020304" pitchFamily="18" charset="0"/>
              </a:rPr>
              <a:t>1: (2, 3)</a:t>
            </a:r>
          </a:p>
          <a:p>
            <a:r>
              <a:rPr lang="en-US" sz="2400" dirty="0">
                <a:latin typeface="Times New Roman" panose="02020603050405020304" pitchFamily="18" charset="0"/>
                <a:cs typeface="Times New Roman" panose="02020603050405020304" pitchFamily="18" charset="0"/>
              </a:rPr>
              <a:t>2: (3, 4)</a:t>
            </a:r>
          </a:p>
          <a:p>
            <a:r>
              <a:rPr lang="en-US" sz="2400" dirty="0">
                <a:latin typeface="Times New Roman" panose="02020603050405020304" pitchFamily="18" charset="0"/>
                <a:cs typeface="Times New Roman" panose="02020603050405020304" pitchFamily="18" charset="0"/>
              </a:rPr>
              <a:t>3: (4, 5) </a:t>
            </a:r>
          </a:p>
          <a:p>
            <a:r>
              <a:rPr lang="en-US" sz="2400" dirty="0">
                <a:latin typeface="Times New Roman" panose="02020603050405020304" pitchFamily="18" charset="0"/>
                <a:cs typeface="Times New Roman" panose="02020603050405020304" pitchFamily="18" charset="0"/>
              </a:rPr>
              <a:t>4: (5, 6)</a:t>
            </a:r>
          </a:p>
        </p:txBody>
      </p:sp>
      <p:sp>
        <p:nvSpPr>
          <p:cNvPr id="8" name="TextBox 7"/>
          <p:cNvSpPr txBox="1"/>
          <p:nvPr/>
        </p:nvSpPr>
        <p:spPr>
          <a:xfrm>
            <a:off x="7315200" y="2785408"/>
            <a:ext cx="1828800" cy="1938992"/>
          </a:xfrm>
          <a:prstGeom prst="rect">
            <a:avLst/>
          </a:prstGeom>
          <a:noFill/>
        </p:spPr>
        <p:txBody>
          <a:bodyPr wrap="square" rtlCol="0">
            <a:spAutoFit/>
          </a:bodyPr>
          <a:lstStyle/>
          <a:p>
            <a:r>
              <a:rPr lang="en-US" sz="2400" i="1"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2</a:t>
            </a:r>
            <a:endParaRPr lang="pl-PL" sz="2400"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4</a:t>
            </a:r>
            <a:endParaRPr lang="pl-PL" sz="2400" dirty="0">
              <a:solidFill>
                <a:srgbClr val="FF0000"/>
              </a:solidFill>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3</a:t>
            </a:r>
            <a:endParaRPr lang="pl-PL" sz="2400"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4</a:t>
            </a:r>
            <a:endParaRPr lang="pl-PL" sz="2400"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sym typeface="Symbol" panose="05050102010706020507" pitchFamily="18" charset="2"/>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 </a:t>
            </a:r>
            <a:r>
              <a:rPr lang="pl-PL" sz="2400" i="1"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2</a:t>
            </a:r>
            <a:r>
              <a:rPr lang="pl-PL"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1</a:t>
            </a:r>
            <a:endParaRPr lang="pl-PL"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8915400" y="2060550"/>
            <a:ext cx="1295400" cy="72485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4724400" y="3124200"/>
            <a:ext cx="381000" cy="948392"/>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590800" y="2057400"/>
            <a:ext cx="914400" cy="369332"/>
          </a:xfrm>
          <a:prstGeom prst="rect">
            <a:avLst/>
          </a:prstGeom>
          <a:noFill/>
        </p:spPr>
        <p:txBody>
          <a:bodyPr wrap="square" rtlCol="0">
            <a:spAutoFit/>
          </a:bodyPr>
          <a:lstStyle/>
          <a:p>
            <a:r>
              <a:rPr lang="en-US" i="1" dirty="0">
                <a:solidFill>
                  <a:srgbClr val="0000FF"/>
                </a:solidFill>
              </a:rPr>
              <a:t>B</a:t>
            </a:r>
            <a:r>
              <a:rPr lang="en-US" dirty="0">
                <a:solidFill>
                  <a:srgbClr val="0000FF"/>
                </a:solidFill>
              </a:rPr>
              <a:t>(</a:t>
            </a:r>
            <a:r>
              <a:rPr lang="en-US" i="1" dirty="0" err="1">
                <a:solidFill>
                  <a:srgbClr val="0000FF"/>
                </a:solidFill>
              </a:rPr>
              <a:t>i</a:t>
            </a:r>
            <a:r>
              <a:rPr lang="en-US" dirty="0">
                <a:solidFill>
                  <a:srgbClr val="0000FF"/>
                </a:solidFill>
              </a:rPr>
              <a:t>, </a:t>
            </a:r>
            <a:r>
              <a:rPr lang="en-US" i="1" dirty="0">
                <a:solidFill>
                  <a:srgbClr val="0000FF"/>
                </a:solidFill>
              </a:rPr>
              <a:t>W</a:t>
            </a:r>
            <a:r>
              <a:rPr lang="en-US" dirty="0">
                <a:solidFill>
                  <a:srgbClr val="0000FF"/>
                </a:solidFill>
              </a:rPr>
              <a:t>)</a:t>
            </a:r>
          </a:p>
        </p:txBody>
      </p:sp>
      <p:sp>
        <p:nvSpPr>
          <p:cNvPr id="5" name="Slide Number Placeholder 4"/>
          <p:cNvSpPr>
            <a:spLocks noGrp="1"/>
          </p:cNvSpPr>
          <p:nvPr>
            <p:ph type="sldNum" sz="quarter" idx="12"/>
          </p:nvPr>
        </p:nvSpPr>
        <p:spPr/>
        <p:txBody>
          <a:bodyPr/>
          <a:lstStyle/>
          <a:p>
            <a:fld id="{1A83A65E-54C3-4843-A44A-4A9122A8B46A}" type="slidenum">
              <a:rPr lang="en-US" smtClean="0"/>
              <a:pPr/>
              <a:t>26</a:t>
            </a:fld>
            <a:endParaRPr lang="en-US"/>
          </a:p>
        </p:txBody>
      </p:sp>
    </p:spTree>
    <p:extLst>
      <p:ext uri="{BB962C8B-B14F-4D97-AF65-F5344CB8AC3E}">
        <p14:creationId xmlns:p14="http://schemas.microsoft.com/office/powerpoint/2010/main" val="359676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graphicFrame>
        <p:nvGraphicFramePr>
          <p:cNvPr id="4" name="Table 3"/>
          <p:cNvGraphicFramePr>
            <a:graphicFrameLocks noGrp="1"/>
          </p:cNvGraphicFramePr>
          <p:nvPr>
            <p:extLst>
              <p:ext uri="{D42A27DB-BD31-4B8C-83A1-F6EECF244321}">
                <p14:modId xmlns:p14="http://schemas.microsoft.com/office/powerpoint/2010/main" val="831047319"/>
              </p:ext>
            </p:extLst>
          </p:nvPr>
        </p:nvGraphicFramePr>
        <p:xfrm>
          <a:off x="2310404" y="1752600"/>
          <a:ext cx="4776197" cy="2966720"/>
        </p:xfrm>
        <a:graphic>
          <a:graphicData uri="http://schemas.openxmlformats.org/drawingml/2006/table">
            <a:tbl>
              <a:tblPr firstRow="1" bandRow="1"/>
              <a:tblGrid>
                <a:gridCol w="465455">
                  <a:extLst>
                    <a:ext uri="{9D8B030D-6E8A-4147-A177-3AD203B41FA5}">
                      <a16:colId xmlns:a16="http://schemas.microsoft.com/office/drawing/2014/main" val="20000"/>
                    </a:ext>
                  </a:extLst>
                </a:gridCol>
                <a:gridCol w="718457">
                  <a:extLst>
                    <a:ext uri="{9D8B030D-6E8A-4147-A177-3AD203B41FA5}">
                      <a16:colId xmlns:a16="http://schemas.microsoft.com/office/drawing/2014/main" val="20001"/>
                    </a:ext>
                  </a:extLst>
                </a:gridCol>
                <a:gridCol w="718457">
                  <a:extLst>
                    <a:ext uri="{9D8B030D-6E8A-4147-A177-3AD203B41FA5}">
                      <a16:colId xmlns:a16="http://schemas.microsoft.com/office/drawing/2014/main" val="20002"/>
                    </a:ext>
                  </a:extLst>
                </a:gridCol>
                <a:gridCol w="718457">
                  <a:extLst>
                    <a:ext uri="{9D8B030D-6E8A-4147-A177-3AD203B41FA5}">
                      <a16:colId xmlns:a16="http://schemas.microsoft.com/office/drawing/2014/main" val="20003"/>
                    </a:ext>
                  </a:extLst>
                </a:gridCol>
                <a:gridCol w="718457">
                  <a:extLst>
                    <a:ext uri="{9D8B030D-6E8A-4147-A177-3AD203B41FA5}">
                      <a16:colId xmlns:a16="http://schemas.microsoft.com/office/drawing/2014/main" val="20004"/>
                    </a:ext>
                  </a:extLst>
                </a:gridCol>
                <a:gridCol w="718457">
                  <a:extLst>
                    <a:ext uri="{9D8B030D-6E8A-4147-A177-3AD203B41FA5}">
                      <a16:colId xmlns:a16="http://schemas.microsoft.com/office/drawing/2014/main" val="20005"/>
                    </a:ext>
                  </a:extLst>
                </a:gridCol>
                <a:gridCol w="718457">
                  <a:extLst>
                    <a:ext uri="{9D8B030D-6E8A-4147-A177-3AD203B41FA5}">
                      <a16:colId xmlns:a16="http://schemas.microsoft.com/office/drawing/2014/main" val="20006"/>
                    </a:ext>
                  </a:extLst>
                </a:gridCol>
              </a:tblGrid>
              <a:tr h="370840">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gridSpan="5">
                  <a:txBody>
                    <a:bodyPr/>
                    <a:lstStyle/>
                    <a:p>
                      <a:pPr algn="ctr"/>
                      <a:r>
                        <a:rPr lang="en-US" i="1" dirty="0" err="1">
                          <a:latin typeface="Times New Roman" panose="02020603050405020304" pitchFamily="18" charset="0"/>
                          <a:cs typeface="Times New Roman" panose="02020603050405020304" pitchFamily="18" charset="0"/>
                        </a:rPr>
                        <a:t>i</a:t>
                      </a:r>
                      <a:endParaRPr lang="en-US" i="1"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0</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1</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2</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3</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4</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rowSpan="6">
                  <a:txBody>
                    <a:bodyPr/>
                    <a:lstStyle/>
                    <a:p>
                      <a:pPr algn="ctr"/>
                      <a:r>
                        <a:rPr lang="en-US" i="1" dirty="0">
                          <a:latin typeface="Times New Roman" panose="02020603050405020304" pitchFamily="18" charset="0"/>
                          <a:cs typeface="Times New Roman" panose="02020603050405020304" pitchFamily="18" charset="0"/>
                        </a:rPr>
                        <a:t>W</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0</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1</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2</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ECFF"/>
                    </a:solidFill>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4</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0" lang="en-US"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b="1" kern="1200" dirty="0">
                          <a:solidFill>
                            <a:srgbClr val="FF0000"/>
                          </a:solidFill>
                          <a:latin typeface="Times New Roman" panose="02020603050405020304" pitchFamily="18" charset="0"/>
                          <a:ea typeface="+mn-ea"/>
                          <a:cs typeface="Times New Roman" panose="02020603050405020304" pitchFamily="18" charset="0"/>
                        </a:rPr>
                        <a:t>5</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b="0"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b="0"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ECFF"/>
                    </a:solidFill>
                  </a:tcPr>
                </a:tc>
                <a:tc>
                  <a:txBody>
                    <a:bodyPr/>
                    <a:lstStyle/>
                    <a:p>
                      <a:pPr algn="ctr"/>
                      <a:r>
                        <a:rPr kumimoji="0" lang="en-US" b="1" kern="1200" dirty="0">
                          <a:solidFill>
                            <a:srgbClr val="0000FF"/>
                          </a:solidFill>
                          <a:latin typeface="Times New Roman" panose="02020603050405020304" pitchFamily="18" charset="0"/>
                          <a:ea typeface="+mn-ea"/>
                          <a:cs typeface="Times New Roman" panose="020206030504050203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6" name="TextBox 5"/>
          <p:cNvSpPr txBox="1"/>
          <p:nvPr/>
        </p:nvSpPr>
        <p:spPr>
          <a:xfrm>
            <a:off x="3200400" y="4858942"/>
            <a:ext cx="5181600" cy="1846659"/>
          </a:xfrm>
          <a:prstGeom prst="rect">
            <a:avLst/>
          </a:prstGeom>
          <a:noFill/>
        </p:spPr>
        <p:txBody>
          <a:bodyPr wrap="square" rtlCol="0">
            <a:spAutoFit/>
          </a:bodyPr>
          <a:lstStyle/>
          <a:p>
            <a:r>
              <a:rPr lang="en-US" sz="1600" b="1" dirty="0"/>
              <a:t>if</a:t>
            </a:r>
            <a:r>
              <a:rPr lang="en-US" sz="1600" i="1" dirty="0"/>
              <a:t> </a:t>
            </a:r>
            <a:r>
              <a:rPr lang="en-US" sz="1600" b="1" i="1" dirty="0">
                <a:solidFill>
                  <a:srgbClr val="FF0000"/>
                </a:solidFill>
              </a:rPr>
              <a:t>w</a:t>
            </a:r>
            <a:r>
              <a:rPr lang="en-US" sz="1600" b="1" i="1" baseline="-25000" dirty="0">
                <a:solidFill>
                  <a:srgbClr val="FF0000"/>
                </a:solidFill>
              </a:rPr>
              <a:t>i</a:t>
            </a:r>
            <a:r>
              <a:rPr lang="en-US" sz="1600" b="1" i="1" dirty="0">
                <a:solidFill>
                  <a:srgbClr val="FF0000"/>
                </a:solidFill>
              </a:rPr>
              <a:t> </a:t>
            </a:r>
            <a:r>
              <a:rPr lang="en-US" sz="1600" b="1" dirty="0">
                <a:solidFill>
                  <a:srgbClr val="FF0000"/>
                </a:solidFill>
                <a:sym typeface="Symbol" panose="05050102010706020507" pitchFamily="18" charset="2"/>
              </a:rPr>
              <a:t> </a:t>
            </a:r>
            <a:r>
              <a:rPr lang="en-US" sz="1600" b="1" i="1" dirty="0">
                <a:solidFill>
                  <a:srgbClr val="FF0000"/>
                </a:solidFill>
                <a:sym typeface="Symbol" panose="05050102010706020507" pitchFamily="18" charset="2"/>
              </a:rPr>
              <a:t>w</a:t>
            </a:r>
            <a:r>
              <a:rPr lang="en-US" sz="1600" i="1" dirty="0">
                <a:sym typeface="Symbol" panose="05050102010706020507" pitchFamily="18" charset="2"/>
              </a:rPr>
              <a:t>	</a:t>
            </a:r>
            <a:r>
              <a:rPr lang="en-US" sz="1600" dirty="0">
                <a:sym typeface="Symbol" panose="05050102010706020507" pitchFamily="18" charset="2"/>
              </a:rPr>
              <a:t>// item </a:t>
            </a:r>
            <a:r>
              <a:rPr lang="en-US" sz="1600" i="1" dirty="0" err="1">
                <a:sym typeface="Symbol" panose="05050102010706020507" pitchFamily="18" charset="2"/>
              </a:rPr>
              <a:t>i</a:t>
            </a:r>
            <a:r>
              <a:rPr lang="en-US" sz="1600" dirty="0">
                <a:sym typeface="Symbol" panose="05050102010706020507" pitchFamily="18" charset="2"/>
              </a:rPr>
              <a:t> can be part of the solution</a:t>
            </a:r>
            <a:endParaRPr lang="en-US" sz="1600" i="1" dirty="0">
              <a:sym typeface="Symbol" panose="05050102010706020507" pitchFamily="18" charset="2"/>
            </a:endParaRPr>
          </a:p>
          <a:p>
            <a:r>
              <a:rPr lang="en-US" sz="1600" i="1" dirty="0">
                <a:sym typeface="Symbol" panose="05050102010706020507" pitchFamily="18" charset="2"/>
              </a:rPr>
              <a:t>	</a:t>
            </a:r>
            <a:r>
              <a:rPr lang="pl-PL" sz="1600" b="1" dirty="0">
                <a:sym typeface="Symbol" panose="05050102010706020507" pitchFamily="18" charset="2"/>
              </a:rPr>
              <a:t>if</a:t>
            </a:r>
            <a:r>
              <a:rPr lang="pl-PL" sz="1600" dirty="0">
                <a:sym typeface="Symbol" panose="05050102010706020507" pitchFamily="18" charset="2"/>
              </a:rPr>
              <a:t> </a:t>
            </a:r>
            <a:r>
              <a:rPr lang="pl-PL" sz="1600" b="1" i="1" dirty="0">
                <a:solidFill>
                  <a:srgbClr val="0000FF"/>
                </a:solidFill>
                <a:sym typeface="Symbol" panose="05050102010706020507" pitchFamily="18" charset="2"/>
              </a:rPr>
              <a:t>b</a:t>
            </a:r>
            <a:r>
              <a:rPr lang="pl-PL" sz="1600" b="1" i="1" baseline="-25000"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 + </a:t>
            </a:r>
            <a:r>
              <a:rPr lang="pl-PL" sz="1600" b="1" i="1" dirty="0">
                <a:solidFill>
                  <a:srgbClr val="0000FF"/>
                </a:solidFill>
                <a:sym typeface="Symbol" panose="05050102010706020507" pitchFamily="18" charset="2"/>
              </a:rPr>
              <a:t>B</a:t>
            </a:r>
            <a:r>
              <a:rPr lang="pl-PL" sz="1600" b="1" dirty="0">
                <a:solidFill>
                  <a:srgbClr val="0000FF"/>
                </a:solidFill>
                <a:sym typeface="Symbol" panose="05050102010706020507" pitchFamily="18" charset="2"/>
              </a:rPr>
              <a:t>[</a:t>
            </a:r>
            <a:r>
              <a:rPr lang="pl-PL" sz="1600" b="1" i="1"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  1,</a:t>
            </a:r>
            <a:r>
              <a:rPr lang="pl-PL" sz="1600" b="1" i="1" dirty="0">
                <a:solidFill>
                  <a:srgbClr val="0000FF"/>
                </a:solidFill>
                <a:sym typeface="Symbol" panose="05050102010706020507" pitchFamily="18" charset="2"/>
              </a:rPr>
              <a:t>w</a:t>
            </a:r>
            <a:r>
              <a:rPr lang="en-US" sz="1600" b="1" i="1" dirty="0">
                <a:solidFill>
                  <a:srgbClr val="0000FF"/>
                </a:solidFill>
                <a:sym typeface="Symbol" panose="05050102010706020507" pitchFamily="18" charset="2"/>
              </a:rPr>
              <a:t> </a:t>
            </a:r>
            <a:r>
              <a:rPr lang="pl-PL" sz="1600" b="1" dirty="0">
                <a:solidFill>
                  <a:srgbClr val="0000FF"/>
                </a:solidFill>
                <a:sym typeface="Symbol" panose="05050102010706020507" pitchFamily="18" charset="2"/>
              </a:rPr>
              <a:t></a:t>
            </a:r>
            <a:r>
              <a:rPr lang="en-US" sz="1600" b="1" dirty="0">
                <a:solidFill>
                  <a:srgbClr val="0000FF"/>
                </a:solidFill>
                <a:sym typeface="Symbol" panose="05050102010706020507" pitchFamily="18" charset="2"/>
              </a:rPr>
              <a:t> </a:t>
            </a:r>
            <a:r>
              <a:rPr lang="pl-PL" sz="1600" b="1" i="1" dirty="0">
                <a:solidFill>
                  <a:srgbClr val="0000FF"/>
                </a:solidFill>
                <a:sym typeface="Symbol" panose="05050102010706020507" pitchFamily="18" charset="2"/>
              </a:rPr>
              <a:t>w</a:t>
            </a:r>
            <a:r>
              <a:rPr lang="pl-PL" sz="1600" b="1" i="1" baseline="-25000"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 &gt; </a:t>
            </a:r>
            <a:r>
              <a:rPr lang="pl-PL" sz="1600" b="1" i="1" dirty="0">
                <a:solidFill>
                  <a:srgbClr val="0000FF"/>
                </a:solidFill>
                <a:sym typeface="Symbol" panose="05050102010706020507" pitchFamily="18" charset="2"/>
              </a:rPr>
              <a:t>B</a:t>
            </a:r>
            <a:r>
              <a:rPr lang="pl-PL" sz="1600" b="1" dirty="0">
                <a:solidFill>
                  <a:srgbClr val="0000FF"/>
                </a:solidFill>
                <a:sym typeface="Symbol" panose="05050102010706020507" pitchFamily="18" charset="2"/>
              </a:rPr>
              <a:t>[</a:t>
            </a:r>
            <a:r>
              <a:rPr lang="pl-PL" sz="1600" b="1" i="1"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  1,</a:t>
            </a:r>
            <a:r>
              <a:rPr lang="en-US" sz="1600" b="1" dirty="0">
                <a:solidFill>
                  <a:srgbClr val="0000FF"/>
                </a:solidFill>
                <a:sym typeface="Symbol" panose="05050102010706020507" pitchFamily="18" charset="2"/>
              </a:rPr>
              <a:t> </a:t>
            </a:r>
            <a:r>
              <a:rPr lang="pl-PL" sz="1600" b="1" i="1" dirty="0">
                <a:solidFill>
                  <a:srgbClr val="0000FF"/>
                </a:solidFill>
                <a:sym typeface="Symbol" panose="05050102010706020507" pitchFamily="18" charset="2"/>
              </a:rPr>
              <a:t>w</a:t>
            </a:r>
            <a:r>
              <a:rPr lang="pl-PL" sz="1600" b="1" dirty="0">
                <a:solidFill>
                  <a:srgbClr val="0000FF"/>
                </a:solidFill>
                <a:sym typeface="Symbol" panose="05050102010706020507" pitchFamily="18" charset="2"/>
              </a:rPr>
              <a:t>]</a:t>
            </a:r>
          </a:p>
          <a:p>
            <a:r>
              <a:rPr lang="pl-PL" sz="1600" b="1" dirty="0">
                <a:solidFill>
                  <a:srgbClr val="0000FF"/>
                </a:solidFill>
                <a:sym typeface="Symbol" panose="05050102010706020507" pitchFamily="18" charset="2"/>
              </a:rPr>
              <a:t>		</a:t>
            </a:r>
            <a:r>
              <a:rPr lang="pl-PL" sz="1600" b="1" i="1" dirty="0">
                <a:solidFill>
                  <a:srgbClr val="0000FF"/>
                </a:solidFill>
                <a:sym typeface="Symbol" panose="05050102010706020507" pitchFamily="18" charset="2"/>
              </a:rPr>
              <a:t>B</a:t>
            </a:r>
            <a:r>
              <a:rPr lang="pl-PL" sz="1600" b="1" dirty="0">
                <a:solidFill>
                  <a:srgbClr val="0000FF"/>
                </a:solidFill>
                <a:sym typeface="Symbol" panose="05050102010706020507" pitchFamily="18" charset="2"/>
              </a:rPr>
              <a:t>[</a:t>
            </a:r>
            <a:r>
              <a:rPr lang="pl-PL" sz="1600" b="1" i="1"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a:t>
            </a:r>
            <a:r>
              <a:rPr lang="en-US" sz="1600" b="1" dirty="0">
                <a:solidFill>
                  <a:srgbClr val="0000FF"/>
                </a:solidFill>
                <a:sym typeface="Symbol" panose="05050102010706020507" pitchFamily="18" charset="2"/>
              </a:rPr>
              <a:t> </a:t>
            </a:r>
            <a:r>
              <a:rPr lang="pl-PL" sz="1600" b="1" i="1" dirty="0">
                <a:solidFill>
                  <a:srgbClr val="0000FF"/>
                </a:solidFill>
                <a:sym typeface="Symbol" panose="05050102010706020507" pitchFamily="18" charset="2"/>
              </a:rPr>
              <a:t>w</a:t>
            </a:r>
            <a:r>
              <a:rPr lang="pl-PL" sz="1600" b="1" dirty="0">
                <a:solidFill>
                  <a:srgbClr val="0000FF"/>
                </a:solidFill>
                <a:sym typeface="Symbol" panose="05050102010706020507" pitchFamily="18" charset="2"/>
              </a:rPr>
              <a:t>] = </a:t>
            </a:r>
            <a:r>
              <a:rPr lang="pl-PL" sz="1600" b="1" i="1" dirty="0">
                <a:solidFill>
                  <a:srgbClr val="0000FF"/>
                </a:solidFill>
                <a:sym typeface="Symbol" panose="05050102010706020507" pitchFamily="18" charset="2"/>
              </a:rPr>
              <a:t>b</a:t>
            </a:r>
            <a:r>
              <a:rPr lang="pl-PL" sz="1600" b="1" i="1" baseline="-25000"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 + </a:t>
            </a:r>
            <a:r>
              <a:rPr lang="pl-PL" sz="1600" b="1" i="1" dirty="0">
                <a:solidFill>
                  <a:srgbClr val="0000FF"/>
                </a:solidFill>
                <a:sym typeface="Symbol" panose="05050102010706020507" pitchFamily="18" charset="2"/>
              </a:rPr>
              <a:t>B</a:t>
            </a:r>
            <a:r>
              <a:rPr lang="pl-PL" sz="1600" b="1" dirty="0">
                <a:solidFill>
                  <a:srgbClr val="0000FF"/>
                </a:solidFill>
                <a:sym typeface="Symbol" panose="05050102010706020507" pitchFamily="18" charset="2"/>
              </a:rPr>
              <a:t>[</a:t>
            </a:r>
            <a:r>
              <a:rPr lang="pl-PL" sz="1600" b="1" i="1"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  1,</a:t>
            </a:r>
            <a:r>
              <a:rPr lang="en-US" sz="1600" b="1" dirty="0">
                <a:solidFill>
                  <a:srgbClr val="0000FF"/>
                </a:solidFill>
                <a:sym typeface="Symbol" panose="05050102010706020507" pitchFamily="18" charset="2"/>
              </a:rPr>
              <a:t> </a:t>
            </a:r>
            <a:r>
              <a:rPr lang="pl-PL" sz="1600" b="1" i="1" dirty="0">
                <a:solidFill>
                  <a:srgbClr val="0000FF"/>
                </a:solidFill>
                <a:sym typeface="Symbol" panose="05050102010706020507" pitchFamily="18" charset="2"/>
              </a:rPr>
              <a:t>w</a:t>
            </a:r>
            <a:r>
              <a:rPr lang="en-US" sz="1600" b="1" i="1" dirty="0">
                <a:solidFill>
                  <a:srgbClr val="0000FF"/>
                </a:solidFill>
                <a:sym typeface="Symbol" panose="05050102010706020507" pitchFamily="18" charset="2"/>
              </a:rPr>
              <a:t> </a:t>
            </a:r>
            <a:r>
              <a:rPr lang="pl-PL" sz="1600" b="1" dirty="0">
                <a:solidFill>
                  <a:srgbClr val="0000FF"/>
                </a:solidFill>
                <a:sym typeface="Symbol" panose="05050102010706020507" pitchFamily="18" charset="2"/>
              </a:rPr>
              <a:t></a:t>
            </a:r>
            <a:r>
              <a:rPr lang="en-US" sz="1600" b="1" dirty="0">
                <a:solidFill>
                  <a:srgbClr val="0000FF"/>
                </a:solidFill>
                <a:sym typeface="Symbol" panose="05050102010706020507" pitchFamily="18" charset="2"/>
              </a:rPr>
              <a:t> </a:t>
            </a:r>
            <a:r>
              <a:rPr lang="pl-PL" sz="1600" b="1" i="1" dirty="0">
                <a:solidFill>
                  <a:srgbClr val="0000FF"/>
                </a:solidFill>
                <a:sym typeface="Symbol" panose="05050102010706020507" pitchFamily="18" charset="2"/>
              </a:rPr>
              <a:t>w</a:t>
            </a:r>
            <a:r>
              <a:rPr lang="pl-PL" sz="1600" b="1" i="1" baseline="-25000"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a:t>
            </a:r>
          </a:p>
          <a:p>
            <a:r>
              <a:rPr lang="pl-PL" sz="1600" dirty="0">
                <a:sym typeface="Symbol" panose="05050102010706020507" pitchFamily="18" charset="2"/>
              </a:rPr>
              <a:t>	</a:t>
            </a:r>
            <a:r>
              <a:rPr lang="pl-PL" sz="1600" b="1" dirty="0">
                <a:sym typeface="Symbol" panose="05050102010706020507" pitchFamily="18" charset="2"/>
              </a:rPr>
              <a:t>else</a:t>
            </a:r>
          </a:p>
          <a:p>
            <a:r>
              <a:rPr lang="pl-PL" sz="1600" dirty="0">
                <a:sym typeface="Symbol" panose="05050102010706020507" pitchFamily="18" charset="2"/>
              </a:rPr>
              <a:t>		</a:t>
            </a:r>
            <a:r>
              <a:rPr lang="en-US" sz="1600" i="1" dirty="0">
                <a:sym typeface="Symbol" panose="05050102010706020507" pitchFamily="18" charset="2"/>
              </a:rPr>
              <a:t> B</a:t>
            </a:r>
            <a:r>
              <a:rPr lang="en-US" sz="1600" dirty="0">
                <a:sym typeface="Symbol" panose="05050102010706020507" pitchFamily="18" charset="2"/>
              </a:rPr>
              <a:t>[</a:t>
            </a:r>
            <a:r>
              <a:rPr lang="en-US" sz="1600" i="1" dirty="0" err="1">
                <a:sym typeface="Symbol" panose="05050102010706020507" pitchFamily="18" charset="2"/>
              </a:rPr>
              <a:t>i</a:t>
            </a:r>
            <a:r>
              <a:rPr lang="en-US" sz="1600" i="1" dirty="0">
                <a:sym typeface="Symbol" panose="05050102010706020507" pitchFamily="18" charset="2"/>
              </a:rPr>
              <a:t>, w</a:t>
            </a:r>
            <a:r>
              <a:rPr lang="en-US" sz="1600" dirty="0">
                <a:sym typeface="Symbol" panose="05050102010706020507" pitchFamily="18" charset="2"/>
              </a:rPr>
              <a:t>]</a:t>
            </a:r>
            <a:r>
              <a:rPr lang="en-US" sz="1600" i="1" dirty="0">
                <a:sym typeface="Symbol" panose="05050102010706020507" pitchFamily="18" charset="2"/>
              </a:rPr>
              <a:t> </a:t>
            </a:r>
            <a:r>
              <a:rPr lang="en-US" sz="1600" dirty="0">
                <a:sym typeface="Symbol" panose="05050102010706020507" pitchFamily="18" charset="2"/>
              </a:rPr>
              <a:t>= </a:t>
            </a:r>
            <a:r>
              <a:rPr lang="en-US" sz="1600" i="1" dirty="0">
                <a:sym typeface="Symbol" panose="05050102010706020507" pitchFamily="18" charset="2"/>
              </a:rPr>
              <a:t>B</a:t>
            </a:r>
            <a:r>
              <a:rPr lang="en-US" sz="1600" dirty="0">
                <a:sym typeface="Symbol" panose="05050102010706020507" pitchFamily="18" charset="2"/>
              </a:rPr>
              <a:t>[</a:t>
            </a:r>
            <a:r>
              <a:rPr lang="en-US" sz="1600" i="1" dirty="0" err="1">
                <a:sym typeface="Symbol" panose="05050102010706020507" pitchFamily="18" charset="2"/>
              </a:rPr>
              <a:t>i</a:t>
            </a:r>
            <a:r>
              <a:rPr lang="pl-PL" sz="1600" b="1" dirty="0">
                <a:solidFill>
                  <a:srgbClr val="0000FF"/>
                </a:solidFill>
                <a:sym typeface="Symbol" panose="05050102010706020507" pitchFamily="18" charset="2"/>
              </a:rPr>
              <a:t>  </a:t>
            </a:r>
            <a:r>
              <a:rPr lang="en-US" sz="1600" dirty="0">
                <a:sym typeface="Symbol" panose="05050102010706020507" pitchFamily="18" charset="2"/>
              </a:rPr>
              <a:t>1, </a:t>
            </a:r>
            <a:r>
              <a:rPr lang="en-US" sz="1600" i="1" dirty="0">
                <a:sym typeface="Symbol" panose="05050102010706020507" pitchFamily="18" charset="2"/>
              </a:rPr>
              <a:t>w</a:t>
            </a:r>
            <a:r>
              <a:rPr lang="en-US" sz="1600" dirty="0">
                <a:sym typeface="Symbol" panose="05050102010706020507" pitchFamily="18" charset="2"/>
              </a:rPr>
              <a:t>]</a:t>
            </a:r>
          </a:p>
          <a:p>
            <a:r>
              <a:rPr lang="en-US" sz="1600" b="1" dirty="0">
                <a:sym typeface="Symbol" panose="05050102010706020507" pitchFamily="18" charset="2"/>
              </a:rPr>
              <a:t>else</a:t>
            </a:r>
          </a:p>
          <a:p>
            <a:r>
              <a:rPr lang="en-US" sz="1600" i="1" dirty="0">
                <a:sym typeface="Symbol" panose="05050102010706020507" pitchFamily="18" charset="2"/>
              </a:rPr>
              <a:t>	B</a:t>
            </a:r>
            <a:r>
              <a:rPr lang="en-US" sz="1600" dirty="0">
                <a:sym typeface="Symbol" panose="05050102010706020507" pitchFamily="18" charset="2"/>
              </a:rPr>
              <a:t>[</a:t>
            </a:r>
            <a:r>
              <a:rPr lang="en-US" sz="1600" i="1" dirty="0" err="1">
                <a:sym typeface="Symbol" panose="05050102010706020507" pitchFamily="18" charset="2"/>
              </a:rPr>
              <a:t>i</a:t>
            </a:r>
            <a:r>
              <a:rPr lang="en-US" sz="1600" i="1" dirty="0">
                <a:sym typeface="Symbol" panose="05050102010706020507" pitchFamily="18" charset="2"/>
              </a:rPr>
              <a:t>, w</a:t>
            </a:r>
            <a:r>
              <a:rPr lang="en-US" sz="1600" dirty="0">
                <a:sym typeface="Symbol" panose="05050102010706020507" pitchFamily="18" charset="2"/>
              </a:rPr>
              <a:t>]</a:t>
            </a:r>
            <a:r>
              <a:rPr lang="en-US" sz="1600" i="1" dirty="0">
                <a:sym typeface="Symbol" panose="05050102010706020507" pitchFamily="18" charset="2"/>
              </a:rPr>
              <a:t> </a:t>
            </a:r>
            <a:r>
              <a:rPr lang="en-US" sz="1600" dirty="0">
                <a:sym typeface="Symbol" panose="05050102010706020507" pitchFamily="18" charset="2"/>
              </a:rPr>
              <a:t>= </a:t>
            </a:r>
            <a:r>
              <a:rPr lang="en-US" sz="1600" i="1" dirty="0">
                <a:sym typeface="Symbol" panose="05050102010706020507" pitchFamily="18" charset="2"/>
              </a:rPr>
              <a:t>B</a:t>
            </a:r>
            <a:r>
              <a:rPr lang="en-US" sz="1600" dirty="0">
                <a:sym typeface="Symbol" panose="05050102010706020507" pitchFamily="18" charset="2"/>
              </a:rPr>
              <a:t>[</a:t>
            </a:r>
            <a:r>
              <a:rPr lang="en-US" sz="1600" i="1" dirty="0" err="1">
                <a:sym typeface="Symbol" panose="05050102010706020507" pitchFamily="18" charset="2"/>
              </a:rPr>
              <a:t>i</a:t>
            </a:r>
            <a:r>
              <a:rPr lang="pl-PL" sz="1600" b="1" dirty="0">
                <a:solidFill>
                  <a:srgbClr val="0000FF"/>
                </a:solidFill>
                <a:sym typeface="Symbol" panose="05050102010706020507" pitchFamily="18" charset="2"/>
              </a:rPr>
              <a:t>  </a:t>
            </a:r>
            <a:r>
              <a:rPr lang="en-US" sz="1600" dirty="0">
                <a:sym typeface="Symbol" panose="05050102010706020507" pitchFamily="18" charset="2"/>
              </a:rPr>
              <a:t>1, </a:t>
            </a:r>
            <a:r>
              <a:rPr lang="en-US" sz="1600" i="1" dirty="0">
                <a:sym typeface="Symbol" panose="05050102010706020507" pitchFamily="18" charset="2"/>
              </a:rPr>
              <a:t>w</a:t>
            </a:r>
            <a:r>
              <a:rPr lang="en-US" sz="1600" dirty="0">
                <a:sym typeface="Symbol" panose="05050102010706020507" pitchFamily="18" charset="2"/>
              </a:rPr>
              <a:t>]	</a:t>
            </a:r>
            <a:r>
              <a:rPr lang="en-US" sz="1600" i="1" dirty="0">
                <a:sym typeface="Symbol" panose="05050102010706020507" pitchFamily="18" charset="2"/>
              </a:rPr>
              <a:t>// </a:t>
            </a:r>
            <a:r>
              <a:rPr lang="en-US" sz="1600" i="1" dirty="0"/>
              <a:t>w</a:t>
            </a:r>
            <a:r>
              <a:rPr lang="en-US" sz="1600" i="1" baseline="-25000" dirty="0"/>
              <a:t>i</a:t>
            </a:r>
            <a:r>
              <a:rPr lang="en-US" sz="1600" i="1" dirty="0"/>
              <a:t> </a:t>
            </a:r>
            <a:r>
              <a:rPr lang="en-US" sz="1600" dirty="0">
                <a:sym typeface="Symbol" panose="05050102010706020507" pitchFamily="18" charset="2"/>
              </a:rPr>
              <a:t>&gt; </a:t>
            </a:r>
            <a:r>
              <a:rPr lang="en-US" sz="1600" i="1" dirty="0">
                <a:sym typeface="Symbol" panose="05050102010706020507" pitchFamily="18" charset="2"/>
              </a:rPr>
              <a:t>w</a:t>
            </a:r>
          </a:p>
        </p:txBody>
      </p:sp>
      <p:sp>
        <p:nvSpPr>
          <p:cNvPr id="3" name="TextBox 2"/>
          <p:cNvSpPr txBox="1"/>
          <p:nvPr/>
        </p:nvSpPr>
        <p:spPr>
          <a:xfrm>
            <a:off x="8991600" y="1295400"/>
            <a:ext cx="1371600" cy="2308324"/>
          </a:xfrm>
          <a:prstGeom prst="rect">
            <a:avLst/>
          </a:prstGeom>
          <a:noFill/>
        </p:spPr>
        <p:txBody>
          <a:bodyPr wrap="square" rtlCol="0">
            <a:spAutoFit/>
          </a:bodyPr>
          <a:lstStyle/>
          <a:p>
            <a:pPr algn="ctr"/>
            <a:r>
              <a:rPr lang="en-US" sz="2400" dirty="0"/>
              <a:t>Items:</a:t>
            </a:r>
          </a:p>
          <a:p>
            <a:r>
              <a:rPr lang="en-US" sz="2400" dirty="0"/>
              <a:t>  (</a:t>
            </a:r>
            <a:r>
              <a:rPr lang="en-US" sz="2400" i="1" dirty="0"/>
              <a:t>w</a:t>
            </a:r>
            <a:r>
              <a:rPr lang="en-US" sz="2400" i="1" baseline="-25000" dirty="0"/>
              <a:t>i</a:t>
            </a:r>
            <a:r>
              <a:rPr lang="en-US" sz="2400" dirty="0"/>
              <a:t>, </a:t>
            </a:r>
            <a:r>
              <a:rPr lang="en-US" sz="2400" i="1" dirty="0"/>
              <a:t>b</a:t>
            </a:r>
            <a:r>
              <a:rPr lang="en-US" sz="2400" i="1" baseline="-25000" dirty="0"/>
              <a:t>i</a:t>
            </a:r>
            <a:r>
              <a:rPr lang="en-US" sz="2400" dirty="0"/>
              <a:t>)</a:t>
            </a:r>
          </a:p>
          <a:p>
            <a:r>
              <a:rPr lang="en-US" sz="2400" dirty="0">
                <a:latin typeface="Times New Roman" panose="02020603050405020304" pitchFamily="18" charset="0"/>
                <a:cs typeface="Times New Roman" panose="02020603050405020304" pitchFamily="18" charset="0"/>
              </a:rPr>
              <a:t>1: (2, 3)</a:t>
            </a:r>
          </a:p>
          <a:p>
            <a:r>
              <a:rPr lang="en-US" sz="2400" dirty="0">
                <a:latin typeface="Times New Roman" panose="02020603050405020304" pitchFamily="18" charset="0"/>
                <a:cs typeface="Times New Roman" panose="02020603050405020304" pitchFamily="18" charset="0"/>
              </a:rPr>
              <a:t>2: (3, 4)</a:t>
            </a:r>
          </a:p>
          <a:p>
            <a:r>
              <a:rPr lang="en-US" sz="2400" dirty="0">
                <a:latin typeface="Times New Roman" panose="02020603050405020304" pitchFamily="18" charset="0"/>
                <a:cs typeface="Times New Roman" panose="02020603050405020304" pitchFamily="18" charset="0"/>
              </a:rPr>
              <a:t>3: (4, 5) </a:t>
            </a:r>
          </a:p>
          <a:p>
            <a:r>
              <a:rPr lang="en-US" sz="2400" dirty="0">
                <a:latin typeface="Times New Roman" panose="02020603050405020304" pitchFamily="18" charset="0"/>
                <a:cs typeface="Times New Roman" panose="02020603050405020304" pitchFamily="18" charset="0"/>
              </a:rPr>
              <a:t>4: (5, 6)</a:t>
            </a:r>
          </a:p>
        </p:txBody>
      </p:sp>
      <p:sp>
        <p:nvSpPr>
          <p:cNvPr id="8" name="TextBox 7"/>
          <p:cNvSpPr txBox="1"/>
          <p:nvPr/>
        </p:nvSpPr>
        <p:spPr>
          <a:xfrm>
            <a:off x="7315200" y="2785408"/>
            <a:ext cx="1828800" cy="1938992"/>
          </a:xfrm>
          <a:prstGeom prst="rect">
            <a:avLst/>
          </a:prstGeom>
          <a:noFill/>
        </p:spPr>
        <p:txBody>
          <a:bodyPr wrap="square" rtlCol="0">
            <a:spAutoFit/>
          </a:bodyPr>
          <a:lstStyle/>
          <a:p>
            <a:r>
              <a:rPr lang="en-US" sz="2400" i="1"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2</a:t>
            </a:r>
            <a:endParaRPr lang="pl-PL" sz="2400"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5</a:t>
            </a:r>
            <a:endParaRPr lang="pl-PL" sz="2400" dirty="0">
              <a:solidFill>
                <a:srgbClr val="FF0000"/>
              </a:solidFill>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3</a:t>
            </a:r>
            <a:endParaRPr lang="pl-PL" sz="2400"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4</a:t>
            </a:r>
            <a:endParaRPr lang="pl-PL" sz="2400"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sym typeface="Symbol" panose="05050102010706020507" pitchFamily="18" charset="2"/>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 </a:t>
            </a:r>
            <a:r>
              <a:rPr lang="pl-PL" sz="2400" i="1"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2</a:t>
            </a:r>
            <a:r>
              <a:rPr lang="pl-PL"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2</a:t>
            </a:r>
            <a:endParaRPr lang="pl-PL"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8915400" y="2060550"/>
            <a:ext cx="1295400" cy="72485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4724400" y="3547408"/>
            <a:ext cx="381000" cy="948392"/>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590800" y="2057400"/>
            <a:ext cx="914400" cy="369332"/>
          </a:xfrm>
          <a:prstGeom prst="rect">
            <a:avLst/>
          </a:prstGeom>
          <a:noFill/>
        </p:spPr>
        <p:txBody>
          <a:bodyPr wrap="square" rtlCol="0">
            <a:spAutoFit/>
          </a:bodyPr>
          <a:lstStyle/>
          <a:p>
            <a:r>
              <a:rPr lang="en-US" i="1" dirty="0">
                <a:solidFill>
                  <a:srgbClr val="0000FF"/>
                </a:solidFill>
              </a:rPr>
              <a:t>B</a:t>
            </a:r>
            <a:r>
              <a:rPr lang="en-US" dirty="0">
                <a:solidFill>
                  <a:srgbClr val="0000FF"/>
                </a:solidFill>
              </a:rPr>
              <a:t>(</a:t>
            </a:r>
            <a:r>
              <a:rPr lang="en-US" i="1" dirty="0" err="1">
                <a:solidFill>
                  <a:srgbClr val="0000FF"/>
                </a:solidFill>
              </a:rPr>
              <a:t>i</a:t>
            </a:r>
            <a:r>
              <a:rPr lang="en-US" dirty="0">
                <a:solidFill>
                  <a:srgbClr val="0000FF"/>
                </a:solidFill>
              </a:rPr>
              <a:t>, </a:t>
            </a:r>
            <a:r>
              <a:rPr lang="en-US" i="1" dirty="0">
                <a:solidFill>
                  <a:srgbClr val="0000FF"/>
                </a:solidFill>
              </a:rPr>
              <a:t>W</a:t>
            </a:r>
            <a:r>
              <a:rPr lang="en-US" dirty="0">
                <a:solidFill>
                  <a:srgbClr val="0000FF"/>
                </a:solidFill>
              </a:rPr>
              <a:t>)</a:t>
            </a:r>
          </a:p>
        </p:txBody>
      </p:sp>
      <p:sp>
        <p:nvSpPr>
          <p:cNvPr id="5" name="Slide Number Placeholder 4"/>
          <p:cNvSpPr>
            <a:spLocks noGrp="1"/>
          </p:cNvSpPr>
          <p:nvPr>
            <p:ph type="sldNum" sz="quarter" idx="12"/>
          </p:nvPr>
        </p:nvSpPr>
        <p:spPr/>
        <p:txBody>
          <a:bodyPr/>
          <a:lstStyle/>
          <a:p>
            <a:fld id="{1A83A65E-54C3-4843-A44A-4A9122A8B46A}" type="slidenum">
              <a:rPr lang="en-US" smtClean="0"/>
              <a:pPr/>
              <a:t>27</a:t>
            </a:fld>
            <a:endParaRPr lang="en-US"/>
          </a:p>
        </p:txBody>
      </p:sp>
    </p:spTree>
    <p:extLst>
      <p:ext uri="{BB962C8B-B14F-4D97-AF65-F5344CB8AC3E}">
        <p14:creationId xmlns:p14="http://schemas.microsoft.com/office/powerpoint/2010/main" val="2137344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graphicFrame>
        <p:nvGraphicFramePr>
          <p:cNvPr id="4" name="Table 3"/>
          <p:cNvGraphicFramePr>
            <a:graphicFrameLocks noGrp="1"/>
          </p:cNvGraphicFramePr>
          <p:nvPr>
            <p:extLst>
              <p:ext uri="{D42A27DB-BD31-4B8C-83A1-F6EECF244321}">
                <p14:modId xmlns:p14="http://schemas.microsoft.com/office/powerpoint/2010/main" val="2185771440"/>
              </p:ext>
            </p:extLst>
          </p:nvPr>
        </p:nvGraphicFramePr>
        <p:xfrm>
          <a:off x="2310404" y="1752600"/>
          <a:ext cx="4776197" cy="2966720"/>
        </p:xfrm>
        <a:graphic>
          <a:graphicData uri="http://schemas.openxmlformats.org/drawingml/2006/table">
            <a:tbl>
              <a:tblPr firstRow="1" bandRow="1"/>
              <a:tblGrid>
                <a:gridCol w="465455">
                  <a:extLst>
                    <a:ext uri="{9D8B030D-6E8A-4147-A177-3AD203B41FA5}">
                      <a16:colId xmlns:a16="http://schemas.microsoft.com/office/drawing/2014/main" val="20000"/>
                    </a:ext>
                  </a:extLst>
                </a:gridCol>
                <a:gridCol w="718457">
                  <a:extLst>
                    <a:ext uri="{9D8B030D-6E8A-4147-A177-3AD203B41FA5}">
                      <a16:colId xmlns:a16="http://schemas.microsoft.com/office/drawing/2014/main" val="20001"/>
                    </a:ext>
                  </a:extLst>
                </a:gridCol>
                <a:gridCol w="718457">
                  <a:extLst>
                    <a:ext uri="{9D8B030D-6E8A-4147-A177-3AD203B41FA5}">
                      <a16:colId xmlns:a16="http://schemas.microsoft.com/office/drawing/2014/main" val="20002"/>
                    </a:ext>
                  </a:extLst>
                </a:gridCol>
                <a:gridCol w="718457">
                  <a:extLst>
                    <a:ext uri="{9D8B030D-6E8A-4147-A177-3AD203B41FA5}">
                      <a16:colId xmlns:a16="http://schemas.microsoft.com/office/drawing/2014/main" val="20003"/>
                    </a:ext>
                  </a:extLst>
                </a:gridCol>
                <a:gridCol w="718457">
                  <a:extLst>
                    <a:ext uri="{9D8B030D-6E8A-4147-A177-3AD203B41FA5}">
                      <a16:colId xmlns:a16="http://schemas.microsoft.com/office/drawing/2014/main" val="20004"/>
                    </a:ext>
                  </a:extLst>
                </a:gridCol>
                <a:gridCol w="718457">
                  <a:extLst>
                    <a:ext uri="{9D8B030D-6E8A-4147-A177-3AD203B41FA5}">
                      <a16:colId xmlns:a16="http://schemas.microsoft.com/office/drawing/2014/main" val="20005"/>
                    </a:ext>
                  </a:extLst>
                </a:gridCol>
                <a:gridCol w="718457">
                  <a:extLst>
                    <a:ext uri="{9D8B030D-6E8A-4147-A177-3AD203B41FA5}">
                      <a16:colId xmlns:a16="http://schemas.microsoft.com/office/drawing/2014/main" val="20006"/>
                    </a:ext>
                  </a:extLst>
                </a:gridCol>
              </a:tblGrid>
              <a:tr h="370840">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gridSpan="5">
                  <a:txBody>
                    <a:bodyPr/>
                    <a:lstStyle/>
                    <a:p>
                      <a:pPr algn="ctr"/>
                      <a:r>
                        <a:rPr lang="en-US" i="1" dirty="0" err="1">
                          <a:latin typeface="Times New Roman" panose="02020603050405020304" pitchFamily="18" charset="0"/>
                          <a:cs typeface="Times New Roman" panose="02020603050405020304" pitchFamily="18" charset="0"/>
                        </a:rPr>
                        <a:t>i</a:t>
                      </a:r>
                      <a:endParaRPr lang="en-US" i="1"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0</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1</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2</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3</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4</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rowSpan="6">
                  <a:txBody>
                    <a:bodyPr/>
                    <a:lstStyle/>
                    <a:p>
                      <a:pPr algn="ctr"/>
                      <a:r>
                        <a:rPr lang="en-US" i="1" dirty="0">
                          <a:latin typeface="Times New Roman" panose="02020603050405020304" pitchFamily="18" charset="0"/>
                          <a:cs typeface="Times New Roman" panose="02020603050405020304" pitchFamily="18" charset="0"/>
                        </a:rPr>
                        <a:t>W</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0</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b="1" kern="1200" dirty="0">
                          <a:solidFill>
                            <a:srgbClr val="FF0000"/>
                          </a:solidFill>
                          <a:latin typeface="Times New Roman" panose="02020603050405020304" pitchFamily="18" charset="0"/>
                          <a:ea typeface="+mn-ea"/>
                          <a:cs typeface="Times New Roman" panose="02020603050405020304" pitchFamily="18" charset="0"/>
                        </a:rPr>
                        <a:t>1</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ECFF"/>
                    </a:solidFill>
                  </a:tcPr>
                </a:tc>
                <a:tc>
                  <a:txBody>
                    <a:bodyPr/>
                    <a:lstStyle/>
                    <a:p>
                      <a:pPr algn="ctr"/>
                      <a:r>
                        <a:rPr kumimoji="0" lang="en-US" b="1" kern="1200" dirty="0">
                          <a:solidFill>
                            <a:srgbClr val="0000FF"/>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b="1" kern="1200" dirty="0">
                          <a:solidFill>
                            <a:srgbClr val="FF0000"/>
                          </a:solidFill>
                          <a:latin typeface="Times New Roman" panose="02020603050405020304" pitchFamily="18" charset="0"/>
                          <a:ea typeface="+mn-ea"/>
                          <a:cs typeface="Times New Roman" panose="02020603050405020304" pitchFamily="18" charset="0"/>
                        </a:rPr>
                        <a:t>2</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ECFF"/>
                    </a:solidFill>
                  </a:tcPr>
                </a:tc>
                <a:tc>
                  <a:txBody>
                    <a:bodyPr/>
                    <a:lstStyle/>
                    <a:p>
                      <a:pPr algn="ctr"/>
                      <a:r>
                        <a:rPr kumimoji="0" lang="en-US" b="1" kern="1200" dirty="0">
                          <a:solidFill>
                            <a:srgbClr val="0000FF"/>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b="1" kern="1200" dirty="0">
                          <a:solidFill>
                            <a:srgbClr val="FF0000"/>
                          </a:solidFill>
                          <a:latin typeface="Times New Roman" panose="02020603050405020304" pitchFamily="18" charset="0"/>
                          <a:ea typeface="+mn-ea"/>
                          <a:cs typeface="Times New Roman" panose="02020603050405020304" pitchFamily="18" charset="0"/>
                        </a:rPr>
                        <a:t>3</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ECFF"/>
                    </a:solidFill>
                  </a:tcPr>
                </a:tc>
                <a:tc>
                  <a:txBody>
                    <a:bodyPr/>
                    <a:lstStyle/>
                    <a:p>
                      <a:pPr algn="ctr"/>
                      <a:r>
                        <a:rPr kumimoji="0" lang="en-US" b="1" kern="1200" dirty="0">
                          <a:solidFill>
                            <a:srgbClr val="0000FF"/>
                          </a:solidFill>
                          <a:latin typeface="Times New Roman" panose="02020603050405020304" pitchFamily="18" charset="0"/>
                          <a:ea typeface="+mn-ea"/>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4</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0" lang="en-US"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5</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6" name="TextBox 5"/>
          <p:cNvSpPr txBox="1"/>
          <p:nvPr/>
        </p:nvSpPr>
        <p:spPr>
          <a:xfrm>
            <a:off x="3200400" y="4858942"/>
            <a:ext cx="5181600" cy="1846659"/>
          </a:xfrm>
          <a:prstGeom prst="rect">
            <a:avLst/>
          </a:prstGeom>
          <a:noFill/>
        </p:spPr>
        <p:txBody>
          <a:bodyPr wrap="square" rtlCol="0">
            <a:spAutoFit/>
          </a:bodyPr>
          <a:lstStyle/>
          <a:p>
            <a:r>
              <a:rPr lang="en-US" sz="1600" b="1" dirty="0"/>
              <a:t>if</a:t>
            </a:r>
            <a:r>
              <a:rPr lang="en-US" sz="1600" i="1" dirty="0"/>
              <a:t> w</a:t>
            </a:r>
            <a:r>
              <a:rPr lang="en-US" sz="1600" i="1" baseline="-25000" dirty="0"/>
              <a:t>i</a:t>
            </a:r>
            <a:r>
              <a:rPr lang="en-US" sz="1600" i="1" dirty="0"/>
              <a:t> </a:t>
            </a:r>
            <a:r>
              <a:rPr lang="en-US" sz="1600" dirty="0">
                <a:sym typeface="Symbol" panose="05050102010706020507" pitchFamily="18" charset="2"/>
              </a:rPr>
              <a:t> </a:t>
            </a:r>
            <a:r>
              <a:rPr lang="en-US" sz="1600" i="1" dirty="0">
                <a:sym typeface="Symbol" panose="05050102010706020507" pitchFamily="18" charset="2"/>
              </a:rPr>
              <a:t>w	</a:t>
            </a:r>
            <a:r>
              <a:rPr lang="en-US" sz="1600" dirty="0">
                <a:sym typeface="Symbol" panose="05050102010706020507" pitchFamily="18" charset="2"/>
              </a:rPr>
              <a:t>// item </a:t>
            </a:r>
            <a:r>
              <a:rPr lang="en-US" sz="1600" i="1" dirty="0" err="1">
                <a:sym typeface="Symbol" panose="05050102010706020507" pitchFamily="18" charset="2"/>
              </a:rPr>
              <a:t>i</a:t>
            </a:r>
            <a:r>
              <a:rPr lang="en-US" sz="1600" dirty="0">
                <a:sym typeface="Symbol" panose="05050102010706020507" pitchFamily="18" charset="2"/>
              </a:rPr>
              <a:t> can be part of the solution</a:t>
            </a:r>
            <a:endParaRPr lang="en-US" sz="1600" i="1" dirty="0">
              <a:sym typeface="Symbol" panose="05050102010706020507" pitchFamily="18" charset="2"/>
            </a:endParaRPr>
          </a:p>
          <a:p>
            <a:r>
              <a:rPr lang="en-US" sz="1600" i="1" dirty="0">
                <a:sym typeface="Symbol" panose="05050102010706020507" pitchFamily="18" charset="2"/>
              </a:rPr>
              <a:t>	</a:t>
            </a:r>
            <a:r>
              <a:rPr lang="pl-PL" sz="1600" b="1" dirty="0">
                <a:sym typeface="Symbol" panose="05050102010706020507" pitchFamily="18" charset="2"/>
              </a:rPr>
              <a:t>if</a:t>
            </a:r>
            <a:r>
              <a:rPr lang="pl-PL" sz="1600" dirty="0">
                <a:sym typeface="Symbol" panose="05050102010706020507" pitchFamily="18" charset="2"/>
              </a:rPr>
              <a:t> </a:t>
            </a:r>
            <a:r>
              <a:rPr lang="pl-PL" sz="1600" i="1" dirty="0">
                <a:sym typeface="Symbol" panose="05050102010706020507" pitchFamily="18" charset="2"/>
              </a:rPr>
              <a:t>b</a:t>
            </a:r>
            <a:r>
              <a:rPr lang="pl-PL" sz="1600" i="1" baseline="-25000" dirty="0">
                <a:sym typeface="Symbol" panose="05050102010706020507" pitchFamily="18" charset="2"/>
              </a:rPr>
              <a:t>i</a:t>
            </a:r>
            <a:r>
              <a:rPr lang="pl-PL" sz="1600" dirty="0">
                <a:sym typeface="Symbol" panose="05050102010706020507" pitchFamily="18" charset="2"/>
              </a:rPr>
              <a:t> + </a:t>
            </a:r>
            <a:r>
              <a:rPr lang="pl-PL" sz="1600" i="1" dirty="0">
                <a:sym typeface="Symbol" panose="05050102010706020507" pitchFamily="18" charset="2"/>
              </a:rPr>
              <a:t>B</a:t>
            </a:r>
            <a:r>
              <a:rPr lang="pl-PL" sz="1600" dirty="0">
                <a:sym typeface="Symbol" panose="05050102010706020507" pitchFamily="18" charset="2"/>
              </a:rPr>
              <a:t>[</a:t>
            </a:r>
            <a:r>
              <a:rPr lang="pl-PL" sz="1600" i="1" dirty="0">
                <a:sym typeface="Symbol" panose="05050102010706020507" pitchFamily="18" charset="2"/>
              </a:rPr>
              <a:t>i</a:t>
            </a:r>
            <a:r>
              <a:rPr lang="pl-PL" sz="1600" b="1" dirty="0">
                <a:solidFill>
                  <a:srgbClr val="0000FF"/>
                </a:solidFill>
                <a:sym typeface="Symbol" panose="05050102010706020507" pitchFamily="18" charset="2"/>
              </a:rPr>
              <a:t>  </a:t>
            </a:r>
            <a:r>
              <a:rPr lang="pl-PL" sz="1600" dirty="0">
                <a:sym typeface="Symbol" panose="05050102010706020507" pitchFamily="18" charset="2"/>
              </a:rPr>
              <a:t>1,</a:t>
            </a:r>
            <a:r>
              <a:rPr lang="pl-PL" sz="1600" i="1" dirty="0">
                <a:sym typeface="Symbol" panose="05050102010706020507" pitchFamily="18" charset="2"/>
              </a:rPr>
              <a:t>w</a:t>
            </a:r>
            <a:r>
              <a:rPr lang="en-US" sz="1600" i="1" dirty="0">
                <a:sym typeface="Symbol" panose="05050102010706020507" pitchFamily="18" charset="2"/>
              </a:rPr>
              <a:t> </a:t>
            </a:r>
            <a:r>
              <a:rPr lang="pl-PL" sz="1600" dirty="0">
                <a:sym typeface="Symbol" panose="05050102010706020507" pitchFamily="18" charset="2"/>
              </a:rPr>
              <a:t></a:t>
            </a:r>
            <a:r>
              <a:rPr lang="en-US" sz="1600" dirty="0">
                <a:sym typeface="Symbol" panose="05050102010706020507" pitchFamily="18" charset="2"/>
              </a:rPr>
              <a:t> </a:t>
            </a:r>
            <a:r>
              <a:rPr lang="pl-PL" sz="1600" i="1" dirty="0">
                <a:sym typeface="Symbol" panose="05050102010706020507" pitchFamily="18" charset="2"/>
              </a:rPr>
              <a:t>w</a:t>
            </a:r>
            <a:r>
              <a:rPr lang="pl-PL" sz="1600" i="1" baseline="-25000" dirty="0">
                <a:sym typeface="Symbol" panose="05050102010706020507" pitchFamily="18" charset="2"/>
              </a:rPr>
              <a:t>i</a:t>
            </a:r>
            <a:r>
              <a:rPr lang="pl-PL" sz="1600" dirty="0">
                <a:sym typeface="Symbol" panose="05050102010706020507" pitchFamily="18" charset="2"/>
              </a:rPr>
              <a:t>] &gt; </a:t>
            </a:r>
            <a:r>
              <a:rPr lang="pl-PL" sz="1600" i="1" dirty="0">
                <a:sym typeface="Symbol" panose="05050102010706020507" pitchFamily="18" charset="2"/>
              </a:rPr>
              <a:t>B</a:t>
            </a:r>
            <a:r>
              <a:rPr lang="pl-PL" sz="1600" dirty="0">
                <a:sym typeface="Symbol" panose="05050102010706020507" pitchFamily="18" charset="2"/>
              </a:rPr>
              <a:t>[</a:t>
            </a:r>
            <a:r>
              <a:rPr lang="pl-PL" sz="1600" i="1" dirty="0">
                <a:sym typeface="Symbol" panose="05050102010706020507" pitchFamily="18" charset="2"/>
              </a:rPr>
              <a:t>i</a:t>
            </a:r>
            <a:r>
              <a:rPr lang="pl-PL" sz="1600" b="1" dirty="0">
                <a:solidFill>
                  <a:srgbClr val="0000FF"/>
                </a:solidFill>
                <a:sym typeface="Symbol" panose="05050102010706020507" pitchFamily="18" charset="2"/>
              </a:rPr>
              <a:t>  </a:t>
            </a:r>
            <a:r>
              <a:rPr lang="pl-PL" sz="1600" dirty="0">
                <a:sym typeface="Symbol" panose="05050102010706020507" pitchFamily="18" charset="2"/>
              </a:rPr>
              <a:t>1,</a:t>
            </a:r>
            <a:r>
              <a:rPr lang="en-US" sz="1600" dirty="0">
                <a:sym typeface="Symbol" panose="05050102010706020507" pitchFamily="18" charset="2"/>
              </a:rPr>
              <a:t> </a:t>
            </a:r>
            <a:r>
              <a:rPr lang="pl-PL" sz="1600" i="1" dirty="0">
                <a:sym typeface="Symbol" panose="05050102010706020507" pitchFamily="18" charset="2"/>
              </a:rPr>
              <a:t>w</a:t>
            </a:r>
            <a:r>
              <a:rPr lang="pl-PL" sz="1600" dirty="0">
                <a:sym typeface="Symbol" panose="05050102010706020507" pitchFamily="18" charset="2"/>
              </a:rPr>
              <a:t>]</a:t>
            </a:r>
          </a:p>
          <a:p>
            <a:r>
              <a:rPr lang="pl-PL" sz="1600" dirty="0">
                <a:sym typeface="Symbol" panose="05050102010706020507" pitchFamily="18" charset="2"/>
              </a:rPr>
              <a:t>		</a:t>
            </a:r>
            <a:r>
              <a:rPr lang="pl-PL" sz="1600" i="1" dirty="0">
                <a:sym typeface="Symbol" panose="05050102010706020507" pitchFamily="18" charset="2"/>
              </a:rPr>
              <a:t>B</a:t>
            </a:r>
            <a:r>
              <a:rPr lang="pl-PL" sz="1600" dirty="0">
                <a:sym typeface="Symbol" panose="05050102010706020507" pitchFamily="18" charset="2"/>
              </a:rPr>
              <a:t>[</a:t>
            </a:r>
            <a:r>
              <a:rPr lang="pl-PL" sz="1600" i="1" dirty="0">
                <a:sym typeface="Symbol" panose="05050102010706020507" pitchFamily="18" charset="2"/>
              </a:rPr>
              <a:t>i</a:t>
            </a:r>
            <a:r>
              <a:rPr lang="pl-PL" sz="1600" dirty="0">
                <a:sym typeface="Symbol" panose="05050102010706020507" pitchFamily="18" charset="2"/>
              </a:rPr>
              <a:t>,</a:t>
            </a:r>
            <a:r>
              <a:rPr lang="en-US" sz="1600" dirty="0">
                <a:sym typeface="Symbol" panose="05050102010706020507" pitchFamily="18" charset="2"/>
              </a:rPr>
              <a:t> </a:t>
            </a:r>
            <a:r>
              <a:rPr lang="pl-PL" sz="1600" i="1" dirty="0">
                <a:sym typeface="Symbol" panose="05050102010706020507" pitchFamily="18" charset="2"/>
              </a:rPr>
              <a:t>w</a:t>
            </a:r>
            <a:r>
              <a:rPr lang="pl-PL" sz="1600" dirty="0">
                <a:sym typeface="Symbol" panose="05050102010706020507" pitchFamily="18" charset="2"/>
              </a:rPr>
              <a:t>] = </a:t>
            </a:r>
            <a:r>
              <a:rPr lang="pl-PL" sz="1600" i="1" dirty="0">
                <a:sym typeface="Symbol" panose="05050102010706020507" pitchFamily="18" charset="2"/>
              </a:rPr>
              <a:t>b</a:t>
            </a:r>
            <a:r>
              <a:rPr lang="pl-PL" sz="1600" i="1" baseline="-25000" dirty="0">
                <a:sym typeface="Symbol" panose="05050102010706020507" pitchFamily="18" charset="2"/>
              </a:rPr>
              <a:t>i</a:t>
            </a:r>
            <a:r>
              <a:rPr lang="pl-PL" sz="1600" dirty="0">
                <a:sym typeface="Symbol" panose="05050102010706020507" pitchFamily="18" charset="2"/>
              </a:rPr>
              <a:t> + </a:t>
            </a:r>
            <a:r>
              <a:rPr lang="pl-PL" sz="1600" i="1" dirty="0">
                <a:sym typeface="Symbol" panose="05050102010706020507" pitchFamily="18" charset="2"/>
              </a:rPr>
              <a:t>B</a:t>
            </a:r>
            <a:r>
              <a:rPr lang="pl-PL" sz="1600" dirty="0">
                <a:sym typeface="Symbol" panose="05050102010706020507" pitchFamily="18" charset="2"/>
              </a:rPr>
              <a:t>[</a:t>
            </a:r>
            <a:r>
              <a:rPr lang="pl-PL" sz="1600" i="1" dirty="0">
                <a:sym typeface="Symbol" panose="05050102010706020507" pitchFamily="18" charset="2"/>
              </a:rPr>
              <a:t>i</a:t>
            </a:r>
            <a:r>
              <a:rPr lang="pl-PL" sz="1600" b="1" dirty="0">
                <a:solidFill>
                  <a:srgbClr val="0000FF"/>
                </a:solidFill>
                <a:sym typeface="Symbol" panose="05050102010706020507" pitchFamily="18" charset="2"/>
              </a:rPr>
              <a:t>  </a:t>
            </a:r>
            <a:r>
              <a:rPr lang="pl-PL" sz="1600" dirty="0">
                <a:sym typeface="Symbol" panose="05050102010706020507" pitchFamily="18" charset="2"/>
              </a:rPr>
              <a:t>1,</a:t>
            </a:r>
            <a:r>
              <a:rPr lang="en-US" sz="1600" dirty="0">
                <a:sym typeface="Symbol" panose="05050102010706020507" pitchFamily="18" charset="2"/>
              </a:rPr>
              <a:t> </a:t>
            </a:r>
            <a:r>
              <a:rPr lang="pl-PL" sz="1600" i="1" dirty="0">
                <a:sym typeface="Symbol" panose="05050102010706020507" pitchFamily="18" charset="2"/>
              </a:rPr>
              <a:t>w</a:t>
            </a:r>
            <a:r>
              <a:rPr lang="en-US" sz="1600" i="1" dirty="0">
                <a:sym typeface="Symbol" panose="05050102010706020507" pitchFamily="18" charset="2"/>
              </a:rPr>
              <a:t> </a:t>
            </a:r>
            <a:r>
              <a:rPr lang="pl-PL" sz="1600" dirty="0">
                <a:sym typeface="Symbol" panose="05050102010706020507" pitchFamily="18" charset="2"/>
              </a:rPr>
              <a:t></a:t>
            </a:r>
            <a:r>
              <a:rPr lang="en-US" sz="1600" dirty="0">
                <a:sym typeface="Symbol" panose="05050102010706020507" pitchFamily="18" charset="2"/>
              </a:rPr>
              <a:t> </a:t>
            </a:r>
            <a:r>
              <a:rPr lang="pl-PL" sz="1600" i="1" dirty="0">
                <a:sym typeface="Symbol" panose="05050102010706020507" pitchFamily="18" charset="2"/>
              </a:rPr>
              <a:t>w</a:t>
            </a:r>
            <a:r>
              <a:rPr lang="pl-PL" sz="1600" i="1" baseline="-25000" dirty="0">
                <a:sym typeface="Symbol" panose="05050102010706020507" pitchFamily="18" charset="2"/>
              </a:rPr>
              <a:t>i</a:t>
            </a:r>
            <a:r>
              <a:rPr lang="pl-PL" sz="1600" dirty="0">
                <a:sym typeface="Symbol" panose="05050102010706020507" pitchFamily="18" charset="2"/>
              </a:rPr>
              <a:t>]</a:t>
            </a:r>
          </a:p>
          <a:p>
            <a:r>
              <a:rPr lang="pl-PL" sz="1600" dirty="0">
                <a:sym typeface="Symbol" panose="05050102010706020507" pitchFamily="18" charset="2"/>
              </a:rPr>
              <a:t>	</a:t>
            </a:r>
            <a:r>
              <a:rPr lang="pl-PL" sz="1600" b="1" dirty="0">
                <a:sym typeface="Symbol" panose="05050102010706020507" pitchFamily="18" charset="2"/>
              </a:rPr>
              <a:t>else</a:t>
            </a:r>
          </a:p>
          <a:p>
            <a:r>
              <a:rPr lang="pl-PL" sz="1600" dirty="0">
                <a:sym typeface="Symbol" panose="05050102010706020507" pitchFamily="18" charset="2"/>
              </a:rPr>
              <a:t>		</a:t>
            </a:r>
            <a:r>
              <a:rPr lang="en-US" sz="1600" i="1" dirty="0">
                <a:sym typeface="Symbol" panose="05050102010706020507" pitchFamily="18" charset="2"/>
              </a:rPr>
              <a:t> B</a:t>
            </a:r>
            <a:r>
              <a:rPr lang="en-US" sz="1600" dirty="0">
                <a:sym typeface="Symbol" panose="05050102010706020507" pitchFamily="18" charset="2"/>
              </a:rPr>
              <a:t>[</a:t>
            </a:r>
            <a:r>
              <a:rPr lang="en-US" sz="1600" i="1" dirty="0" err="1">
                <a:sym typeface="Symbol" panose="05050102010706020507" pitchFamily="18" charset="2"/>
              </a:rPr>
              <a:t>i</a:t>
            </a:r>
            <a:r>
              <a:rPr lang="en-US" sz="1600" i="1" dirty="0">
                <a:sym typeface="Symbol" panose="05050102010706020507" pitchFamily="18" charset="2"/>
              </a:rPr>
              <a:t>, w</a:t>
            </a:r>
            <a:r>
              <a:rPr lang="en-US" sz="1600" dirty="0">
                <a:sym typeface="Symbol" panose="05050102010706020507" pitchFamily="18" charset="2"/>
              </a:rPr>
              <a:t>]</a:t>
            </a:r>
            <a:r>
              <a:rPr lang="en-US" sz="1600" i="1" dirty="0">
                <a:sym typeface="Symbol" panose="05050102010706020507" pitchFamily="18" charset="2"/>
              </a:rPr>
              <a:t> </a:t>
            </a:r>
            <a:r>
              <a:rPr lang="en-US" sz="1600" dirty="0">
                <a:sym typeface="Symbol" panose="05050102010706020507" pitchFamily="18" charset="2"/>
              </a:rPr>
              <a:t>= </a:t>
            </a:r>
            <a:r>
              <a:rPr lang="en-US" sz="1600" i="1" dirty="0">
                <a:sym typeface="Symbol" panose="05050102010706020507" pitchFamily="18" charset="2"/>
              </a:rPr>
              <a:t>B</a:t>
            </a:r>
            <a:r>
              <a:rPr lang="en-US" sz="1600" dirty="0">
                <a:sym typeface="Symbol" panose="05050102010706020507" pitchFamily="18" charset="2"/>
              </a:rPr>
              <a:t>[</a:t>
            </a:r>
            <a:r>
              <a:rPr lang="en-US" sz="1600" i="1" dirty="0" err="1">
                <a:sym typeface="Symbol" panose="05050102010706020507" pitchFamily="18" charset="2"/>
              </a:rPr>
              <a:t>i</a:t>
            </a:r>
            <a:r>
              <a:rPr lang="pl-PL" sz="1600" b="1" dirty="0">
                <a:solidFill>
                  <a:srgbClr val="0000FF"/>
                </a:solidFill>
                <a:sym typeface="Symbol" panose="05050102010706020507" pitchFamily="18" charset="2"/>
              </a:rPr>
              <a:t>  </a:t>
            </a:r>
            <a:r>
              <a:rPr lang="en-US" sz="1600" dirty="0">
                <a:sym typeface="Symbol" panose="05050102010706020507" pitchFamily="18" charset="2"/>
              </a:rPr>
              <a:t>1, </a:t>
            </a:r>
            <a:r>
              <a:rPr lang="en-US" sz="1600" i="1" dirty="0">
                <a:sym typeface="Symbol" panose="05050102010706020507" pitchFamily="18" charset="2"/>
              </a:rPr>
              <a:t>w</a:t>
            </a:r>
            <a:r>
              <a:rPr lang="en-US" sz="1600" dirty="0">
                <a:sym typeface="Symbol" panose="05050102010706020507" pitchFamily="18" charset="2"/>
              </a:rPr>
              <a:t>]</a:t>
            </a:r>
          </a:p>
          <a:p>
            <a:r>
              <a:rPr lang="en-US" sz="1600" b="1" dirty="0">
                <a:sym typeface="Symbol" panose="05050102010706020507" pitchFamily="18" charset="2"/>
              </a:rPr>
              <a:t>else</a:t>
            </a:r>
          </a:p>
          <a:p>
            <a:r>
              <a:rPr lang="en-US" sz="1600" i="1" dirty="0">
                <a:sym typeface="Symbol" panose="05050102010706020507" pitchFamily="18" charset="2"/>
              </a:rPr>
              <a:t>	</a:t>
            </a:r>
            <a:r>
              <a:rPr lang="en-US" sz="1600" b="1" i="1" dirty="0">
                <a:solidFill>
                  <a:srgbClr val="0000FF"/>
                </a:solidFill>
                <a:sym typeface="Symbol" panose="05050102010706020507" pitchFamily="18" charset="2"/>
              </a:rPr>
              <a:t>B</a:t>
            </a:r>
            <a:r>
              <a:rPr lang="en-US" sz="1600" b="1" dirty="0">
                <a:solidFill>
                  <a:srgbClr val="0000FF"/>
                </a:solidFill>
                <a:sym typeface="Symbol" panose="05050102010706020507" pitchFamily="18" charset="2"/>
              </a:rPr>
              <a:t>[</a:t>
            </a:r>
            <a:r>
              <a:rPr lang="en-US" sz="1600" b="1" i="1" dirty="0" err="1">
                <a:solidFill>
                  <a:srgbClr val="0000FF"/>
                </a:solidFill>
                <a:sym typeface="Symbol" panose="05050102010706020507" pitchFamily="18" charset="2"/>
              </a:rPr>
              <a:t>i</a:t>
            </a:r>
            <a:r>
              <a:rPr lang="en-US" sz="1600" b="1" i="1" dirty="0">
                <a:solidFill>
                  <a:srgbClr val="0000FF"/>
                </a:solidFill>
                <a:sym typeface="Symbol" panose="05050102010706020507" pitchFamily="18" charset="2"/>
              </a:rPr>
              <a:t>, w</a:t>
            </a:r>
            <a:r>
              <a:rPr lang="en-US" sz="1600" b="1" dirty="0">
                <a:solidFill>
                  <a:srgbClr val="0000FF"/>
                </a:solidFill>
                <a:sym typeface="Symbol" panose="05050102010706020507" pitchFamily="18" charset="2"/>
              </a:rPr>
              <a:t>]</a:t>
            </a:r>
            <a:r>
              <a:rPr lang="en-US" sz="1600" b="1" i="1" dirty="0">
                <a:solidFill>
                  <a:srgbClr val="0000FF"/>
                </a:solidFill>
                <a:sym typeface="Symbol" panose="05050102010706020507" pitchFamily="18" charset="2"/>
              </a:rPr>
              <a:t> </a:t>
            </a:r>
            <a:r>
              <a:rPr lang="en-US" sz="1600" b="1" dirty="0">
                <a:solidFill>
                  <a:srgbClr val="0000FF"/>
                </a:solidFill>
                <a:sym typeface="Symbol" panose="05050102010706020507" pitchFamily="18" charset="2"/>
              </a:rPr>
              <a:t>= </a:t>
            </a:r>
            <a:r>
              <a:rPr lang="en-US" sz="1600" b="1" i="1" dirty="0">
                <a:solidFill>
                  <a:srgbClr val="0000FF"/>
                </a:solidFill>
                <a:sym typeface="Symbol" panose="05050102010706020507" pitchFamily="18" charset="2"/>
              </a:rPr>
              <a:t>B</a:t>
            </a:r>
            <a:r>
              <a:rPr lang="en-US" sz="1600" b="1" dirty="0">
                <a:solidFill>
                  <a:srgbClr val="0000FF"/>
                </a:solidFill>
                <a:sym typeface="Symbol" panose="05050102010706020507" pitchFamily="18" charset="2"/>
              </a:rPr>
              <a:t>[</a:t>
            </a:r>
            <a:r>
              <a:rPr lang="en-US" sz="1600" b="1" i="1" dirty="0" err="1">
                <a:solidFill>
                  <a:srgbClr val="0000FF"/>
                </a:solidFill>
                <a:sym typeface="Symbol" panose="05050102010706020507" pitchFamily="18" charset="2"/>
              </a:rPr>
              <a:t>i</a:t>
            </a:r>
            <a:r>
              <a:rPr lang="pl-PL" sz="1600" b="1" dirty="0">
                <a:solidFill>
                  <a:srgbClr val="0000FF"/>
                </a:solidFill>
                <a:sym typeface="Symbol" panose="05050102010706020507" pitchFamily="18" charset="2"/>
              </a:rPr>
              <a:t>  </a:t>
            </a:r>
            <a:r>
              <a:rPr lang="en-US" sz="1600" b="1" dirty="0">
                <a:solidFill>
                  <a:srgbClr val="0000FF"/>
                </a:solidFill>
                <a:sym typeface="Symbol" panose="05050102010706020507" pitchFamily="18" charset="2"/>
              </a:rPr>
              <a:t>1, </a:t>
            </a:r>
            <a:r>
              <a:rPr lang="en-US" sz="1600" b="1" i="1" dirty="0">
                <a:solidFill>
                  <a:srgbClr val="0000FF"/>
                </a:solidFill>
                <a:sym typeface="Symbol" panose="05050102010706020507" pitchFamily="18" charset="2"/>
              </a:rPr>
              <a:t>w</a:t>
            </a:r>
            <a:r>
              <a:rPr lang="en-US" sz="1600" b="1" dirty="0">
                <a:solidFill>
                  <a:srgbClr val="0000FF"/>
                </a:solidFill>
                <a:sym typeface="Symbol" panose="05050102010706020507" pitchFamily="18" charset="2"/>
              </a:rPr>
              <a:t>]</a:t>
            </a:r>
            <a:r>
              <a:rPr lang="en-US" sz="1600" dirty="0">
                <a:sym typeface="Symbol" panose="05050102010706020507" pitchFamily="18" charset="2"/>
              </a:rPr>
              <a:t>	</a:t>
            </a:r>
            <a:r>
              <a:rPr lang="en-US" sz="1600" i="1" dirty="0">
                <a:sym typeface="Symbol" panose="05050102010706020507" pitchFamily="18" charset="2"/>
              </a:rPr>
              <a:t>// </a:t>
            </a:r>
            <a:r>
              <a:rPr lang="en-US" sz="1600" i="1" dirty="0"/>
              <a:t>w</a:t>
            </a:r>
            <a:r>
              <a:rPr lang="en-US" sz="1600" i="1" baseline="-25000" dirty="0"/>
              <a:t>i</a:t>
            </a:r>
            <a:r>
              <a:rPr lang="en-US" sz="1600" i="1" dirty="0"/>
              <a:t> </a:t>
            </a:r>
            <a:r>
              <a:rPr lang="en-US" sz="1600" dirty="0">
                <a:sym typeface="Symbol" panose="05050102010706020507" pitchFamily="18" charset="2"/>
              </a:rPr>
              <a:t>&gt; </a:t>
            </a:r>
            <a:r>
              <a:rPr lang="en-US" sz="1600" i="1" dirty="0">
                <a:sym typeface="Symbol" panose="05050102010706020507" pitchFamily="18" charset="2"/>
              </a:rPr>
              <a:t>w</a:t>
            </a:r>
          </a:p>
        </p:txBody>
      </p:sp>
      <p:sp>
        <p:nvSpPr>
          <p:cNvPr id="3" name="TextBox 2"/>
          <p:cNvSpPr txBox="1"/>
          <p:nvPr/>
        </p:nvSpPr>
        <p:spPr>
          <a:xfrm>
            <a:off x="8991600" y="1295400"/>
            <a:ext cx="1371600" cy="2308324"/>
          </a:xfrm>
          <a:prstGeom prst="rect">
            <a:avLst/>
          </a:prstGeom>
          <a:noFill/>
        </p:spPr>
        <p:txBody>
          <a:bodyPr wrap="square" rtlCol="0">
            <a:spAutoFit/>
          </a:bodyPr>
          <a:lstStyle/>
          <a:p>
            <a:pPr algn="ctr"/>
            <a:r>
              <a:rPr lang="en-US" sz="2400" dirty="0"/>
              <a:t>Items:</a:t>
            </a:r>
          </a:p>
          <a:p>
            <a:r>
              <a:rPr lang="en-US" sz="2400" dirty="0"/>
              <a:t>  (</a:t>
            </a:r>
            <a:r>
              <a:rPr lang="en-US" sz="2400" i="1" dirty="0"/>
              <a:t>w</a:t>
            </a:r>
            <a:r>
              <a:rPr lang="en-US" sz="2400" i="1" baseline="-25000" dirty="0"/>
              <a:t>i</a:t>
            </a:r>
            <a:r>
              <a:rPr lang="en-US" sz="2400" dirty="0"/>
              <a:t>, </a:t>
            </a:r>
            <a:r>
              <a:rPr lang="en-US" sz="2400" i="1" dirty="0"/>
              <a:t>b</a:t>
            </a:r>
            <a:r>
              <a:rPr lang="en-US" sz="2400" i="1" baseline="-25000" dirty="0"/>
              <a:t>i</a:t>
            </a:r>
            <a:r>
              <a:rPr lang="en-US" sz="2400" dirty="0"/>
              <a:t>)</a:t>
            </a:r>
          </a:p>
          <a:p>
            <a:r>
              <a:rPr lang="en-US" sz="2400" dirty="0">
                <a:latin typeface="Times New Roman" panose="02020603050405020304" pitchFamily="18" charset="0"/>
                <a:cs typeface="Times New Roman" panose="02020603050405020304" pitchFamily="18" charset="0"/>
              </a:rPr>
              <a:t>1: (2, 3)</a:t>
            </a:r>
          </a:p>
          <a:p>
            <a:r>
              <a:rPr lang="en-US" sz="2400" dirty="0">
                <a:latin typeface="Times New Roman" panose="02020603050405020304" pitchFamily="18" charset="0"/>
                <a:cs typeface="Times New Roman" panose="02020603050405020304" pitchFamily="18" charset="0"/>
              </a:rPr>
              <a:t>2: (3, 4)</a:t>
            </a:r>
          </a:p>
          <a:p>
            <a:r>
              <a:rPr lang="en-US" sz="2400" dirty="0">
                <a:latin typeface="Times New Roman" panose="02020603050405020304" pitchFamily="18" charset="0"/>
                <a:cs typeface="Times New Roman" panose="02020603050405020304" pitchFamily="18" charset="0"/>
              </a:rPr>
              <a:t>3: (4, 5) </a:t>
            </a:r>
          </a:p>
          <a:p>
            <a:r>
              <a:rPr lang="en-US" sz="2400" dirty="0">
                <a:latin typeface="Times New Roman" panose="02020603050405020304" pitchFamily="18" charset="0"/>
                <a:cs typeface="Times New Roman" panose="02020603050405020304" pitchFamily="18" charset="0"/>
              </a:rPr>
              <a:t>4: (5, 6)</a:t>
            </a:r>
          </a:p>
        </p:txBody>
      </p:sp>
      <p:sp>
        <p:nvSpPr>
          <p:cNvPr id="8" name="TextBox 7"/>
          <p:cNvSpPr txBox="1"/>
          <p:nvPr/>
        </p:nvSpPr>
        <p:spPr>
          <a:xfrm>
            <a:off x="7315200" y="2785408"/>
            <a:ext cx="1905000" cy="1938992"/>
          </a:xfrm>
          <a:prstGeom prst="rect">
            <a:avLst/>
          </a:prstGeom>
          <a:noFill/>
        </p:spPr>
        <p:txBody>
          <a:bodyPr wrap="square" rtlCol="0">
            <a:spAutoFit/>
          </a:bodyPr>
          <a:lstStyle/>
          <a:p>
            <a:r>
              <a:rPr lang="en-US" sz="2400" i="1"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3</a:t>
            </a:r>
            <a:endParaRPr lang="pl-PL" sz="2400"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1 , 2 , 3</a:t>
            </a:r>
            <a:endParaRPr lang="pl-PL" sz="2400" dirty="0">
              <a:solidFill>
                <a:srgbClr val="FF0000"/>
              </a:solidFill>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4</a:t>
            </a:r>
            <a:endParaRPr lang="pl-PL" sz="2400"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5</a:t>
            </a:r>
            <a:endParaRPr lang="pl-PL" sz="2400"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sym typeface="Symbol" panose="05050102010706020507" pitchFamily="18" charset="2"/>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 </a:t>
            </a:r>
            <a:r>
              <a:rPr lang="pl-PL" sz="2400" i="1"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3</a:t>
            </a:r>
            <a:r>
              <a:rPr lang="pl-PL"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&lt; 0</a:t>
            </a:r>
            <a:endParaRPr lang="pl-PL"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8915400" y="2060550"/>
            <a:ext cx="1295400" cy="11398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5486400" y="30480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486400" y="34290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486400" y="38100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90800" y="2057400"/>
            <a:ext cx="914400" cy="369332"/>
          </a:xfrm>
          <a:prstGeom prst="rect">
            <a:avLst/>
          </a:prstGeom>
          <a:noFill/>
        </p:spPr>
        <p:txBody>
          <a:bodyPr wrap="square" rtlCol="0">
            <a:spAutoFit/>
          </a:bodyPr>
          <a:lstStyle/>
          <a:p>
            <a:r>
              <a:rPr lang="en-US" i="1" dirty="0">
                <a:solidFill>
                  <a:srgbClr val="0000FF"/>
                </a:solidFill>
              </a:rPr>
              <a:t>B</a:t>
            </a:r>
            <a:r>
              <a:rPr lang="en-US" dirty="0">
                <a:solidFill>
                  <a:srgbClr val="0000FF"/>
                </a:solidFill>
              </a:rPr>
              <a:t>(</a:t>
            </a:r>
            <a:r>
              <a:rPr lang="en-US" i="1" dirty="0" err="1">
                <a:solidFill>
                  <a:srgbClr val="0000FF"/>
                </a:solidFill>
              </a:rPr>
              <a:t>i</a:t>
            </a:r>
            <a:r>
              <a:rPr lang="en-US" dirty="0">
                <a:solidFill>
                  <a:srgbClr val="0000FF"/>
                </a:solidFill>
              </a:rPr>
              <a:t>, </a:t>
            </a:r>
            <a:r>
              <a:rPr lang="en-US" i="1" dirty="0">
                <a:solidFill>
                  <a:srgbClr val="0000FF"/>
                </a:solidFill>
              </a:rPr>
              <a:t>W</a:t>
            </a:r>
            <a:r>
              <a:rPr lang="en-US" dirty="0">
                <a:solidFill>
                  <a:srgbClr val="0000FF"/>
                </a:solidFill>
              </a:rPr>
              <a:t>)</a:t>
            </a:r>
          </a:p>
        </p:txBody>
      </p:sp>
      <p:sp>
        <p:nvSpPr>
          <p:cNvPr id="5" name="Slide Number Placeholder 4"/>
          <p:cNvSpPr>
            <a:spLocks noGrp="1"/>
          </p:cNvSpPr>
          <p:nvPr>
            <p:ph type="sldNum" sz="quarter" idx="12"/>
          </p:nvPr>
        </p:nvSpPr>
        <p:spPr/>
        <p:txBody>
          <a:bodyPr/>
          <a:lstStyle/>
          <a:p>
            <a:fld id="{1A83A65E-54C3-4843-A44A-4A9122A8B46A}" type="slidenum">
              <a:rPr lang="en-US" smtClean="0"/>
              <a:pPr/>
              <a:t>28</a:t>
            </a:fld>
            <a:endParaRPr lang="en-US"/>
          </a:p>
        </p:txBody>
      </p:sp>
    </p:spTree>
    <p:extLst>
      <p:ext uri="{BB962C8B-B14F-4D97-AF65-F5344CB8AC3E}">
        <p14:creationId xmlns:p14="http://schemas.microsoft.com/office/powerpoint/2010/main" val="1741126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graphicFrame>
        <p:nvGraphicFramePr>
          <p:cNvPr id="4" name="Table 3"/>
          <p:cNvGraphicFramePr>
            <a:graphicFrameLocks noGrp="1"/>
          </p:cNvGraphicFramePr>
          <p:nvPr>
            <p:extLst>
              <p:ext uri="{D42A27DB-BD31-4B8C-83A1-F6EECF244321}">
                <p14:modId xmlns:p14="http://schemas.microsoft.com/office/powerpoint/2010/main" val="3729888272"/>
              </p:ext>
            </p:extLst>
          </p:nvPr>
        </p:nvGraphicFramePr>
        <p:xfrm>
          <a:off x="2310404" y="1752600"/>
          <a:ext cx="4776197" cy="2966720"/>
        </p:xfrm>
        <a:graphic>
          <a:graphicData uri="http://schemas.openxmlformats.org/drawingml/2006/table">
            <a:tbl>
              <a:tblPr firstRow="1" bandRow="1"/>
              <a:tblGrid>
                <a:gridCol w="465455">
                  <a:extLst>
                    <a:ext uri="{9D8B030D-6E8A-4147-A177-3AD203B41FA5}">
                      <a16:colId xmlns:a16="http://schemas.microsoft.com/office/drawing/2014/main" val="20000"/>
                    </a:ext>
                  </a:extLst>
                </a:gridCol>
                <a:gridCol w="718457">
                  <a:extLst>
                    <a:ext uri="{9D8B030D-6E8A-4147-A177-3AD203B41FA5}">
                      <a16:colId xmlns:a16="http://schemas.microsoft.com/office/drawing/2014/main" val="20001"/>
                    </a:ext>
                  </a:extLst>
                </a:gridCol>
                <a:gridCol w="718457">
                  <a:extLst>
                    <a:ext uri="{9D8B030D-6E8A-4147-A177-3AD203B41FA5}">
                      <a16:colId xmlns:a16="http://schemas.microsoft.com/office/drawing/2014/main" val="20002"/>
                    </a:ext>
                  </a:extLst>
                </a:gridCol>
                <a:gridCol w="718457">
                  <a:extLst>
                    <a:ext uri="{9D8B030D-6E8A-4147-A177-3AD203B41FA5}">
                      <a16:colId xmlns:a16="http://schemas.microsoft.com/office/drawing/2014/main" val="20003"/>
                    </a:ext>
                  </a:extLst>
                </a:gridCol>
                <a:gridCol w="718457">
                  <a:extLst>
                    <a:ext uri="{9D8B030D-6E8A-4147-A177-3AD203B41FA5}">
                      <a16:colId xmlns:a16="http://schemas.microsoft.com/office/drawing/2014/main" val="20004"/>
                    </a:ext>
                  </a:extLst>
                </a:gridCol>
                <a:gridCol w="718457">
                  <a:extLst>
                    <a:ext uri="{9D8B030D-6E8A-4147-A177-3AD203B41FA5}">
                      <a16:colId xmlns:a16="http://schemas.microsoft.com/office/drawing/2014/main" val="20005"/>
                    </a:ext>
                  </a:extLst>
                </a:gridCol>
                <a:gridCol w="718457">
                  <a:extLst>
                    <a:ext uri="{9D8B030D-6E8A-4147-A177-3AD203B41FA5}">
                      <a16:colId xmlns:a16="http://schemas.microsoft.com/office/drawing/2014/main" val="20006"/>
                    </a:ext>
                  </a:extLst>
                </a:gridCol>
              </a:tblGrid>
              <a:tr h="370840">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gridSpan="5">
                  <a:txBody>
                    <a:bodyPr/>
                    <a:lstStyle/>
                    <a:p>
                      <a:pPr algn="ctr"/>
                      <a:r>
                        <a:rPr lang="en-US" i="1" dirty="0" err="1">
                          <a:latin typeface="Times New Roman" panose="02020603050405020304" pitchFamily="18" charset="0"/>
                          <a:cs typeface="Times New Roman" panose="02020603050405020304" pitchFamily="18" charset="0"/>
                        </a:rPr>
                        <a:t>i</a:t>
                      </a:r>
                      <a:endParaRPr lang="en-US" i="1"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0</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1</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2</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3</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4</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rowSpan="6">
                  <a:txBody>
                    <a:bodyPr/>
                    <a:lstStyle/>
                    <a:p>
                      <a:pPr algn="ctr"/>
                      <a:r>
                        <a:rPr lang="en-US" i="1" dirty="0">
                          <a:latin typeface="Times New Roman" panose="02020603050405020304" pitchFamily="18" charset="0"/>
                          <a:cs typeface="Times New Roman" panose="02020603050405020304" pitchFamily="18" charset="0"/>
                        </a:rPr>
                        <a:t>W</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0</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ECFF"/>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1</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0" lang="en-US" kern="120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2</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0" lang="en-US" kern="120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0" lang="en-US"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b="1" kern="1200" dirty="0">
                          <a:solidFill>
                            <a:srgbClr val="FF0000"/>
                          </a:solidFill>
                          <a:latin typeface="Times New Roman" panose="02020603050405020304" pitchFamily="18" charset="0"/>
                          <a:ea typeface="+mn-ea"/>
                          <a:cs typeface="Times New Roman" panose="02020603050405020304" pitchFamily="18" charset="0"/>
                        </a:rPr>
                        <a:t>4</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ECFF"/>
                    </a:solidFill>
                  </a:tcPr>
                </a:tc>
                <a:tc>
                  <a:txBody>
                    <a:bodyPr/>
                    <a:lstStyle/>
                    <a:p>
                      <a:pPr algn="ctr"/>
                      <a:r>
                        <a:rPr kumimoji="0" lang="en-US" b="1" kern="1200" dirty="0">
                          <a:solidFill>
                            <a:srgbClr val="0000FF"/>
                          </a:solidFill>
                          <a:latin typeface="Times New Roman" panose="02020603050405020304" pitchFamily="18" charset="0"/>
                          <a:ea typeface="+mn-ea"/>
                          <a:cs typeface="Times New Roman" panose="020206030504050203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5</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6" name="TextBox 5"/>
          <p:cNvSpPr txBox="1"/>
          <p:nvPr/>
        </p:nvSpPr>
        <p:spPr>
          <a:xfrm>
            <a:off x="3200400" y="4858942"/>
            <a:ext cx="5181600" cy="1846659"/>
          </a:xfrm>
          <a:prstGeom prst="rect">
            <a:avLst/>
          </a:prstGeom>
          <a:noFill/>
        </p:spPr>
        <p:txBody>
          <a:bodyPr wrap="square" rtlCol="0">
            <a:spAutoFit/>
          </a:bodyPr>
          <a:lstStyle/>
          <a:p>
            <a:r>
              <a:rPr lang="en-US" sz="1600" b="1" dirty="0"/>
              <a:t>if</a:t>
            </a:r>
            <a:r>
              <a:rPr lang="en-US" sz="1600" i="1" dirty="0"/>
              <a:t> </a:t>
            </a:r>
            <a:r>
              <a:rPr lang="en-US" sz="1600" b="1" i="1" dirty="0">
                <a:solidFill>
                  <a:srgbClr val="FF0000"/>
                </a:solidFill>
              </a:rPr>
              <a:t>w</a:t>
            </a:r>
            <a:r>
              <a:rPr lang="en-US" sz="1600" b="1" i="1" baseline="-25000" dirty="0">
                <a:solidFill>
                  <a:srgbClr val="FF0000"/>
                </a:solidFill>
              </a:rPr>
              <a:t>i</a:t>
            </a:r>
            <a:r>
              <a:rPr lang="en-US" sz="1600" b="1" i="1" dirty="0">
                <a:solidFill>
                  <a:srgbClr val="FF0000"/>
                </a:solidFill>
              </a:rPr>
              <a:t> </a:t>
            </a:r>
            <a:r>
              <a:rPr lang="en-US" sz="1600" b="1" dirty="0">
                <a:solidFill>
                  <a:srgbClr val="FF0000"/>
                </a:solidFill>
                <a:sym typeface="Symbol" panose="05050102010706020507" pitchFamily="18" charset="2"/>
              </a:rPr>
              <a:t> </a:t>
            </a:r>
            <a:r>
              <a:rPr lang="en-US" sz="1600" b="1" i="1" dirty="0">
                <a:solidFill>
                  <a:srgbClr val="FF0000"/>
                </a:solidFill>
                <a:sym typeface="Symbol" panose="05050102010706020507" pitchFamily="18" charset="2"/>
              </a:rPr>
              <a:t>w</a:t>
            </a:r>
            <a:r>
              <a:rPr lang="en-US" sz="1600" i="1" dirty="0">
                <a:sym typeface="Symbol" panose="05050102010706020507" pitchFamily="18" charset="2"/>
              </a:rPr>
              <a:t>	</a:t>
            </a:r>
            <a:r>
              <a:rPr lang="en-US" sz="1600" dirty="0">
                <a:sym typeface="Symbol" panose="05050102010706020507" pitchFamily="18" charset="2"/>
              </a:rPr>
              <a:t>// item </a:t>
            </a:r>
            <a:r>
              <a:rPr lang="en-US" sz="1600" i="1" dirty="0" err="1">
                <a:sym typeface="Symbol" panose="05050102010706020507" pitchFamily="18" charset="2"/>
              </a:rPr>
              <a:t>i</a:t>
            </a:r>
            <a:r>
              <a:rPr lang="en-US" sz="1600" dirty="0">
                <a:sym typeface="Symbol" panose="05050102010706020507" pitchFamily="18" charset="2"/>
              </a:rPr>
              <a:t> can be part of the solution</a:t>
            </a:r>
            <a:endParaRPr lang="en-US" sz="1600" i="1" dirty="0">
              <a:sym typeface="Symbol" panose="05050102010706020507" pitchFamily="18" charset="2"/>
            </a:endParaRPr>
          </a:p>
          <a:p>
            <a:r>
              <a:rPr lang="en-US" sz="1600" i="1" dirty="0">
                <a:sym typeface="Symbol" panose="05050102010706020507" pitchFamily="18" charset="2"/>
              </a:rPr>
              <a:t>	</a:t>
            </a:r>
            <a:r>
              <a:rPr lang="pl-PL" sz="1600" b="1" dirty="0">
                <a:sym typeface="Symbol" panose="05050102010706020507" pitchFamily="18" charset="2"/>
              </a:rPr>
              <a:t>if</a:t>
            </a:r>
            <a:r>
              <a:rPr lang="pl-PL" sz="1600" dirty="0">
                <a:sym typeface="Symbol" panose="05050102010706020507" pitchFamily="18" charset="2"/>
              </a:rPr>
              <a:t> </a:t>
            </a:r>
            <a:r>
              <a:rPr lang="pl-PL" sz="1600" b="1" i="1" dirty="0">
                <a:solidFill>
                  <a:srgbClr val="0000FF"/>
                </a:solidFill>
                <a:sym typeface="Symbol" panose="05050102010706020507" pitchFamily="18" charset="2"/>
              </a:rPr>
              <a:t>b</a:t>
            </a:r>
            <a:r>
              <a:rPr lang="pl-PL" sz="1600" b="1" i="1" baseline="-25000"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 + </a:t>
            </a:r>
            <a:r>
              <a:rPr lang="pl-PL" sz="1600" b="1" i="1" dirty="0">
                <a:solidFill>
                  <a:srgbClr val="0000FF"/>
                </a:solidFill>
                <a:sym typeface="Symbol" panose="05050102010706020507" pitchFamily="18" charset="2"/>
              </a:rPr>
              <a:t>B</a:t>
            </a:r>
            <a:r>
              <a:rPr lang="pl-PL" sz="1600" b="1" dirty="0">
                <a:solidFill>
                  <a:srgbClr val="0000FF"/>
                </a:solidFill>
                <a:sym typeface="Symbol" panose="05050102010706020507" pitchFamily="18" charset="2"/>
              </a:rPr>
              <a:t>[</a:t>
            </a:r>
            <a:r>
              <a:rPr lang="pl-PL" sz="1600" b="1" i="1"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  1,</a:t>
            </a:r>
            <a:r>
              <a:rPr lang="pl-PL" sz="1600" b="1" i="1" dirty="0">
                <a:solidFill>
                  <a:srgbClr val="0000FF"/>
                </a:solidFill>
                <a:sym typeface="Symbol" panose="05050102010706020507" pitchFamily="18" charset="2"/>
              </a:rPr>
              <a:t>w</a:t>
            </a:r>
            <a:r>
              <a:rPr lang="en-US" sz="1600" b="1" i="1" dirty="0">
                <a:solidFill>
                  <a:srgbClr val="0000FF"/>
                </a:solidFill>
                <a:sym typeface="Symbol" panose="05050102010706020507" pitchFamily="18" charset="2"/>
              </a:rPr>
              <a:t> </a:t>
            </a:r>
            <a:r>
              <a:rPr lang="pl-PL" sz="1600" b="1" dirty="0">
                <a:solidFill>
                  <a:srgbClr val="0000FF"/>
                </a:solidFill>
                <a:sym typeface="Symbol" panose="05050102010706020507" pitchFamily="18" charset="2"/>
              </a:rPr>
              <a:t></a:t>
            </a:r>
            <a:r>
              <a:rPr lang="en-US" sz="1600" b="1" dirty="0">
                <a:solidFill>
                  <a:srgbClr val="0000FF"/>
                </a:solidFill>
                <a:sym typeface="Symbol" panose="05050102010706020507" pitchFamily="18" charset="2"/>
              </a:rPr>
              <a:t> </a:t>
            </a:r>
            <a:r>
              <a:rPr lang="pl-PL" sz="1600" b="1" i="1" dirty="0">
                <a:solidFill>
                  <a:srgbClr val="0000FF"/>
                </a:solidFill>
                <a:sym typeface="Symbol" panose="05050102010706020507" pitchFamily="18" charset="2"/>
              </a:rPr>
              <a:t>w</a:t>
            </a:r>
            <a:r>
              <a:rPr lang="pl-PL" sz="1600" b="1" i="1" baseline="-25000"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 &gt; </a:t>
            </a:r>
            <a:r>
              <a:rPr lang="pl-PL" sz="1600" b="1" i="1" dirty="0">
                <a:solidFill>
                  <a:srgbClr val="0000FF"/>
                </a:solidFill>
                <a:sym typeface="Symbol" panose="05050102010706020507" pitchFamily="18" charset="2"/>
              </a:rPr>
              <a:t>B</a:t>
            </a:r>
            <a:r>
              <a:rPr lang="pl-PL" sz="1600" b="1" dirty="0">
                <a:solidFill>
                  <a:srgbClr val="0000FF"/>
                </a:solidFill>
                <a:sym typeface="Symbol" panose="05050102010706020507" pitchFamily="18" charset="2"/>
              </a:rPr>
              <a:t>[</a:t>
            </a:r>
            <a:r>
              <a:rPr lang="pl-PL" sz="1600" b="1" i="1"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  1,</a:t>
            </a:r>
            <a:r>
              <a:rPr lang="en-US" sz="1600" b="1" dirty="0">
                <a:solidFill>
                  <a:srgbClr val="0000FF"/>
                </a:solidFill>
                <a:sym typeface="Symbol" panose="05050102010706020507" pitchFamily="18" charset="2"/>
              </a:rPr>
              <a:t> </a:t>
            </a:r>
            <a:r>
              <a:rPr lang="pl-PL" sz="1600" b="1" i="1" dirty="0">
                <a:solidFill>
                  <a:srgbClr val="0000FF"/>
                </a:solidFill>
                <a:sym typeface="Symbol" panose="05050102010706020507" pitchFamily="18" charset="2"/>
              </a:rPr>
              <a:t>w</a:t>
            </a:r>
            <a:r>
              <a:rPr lang="pl-PL" sz="1600" b="1" dirty="0">
                <a:solidFill>
                  <a:srgbClr val="0000FF"/>
                </a:solidFill>
                <a:sym typeface="Symbol" panose="05050102010706020507" pitchFamily="18" charset="2"/>
              </a:rPr>
              <a:t>]</a:t>
            </a:r>
          </a:p>
          <a:p>
            <a:r>
              <a:rPr lang="pl-PL" sz="1600" b="1" dirty="0">
                <a:solidFill>
                  <a:srgbClr val="0000FF"/>
                </a:solidFill>
                <a:sym typeface="Symbol" panose="05050102010706020507" pitchFamily="18" charset="2"/>
              </a:rPr>
              <a:t>		</a:t>
            </a:r>
            <a:r>
              <a:rPr lang="pl-PL" sz="1600" b="1" i="1" dirty="0">
                <a:solidFill>
                  <a:srgbClr val="0000FF"/>
                </a:solidFill>
                <a:sym typeface="Symbol" panose="05050102010706020507" pitchFamily="18" charset="2"/>
              </a:rPr>
              <a:t>B</a:t>
            </a:r>
            <a:r>
              <a:rPr lang="pl-PL" sz="1600" b="1" dirty="0">
                <a:solidFill>
                  <a:srgbClr val="0000FF"/>
                </a:solidFill>
                <a:sym typeface="Symbol" panose="05050102010706020507" pitchFamily="18" charset="2"/>
              </a:rPr>
              <a:t>[</a:t>
            </a:r>
            <a:r>
              <a:rPr lang="pl-PL" sz="1600" b="1" i="1"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a:t>
            </a:r>
            <a:r>
              <a:rPr lang="en-US" sz="1600" b="1" dirty="0">
                <a:solidFill>
                  <a:srgbClr val="0000FF"/>
                </a:solidFill>
                <a:sym typeface="Symbol" panose="05050102010706020507" pitchFamily="18" charset="2"/>
              </a:rPr>
              <a:t> </a:t>
            </a:r>
            <a:r>
              <a:rPr lang="pl-PL" sz="1600" b="1" i="1" dirty="0">
                <a:solidFill>
                  <a:srgbClr val="0000FF"/>
                </a:solidFill>
                <a:sym typeface="Symbol" panose="05050102010706020507" pitchFamily="18" charset="2"/>
              </a:rPr>
              <a:t>w</a:t>
            </a:r>
            <a:r>
              <a:rPr lang="pl-PL" sz="1600" b="1" dirty="0">
                <a:solidFill>
                  <a:srgbClr val="0000FF"/>
                </a:solidFill>
                <a:sym typeface="Symbol" panose="05050102010706020507" pitchFamily="18" charset="2"/>
              </a:rPr>
              <a:t>] = </a:t>
            </a:r>
            <a:r>
              <a:rPr lang="pl-PL" sz="1600" b="1" i="1" dirty="0">
                <a:solidFill>
                  <a:srgbClr val="0000FF"/>
                </a:solidFill>
                <a:sym typeface="Symbol" panose="05050102010706020507" pitchFamily="18" charset="2"/>
              </a:rPr>
              <a:t>b</a:t>
            </a:r>
            <a:r>
              <a:rPr lang="pl-PL" sz="1600" b="1" i="1" baseline="-25000"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 + </a:t>
            </a:r>
            <a:r>
              <a:rPr lang="pl-PL" sz="1600" b="1" i="1" dirty="0">
                <a:solidFill>
                  <a:srgbClr val="0000FF"/>
                </a:solidFill>
                <a:sym typeface="Symbol" panose="05050102010706020507" pitchFamily="18" charset="2"/>
              </a:rPr>
              <a:t>B</a:t>
            </a:r>
            <a:r>
              <a:rPr lang="pl-PL" sz="1600" b="1" dirty="0">
                <a:solidFill>
                  <a:srgbClr val="0000FF"/>
                </a:solidFill>
                <a:sym typeface="Symbol" panose="05050102010706020507" pitchFamily="18" charset="2"/>
              </a:rPr>
              <a:t>[</a:t>
            </a:r>
            <a:r>
              <a:rPr lang="pl-PL" sz="1600" b="1" i="1"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  1,</a:t>
            </a:r>
            <a:r>
              <a:rPr lang="en-US" sz="1600" b="1" dirty="0">
                <a:solidFill>
                  <a:srgbClr val="0000FF"/>
                </a:solidFill>
                <a:sym typeface="Symbol" panose="05050102010706020507" pitchFamily="18" charset="2"/>
              </a:rPr>
              <a:t> </a:t>
            </a:r>
            <a:r>
              <a:rPr lang="pl-PL" sz="1600" b="1" i="1" dirty="0">
                <a:solidFill>
                  <a:srgbClr val="0000FF"/>
                </a:solidFill>
                <a:sym typeface="Symbol" panose="05050102010706020507" pitchFamily="18" charset="2"/>
              </a:rPr>
              <a:t>w</a:t>
            </a:r>
            <a:r>
              <a:rPr lang="en-US" sz="1600" b="1" i="1" dirty="0">
                <a:solidFill>
                  <a:srgbClr val="0000FF"/>
                </a:solidFill>
                <a:sym typeface="Symbol" panose="05050102010706020507" pitchFamily="18" charset="2"/>
              </a:rPr>
              <a:t> </a:t>
            </a:r>
            <a:r>
              <a:rPr lang="pl-PL" sz="1600" b="1" dirty="0">
                <a:solidFill>
                  <a:srgbClr val="0000FF"/>
                </a:solidFill>
                <a:sym typeface="Symbol" panose="05050102010706020507" pitchFamily="18" charset="2"/>
              </a:rPr>
              <a:t></a:t>
            </a:r>
            <a:r>
              <a:rPr lang="en-US" sz="1600" b="1" dirty="0">
                <a:solidFill>
                  <a:srgbClr val="0000FF"/>
                </a:solidFill>
                <a:sym typeface="Symbol" panose="05050102010706020507" pitchFamily="18" charset="2"/>
              </a:rPr>
              <a:t> </a:t>
            </a:r>
            <a:r>
              <a:rPr lang="pl-PL" sz="1600" b="1" i="1" dirty="0">
                <a:solidFill>
                  <a:srgbClr val="0000FF"/>
                </a:solidFill>
                <a:sym typeface="Symbol" panose="05050102010706020507" pitchFamily="18" charset="2"/>
              </a:rPr>
              <a:t>w</a:t>
            </a:r>
            <a:r>
              <a:rPr lang="pl-PL" sz="1600" b="1" i="1" baseline="-25000" dirty="0">
                <a:solidFill>
                  <a:srgbClr val="0000FF"/>
                </a:solidFill>
                <a:sym typeface="Symbol" panose="05050102010706020507" pitchFamily="18" charset="2"/>
              </a:rPr>
              <a:t>i</a:t>
            </a:r>
            <a:r>
              <a:rPr lang="pl-PL" sz="1600" b="1" dirty="0">
                <a:solidFill>
                  <a:srgbClr val="0000FF"/>
                </a:solidFill>
                <a:sym typeface="Symbol" panose="05050102010706020507" pitchFamily="18" charset="2"/>
              </a:rPr>
              <a:t>]</a:t>
            </a:r>
          </a:p>
          <a:p>
            <a:r>
              <a:rPr lang="pl-PL" sz="1600" dirty="0">
                <a:sym typeface="Symbol" panose="05050102010706020507" pitchFamily="18" charset="2"/>
              </a:rPr>
              <a:t>	</a:t>
            </a:r>
            <a:r>
              <a:rPr lang="pl-PL" sz="1600" b="1" dirty="0">
                <a:sym typeface="Symbol" panose="05050102010706020507" pitchFamily="18" charset="2"/>
              </a:rPr>
              <a:t>else</a:t>
            </a:r>
          </a:p>
          <a:p>
            <a:r>
              <a:rPr lang="pl-PL" sz="1600" dirty="0">
                <a:sym typeface="Symbol" panose="05050102010706020507" pitchFamily="18" charset="2"/>
              </a:rPr>
              <a:t>		</a:t>
            </a:r>
            <a:r>
              <a:rPr lang="en-US" sz="1600" i="1" dirty="0">
                <a:sym typeface="Symbol" panose="05050102010706020507" pitchFamily="18" charset="2"/>
              </a:rPr>
              <a:t> B</a:t>
            </a:r>
            <a:r>
              <a:rPr lang="en-US" sz="1600" dirty="0">
                <a:sym typeface="Symbol" panose="05050102010706020507" pitchFamily="18" charset="2"/>
              </a:rPr>
              <a:t>[</a:t>
            </a:r>
            <a:r>
              <a:rPr lang="en-US" sz="1600" i="1" dirty="0" err="1">
                <a:sym typeface="Symbol" panose="05050102010706020507" pitchFamily="18" charset="2"/>
              </a:rPr>
              <a:t>i</a:t>
            </a:r>
            <a:r>
              <a:rPr lang="en-US" sz="1600" i="1" dirty="0">
                <a:sym typeface="Symbol" panose="05050102010706020507" pitchFamily="18" charset="2"/>
              </a:rPr>
              <a:t>, w</a:t>
            </a:r>
            <a:r>
              <a:rPr lang="en-US" sz="1600" dirty="0">
                <a:sym typeface="Symbol" panose="05050102010706020507" pitchFamily="18" charset="2"/>
              </a:rPr>
              <a:t>]</a:t>
            </a:r>
            <a:r>
              <a:rPr lang="en-US" sz="1600" i="1" dirty="0">
                <a:sym typeface="Symbol" panose="05050102010706020507" pitchFamily="18" charset="2"/>
              </a:rPr>
              <a:t> </a:t>
            </a:r>
            <a:r>
              <a:rPr lang="en-US" sz="1600" dirty="0">
                <a:sym typeface="Symbol" panose="05050102010706020507" pitchFamily="18" charset="2"/>
              </a:rPr>
              <a:t>= </a:t>
            </a:r>
            <a:r>
              <a:rPr lang="en-US" sz="1600" i="1" dirty="0">
                <a:sym typeface="Symbol" panose="05050102010706020507" pitchFamily="18" charset="2"/>
              </a:rPr>
              <a:t>B</a:t>
            </a:r>
            <a:r>
              <a:rPr lang="en-US" sz="1600" dirty="0">
                <a:sym typeface="Symbol" panose="05050102010706020507" pitchFamily="18" charset="2"/>
              </a:rPr>
              <a:t>[</a:t>
            </a:r>
            <a:r>
              <a:rPr lang="en-US" sz="1600" i="1" dirty="0" err="1">
                <a:sym typeface="Symbol" panose="05050102010706020507" pitchFamily="18" charset="2"/>
              </a:rPr>
              <a:t>i</a:t>
            </a:r>
            <a:r>
              <a:rPr lang="pl-PL" sz="1600" b="1" dirty="0">
                <a:sym typeface="Symbol" panose="05050102010706020507" pitchFamily="18" charset="2"/>
              </a:rPr>
              <a:t>  </a:t>
            </a:r>
            <a:r>
              <a:rPr lang="en-US" sz="1600" dirty="0">
                <a:sym typeface="Symbol" panose="05050102010706020507" pitchFamily="18" charset="2"/>
              </a:rPr>
              <a:t>1, </a:t>
            </a:r>
            <a:r>
              <a:rPr lang="en-US" sz="1600" i="1" dirty="0">
                <a:sym typeface="Symbol" panose="05050102010706020507" pitchFamily="18" charset="2"/>
              </a:rPr>
              <a:t>w</a:t>
            </a:r>
            <a:r>
              <a:rPr lang="en-US" sz="1600" dirty="0">
                <a:sym typeface="Symbol" panose="05050102010706020507" pitchFamily="18" charset="2"/>
              </a:rPr>
              <a:t>]</a:t>
            </a:r>
          </a:p>
          <a:p>
            <a:r>
              <a:rPr lang="en-US" sz="1600" b="1" dirty="0">
                <a:sym typeface="Symbol" panose="05050102010706020507" pitchFamily="18" charset="2"/>
              </a:rPr>
              <a:t>else</a:t>
            </a:r>
          </a:p>
          <a:p>
            <a:r>
              <a:rPr lang="en-US" sz="1600" i="1" dirty="0">
                <a:sym typeface="Symbol" panose="05050102010706020507" pitchFamily="18" charset="2"/>
              </a:rPr>
              <a:t>	B</a:t>
            </a:r>
            <a:r>
              <a:rPr lang="en-US" sz="1600" dirty="0">
                <a:sym typeface="Symbol" panose="05050102010706020507" pitchFamily="18" charset="2"/>
              </a:rPr>
              <a:t>[</a:t>
            </a:r>
            <a:r>
              <a:rPr lang="en-US" sz="1600" i="1" dirty="0" err="1">
                <a:sym typeface="Symbol" panose="05050102010706020507" pitchFamily="18" charset="2"/>
              </a:rPr>
              <a:t>i</a:t>
            </a:r>
            <a:r>
              <a:rPr lang="en-US" sz="1600" i="1" dirty="0">
                <a:sym typeface="Symbol" panose="05050102010706020507" pitchFamily="18" charset="2"/>
              </a:rPr>
              <a:t>, w</a:t>
            </a:r>
            <a:r>
              <a:rPr lang="en-US" sz="1600" dirty="0">
                <a:sym typeface="Symbol" panose="05050102010706020507" pitchFamily="18" charset="2"/>
              </a:rPr>
              <a:t>]</a:t>
            </a:r>
            <a:r>
              <a:rPr lang="en-US" sz="1600" i="1" dirty="0">
                <a:sym typeface="Symbol" panose="05050102010706020507" pitchFamily="18" charset="2"/>
              </a:rPr>
              <a:t> </a:t>
            </a:r>
            <a:r>
              <a:rPr lang="en-US" sz="1600" dirty="0">
                <a:sym typeface="Symbol" panose="05050102010706020507" pitchFamily="18" charset="2"/>
              </a:rPr>
              <a:t>= </a:t>
            </a:r>
            <a:r>
              <a:rPr lang="en-US" sz="1600" i="1" dirty="0">
                <a:sym typeface="Symbol" panose="05050102010706020507" pitchFamily="18" charset="2"/>
              </a:rPr>
              <a:t>B</a:t>
            </a:r>
            <a:r>
              <a:rPr lang="en-US" sz="1600" dirty="0">
                <a:sym typeface="Symbol" panose="05050102010706020507" pitchFamily="18" charset="2"/>
              </a:rPr>
              <a:t>[</a:t>
            </a:r>
            <a:r>
              <a:rPr lang="en-US" sz="1600" i="1" dirty="0" err="1">
                <a:sym typeface="Symbol" panose="05050102010706020507" pitchFamily="18" charset="2"/>
              </a:rPr>
              <a:t>i</a:t>
            </a:r>
            <a:r>
              <a:rPr lang="pl-PL" sz="1600" b="1" dirty="0">
                <a:sym typeface="Symbol" panose="05050102010706020507" pitchFamily="18" charset="2"/>
              </a:rPr>
              <a:t>  </a:t>
            </a:r>
            <a:r>
              <a:rPr lang="en-US" sz="1600" dirty="0">
                <a:sym typeface="Symbol" panose="05050102010706020507" pitchFamily="18" charset="2"/>
              </a:rPr>
              <a:t>1, </a:t>
            </a:r>
            <a:r>
              <a:rPr lang="en-US" sz="1600" i="1" dirty="0">
                <a:sym typeface="Symbol" panose="05050102010706020507" pitchFamily="18" charset="2"/>
              </a:rPr>
              <a:t>w</a:t>
            </a:r>
            <a:r>
              <a:rPr lang="en-US" sz="1600" dirty="0">
                <a:sym typeface="Symbol" panose="05050102010706020507" pitchFamily="18" charset="2"/>
              </a:rPr>
              <a:t>]	</a:t>
            </a:r>
            <a:r>
              <a:rPr lang="en-US" sz="1600" i="1" dirty="0">
                <a:sym typeface="Symbol" panose="05050102010706020507" pitchFamily="18" charset="2"/>
              </a:rPr>
              <a:t>// </a:t>
            </a:r>
            <a:r>
              <a:rPr lang="en-US" sz="1600" i="1" dirty="0"/>
              <a:t>w</a:t>
            </a:r>
            <a:r>
              <a:rPr lang="en-US" sz="1600" i="1" baseline="-25000" dirty="0"/>
              <a:t>i</a:t>
            </a:r>
            <a:r>
              <a:rPr lang="en-US" sz="1600" i="1" dirty="0"/>
              <a:t> </a:t>
            </a:r>
            <a:r>
              <a:rPr lang="en-US" sz="1600" dirty="0">
                <a:sym typeface="Symbol" panose="05050102010706020507" pitchFamily="18" charset="2"/>
              </a:rPr>
              <a:t>&gt; </a:t>
            </a:r>
            <a:r>
              <a:rPr lang="en-US" sz="1600" i="1" dirty="0">
                <a:sym typeface="Symbol" panose="05050102010706020507" pitchFamily="18" charset="2"/>
              </a:rPr>
              <a:t>w</a:t>
            </a:r>
          </a:p>
        </p:txBody>
      </p:sp>
      <p:sp>
        <p:nvSpPr>
          <p:cNvPr id="3" name="TextBox 2"/>
          <p:cNvSpPr txBox="1"/>
          <p:nvPr/>
        </p:nvSpPr>
        <p:spPr>
          <a:xfrm>
            <a:off x="8991600" y="1295400"/>
            <a:ext cx="1371600" cy="2308324"/>
          </a:xfrm>
          <a:prstGeom prst="rect">
            <a:avLst/>
          </a:prstGeom>
          <a:noFill/>
        </p:spPr>
        <p:txBody>
          <a:bodyPr wrap="square" rtlCol="0">
            <a:spAutoFit/>
          </a:bodyPr>
          <a:lstStyle/>
          <a:p>
            <a:pPr algn="ctr"/>
            <a:r>
              <a:rPr lang="en-US" sz="2400" dirty="0"/>
              <a:t>Items:</a:t>
            </a:r>
          </a:p>
          <a:p>
            <a:r>
              <a:rPr lang="en-US" sz="2400" dirty="0"/>
              <a:t>  (</a:t>
            </a:r>
            <a:r>
              <a:rPr lang="en-US" sz="2400" i="1" dirty="0"/>
              <a:t>w</a:t>
            </a:r>
            <a:r>
              <a:rPr lang="en-US" sz="2400" i="1" baseline="-25000" dirty="0"/>
              <a:t>i</a:t>
            </a:r>
            <a:r>
              <a:rPr lang="en-US" sz="2400" dirty="0"/>
              <a:t>, </a:t>
            </a:r>
            <a:r>
              <a:rPr lang="en-US" sz="2400" i="1" dirty="0"/>
              <a:t>b</a:t>
            </a:r>
            <a:r>
              <a:rPr lang="en-US" sz="2400" i="1" baseline="-25000" dirty="0"/>
              <a:t>i</a:t>
            </a:r>
            <a:r>
              <a:rPr lang="en-US" sz="2400" dirty="0"/>
              <a:t>)</a:t>
            </a:r>
          </a:p>
          <a:p>
            <a:r>
              <a:rPr lang="en-US" sz="2400" dirty="0">
                <a:latin typeface="Times New Roman" panose="02020603050405020304" pitchFamily="18" charset="0"/>
                <a:cs typeface="Times New Roman" panose="02020603050405020304" pitchFamily="18" charset="0"/>
              </a:rPr>
              <a:t>1: (2, 3)</a:t>
            </a:r>
          </a:p>
          <a:p>
            <a:r>
              <a:rPr lang="en-US" sz="2400" dirty="0">
                <a:latin typeface="Times New Roman" panose="02020603050405020304" pitchFamily="18" charset="0"/>
                <a:cs typeface="Times New Roman" panose="02020603050405020304" pitchFamily="18" charset="0"/>
              </a:rPr>
              <a:t>2: (3, 4)</a:t>
            </a:r>
          </a:p>
          <a:p>
            <a:r>
              <a:rPr lang="en-US" sz="2400" dirty="0">
                <a:latin typeface="Times New Roman" panose="02020603050405020304" pitchFamily="18" charset="0"/>
                <a:cs typeface="Times New Roman" panose="02020603050405020304" pitchFamily="18" charset="0"/>
              </a:rPr>
              <a:t>3: (4, 5) </a:t>
            </a:r>
          </a:p>
          <a:p>
            <a:r>
              <a:rPr lang="en-US" sz="2400" dirty="0">
                <a:latin typeface="Times New Roman" panose="02020603050405020304" pitchFamily="18" charset="0"/>
                <a:cs typeface="Times New Roman" panose="02020603050405020304" pitchFamily="18" charset="0"/>
              </a:rPr>
              <a:t>4: (5, 6)</a:t>
            </a:r>
          </a:p>
        </p:txBody>
      </p:sp>
      <p:sp>
        <p:nvSpPr>
          <p:cNvPr id="8" name="TextBox 7"/>
          <p:cNvSpPr txBox="1"/>
          <p:nvPr/>
        </p:nvSpPr>
        <p:spPr>
          <a:xfrm>
            <a:off x="7315200" y="2785408"/>
            <a:ext cx="1905000" cy="1938992"/>
          </a:xfrm>
          <a:prstGeom prst="rect">
            <a:avLst/>
          </a:prstGeom>
          <a:noFill/>
        </p:spPr>
        <p:txBody>
          <a:bodyPr wrap="square" rtlCol="0">
            <a:spAutoFit/>
          </a:bodyPr>
          <a:lstStyle/>
          <a:p>
            <a:r>
              <a:rPr lang="en-US" sz="2400" i="1"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3</a:t>
            </a:r>
            <a:endParaRPr lang="pl-PL" sz="2400"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4</a:t>
            </a:r>
            <a:endParaRPr lang="pl-PL" sz="2400" dirty="0">
              <a:solidFill>
                <a:srgbClr val="FF0000"/>
              </a:solidFill>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4</a:t>
            </a:r>
            <a:endParaRPr lang="pl-PL" sz="2400"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5</a:t>
            </a:r>
            <a:endParaRPr lang="pl-PL" sz="2400"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sym typeface="Symbol" panose="05050102010706020507" pitchFamily="18" charset="2"/>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 </a:t>
            </a:r>
            <a:r>
              <a:rPr lang="pl-PL" sz="2400" i="1"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3</a:t>
            </a:r>
            <a:r>
              <a:rPr lang="pl-PL"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0</a:t>
            </a:r>
            <a:endParaRPr lang="pl-PL"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8915400" y="2060550"/>
            <a:ext cx="1295400" cy="11398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5486400" y="2785408"/>
            <a:ext cx="304800" cy="1329392"/>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590800" y="2057400"/>
            <a:ext cx="914400" cy="369332"/>
          </a:xfrm>
          <a:prstGeom prst="rect">
            <a:avLst/>
          </a:prstGeom>
          <a:noFill/>
        </p:spPr>
        <p:txBody>
          <a:bodyPr wrap="square" rtlCol="0">
            <a:spAutoFit/>
          </a:bodyPr>
          <a:lstStyle/>
          <a:p>
            <a:r>
              <a:rPr lang="en-US" i="1" dirty="0">
                <a:solidFill>
                  <a:srgbClr val="0000FF"/>
                </a:solidFill>
              </a:rPr>
              <a:t>B</a:t>
            </a:r>
            <a:r>
              <a:rPr lang="en-US" dirty="0">
                <a:solidFill>
                  <a:srgbClr val="0000FF"/>
                </a:solidFill>
              </a:rPr>
              <a:t>(</a:t>
            </a:r>
            <a:r>
              <a:rPr lang="en-US" i="1" dirty="0" err="1">
                <a:solidFill>
                  <a:srgbClr val="0000FF"/>
                </a:solidFill>
              </a:rPr>
              <a:t>i</a:t>
            </a:r>
            <a:r>
              <a:rPr lang="en-US" dirty="0">
                <a:solidFill>
                  <a:srgbClr val="0000FF"/>
                </a:solidFill>
              </a:rPr>
              <a:t>, </a:t>
            </a:r>
            <a:r>
              <a:rPr lang="en-US" i="1" dirty="0">
                <a:solidFill>
                  <a:srgbClr val="0000FF"/>
                </a:solidFill>
              </a:rPr>
              <a:t>W</a:t>
            </a:r>
            <a:r>
              <a:rPr lang="en-US" dirty="0">
                <a:solidFill>
                  <a:srgbClr val="0000FF"/>
                </a:solidFill>
              </a:rPr>
              <a:t>)</a:t>
            </a:r>
          </a:p>
        </p:txBody>
      </p:sp>
      <p:sp>
        <p:nvSpPr>
          <p:cNvPr id="5" name="Slide Number Placeholder 4"/>
          <p:cNvSpPr>
            <a:spLocks noGrp="1"/>
          </p:cNvSpPr>
          <p:nvPr>
            <p:ph type="sldNum" sz="quarter" idx="12"/>
          </p:nvPr>
        </p:nvSpPr>
        <p:spPr/>
        <p:txBody>
          <a:bodyPr/>
          <a:lstStyle/>
          <a:p>
            <a:fld id="{1A83A65E-54C3-4843-A44A-4A9122A8B46A}" type="slidenum">
              <a:rPr lang="en-US" smtClean="0"/>
              <a:pPr/>
              <a:t>29</a:t>
            </a:fld>
            <a:endParaRPr lang="en-US"/>
          </a:p>
        </p:txBody>
      </p:sp>
    </p:spTree>
    <p:extLst>
      <p:ext uri="{BB962C8B-B14F-4D97-AF65-F5344CB8AC3E}">
        <p14:creationId xmlns:p14="http://schemas.microsoft.com/office/powerpoint/2010/main" val="22807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Knapsack problem</a:t>
            </a:r>
          </a:p>
        </p:txBody>
      </p:sp>
      <p:sp>
        <p:nvSpPr>
          <p:cNvPr id="3" name="Content Placeholder 2"/>
          <p:cNvSpPr>
            <a:spLocks noGrp="1"/>
          </p:cNvSpPr>
          <p:nvPr>
            <p:ph idx="1"/>
          </p:nvPr>
        </p:nvSpPr>
        <p:spPr/>
        <p:txBody>
          <a:bodyPr/>
          <a:lstStyle/>
          <a:p>
            <a:r>
              <a:rPr lang="en-US" dirty="0"/>
              <a:t>There are two versions of the problem:</a:t>
            </a:r>
          </a:p>
          <a:p>
            <a:pPr marL="850392" lvl="1" indent="-457200">
              <a:buFont typeface="+mj-lt"/>
              <a:buAutoNum type="arabicParenR"/>
            </a:pPr>
            <a:r>
              <a:rPr lang="en-US" dirty="0"/>
              <a:t>“</a:t>
            </a:r>
            <a:r>
              <a:rPr lang="en-US" dirty="0">
                <a:latin typeface="Times New Roman" panose="02020603050405020304" pitchFamily="18" charset="0"/>
                <a:cs typeface="Times New Roman" panose="02020603050405020304" pitchFamily="18" charset="0"/>
              </a:rPr>
              <a:t>0-1</a:t>
            </a:r>
            <a:r>
              <a:rPr lang="en-US" dirty="0"/>
              <a:t> knapsack problem”</a:t>
            </a:r>
          </a:p>
          <a:p>
            <a:pPr marL="850392" lvl="1" indent="-457200">
              <a:buFont typeface="+mj-lt"/>
              <a:buAutoNum type="arabicParenR"/>
            </a:pPr>
            <a:r>
              <a:rPr lang="en-US" dirty="0"/>
              <a:t>“Fractional knapsack problem”</a:t>
            </a:r>
          </a:p>
          <a:p>
            <a:endParaRPr lang="en-US" dirty="0"/>
          </a:p>
          <a:p>
            <a:pPr marL="850392" lvl="1" indent="-457200">
              <a:buFont typeface="+mj-lt"/>
              <a:buAutoNum type="arabicParenR"/>
            </a:pPr>
            <a:r>
              <a:rPr lang="en-US" dirty="0"/>
              <a:t>Items are indivisible; you either take an item or not. Solved with </a:t>
            </a:r>
            <a:r>
              <a:rPr lang="en-US" b="1" i="1" dirty="0">
                <a:solidFill>
                  <a:srgbClr val="0000FF"/>
                </a:solidFill>
              </a:rPr>
              <a:t>dynamic programming</a:t>
            </a:r>
          </a:p>
          <a:p>
            <a:pPr marL="850392" lvl="1" indent="-457200">
              <a:buFont typeface="+mj-lt"/>
              <a:buAutoNum type="arabicParenR"/>
            </a:pPr>
            <a:r>
              <a:rPr lang="en-US" dirty="0"/>
              <a:t>Items are divisible: you can take any fraction of an item. Solved with a </a:t>
            </a:r>
            <a:r>
              <a:rPr lang="en-US" b="1" i="1" dirty="0">
                <a:solidFill>
                  <a:srgbClr val="0000FF"/>
                </a:solidFill>
              </a:rPr>
              <a:t>greedy algorithm </a:t>
            </a:r>
            <a:r>
              <a:rPr lang="en-US" b="1" i="1">
                <a:solidFill>
                  <a:srgbClr val="0000FF"/>
                </a:solidFill>
              </a:rPr>
              <a:t>(covered later)</a:t>
            </a:r>
            <a:endParaRPr lang="en-US" b="1" i="1" dirty="0">
              <a:solidFill>
                <a:srgbClr val="0000FF"/>
              </a:solidFill>
            </a:endParaRPr>
          </a:p>
        </p:txBody>
      </p:sp>
      <p:sp>
        <p:nvSpPr>
          <p:cNvPr id="4" name="Slide Number Placeholder 3"/>
          <p:cNvSpPr>
            <a:spLocks noGrp="1"/>
          </p:cNvSpPr>
          <p:nvPr>
            <p:ph type="sldNum" sz="quarter" idx="12"/>
          </p:nvPr>
        </p:nvSpPr>
        <p:spPr/>
        <p:txBody>
          <a:bodyPr/>
          <a:lstStyle/>
          <a:p>
            <a:fld id="{1A83A65E-54C3-4843-A44A-4A9122A8B46A}" type="slidenum">
              <a:rPr lang="en-US" smtClean="0"/>
              <a:pPr/>
              <a:t>3</a:t>
            </a:fld>
            <a:endParaRPr lang="en-US"/>
          </a:p>
        </p:txBody>
      </p:sp>
    </p:spTree>
    <p:extLst>
      <p:ext uri="{BB962C8B-B14F-4D97-AF65-F5344CB8AC3E}">
        <p14:creationId xmlns:p14="http://schemas.microsoft.com/office/powerpoint/2010/main" val="10831412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graphicFrame>
        <p:nvGraphicFramePr>
          <p:cNvPr id="4" name="Table 3"/>
          <p:cNvGraphicFramePr>
            <a:graphicFrameLocks noGrp="1"/>
          </p:cNvGraphicFramePr>
          <p:nvPr>
            <p:extLst>
              <p:ext uri="{D42A27DB-BD31-4B8C-83A1-F6EECF244321}">
                <p14:modId xmlns:p14="http://schemas.microsoft.com/office/powerpoint/2010/main" val="3021714472"/>
              </p:ext>
            </p:extLst>
          </p:nvPr>
        </p:nvGraphicFramePr>
        <p:xfrm>
          <a:off x="2310404" y="1752600"/>
          <a:ext cx="4776197" cy="2966720"/>
        </p:xfrm>
        <a:graphic>
          <a:graphicData uri="http://schemas.openxmlformats.org/drawingml/2006/table">
            <a:tbl>
              <a:tblPr firstRow="1" bandRow="1"/>
              <a:tblGrid>
                <a:gridCol w="465455">
                  <a:extLst>
                    <a:ext uri="{9D8B030D-6E8A-4147-A177-3AD203B41FA5}">
                      <a16:colId xmlns:a16="http://schemas.microsoft.com/office/drawing/2014/main" val="20000"/>
                    </a:ext>
                  </a:extLst>
                </a:gridCol>
                <a:gridCol w="718457">
                  <a:extLst>
                    <a:ext uri="{9D8B030D-6E8A-4147-A177-3AD203B41FA5}">
                      <a16:colId xmlns:a16="http://schemas.microsoft.com/office/drawing/2014/main" val="20001"/>
                    </a:ext>
                  </a:extLst>
                </a:gridCol>
                <a:gridCol w="718457">
                  <a:extLst>
                    <a:ext uri="{9D8B030D-6E8A-4147-A177-3AD203B41FA5}">
                      <a16:colId xmlns:a16="http://schemas.microsoft.com/office/drawing/2014/main" val="20002"/>
                    </a:ext>
                  </a:extLst>
                </a:gridCol>
                <a:gridCol w="718457">
                  <a:extLst>
                    <a:ext uri="{9D8B030D-6E8A-4147-A177-3AD203B41FA5}">
                      <a16:colId xmlns:a16="http://schemas.microsoft.com/office/drawing/2014/main" val="20003"/>
                    </a:ext>
                  </a:extLst>
                </a:gridCol>
                <a:gridCol w="718457">
                  <a:extLst>
                    <a:ext uri="{9D8B030D-6E8A-4147-A177-3AD203B41FA5}">
                      <a16:colId xmlns:a16="http://schemas.microsoft.com/office/drawing/2014/main" val="20004"/>
                    </a:ext>
                  </a:extLst>
                </a:gridCol>
                <a:gridCol w="718457">
                  <a:extLst>
                    <a:ext uri="{9D8B030D-6E8A-4147-A177-3AD203B41FA5}">
                      <a16:colId xmlns:a16="http://schemas.microsoft.com/office/drawing/2014/main" val="20005"/>
                    </a:ext>
                  </a:extLst>
                </a:gridCol>
                <a:gridCol w="718457">
                  <a:extLst>
                    <a:ext uri="{9D8B030D-6E8A-4147-A177-3AD203B41FA5}">
                      <a16:colId xmlns:a16="http://schemas.microsoft.com/office/drawing/2014/main" val="20006"/>
                    </a:ext>
                  </a:extLst>
                </a:gridCol>
              </a:tblGrid>
              <a:tr h="370840">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gridSpan="5">
                  <a:txBody>
                    <a:bodyPr/>
                    <a:lstStyle/>
                    <a:p>
                      <a:pPr algn="ctr"/>
                      <a:r>
                        <a:rPr lang="en-US" i="1" dirty="0" err="1">
                          <a:latin typeface="Times New Roman" panose="02020603050405020304" pitchFamily="18" charset="0"/>
                          <a:cs typeface="Times New Roman" panose="02020603050405020304" pitchFamily="18" charset="0"/>
                        </a:rPr>
                        <a:t>i</a:t>
                      </a:r>
                      <a:endParaRPr lang="en-US" i="1"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0</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1</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2</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3</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4</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rowSpan="6">
                  <a:txBody>
                    <a:bodyPr/>
                    <a:lstStyle/>
                    <a:p>
                      <a:pPr algn="ctr"/>
                      <a:r>
                        <a:rPr lang="en-US" i="1" dirty="0">
                          <a:latin typeface="Times New Roman" panose="02020603050405020304" pitchFamily="18" charset="0"/>
                          <a:cs typeface="Times New Roman" panose="02020603050405020304" pitchFamily="18" charset="0"/>
                        </a:rPr>
                        <a:t>W</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0</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1</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ECFF"/>
                    </a:solidFill>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0" lang="en-US" kern="120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2</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0" lang="en-US" kern="120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0" lang="en-US"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4</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b="1" kern="1200" dirty="0">
                          <a:solidFill>
                            <a:srgbClr val="FF0000"/>
                          </a:solidFill>
                          <a:latin typeface="Times New Roman" panose="02020603050405020304" pitchFamily="18" charset="0"/>
                          <a:ea typeface="+mn-ea"/>
                          <a:cs typeface="Times New Roman" panose="02020603050405020304" pitchFamily="18" charset="0"/>
                        </a:rPr>
                        <a:t>5</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ECFF"/>
                    </a:solidFill>
                  </a:tcPr>
                </a:tc>
                <a:tc>
                  <a:txBody>
                    <a:bodyPr/>
                    <a:lstStyle/>
                    <a:p>
                      <a:pPr algn="ctr"/>
                      <a:r>
                        <a:rPr kumimoji="0" lang="en-US" b="1" kern="1200" dirty="0">
                          <a:solidFill>
                            <a:srgbClr val="0000FF"/>
                          </a:solidFill>
                          <a:latin typeface="Times New Roman" panose="02020603050405020304" pitchFamily="18" charset="0"/>
                          <a:ea typeface="+mn-ea"/>
                          <a:cs typeface="Times New Roman" panose="020206030504050203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6" name="TextBox 5"/>
          <p:cNvSpPr txBox="1"/>
          <p:nvPr/>
        </p:nvSpPr>
        <p:spPr>
          <a:xfrm>
            <a:off x="3200400" y="4858942"/>
            <a:ext cx="5181600" cy="1846659"/>
          </a:xfrm>
          <a:prstGeom prst="rect">
            <a:avLst/>
          </a:prstGeom>
          <a:noFill/>
        </p:spPr>
        <p:txBody>
          <a:bodyPr wrap="square" rtlCol="0">
            <a:spAutoFit/>
          </a:bodyPr>
          <a:lstStyle/>
          <a:p>
            <a:r>
              <a:rPr lang="en-US" sz="1600" b="1" dirty="0"/>
              <a:t>if</a:t>
            </a:r>
            <a:r>
              <a:rPr lang="en-US" sz="1600" i="1" dirty="0"/>
              <a:t> </a:t>
            </a:r>
            <a:r>
              <a:rPr lang="en-US" sz="1600" b="1" i="1" dirty="0">
                <a:solidFill>
                  <a:srgbClr val="FF0000"/>
                </a:solidFill>
              </a:rPr>
              <a:t>w</a:t>
            </a:r>
            <a:r>
              <a:rPr lang="en-US" sz="1600" b="1" i="1" baseline="-25000" dirty="0">
                <a:solidFill>
                  <a:srgbClr val="FF0000"/>
                </a:solidFill>
              </a:rPr>
              <a:t>i</a:t>
            </a:r>
            <a:r>
              <a:rPr lang="en-US" sz="1600" b="1" i="1" dirty="0">
                <a:solidFill>
                  <a:srgbClr val="FF0000"/>
                </a:solidFill>
              </a:rPr>
              <a:t> </a:t>
            </a:r>
            <a:r>
              <a:rPr lang="en-US" sz="1600" b="1" dirty="0">
                <a:solidFill>
                  <a:srgbClr val="FF0000"/>
                </a:solidFill>
                <a:sym typeface="Symbol" panose="05050102010706020507" pitchFamily="18" charset="2"/>
              </a:rPr>
              <a:t> </a:t>
            </a:r>
            <a:r>
              <a:rPr lang="en-US" sz="1600" b="1" i="1" dirty="0">
                <a:solidFill>
                  <a:srgbClr val="FF0000"/>
                </a:solidFill>
                <a:sym typeface="Symbol" panose="05050102010706020507" pitchFamily="18" charset="2"/>
              </a:rPr>
              <a:t>w</a:t>
            </a:r>
            <a:r>
              <a:rPr lang="en-US" sz="1600" i="1" dirty="0">
                <a:sym typeface="Symbol" panose="05050102010706020507" pitchFamily="18" charset="2"/>
              </a:rPr>
              <a:t>	</a:t>
            </a:r>
            <a:r>
              <a:rPr lang="en-US" sz="1600" dirty="0">
                <a:sym typeface="Symbol" panose="05050102010706020507" pitchFamily="18" charset="2"/>
              </a:rPr>
              <a:t>// item </a:t>
            </a:r>
            <a:r>
              <a:rPr lang="en-US" sz="1600" i="1" dirty="0" err="1">
                <a:sym typeface="Symbol" panose="05050102010706020507" pitchFamily="18" charset="2"/>
              </a:rPr>
              <a:t>i</a:t>
            </a:r>
            <a:r>
              <a:rPr lang="en-US" sz="1600" dirty="0">
                <a:sym typeface="Symbol" panose="05050102010706020507" pitchFamily="18" charset="2"/>
              </a:rPr>
              <a:t> can be part of the solution</a:t>
            </a:r>
            <a:endParaRPr lang="en-US" sz="1600" i="1" dirty="0">
              <a:sym typeface="Symbol" panose="05050102010706020507" pitchFamily="18" charset="2"/>
            </a:endParaRPr>
          </a:p>
          <a:p>
            <a:r>
              <a:rPr lang="en-US" sz="1600" i="1" dirty="0">
                <a:sym typeface="Symbol" panose="05050102010706020507" pitchFamily="18" charset="2"/>
              </a:rPr>
              <a:t>	</a:t>
            </a:r>
            <a:r>
              <a:rPr lang="pl-PL" sz="1600" b="1" dirty="0">
                <a:sym typeface="Symbol" panose="05050102010706020507" pitchFamily="18" charset="2"/>
              </a:rPr>
              <a:t>if</a:t>
            </a:r>
            <a:r>
              <a:rPr lang="pl-PL" sz="1600" dirty="0">
                <a:sym typeface="Symbol" panose="05050102010706020507" pitchFamily="18" charset="2"/>
              </a:rPr>
              <a:t> </a:t>
            </a:r>
            <a:r>
              <a:rPr lang="pl-PL" sz="1600" i="1" dirty="0">
                <a:sym typeface="Symbol" panose="05050102010706020507" pitchFamily="18" charset="2"/>
              </a:rPr>
              <a:t>b</a:t>
            </a:r>
            <a:r>
              <a:rPr lang="pl-PL" sz="1600" i="1" baseline="-25000" dirty="0">
                <a:sym typeface="Symbol" panose="05050102010706020507" pitchFamily="18" charset="2"/>
              </a:rPr>
              <a:t>i</a:t>
            </a:r>
            <a:r>
              <a:rPr lang="pl-PL" sz="1600" dirty="0">
                <a:sym typeface="Symbol" panose="05050102010706020507" pitchFamily="18" charset="2"/>
              </a:rPr>
              <a:t> + </a:t>
            </a:r>
            <a:r>
              <a:rPr lang="pl-PL" sz="1600" i="1" dirty="0">
                <a:sym typeface="Symbol" panose="05050102010706020507" pitchFamily="18" charset="2"/>
              </a:rPr>
              <a:t>B</a:t>
            </a:r>
            <a:r>
              <a:rPr lang="pl-PL" sz="1600" dirty="0">
                <a:sym typeface="Symbol" panose="05050102010706020507" pitchFamily="18" charset="2"/>
              </a:rPr>
              <a:t>[</a:t>
            </a:r>
            <a:r>
              <a:rPr lang="pl-PL" sz="1600" i="1" dirty="0">
                <a:sym typeface="Symbol" panose="05050102010706020507" pitchFamily="18" charset="2"/>
              </a:rPr>
              <a:t>i</a:t>
            </a:r>
            <a:r>
              <a:rPr lang="pl-PL" sz="1600" b="1" dirty="0">
                <a:sym typeface="Symbol" panose="05050102010706020507" pitchFamily="18" charset="2"/>
              </a:rPr>
              <a:t>  </a:t>
            </a:r>
            <a:r>
              <a:rPr lang="pl-PL" sz="1600" dirty="0">
                <a:sym typeface="Symbol" panose="05050102010706020507" pitchFamily="18" charset="2"/>
              </a:rPr>
              <a:t>1,</a:t>
            </a:r>
            <a:r>
              <a:rPr lang="pl-PL" sz="1600" i="1" dirty="0">
                <a:sym typeface="Symbol" panose="05050102010706020507" pitchFamily="18" charset="2"/>
              </a:rPr>
              <a:t>w</a:t>
            </a:r>
            <a:r>
              <a:rPr lang="en-US" sz="1600" i="1" dirty="0">
                <a:sym typeface="Symbol" panose="05050102010706020507" pitchFamily="18" charset="2"/>
              </a:rPr>
              <a:t> </a:t>
            </a:r>
            <a:r>
              <a:rPr lang="pl-PL" sz="1600" dirty="0">
                <a:sym typeface="Symbol" panose="05050102010706020507" pitchFamily="18" charset="2"/>
              </a:rPr>
              <a:t></a:t>
            </a:r>
            <a:r>
              <a:rPr lang="en-US" sz="1600" dirty="0">
                <a:sym typeface="Symbol" panose="05050102010706020507" pitchFamily="18" charset="2"/>
              </a:rPr>
              <a:t> </a:t>
            </a:r>
            <a:r>
              <a:rPr lang="pl-PL" sz="1600" i="1" dirty="0">
                <a:sym typeface="Symbol" panose="05050102010706020507" pitchFamily="18" charset="2"/>
              </a:rPr>
              <a:t>w</a:t>
            </a:r>
            <a:r>
              <a:rPr lang="pl-PL" sz="1600" i="1" baseline="-25000" dirty="0">
                <a:sym typeface="Symbol" panose="05050102010706020507" pitchFamily="18" charset="2"/>
              </a:rPr>
              <a:t>i</a:t>
            </a:r>
            <a:r>
              <a:rPr lang="pl-PL" sz="1600" dirty="0">
                <a:sym typeface="Symbol" panose="05050102010706020507" pitchFamily="18" charset="2"/>
              </a:rPr>
              <a:t>] &gt; </a:t>
            </a:r>
            <a:r>
              <a:rPr lang="pl-PL" sz="1600" i="1" dirty="0">
                <a:sym typeface="Symbol" panose="05050102010706020507" pitchFamily="18" charset="2"/>
              </a:rPr>
              <a:t>B</a:t>
            </a:r>
            <a:r>
              <a:rPr lang="pl-PL" sz="1600" dirty="0">
                <a:sym typeface="Symbol" panose="05050102010706020507" pitchFamily="18" charset="2"/>
              </a:rPr>
              <a:t>[</a:t>
            </a:r>
            <a:r>
              <a:rPr lang="pl-PL" sz="1600" i="1" dirty="0">
                <a:sym typeface="Symbol" panose="05050102010706020507" pitchFamily="18" charset="2"/>
              </a:rPr>
              <a:t>i</a:t>
            </a:r>
            <a:r>
              <a:rPr lang="pl-PL" sz="1600" b="1" dirty="0">
                <a:sym typeface="Symbol" panose="05050102010706020507" pitchFamily="18" charset="2"/>
              </a:rPr>
              <a:t>  </a:t>
            </a:r>
            <a:r>
              <a:rPr lang="pl-PL" sz="1600" dirty="0">
                <a:sym typeface="Symbol" panose="05050102010706020507" pitchFamily="18" charset="2"/>
              </a:rPr>
              <a:t>1,</a:t>
            </a:r>
            <a:r>
              <a:rPr lang="en-US" sz="1600" dirty="0">
                <a:sym typeface="Symbol" panose="05050102010706020507" pitchFamily="18" charset="2"/>
              </a:rPr>
              <a:t> </a:t>
            </a:r>
            <a:r>
              <a:rPr lang="pl-PL" sz="1600" i="1" dirty="0">
                <a:sym typeface="Symbol" panose="05050102010706020507" pitchFamily="18" charset="2"/>
              </a:rPr>
              <a:t>w</a:t>
            </a:r>
            <a:r>
              <a:rPr lang="pl-PL" sz="1600" dirty="0">
                <a:sym typeface="Symbol" panose="05050102010706020507" pitchFamily="18" charset="2"/>
              </a:rPr>
              <a:t>]</a:t>
            </a:r>
          </a:p>
          <a:p>
            <a:r>
              <a:rPr lang="pl-PL" sz="1600" dirty="0">
                <a:sym typeface="Symbol" panose="05050102010706020507" pitchFamily="18" charset="2"/>
              </a:rPr>
              <a:t>		</a:t>
            </a:r>
            <a:r>
              <a:rPr lang="pl-PL" sz="1600" i="1" dirty="0">
                <a:sym typeface="Symbol" panose="05050102010706020507" pitchFamily="18" charset="2"/>
              </a:rPr>
              <a:t>B</a:t>
            </a:r>
            <a:r>
              <a:rPr lang="pl-PL" sz="1600" dirty="0">
                <a:sym typeface="Symbol" panose="05050102010706020507" pitchFamily="18" charset="2"/>
              </a:rPr>
              <a:t>[</a:t>
            </a:r>
            <a:r>
              <a:rPr lang="pl-PL" sz="1600" i="1" dirty="0">
                <a:sym typeface="Symbol" panose="05050102010706020507" pitchFamily="18" charset="2"/>
              </a:rPr>
              <a:t>i</a:t>
            </a:r>
            <a:r>
              <a:rPr lang="pl-PL" sz="1600" dirty="0">
                <a:sym typeface="Symbol" panose="05050102010706020507" pitchFamily="18" charset="2"/>
              </a:rPr>
              <a:t>,</a:t>
            </a:r>
            <a:r>
              <a:rPr lang="en-US" sz="1600" dirty="0">
                <a:sym typeface="Symbol" panose="05050102010706020507" pitchFamily="18" charset="2"/>
              </a:rPr>
              <a:t> </a:t>
            </a:r>
            <a:r>
              <a:rPr lang="pl-PL" sz="1600" i="1" dirty="0">
                <a:sym typeface="Symbol" panose="05050102010706020507" pitchFamily="18" charset="2"/>
              </a:rPr>
              <a:t>w</a:t>
            </a:r>
            <a:r>
              <a:rPr lang="pl-PL" sz="1600" dirty="0">
                <a:sym typeface="Symbol" panose="05050102010706020507" pitchFamily="18" charset="2"/>
              </a:rPr>
              <a:t>] = </a:t>
            </a:r>
            <a:r>
              <a:rPr lang="pl-PL" sz="1600" i="1" dirty="0">
                <a:sym typeface="Symbol" panose="05050102010706020507" pitchFamily="18" charset="2"/>
              </a:rPr>
              <a:t>b</a:t>
            </a:r>
            <a:r>
              <a:rPr lang="pl-PL" sz="1600" i="1" baseline="-25000" dirty="0">
                <a:sym typeface="Symbol" panose="05050102010706020507" pitchFamily="18" charset="2"/>
              </a:rPr>
              <a:t>i</a:t>
            </a:r>
            <a:r>
              <a:rPr lang="pl-PL" sz="1600" dirty="0">
                <a:sym typeface="Symbol" panose="05050102010706020507" pitchFamily="18" charset="2"/>
              </a:rPr>
              <a:t> + </a:t>
            </a:r>
            <a:r>
              <a:rPr lang="pl-PL" sz="1600" i="1" dirty="0">
                <a:sym typeface="Symbol" panose="05050102010706020507" pitchFamily="18" charset="2"/>
              </a:rPr>
              <a:t>B</a:t>
            </a:r>
            <a:r>
              <a:rPr lang="pl-PL" sz="1600" dirty="0">
                <a:sym typeface="Symbol" panose="05050102010706020507" pitchFamily="18" charset="2"/>
              </a:rPr>
              <a:t>[</a:t>
            </a:r>
            <a:r>
              <a:rPr lang="pl-PL" sz="1600" i="1" dirty="0">
                <a:sym typeface="Symbol" panose="05050102010706020507" pitchFamily="18" charset="2"/>
              </a:rPr>
              <a:t>i</a:t>
            </a:r>
            <a:r>
              <a:rPr lang="pl-PL" sz="1600" b="1" dirty="0">
                <a:sym typeface="Symbol" panose="05050102010706020507" pitchFamily="18" charset="2"/>
              </a:rPr>
              <a:t>  </a:t>
            </a:r>
            <a:r>
              <a:rPr lang="pl-PL" sz="1600" dirty="0">
                <a:sym typeface="Symbol" panose="05050102010706020507" pitchFamily="18" charset="2"/>
              </a:rPr>
              <a:t>1,</a:t>
            </a:r>
            <a:r>
              <a:rPr lang="en-US" sz="1600" dirty="0">
                <a:sym typeface="Symbol" panose="05050102010706020507" pitchFamily="18" charset="2"/>
              </a:rPr>
              <a:t> </a:t>
            </a:r>
            <a:r>
              <a:rPr lang="pl-PL" sz="1600" i="1" dirty="0">
                <a:sym typeface="Symbol" panose="05050102010706020507" pitchFamily="18" charset="2"/>
              </a:rPr>
              <a:t>w</a:t>
            </a:r>
            <a:r>
              <a:rPr lang="en-US" sz="1600" i="1" dirty="0">
                <a:sym typeface="Symbol" panose="05050102010706020507" pitchFamily="18" charset="2"/>
              </a:rPr>
              <a:t> </a:t>
            </a:r>
            <a:r>
              <a:rPr lang="pl-PL" sz="1600" dirty="0">
                <a:sym typeface="Symbol" panose="05050102010706020507" pitchFamily="18" charset="2"/>
              </a:rPr>
              <a:t></a:t>
            </a:r>
            <a:r>
              <a:rPr lang="en-US" sz="1600" dirty="0">
                <a:sym typeface="Symbol" panose="05050102010706020507" pitchFamily="18" charset="2"/>
              </a:rPr>
              <a:t> </a:t>
            </a:r>
            <a:r>
              <a:rPr lang="pl-PL" sz="1600" i="1" dirty="0">
                <a:sym typeface="Symbol" panose="05050102010706020507" pitchFamily="18" charset="2"/>
              </a:rPr>
              <a:t>w</a:t>
            </a:r>
            <a:r>
              <a:rPr lang="pl-PL" sz="1600" i="1" baseline="-25000" dirty="0">
                <a:sym typeface="Symbol" panose="05050102010706020507" pitchFamily="18" charset="2"/>
              </a:rPr>
              <a:t>i</a:t>
            </a:r>
            <a:r>
              <a:rPr lang="pl-PL" sz="1600" dirty="0">
                <a:sym typeface="Symbol" panose="05050102010706020507" pitchFamily="18" charset="2"/>
              </a:rPr>
              <a:t>]</a:t>
            </a:r>
          </a:p>
          <a:p>
            <a:r>
              <a:rPr lang="pl-PL" sz="1600" dirty="0">
                <a:sym typeface="Symbol" panose="05050102010706020507" pitchFamily="18" charset="2"/>
              </a:rPr>
              <a:t>	</a:t>
            </a:r>
            <a:r>
              <a:rPr lang="pl-PL" sz="1600" b="1" dirty="0">
                <a:sym typeface="Symbol" panose="05050102010706020507" pitchFamily="18" charset="2"/>
              </a:rPr>
              <a:t>else</a:t>
            </a:r>
          </a:p>
          <a:p>
            <a:r>
              <a:rPr lang="pl-PL" sz="1600" dirty="0">
                <a:sym typeface="Symbol" panose="05050102010706020507" pitchFamily="18" charset="2"/>
              </a:rPr>
              <a:t>		</a:t>
            </a:r>
            <a:r>
              <a:rPr lang="en-US" sz="1600" i="1" dirty="0">
                <a:sym typeface="Symbol" panose="05050102010706020507" pitchFamily="18" charset="2"/>
              </a:rPr>
              <a:t> </a:t>
            </a:r>
            <a:r>
              <a:rPr lang="en-US" sz="1600" b="1" i="1" dirty="0">
                <a:solidFill>
                  <a:srgbClr val="0000FF"/>
                </a:solidFill>
                <a:sym typeface="Symbol" panose="05050102010706020507" pitchFamily="18" charset="2"/>
              </a:rPr>
              <a:t>B</a:t>
            </a:r>
            <a:r>
              <a:rPr lang="en-US" sz="1600" b="1" dirty="0">
                <a:solidFill>
                  <a:srgbClr val="0000FF"/>
                </a:solidFill>
                <a:sym typeface="Symbol" panose="05050102010706020507" pitchFamily="18" charset="2"/>
              </a:rPr>
              <a:t>[</a:t>
            </a:r>
            <a:r>
              <a:rPr lang="en-US" sz="1600" b="1" i="1" dirty="0" err="1">
                <a:solidFill>
                  <a:srgbClr val="0000FF"/>
                </a:solidFill>
                <a:sym typeface="Symbol" panose="05050102010706020507" pitchFamily="18" charset="2"/>
              </a:rPr>
              <a:t>i</a:t>
            </a:r>
            <a:r>
              <a:rPr lang="en-US" sz="1600" b="1" i="1" dirty="0">
                <a:solidFill>
                  <a:srgbClr val="0000FF"/>
                </a:solidFill>
                <a:sym typeface="Symbol" panose="05050102010706020507" pitchFamily="18" charset="2"/>
              </a:rPr>
              <a:t>, w</a:t>
            </a:r>
            <a:r>
              <a:rPr lang="en-US" sz="1600" b="1" dirty="0">
                <a:solidFill>
                  <a:srgbClr val="0000FF"/>
                </a:solidFill>
                <a:sym typeface="Symbol" panose="05050102010706020507" pitchFamily="18" charset="2"/>
              </a:rPr>
              <a:t>]</a:t>
            </a:r>
            <a:r>
              <a:rPr lang="en-US" sz="1600" b="1" i="1" dirty="0">
                <a:solidFill>
                  <a:srgbClr val="0000FF"/>
                </a:solidFill>
                <a:sym typeface="Symbol" panose="05050102010706020507" pitchFamily="18" charset="2"/>
              </a:rPr>
              <a:t> </a:t>
            </a:r>
            <a:r>
              <a:rPr lang="en-US" sz="1600" b="1" dirty="0">
                <a:solidFill>
                  <a:srgbClr val="0000FF"/>
                </a:solidFill>
                <a:sym typeface="Symbol" panose="05050102010706020507" pitchFamily="18" charset="2"/>
              </a:rPr>
              <a:t>= </a:t>
            </a:r>
            <a:r>
              <a:rPr lang="en-US" sz="1600" b="1" i="1" dirty="0">
                <a:solidFill>
                  <a:srgbClr val="0000FF"/>
                </a:solidFill>
                <a:sym typeface="Symbol" panose="05050102010706020507" pitchFamily="18" charset="2"/>
              </a:rPr>
              <a:t>B</a:t>
            </a:r>
            <a:r>
              <a:rPr lang="en-US" sz="1600" b="1" dirty="0">
                <a:solidFill>
                  <a:srgbClr val="0000FF"/>
                </a:solidFill>
                <a:sym typeface="Symbol" panose="05050102010706020507" pitchFamily="18" charset="2"/>
              </a:rPr>
              <a:t>[</a:t>
            </a:r>
            <a:r>
              <a:rPr lang="en-US" sz="1600" b="1" i="1" dirty="0" err="1">
                <a:solidFill>
                  <a:srgbClr val="0000FF"/>
                </a:solidFill>
                <a:sym typeface="Symbol" panose="05050102010706020507" pitchFamily="18" charset="2"/>
              </a:rPr>
              <a:t>i</a:t>
            </a:r>
            <a:r>
              <a:rPr lang="pl-PL" sz="1600" b="1" dirty="0">
                <a:solidFill>
                  <a:srgbClr val="0000FF"/>
                </a:solidFill>
                <a:sym typeface="Symbol" panose="05050102010706020507" pitchFamily="18" charset="2"/>
              </a:rPr>
              <a:t>  </a:t>
            </a:r>
            <a:r>
              <a:rPr lang="en-US" sz="1600" b="1" dirty="0">
                <a:solidFill>
                  <a:srgbClr val="0000FF"/>
                </a:solidFill>
                <a:sym typeface="Symbol" panose="05050102010706020507" pitchFamily="18" charset="2"/>
              </a:rPr>
              <a:t>1, </a:t>
            </a:r>
            <a:r>
              <a:rPr lang="en-US" sz="1600" b="1" i="1" dirty="0">
                <a:solidFill>
                  <a:srgbClr val="0000FF"/>
                </a:solidFill>
                <a:sym typeface="Symbol" panose="05050102010706020507" pitchFamily="18" charset="2"/>
              </a:rPr>
              <a:t>w</a:t>
            </a:r>
            <a:r>
              <a:rPr lang="en-US" sz="1600" b="1" dirty="0">
                <a:solidFill>
                  <a:srgbClr val="0000FF"/>
                </a:solidFill>
                <a:sym typeface="Symbol" panose="05050102010706020507" pitchFamily="18" charset="2"/>
              </a:rPr>
              <a:t>]</a:t>
            </a:r>
          </a:p>
          <a:p>
            <a:r>
              <a:rPr lang="en-US" sz="1600" b="1" dirty="0">
                <a:sym typeface="Symbol" panose="05050102010706020507" pitchFamily="18" charset="2"/>
              </a:rPr>
              <a:t>else</a:t>
            </a:r>
          </a:p>
          <a:p>
            <a:r>
              <a:rPr lang="en-US" sz="1600" i="1" dirty="0">
                <a:sym typeface="Symbol" panose="05050102010706020507" pitchFamily="18" charset="2"/>
              </a:rPr>
              <a:t>	B</a:t>
            </a:r>
            <a:r>
              <a:rPr lang="en-US" sz="1600" dirty="0">
                <a:sym typeface="Symbol" panose="05050102010706020507" pitchFamily="18" charset="2"/>
              </a:rPr>
              <a:t>[</a:t>
            </a:r>
            <a:r>
              <a:rPr lang="en-US" sz="1600" i="1" dirty="0" err="1">
                <a:sym typeface="Symbol" panose="05050102010706020507" pitchFamily="18" charset="2"/>
              </a:rPr>
              <a:t>i</a:t>
            </a:r>
            <a:r>
              <a:rPr lang="en-US" sz="1600" i="1" dirty="0">
                <a:sym typeface="Symbol" panose="05050102010706020507" pitchFamily="18" charset="2"/>
              </a:rPr>
              <a:t>, w</a:t>
            </a:r>
            <a:r>
              <a:rPr lang="en-US" sz="1600" dirty="0">
                <a:sym typeface="Symbol" panose="05050102010706020507" pitchFamily="18" charset="2"/>
              </a:rPr>
              <a:t>]</a:t>
            </a:r>
            <a:r>
              <a:rPr lang="en-US" sz="1600" i="1" dirty="0">
                <a:sym typeface="Symbol" panose="05050102010706020507" pitchFamily="18" charset="2"/>
              </a:rPr>
              <a:t> </a:t>
            </a:r>
            <a:r>
              <a:rPr lang="en-US" sz="1600" dirty="0">
                <a:sym typeface="Symbol" panose="05050102010706020507" pitchFamily="18" charset="2"/>
              </a:rPr>
              <a:t>= </a:t>
            </a:r>
            <a:r>
              <a:rPr lang="en-US" sz="1600" i="1" dirty="0">
                <a:sym typeface="Symbol" panose="05050102010706020507" pitchFamily="18" charset="2"/>
              </a:rPr>
              <a:t>B</a:t>
            </a:r>
            <a:r>
              <a:rPr lang="en-US" sz="1600" dirty="0">
                <a:sym typeface="Symbol" panose="05050102010706020507" pitchFamily="18" charset="2"/>
              </a:rPr>
              <a:t>[</a:t>
            </a:r>
            <a:r>
              <a:rPr lang="en-US" sz="1600" i="1" dirty="0" err="1">
                <a:sym typeface="Symbol" panose="05050102010706020507" pitchFamily="18" charset="2"/>
              </a:rPr>
              <a:t>i</a:t>
            </a:r>
            <a:r>
              <a:rPr lang="pl-PL" sz="1600" b="1" dirty="0">
                <a:sym typeface="Symbol" panose="05050102010706020507" pitchFamily="18" charset="2"/>
              </a:rPr>
              <a:t>  </a:t>
            </a:r>
            <a:r>
              <a:rPr lang="en-US" sz="1600" dirty="0">
                <a:sym typeface="Symbol" panose="05050102010706020507" pitchFamily="18" charset="2"/>
              </a:rPr>
              <a:t>1, </a:t>
            </a:r>
            <a:r>
              <a:rPr lang="en-US" sz="1600" i="1" dirty="0">
                <a:sym typeface="Symbol" panose="05050102010706020507" pitchFamily="18" charset="2"/>
              </a:rPr>
              <a:t>w</a:t>
            </a:r>
            <a:r>
              <a:rPr lang="en-US" sz="1600" dirty="0">
                <a:sym typeface="Symbol" panose="05050102010706020507" pitchFamily="18" charset="2"/>
              </a:rPr>
              <a:t>]	</a:t>
            </a:r>
            <a:r>
              <a:rPr lang="en-US" sz="1600" i="1" dirty="0">
                <a:sym typeface="Symbol" panose="05050102010706020507" pitchFamily="18" charset="2"/>
              </a:rPr>
              <a:t>// </a:t>
            </a:r>
            <a:r>
              <a:rPr lang="en-US" sz="1600" i="1" dirty="0"/>
              <a:t>w</a:t>
            </a:r>
            <a:r>
              <a:rPr lang="en-US" sz="1600" i="1" baseline="-25000" dirty="0"/>
              <a:t>i</a:t>
            </a:r>
            <a:r>
              <a:rPr lang="en-US" sz="1600" i="1" dirty="0"/>
              <a:t> </a:t>
            </a:r>
            <a:r>
              <a:rPr lang="en-US" sz="1600" dirty="0">
                <a:sym typeface="Symbol" panose="05050102010706020507" pitchFamily="18" charset="2"/>
              </a:rPr>
              <a:t>&gt; </a:t>
            </a:r>
            <a:r>
              <a:rPr lang="en-US" sz="1600" i="1" dirty="0">
                <a:sym typeface="Symbol" panose="05050102010706020507" pitchFamily="18" charset="2"/>
              </a:rPr>
              <a:t>w</a:t>
            </a:r>
          </a:p>
        </p:txBody>
      </p:sp>
      <p:sp>
        <p:nvSpPr>
          <p:cNvPr id="3" name="TextBox 2"/>
          <p:cNvSpPr txBox="1"/>
          <p:nvPr/>
        </p:nvSpPr>
        <p:spPr>
          <a:xfrm>
            <a:off x="8991600" y="1295400"/>
            <a:ext cx="1371600" cy="2308324"/>
          </a:xfrm>
          <a:prstGeom prst="rect">
            <a:avLst/>
          </a:prstGeom>
          <a:noFill/>
        </p:spPr>
        <p:txBody>
          <a:bodyPr wrap="square" rtlCol="0">
            <a:spAutoFit/>
          </a:bodyPr>
          <a:lstStyle/>
          <a:p>
            <a:pPr algn="ctr"/>
            <a:r>
              <a:rPr lang="en-US" sz="2400" dirty="0"/>
              <a:t>Items:</a:t>
            </a:r>
          </a:p>
          <a:p>
            <a:r>
              <a:rPr lang="en-US" sz="2400" dirty="0"/>
              <a:t>  (</a:t>
            </a:r>
            <a:r>
              <a:rPr lang="en-US" sz="2400" i="1" dirty="0"/>
              <a:t>w</a:t>
            </a:r>
            <a:r>
              <a:rPr lang="en-US" sz="2400" i="1" baseline="-25000" dirty="0"/>
              <a:t>i</a:t>
            </a:r>
            <a:r>
              <a:rPr lang="en-US" sz="2400" dirty="0"/>
              <a:t>, </a:t>
            </a:r>
            <a:r>
              <a:rPr lang="en-US" sz="2400" i="1" dirty="0"/>
              <a:t>b</a:t>
            </a:r>
            <a:r>
              <a:rPr lang="en-US" sz="2400" i="1" baseline="-25000" dirty="0"/>
              <a:t>i</a:t>
            </a:r>
            <a:r>
              <a:rPr lang="en-US" sz="2400" dirty="0"/>
              <a:t>)</a:t>
            </a:r>
          </a:p>
          <a:p>
            <a:r>
              <a:rPr lang="en-US" sz="2400" dirty="0">
                <a:latin typeface="Times New Roman" panose="02020603050405020304" pitchFamily="18" charset="0"/>
                <a:cs typeface="Times New Roman" panose="02020603050405020304" pitchFamily="18" charset="0"/>
              </a:rPr>
              <a:t>1: (2, 3)</a:t>
            </a:r>
          </a:p>
          <a:p>
            <a:r>
              <a:rPr lang="en-US" sz="2400" dirty="0">
                <a:latin typeface="Times New Roman" panose="02020603050405020304" pitchFamily="18" charset="0"/>
                <a:cs typeface="Times New Roman" panose="02020603050405020304" pitchFamily="18" charset="0"/>
              </a:rPr>
              <a:t>2: (3, 4)</a:t>
            </a:r>
          </a:p>
          <a:p>
            <a:r>
              <a:rPr lang="en-US" sz="2400" dirty="0">
                <a:latin typeface="Times New Roman" panose="02020603050405020304" pitchFamily="18" charset="0"/>
                <a:cs typeface="Times New Roman" panose="02020603050405020304" pitchFamily="18" charset="0"/>
              </a:rPr>
              <a:t>3: (4, 5) </a:t>
            </a:r>
          </a:p>
          <a:p>
            <a:r>
              <a:rPr lang="en-US" sz="2400" dirty="0">
                <a:latin typeface="Times New Roman" panose="02020603050405020304" pitchFamily="18" charset="0"/>
                <a:cs typeface="Times New Roman" panose="02020603050405020304" pitchFamily="18" charset="0"/>
              </a:rPr>
              <a:t>4: (5, 6)</a:t>
            </a:r>
          </a:p>
        </p:txBody>
      </p:sp>
      <p:sp>
        <p:nvSpPr>
          <p:cNvPr id="8" name="TextBox 7"/>
          <p:cNvSpPr txBox="1"/>
          <p:nvPr/>
        </p:nvSpPr>
        <p:spPr>
          <a:xfrm>
            <a:off x="7315200" y="2785408"/>
            <a:ext cx="1905000" cy="1938992"/>
          </a:xfrm>
          <a:prstGeom prst="rect">
            <a:avLst/>
          </a:prstGeom>
          <a:noFill/>
        </p:spPr>
        <p:txBody>
          <a:bodyPr wrap="square" rtlCol="0">
            <a:spAutoFit/>
          </a:bodyPr>
          <a:lstStyle/>
          <a:p>
            <a:r>
              <a:rPr lang="en-US" sz="2400" i="1"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3</a:t>
            </a:r>
            <a:endParaRPr lang="pl-PL" sz="2400"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5</a:t>
            </a:r>
            <a:endParaRPr lang="pl-PL" sz="2400" dirty="0">
              <a:solidFill>
                <a:srgbClr val="FF0000"/>
              </a:solidFill>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4</a:t>
            </a:r>
            <a:endParaRPr lang="pl-PL" sz="2400"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5</a:t>
            </a:r>
            <a:endParaRPr lang="pl-PL" sz="2400"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sym typeface="Symbol" panose="05050102010706020507" pitchFamily="18" charset="2"/>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 </a:t>
            </a:r>
            <a:r>
              <a:rPr lang="pl-PL" sz="2400" i="1"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3</a:t>
            </a:r>
            <a:r>
              <a:rPr lang="pl-PL"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1</a:t>
            </a:r>
            <a:endParaRPr lang="pl-PL"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8915400" y="2060550"/>
            <a:ext cx="1295400" cy="11398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5486400" y="4536831"/>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90800" y="2057400"/>
            <a:ext cx="914400" cy="369332"/>
          </a:xfrm>
          <a:prstGeom prst="rect">
            <a:avLst/>
          </a:prstGeom>
          <a:noFill/>
        </p:spPr>
        <p:txBody>
          <a:bodyPr wrap="square" rtlCol="0">
            <a:spAutoFit/>
          </a:bodyPr>
          <a:lstStyle/>
          <a:p>
            <a:r>
              <a:rPr lang="en-US" i="1" dirty="0">
                <a:solidFill>
                  <a:srgbClr val="0000FF"/>
                </a:solidFill>
              </a:rPr>
              <a:t>B</a:t>
            </a:r>
            <a:r>
              <a:rPr lang="en-US" dirty="0">
                <a:solidFill>
                  <a:srgbClr val="0000FF"/>
                </a:solidFill>
              </a:rPr>
              <a:t>(</a:t>
            </a:r>
            <a:r>
              <a:rPr lang="en-US" i="1" dirty="0" err="1">
                <a:solidFill>
                  <a:srgbClr val="0000FF"/>
                </a:solidFill>
              </a:rPr>
              <a:t>i</a:t>
            </a:r>
            <a:r>
              <a:rPr lang="en-US" dirty="0">
                <a:solidFill>
                  <a:srgbClr val="0000FF"/>
                </a:solidFill>
              </a:rPr>
              <a:t>, </a:t>
            </a:r>
            <a:r>
              <a:rPr lang="en-US" i="1" dirty="0">
                <a:solidFill>
                  <a:srgbClr val="0000FF"/>
                </a:solidFill>
              </a:rPr>
              <a:t>W</a:t>
            </a:r>
            <a:r>
              <a:rPr lang="en-US" dirty="0">
                <a:solidFill>
                  <a:srgbClr val="0000FF"/>
                </a:solidFill>
              </a:rPr>
              <a:t>)</a:t>
            </a:r>
          </a:p>
        </p:txBody>
      </p:sp>
      <p:sp>
        <p:nvSpPr>
          <p:cNvPr id="5" name="Slide Number Placeholder 4"/>
          <p:cNvSpPr>
            <a:spLocks noGrp="1"/>
          </p:cNvSpPr>
          <p:nvPr>
            <p:ph type="sldNum" sz="quarter" idx="12"/>
          </p:nvPr>
        </p:nvSpPr>
        <p:spPr/>
        <p:txBody>
          <a:bodyPr/>
          <a:lstStyle/>
          <a:p>
            <a:fld id="{1A83A65E-54C3-4843-A44A-4A9122A8B46A}" type="slidenum">
              <a:rPr lang="en-US" smtClean="0"/>
              <a:pPr/>
              <a:t>30</a:t>
            </a:fld>
            <a:endParaRPr lang="en-US"/>
          </a:p>
        </p:txBody>
      </p:sp>
    </p:spTree>
    <p:extLst>
      <p:ext uri="{BB962C8B-B14F-4D97-AF65-F5344CB8AC3E}">
        <p14:creationId xmlns:p14="http://schemas.microsoft.com/office/powerpoint/2010/main" val="4119732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graphicFrame>
        <p:nvGraphicFramePr>
          <p:cNvPr id="4" name="Table 3"/>
          <p:cNvGraphicFramePr>
            <a:graphicFrameLocks noGrp="1"/>
          </p:cNvGraphicFramePr>
          <p:nvPr>
            <p:extLst>
              <p:ext uri="{D42A27DB-BD31-4B8C-83A1-F6EECF244321}">
                <p14:modId xmlns:p14="http://schemas.microsoft.com/office/powerpoint/2010/main" val="2264903083"/>
              </p:ext>
            </p:extLst>
          </p:nvPr>
        </p:nvGraphicFramePr>
        <p:xfrm>
          <a:off x="2310404" y="1752600"/>
          <a:ext cx="4776197" cy="2966720"/>
        </p:xfrm>
        <a:graphic>
          <a:graphicData uri="http://schemas.openxmlformats.org/drawingml/2006/table">
            <a:tbl>
              <a:tblPr firstRow="1" bandRow="1"/>
              <a:tblGrid>
                <a:gridCol w="465455">
                  <a:extLst>
                    <a:ext uri="{9D8B030D-6E8A-4147-A177-3AD203B41FA5}">
                      <a16:colId xmlns:a16="http://schemas.microsoft.com/office/drawing/2014/main" val="20000"/>
                    </a:ext>
                  </a:extLst>
                </a:gridCol>
                <a:gridCol w="718457">
                  <a:extLst>
                    <a:ext uri="{9D8B030D-6E8A-4147-A177-3AD203B41FA5}">
                      <a16:colId xmlns:a16="http://schemas.microsoft.com/office/drawing/2014/main" val="20001"/>
                    </a:ext>
                  </a:extLst>
                </a:gridCol>
                <a:gridCol w="718457">
                  <a:extLst>
                    <a:ext uri="{9D8B030D-6E8A-4147-A177-3AD203B41FA5}">
                      <a16:colId xmlns:a16="http://schemas.microsoft.com/office/drawing/2014/main" val="20002"/>
                    </a:ext>
                  </a:extLst>
                </a:gridCol>
                <a:gridCol w="718457">
                  <a:extLst>
                    <a:ext uri="{9D8B030D-6E8A-4147-A177-3AD203B41FA5}">
                      <a16:colId xmlns:a16="http://schemas.microsoft.com/office/drawing/2014/main" val="20003"/>
                    </a:ext>
                  </a:extLst>
                </a:gridCol>
                <a:gridCol w="718457">
                  <a:extLst>
                    <a:ext uri="{9D8B030D-6E8A-4147-A177-3AD203B41FA5}">
                      <a16:colId xmlns:a16="http://schemas.microsoft.com/office/drawing/2014/main" val="20004"/>
                    </a:ext>
                  </a:extLst>
                </a:gridCol>
                <a:gridCol w="718457">
                  <a:extLst>
                    <a:ext uri="{9D8B030D-6E8A-4147-A177-3AD203B41FA5}">
                      <a16:colId xmlns:a16="http://schemas.microsoft.com/office/drawing/2014/main" val="20005"/>
                    </a:ext>
                  </a:extLst>
                </a:gridCol>
                <a:gridCol w="718457">
                  <a:extLst>
                    <a:ext uri="{9D8B030D-6E8A-4147-A177-3AD203B41FA5}">
                      <a16:colId xmlns:a16="http://schemas.microsoft.com/office/drawing/2014/main" val="20006"/>
                    </a:ext>
                  </a:extLst>
                </a:gridCol>
              </a:tblGrid>
              <a:tr h="370840">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gridSpan="5">
                  <a:txBody>
                    <a:bodyPr/>
                    <a:lstStyle/>
                    <a:p>
                      <a:pPr algn="ctr"/>
                      <a:r>
                        <a:rPr lang="en-US" i="1" dirty="0" err="1">
                          <a:latin typeface="Times New Roman" panose="02020603050405020304" pitchFamily="18" charset="0"/>
                          <a:cs typeface="Times New Roman" panose="02020603050405020304" pitchFamily="18" charset="0"/>
                        </a:rPr>
                        <a:t>i</a:t>
                      </a:r>
                      <a:endParaRPr lang="en-US" i="1"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0</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1</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2</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3</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4</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rowSpan="6">
                  <a:txBody>
                    <a:bodyPr/>
                    <a:lstStyle/>
                    <a:p>
                      <a:pPr algn="ctr"/>
                      <a:r>
                        <a:rPr lang="en-US" i="1" dirty="0">
                          <a:latin typeface="Times New Roman" panose="02020603050405020304" pitchFamily="18" charset="0"/>
                          <a:cs typeface="Times New Roman" panose="02020603050405020304" pitchFamily="18" charset="0"/>
                        </a:rPr>
                        <a:t>W</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0</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b="1" kern="1200" dirty="0">
                          <a:solidFill>
                            <a:srgbClr val="FF0000"/>
                          </a:solidFill>
                          <a:latin typeface="Times New Roman" panose="02020603050405020304" pitchFamily="18" charset="0"/>
                          <a:ea typeface="+mn-ea"/>
                          <a:cs typeface="Times New Roman" panose="02020603050405020304" pitchFamily="18" charset="0"/>
                        </a:rPr>
                        <a:t>1</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ECFF"/>
                    </a:solidFill>
                  </a:tcPr>
                </a:tc>
                <a:tc>
                  <a:txBody>
                    <a:bodyPr/>
                    <a:lstStyle/>
                    <a:p>
                      <a:pPr algn="ctr"/>
                      <a:r>
                        <a:rPr kumimoji="0" lang="en-US" b="1" kern="1200" dirty="0">
                          <a:solidFill>
                            <a:srgbClr val="0000FF"/>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b="1" kern="1200" dirty="0">
                          <a:solidFill>
                            <a:srgbClr val="FF0000"/>
                          </a:solidFill>
                          <a:latin typeface="Times New Roman" panose="02020603050405020304" pitchFamily="18" charset="0"/>
                          <a:ea typeface="+mn-ea"/>
                          <a:cs typeface="Times New Roman" panose="02020603050405020304" pitchFamily="18" charset="0"/>
                        </a:rPr>
                        <a:t>2</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ECFF"/>
                    </a:solidFill>
                  </a:tcPr>
                </a:tc>
                <a:tc>
                  <a:txBody>
                    <a:bodyPr/>
                    <a:lstStyle/>
                    <a:p>
                      <a:pPr algn="ctr"/>
                      <a:r>
                        <a:rPr kumimoji="0" lang="en-US" b="1" kern="1200" dirty="0">
                          <a:solidFill>
                            <a:srgbClr val="0000FF"/>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b="1" kern="1200" dirty="0">
                          <a:solidFill>
                            <a:srgbClr val="FF0000"/>
                          </a:solidFill>
                          <a:latin typeface="Times New Roman" panose="02020603050405020304" pitchFamily="18" charset="0"/>
                          <a:ea typeface="+mn-ea"/>
                          <a:cs typeface="Times New Roman" panose="02020603050405020304" pitchFamily="18" charset="0"/>
                        </a:rPr>
                        <a:t>3</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ECFF"/>
                    </a:solidFill>
                  </a:tcPr>
                </a:tc>
                <a:tc>
                  <a:txBody>
                    <a:bodyPr/>
                    <a:lstStyle/>
                    <a:p>
                      <a:pPr algn="ctr"/>
                      <a:r>
                        <a:rPr kumimoji="0" lang="en-US" b="1" kern="1200" dirty="0">
                          <a:solidFill>
                            <a:srgbClr val="0000FF"/>
                          </a:solidFill>
                          <a:latin typeface="Times New Roman" panose="02020603050405020304" pitchFamily="18" charset="0"/>
                          <a:ea typeface="+mn-ea"/>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b="1" kern="1200" dirty="0">
                          <a:solidFill>
                            <a:srgbClr val="FF0000"/>
                          </a:solidFill>
                          <a:latin typeface="Times New Roman" panose="02020603050405020304" pitchFamily="18" charset="0"/>
                          <a:ea typeface="+mn-ea"/>
                          <a:cs typeface="Times New Roman" panose="02020603050405020304" pitchFamily="18" charset="0"/>
                        </a:rPr>
                        <a:t>4</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ECFF"/>
                    </a:solidFill>
                  </a:tcPr>
                </a:tc>
                <a:tc>
                  <a:txBody>
                    <a:bodyPr/>
                    <a:lstStyle/>
                    <a:p>
                      <a:pPr algn="ctr"/>
                      <a:r>
                        <a:rPr kumimoji="0" lang="en-US" b="1" kern="1200" dirty="0">
                          <a:solidFill>
                            <a:srgbClr val="0000FF"/>
                          </a:solidFill>
                          <a:latin typeface="Times New Roman" panose="02020603050405020304" pitchFamily="18" charset="0"/>
                          <a:ea typeface="+mn-ea"/>
                          <a:cs typeface="Times New Roman" panose="020206030504050203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5</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0" lang="en-US"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6" name="TextBox 5"/>
          <p:cNvSpPr txBox="1"/>
          <p:nvPr/>
        </p:nvSpPr>
        <p:spPr>
          <a:xfrm>
            <a:off x="3200400" y="4858942"/>
            <a:ext cx="5181600" cy="1846659"/>
          </a:xfrm>
          <a:prstGeom prst="rect">
            <a:avLst/>
          </a:prstGeom>
          <a:noFill/>
        </p:spPr>
        <p:txBody>
          <a:bodyPr wrap="square" rtlCol="0">
            <a:spAutoFit/>
          </a:bodyPr>
          <a:lstStyle/>
          <a:p>
            <a:r>
              <a:rPr lang="en-US" sz="1600" b="1" dirty="0"/>
              <a:t>if</a:t>
            </a:r>
            <a:r>
              <a:rPr lang="en-US" sz="1600" i="1" dirty="0"/>
              <a:t> w</a:t>
            </a:r>
            <a:r>
              <a:rPr lang="en-US" sz="1600" i="1" baseline="-25000" dirty="0"/>
              <a:t>i</a:t>
            </a:r>
            <a:r>
              <a:rPr lang="en-US" sz="1600" i="1" dirty="0"/>
              <a:t> </a:t>
            </a:r>
            <a:r>
              <a:rPr lang="en-US" sz="1600" dirty="0">
                <a:sym typeface="Symbol" panose="05050102010706020507" pitchFamily="18" charset="2"/>
              </a:rPr>
              <a:t> </a:t>
            </a:r>
            <a:r>
              <a:rPr lang="en-US" sz="1600" i="1" dirty="0">
                <a:sym typeface="Symbol" panose="05050102010706020507" pitchFamily="18" charset="2"/>
              </a:rPr>
              <a:t>w	</a:t>
            </a:r>
            <a:r>
              <a:rPr lang="en-US" sz="1600" dirty="0">
                <a:sym typeface="Symbol" panose="05050102010706020507" pitchFamily="18" charset="2"/>
              </a:rPr>
              <a:t>// item </a:t>
            </a:r>
            <a:r>
              <a:rPr lang="en-US" sz="1600" i="1" dirty="0" err="1">
                <a:sym typeface="Symbol" panose="05050102010706020507" pitchFamily="18" charset="2"/>
              </a:rPr>
              <a:t>i</a:t>
            </a:r>
            <a:r>
              <a:rPr lang="en-US" sz="1600" dirty="0">
                <a:sym typeface="Symbol" panose="05050102010706020507" pitchFamily="18" charset="2"/>
              </a:rPr>
              <a:t> can be part of the solution</a:t>
            </a:r>
            <a:endParaRPr lang="en-US" sz="1600" i="1" dirty="0">
              <a:sym typeface="Symbol" panose="05050102010706020507" pitchFamily="18" charset="2"/>
            </a:endParaRPr>
          </a:p>
          <a:p>
            <a:r>
              <a:rPr lang="en-US" sz="1600" i="1" dirty="0">
                <a:sym typeface="Symbol" panose="05050102010706020507" pitchFamily="18" charset="2"/>
              </a:rPr>
              <a:t>	</a:t>
            </a:r>
            <a:r>
              <a:rPr lang="pl-PL" sz="1600" b="1" dirty="0">
                <a:sym typeface="Symbol" panose="05050102010706020507" pitchFamily="18" charset="2"/>
              </a:rPr>
              <a:t>if</a:t>
            </a:r>
            <a:r>
              <a:rPr lang="pl-PL" sz="1600" dirty="0">
                <a:sym typeface="Symbol" panose="05050102010706020507" pitchFamily="18" charset="2"/>
              </a:rPr>
              <a:t> </a:t>
            </a:r>
            <a:r>
              <a:rPr lang="pl-PL" sz="1600" i="1" dirty="0">
                <a:sym typeface="Symbol" panose="05050102010706020507" pitchFamily="18" charset="2"/>
              </a:rPr>
              <a:t>b</a:t>
            </a:r>
            <a:r>
              <a:rPr lang="pl-PL" sz="1600" i="1" baseline="-25000" dirty="0">
                <a:sym typeface="Symbol" panose="05050102010706020507" pitchFamily="18" charset="2"/>
              </a:rPr>
              <a:t>i</a:t>
            </a:r>
            <a:r>
              <a:rPr lang="pl-PL" sz="1600" dirty="0">
                <a:sym typeface="Symbol" panose="05050102010706020507" pitchFamily="18" charset="2"/>
              </a:rPr>
              <a:t> + </a:t>
            </a:r>
            <a:r>
              <a:rPr lang="pl-PL" sz="1600" i="1" dirty="0">
                <a:sym typeface="Symbol" panose="05050102010706020507" pitchFamily="18" charset="2"/>
              </a:rPr>
              <a:t>B</a:t>
            </a:r>
            <a:r>
              <a:rPr lang="pl-PL" sz="1600" dirty="0">
                <a:sym typeface="Symbol" panose="05050102010706020507" pitchFamily="18" charset="2"/>
              </a:rPr>
              <a:t>[</a:t>
            </a:r>
            <a:r>
              <a:rPr lang="pl-PL" sz="1600" i="1" dirty="0">
                <a:sym typeface="Symbol" panose="05050102010706020507" pitchFamily="18" charset="2"/>
              </a:rPr>
              <a:t>i</a:t>
            </a:r>
            <a:r>
              <a:rPr lang="pl-PL" sz="1600" b="1" dirty="0">
                <a:solidFill>
                  <a:srgbClr val="0000FF"/>
                </a:solidFill>
                <a:sym typeface="Symbol" panose="05050102010706020507" pitchFamily="18" charset="2"/>
              </a:rPr>
              <a:t>  </a:t>
            </a:r>
            <a:r>
              <a:rPr lang="pl-PL" sz="1600" dirty="0">
                <a:sym typeface="Symbol" panose="05050102010706020507" pitchFamily="18" charset="2"/>
              </a:rPr>
              <a:t>1,</a:t>
            </a:r>
            <a:r>
              <a:rPr lang="pl-PL" sz="1600" i="1" dirty="0">
                <a:sym typeface="Symbol" panose="05050102010706020507" pitchFamily="18" charset="2"/>
              </a:rPr>
              <a:t>w</a:t>
            </a:r>
            <a:r>
              <a:rPr lang="en-US" sz="1600" i="1" dirty="0">
                <a:sym typeface="Symbol" panose="05050102010706020507" pitchFamily="18" charset="2"/>
              </a:rPr>
              <a:t> </a:t>
            </a:r>
            <a:r>
              <a:rPr lang="pl-PL" sz="1600" dirty="0">
                <a:sym typeface="Symbol" panose="05050102010706020507" pitchFamily="18" charset="2"/>
              </a:rPr>
              <a:t></a:t>
            </a:r>
            <a:r>
              <a:rPr lang="en-US" sz="1600" dirty="0">
                <a:sym typeface="Symbol" panose="05050102010706020507" pitchFamily="18" charset="2"/>
              </a:rPr>
              <a:t> </a:t>
            </a:r>
            <a:r>
              <a:rPr lang="pl-PL" sz="1600" i="1" dirty="0">
                <a:sym typeface="Symbol" panose="05050102010706020507" pitchFamily="18" charset="2"/>
              </a:rPr>
              <a:t>w</a:t>
            </a:r>
            <a:r>
              <a:rPr lang="pl-PL" sz="1600" i="1" baseline="-25000" dirty="0">
                <a:sym typeface="Symbol" panose="05050102010706020507" pitchFamily="18" charset="2"/>
              </a:rPr>
              <a:t>i</a:t>
            </a:r>
            <a:r>
              <a:rPr lang="pl-PL" sz="1600" dirty="0">
                <a:sym typeface="Symbol" panose="05050102010706020507" pitchFamily="18" charset="2"/>
              </a:rPr>
              <a:t>] &gt; </a:t>
            </a:r>
            <a:r>
              <a:rPr lang="pl-PL" sz="1600" i="1" dirty="0">
                <a:sym typeface="Symbol" panose="05050102010706020507" pitchFamily="18" charset="2"/>
              </a:rPr>
              <a:t>B</a:t>
            </a:r>
            <a:r>
              <a:rPr lang="pl-PL" sz="1600" dirty="0">
                <a:sym typeface="Symbol" panose="05050102010706020507" pitchFamily="18" charset="2"/>
              </a:rPr>
              <a:t>[</a:t>
            </a:r>
            <a:r>
              <a:rPr lang="pl-PL" sz="1600" i="1" dirty="0">
                <a:sym typeface="Symbol" panose="05050102010706020507" pitchFamily="18" charset="2"/>
              </a:rPr>
              <a:t>i</a:t>
            </a:r>
            <a:r>
              <a:rPr lang="pl-PL" sz="1600" b="1" dirty="0">
                <a:solidFill>
                  <a:srgbClr val="0000FF"/>
                </a:solidFill>
                <a:sym typeface="Symbol" panose="05050102010706020507" pitchFamily="18" charset="2"/>
              </a:rPr>
              <a:t>  </a:t>
            </a:r>
            <a:r>
              <a:rPr lang="pl-PL" sz="1600" dirty="0">
                <a:sym typeface="Symbol" panose="05050102010706020507" pitchFamily="18" charset="2"/>
              </a:rPr>
              <a:t>1,</a:t>
            </a:r>
            <a:r>
              <a:rPr lang="en-US" sz="1600" dirty="0">
                <a:sym typeface="Symbol" panose="05050102010706020507" pitchFamily="18" charset="2"/>
              </a:rPr>
              <a:t> </a:t>
            </a:r>
            <a:r>
              <a:rPr lang="pl-PL" sz="1600" i="1" dirty="0">
                <a:sym typeface="Symbol" panose="05050102010706020507" pitchFamily="18" charset="2"/>
              </a:rPr>
              <a:t>w</a:t>
            </a:r>
            <a:r>
              <a:rPr lang="pl-PL" sz="1600" dirty="0">
                <a:sym typeface="Symbol" panose="05050102010706020507" pitchFamily="18" charset="2"/>
              </a:rPr>
              <a:t>]</a:t>
            </a:r>
          </a:p>
          <a:p>
            <a:r>
              <a:rPr lang="pl-PL" sz="1600" dirty="0">
                <a:sym typeface="Symbol" panose="05050102010706020507" pitchFamily="18" charset="2"/>
              </a:rPr>
              <a:t>		</a:t>
            </a:r>
            <a:r>
              <a:rPr lang="pl-PL" sz="1600" i="1" dirty="0">
                <a:sym typeface="Symbol" panose="05050102010706020507" pitchFamily="18" charset="2"/>
              </a:rPr>
              <a:t>B</a:t>
            </a:r>
            <a:r>
              <a:rPr lang="pl-PL" sz="1600" dirty="0">
                <a:sym typeface="Symbol" panose="05050102010706020507" pitchFamily="18" charset="2"/>
              </a:rPr>
              <a:t>[</a:t>
            </a:r>
            <a:r>
              <a:rPr lang="pl-PL" sz="1600" i="1" dirty="0">
                <a:sym typeface="Symbol" panose="05050102010706020507" pitchFamily="18" charset="2"/>
              </a:rPr>
              <a:t>i</a:t>
            </a:r>
            <a:r>
              <a:rPr lang="pl-PL" sz="1600" dirty="0">
                <a:sym typeface="Symbol" panose="05050102010706020507" pitchFamily="18" charset="2"/>
              </a:rPr>
              <a:t>,</a:t>
            </a:r>
            <a:r>
              <a:rPr lang="en-US" sz="1600" dirty="0">
                <a:sym typeface="Symbol" panose="05050102010706020507" pitchFamily="18" charset="2"/>
              </a:rPr>
              <a:t> </a:t>
            </a:r>
            <a:r>
              <a:rPr lang="pl-PL" sz="1600" i="1" dirty="0">
                <a:sym typeface="Symbol" panose="05050102010706020507" pitchFamily="18" charset="2"/>
              </a:rPr>
              <a:t>w</a:t>
            </a:r>
            <a:r>
              <a:rPr lang="pl-PL" sz="1600" dirty="0">
                <a:sym typeface="Symbol" panose="05050102010706020507" pitchFamily="18" charset="2"/>
              </a:rPr>
              <a:t>] = </a:t>
            </a:r>
            <a:r>
              <a:rPr lang="pl-PL" sz="1600" i="1" dirty="0">
                <a:sym typeface="Symbol" panose="05050102010706020507" pitchFamily="18" charset="2"/>
              </a:rPr>
              <a:t>b</a:t>
            </a:r>
            <a:r>
              <a:rPr lang="pl-PL" sz="1600" i="1" baseline="-25000" dirty="0">
                <a:sym typeface="Symbol" panose="05050102010706020507" pitchFamily="18" charset="2"/>
              </a:rPr>
              <a:t>i</a:t>
            </a:r>
            <a:r>
              <a:rPr lang="pl-PL" sz="1600" dirty="0">
                <a:sym typeface="Symbol" panose="05050102010706020507" pitchFamily="18" charset="2"/>
              </a:rPr>
              <a:t> + </a:t>
            </a:r>
            <a:r>
              <a:rPr lang="pl-PL" sz="1600" i="1" dirty="0">
                <a:sym typeface="Symbol" panose="05050102010706020507" pitchFamily="18" charset="2"/>
              </a:rPr>
              <a:t>B</a:t>
            </a:r>
            <a:r>
              <a:rPr lang="pl-PL" sz="1600" dirty="0">
                <a:sym typeface="Symbol" panose="05050102010706020507" pitchFamily="18" charset="2"/>
              </a:rPr>
              <a:t>[</a:t>
            </a:r>
            <a:r>
              <a:rPr lang="pl-PL" sz="1600" i="1" dirty="0">
                <a:sym typeface="Symbol" panose="05050102010706020507" pitchFamily="18" charset="2"/>
              </a:rPr>
              <a:t>i</a:t>
            </a:r>
            <a:r>
              <a:rPr lang="pl-PL" sz="1600" b="1" dirty="0">
                <a:solidFill>
                  <a:srgbClr val="0000FF"/>
                </a:solidFill>
                <a:sym typeface="Symbol" panose="05050102010706020507" pitchFamily="18" charset="2"/>
              </a:rPr>
              <a:t>  </a:t>
            </a:r>
            <a:r>
              <a:rPr lang="pl-PL" sz="1600" dirty="0">
                <a:sym typeface="Symbol" panose="05050102010706020507" pitchFamily="18" charset="2"/>
              </a:rPr>
              <a:t>1,</a:t>
            </a:r>
            <a:r>
              <a:rPr lang="en-US" sz="1600" dirty="0">
                <a:sym typeface="Symbol" panose="05050102010706020507" pitchFamily="18" charset="2"/>
              </a:rPr>
              <a:t> </a:t>
            </a:r>
            <a:r>
              <a:rPr lang="pl-PL" sz="1600" i="1" dirty="0">
                <a:sym typeface="Symbol" panose="05050102010706020507" pitchFamily="18" charset="2"/>
              </a:rPr>
              <a:t>w</a:t>
            </a:r>
            <a:r>
              <a:rPr lang="en-US" sz="1600" i="1" dirty="0">
                <a:sym typeface="Symbol" panose="05050102010706020507" pitchFamily="18" charset="2"/>
              </a:rPr>
              <a:t> </a:t>
            </a:r>
            <a:r>
              <a:rPr lang="pl-PL" sz="1600" dirty="0">
                <a:sym typeface="Symbol" panose="05050102010706020507" pitchFamily="18" charset="2"/>
              </a:rPr>
              <a:t></a:t>
            </a:r>
            <a:r>
              <a:rPr lang="en-US" sz="1600" dirty="0">
                <a:sym typeface="Symbol" panose="05050102010706020507" pitchFamily="18" charset="2"/>
              </a:rPr>
              <a:t> </a:t>
            </a:r>
            <a:r>
              <a:rPr lang="pl-PL" sz="1600" i="1" dirty="0">
                <a:sym typeface="Symbol" panose="05050102010706020507" pitchFamily="18" charset="2"/>
              </a:rPr>
              <a:t>w</a:t>
            </a:r>
            <a:r>
              <a:rPr lang="pl-PL" sz="1600" i="1" baseline="-25000" dirty="0">
                <a:sym typeface="Symbol" panose="05050102010706020507" pitchFamily="18" charset="2"/>
              </a:rPr>
              <a:t>i</a:t>
            </a:r>
            <a:r>
              <a:rPr lang="pl-PL" sz="1600" dirty="0">
                <a:sym typeface="Symbol" panose="05050102010706020507" pitchFamily="18" charset="2"/>
              </a:rPr>
              <a:t>]</a:t>
            </a:r>
          </a:p>
          <a:p>
            <a:r>
              <a:rPr lang="pl-PL" sz="1600" dirty="0">
                <a:sym typeface="Symbol" panose="05050102010706020507" pitchFamily="18" charset="2"/>
              </a:rPr>
              <a:t>	</a:t>
            </a:r>
            <a:r>
              <a:rPr lang="pl-PL" sz="1600" b="1" dirty="0">
                <a:sym typeface="Symbol" panose="05050102010706020507" pitchFamily="18" charset="2"/>
              </a:rPr>
              <a:t>else</a:t>
            </a:r>
          </a:p>
          <a:p>
            <a:r>
              <a:rPr lang="pl-PL" sz="1600" dirty="0">
                <a:sym typeface="Symbol" panose="05050102010706020507" pitchFamily="18" charset="2"/>
              </a:rPr>
              <a:t>		</a:t>
            </a:r>
            <a:r>
              <a:rPr lang="en-US" sz="1600" i="1" dirty="0">
                <a:sym typeface="Symbol" panose="05050102010706020507" pitchFamily="18" charset="2"/>
              </a:rPr>
              <a:t> B</a:t>
            </a:r>
            <a:r>
              <a:rPr lang="en-US" sz="1600" dirty="0">
                <a:sym typeface="Symbol" panose="05050102010706020507" pitchFamily="18" charset="2"/>
              </a:rPr>
              <a:t>[</a:t>
            </a:r>
            <a:r>
              <a:rPr lang="en-US" sz="1600" i="1" dirty="0" err="1">
                <a:sym typeface="Symbol" panose="05050102010706020507" pitchFamily="18" charset="2"/>
              </a:rPr>
              <a:t>i</a:t>
            </a:r>
            <a:r>
              <a:rPr lang="en-US" sz="1600" i="1" dirty="0">
                <a:sym typeface="Symbol" panose="05050102010706020507" pitchFamily="18" charset="2"/>
              </a:rPr>
              <a:t>, w</a:t>
            </a:r>
            <a:r>
              <a:rPr lang="en-US" sz="1600" dirty="0">
                <a:sym typeface="Symbol" panose="05050102010706020507" pitchFamily="18" charset="2"/>
              </a:rPr>
              <a:t>]</a:t>
            </a:r>
            <a:r>
              <a:rPr lang="en-US" sz="1600" i="1" dirty="0">
                <a:sym typeface="Symbol" panose="05050102010706020507" pitchFamily="18" charset="2"/>
              </a:rPr>
              <a:t> </a:t>
            </a:r>
            <a:r>
              <a:rPr lang="en-US" sz="1600" dirty="0">
                <a:sym typeface="Symbol" panose="05050102010706020507" pitchFamily="18" charset="2"/>
              </a:rPr>
              <a:t>= </a:t>
            </a:r>
            <a:r>
              <a:rPr lang="en-US" sz="1600" i="1" dirty="0">
                <a:sym typeface="Symbol" panose="05050102010706020507" pitchFamily="18" charset="2"/>
              </a:rPr>
              <a:t>B</a:t>
            </a:r>
            <a:r>
              <a:rPr lang="en-US" sz="1600" dirty="0">
                <a:sym typeface="Symbol" panose="05050102010706020507" pitchFamily="18" charset="2"/>
              </a:rPr>
              <a:t>[</a:t>
            </a:r>
            <a:r>
              <a:rPr lang="en-US" sz="1600" i="1" dirty="0" err="1">
                <a:sym typeface="Symbol" panose="05050102010706020507" pitchFamily="18" charset="2"/>
              </a:rPr>
              <a:t>i</a:t>
            </a:r>
            <a:r>
              <a:rPr lang="pl-PL" sz="1600" b="1" dirty="0">
                <a:solidFill>
                  <a:srgbClr val="0000FF"/>
                </a:solidFill>
                <a:sym typeface="Symbol" panose="05050102010706020507" pitchFamily="18" charset="2"/>
              </a:rPr>
              <a:t>  </a:t>
            </a:r>
            <a:r>
              <a:rPr lang="en-US" sz="1600" dirty="0">
                <a:sym typeface="Symbol" panose="05050102010706020507" pitchFamily="18" charset="2"/>
              </a:rPr>
              <a:t>1, </a:t>
            </a:r>
            <a:r>
              <a:rPr lang="en-US" sz="1600" i="1" dirty="0">
                <a:sym typeface="Symbol" panose="05050102010706020507" pitchFamily="18" charset="2"/>
              </a:rPr>
              <a:t>w</a:t>
            </a:r>
            <a:r>
              <a:rPr lang="en-US" sz="1600" dirty="0">
                <a:sym typeface="Symbol" panose="05050102010706020507" pitchFamily="18" charset="2"/>
              </a:rPr>
              <a:t>]</a:t>
            </a:r>
          </a:p>
          <a:p>
            <a:r>
              <a:rPr lang="en-US" sz="1600" b="1" dirty="0">
                <a:sym typeface="Symbol" panose="05050102010706020507" pitchFamily="18" charset="2"/>
              </a:rPr>
              <a:t>else</a:t>
            </a:r>
          </a:p>
          <a:p>
            <a:r>
              <a:rPr lang="en-US" sz="1600" i="1" dirty="0">
                <a:sym typeface="Symbol" panose="05050102010706020507" pitchFamily="18" charset="2"/>
              </a:rPr>
              <a:t>	</a:t>
            </a:r>
            <a:r>
              <a:rPr lang="en-US" sz="1600" b="1" i="1" dirty="0">
                <a:solidFill>
                  <a:srgbClr val="0000FF"/>
                </a:solidFill>
                <a:sym typeface="Symbol" panose="05050102010706020507" pitchFamily="18" charset="2"/>
              </a:rPr>
              <a:t>B</a:t>
            </a:r>
            <a:r>
              <a:rPr lang="en-US" sz="1600" b="1" dirty="0">
                <a:solidFill>
                  <a:srgbClr val="0000FF"/>
                </a:solidFill>
                <a:sym typeface="Symbol" panose="05050102010706020507" pitchFamily="18" charset="2"/>
              </a:rPr>
              <a:t>[</a:t>
            </a:r>
            <a:r>
              <a:rPr lang="en-US" sz="1600" b="1" i="1" dirty="0" err="1">
                <a:solidFill>
                  <a:srgbClr val="0000FF"/>
                </a:solidFill>
                <a:sym typeface="Symbol" panose="05050102010706020507" pitchFamily="18" charset="2"/>
              </a:rPr>
              <a:t>i</a:t>
            </a:r>
            <a:r>
              <a:rPr lang="en-US" sz="1600" b="1" i="1" dirty="0">
                <a:solidFill>
                  <a:srgbClr val="0000FF"/>
                </a:solidFill>
                <a:sym typeface="Symbol" panose="05050102010706020507" pitchFamily="18" charset="2"/>
              </a:rPr>
              <a:t>, w</a:t>
            </a:r>
            <a:r>
              <a:rPr lang="en-US" sz="1600" b="1" dirty="0">
                <a:solidFill>
                  <a:srgbClr val="0000FF"/>
                </a:solidFill>
                <a:sym typeface="Symbol" panose="05050102010706020507" pitchFamily="18" charset="2"/>
              </a:rPr>
              <a:t>]</a:t>
            </a:r>
            <a:r>
              <a:rPr lang="en-US" sz="1600" b="1" i="1" dirty="0">
                <a:solidFill>
                  <a:srgbClr val="0000FF"/>
                </a:solidFill>
                <a:sym typeface="Symbol" panose="05050102010706020507" pitchFamily="18" charset="2"/>
              </a:rPr>
              <a:t> </a:t>
            </a:r>
            <a:r>
              <a:rPr lang="en-US" sz="1600" b="1" dirty="0">
                <a:solidFill>
                  <a:srgbClr val="0000FF"/>
                </a:solidFill>
                <a:sym typeface="Symbol" panose="05050102010706020507" pitchFamily="18" charset="2"/>
              </a:rPr>
              <a:t>= </a:t>
            </a:r>
            <a:r>
              <a:rPr lang="en-US" sz="1600" b="1" i="1" dirty="0">
                <a:solidFill>
                  <a:srgbClr val="0000FF"/>
                </a:solidFill>
                <a:sym typeface="Symbol" panose="05050102010706020507" pitchFamily="18" charset="2"/>
              </a:rPr>
              <a:t>B</a:t>
            </a:r>
            <a:r>
              <a:rPr lang="en-US" sz="1600" b="1" dirty="0">
                <a:solidFill>
                  <a:srgbClr val="0000FF"/>
                </a:solidFill>
                <a:sym typeface="Symbol" panose="05050102010706020507" pitchFamily="18" charset="2"/>
              </a:rPr>
              <a:t>[</a:t>
            </a:r>
            <a:r>
              <a:rPr lang="en-US" sz="1600" b="1" i="1" dirty="0" err="1">
                <a:solidFill>
                  <a:srgbClr val="0000FF"/>
                </a:solidFill>
                <a:sym typeface="Symbol" panose="05050102010706020507" pitchFamily="18" charset="2"/>
              </a:rPr>
              <a:t>i</a:t>
            </a:r>
            <a:r>
              <a:rPr lang="pl-PL" sz="1600" b="1" dirty="0">
                <a:solidFill>
                  <a:srgbClr val="0000FF"/>
                </a:solidFill>
                <a:sym typeface="Symbol" panose="05050102010706020507" pitchFamily="18" charset="2"/>
              </a:rPr>
              <a:t>  </a:t>
            </a:r>
            <a:r>
              <a:rPr lang="en-US" sz="1600" b="1" dirty="0">
                <a:solidFill>
                  <a:srgbClr val="0000FF"/>
                </a:solidFill>
                <a:sym typeface="Symbol" panose="05050102010706020507" pitchFamily="18" charset="2"/>
              </a:rPr>
              <a:t>1, </a:t>
            </a:r>
            <a:r>
              <a:rPr lang="en-US" sz="1600" b="1" i="1" dirty="0">
                <a:solidFill>
                  <a:srgbClr val="0000FF"/>
                </a:solidFill>
                <a:sym typeface="Symbol" panose="05050102010706020507" pitchFamily="18" charset="2"/>
              </a:rPr>
              <a:t>w</a:t>
            </a:r>
            <a:r>
              <a:rPr lang="en-US" sz="1600" b="1" dirty="0">
                <a:solidFill>
                  <a:srgbClr val="0000FF"/>
                </a:solidFill>
                <a:sym typeface="Symbol" panose="05050102010706020507" pitchFamily="18" charset="2"/>
              </a:rPr>
              <a:t>]</a:t>
            </a:r>
            <a:r>
              <a:rPr lang="en-US" sz="1600" dirty="0">
                <a:sym typeface="Symbol" panose="05050102010706020507" pitchFamily="18" charset="2"/>
              </a:rPr>
              <a:t>	</a:t>
            </a:r>
            <a:r>
              <a:rPr lang="en-US" sz="1600" i="1" dirty="0">
                <a:sym typeface="Symbol" panose="05050102010706020507" pitchFamily="18" charset="2"/>
              </a:rPr>
              <a:t>// </a:t>
            </a:r>
            <a:r>
              <a:rPr lang="en-US" sz="1600" i="1" dirty="0"/>
              <a:t>w</a:t>
            </a:r>
            <a:r>
              <a:rPr lang="en-US" sz="1600" i="1" baseline="-25000" dirty="0"/>
              <a:t>i</a:t>
            </a:r>
            <a:r>
              <a:rPr lang="en-US" sz="1600" i="1" dirty="0"/>
              <a:t> </a:t>
            </a:r>
            <a:r>
              <a:rPr lang="en-US" sz="1600" dirty="0">
                <a:sym typeface="Symbol" panose="05050102010706020507" pitchFamily="18" charset="2"/>
              </a:rPr>
              <a:t>&gt; </a:t>
            </a:r>
            <a:r>
              <a:rPr lang="en-US" sz="1600" i="1" dirty="0">
                <a:sym typeface="Symbol" panose="05050102010706020507" pitchFamily="18" charset="2"/>
              </a:rPr>
              <a:t>w</a:t>
            </a:r>
          </a:p>
        </p:txBody>
      </p:sp>
      <p:sp>
        <p:nvSpPr>
          <p:cNvPr id="3" name="TextBox 2"/>
          <p:cNvSpPr txBox="1"/>
          <p:nvPr/>
        </p:nvSpPr>
        <p:spPr>
          <a:xfrm>
            <a:off x="8991600" y="1295400"/>
            <a:ext cx="1371600" cy="2308324"/>
          </a:xfrm>
          <a:prstGeom prst="rect">
            <a:avLst/>
          </a:prstGeom>
          <a:noFill/>
        </p:spPr>
        <p:txBody>
          <a:bodyPr wrap="square" rtlCol="0">
            <a:spAutoFit/>
          </a:bodyPr>
          <a:lstStyle/>
          <a:p>
            <a:pPr algn="ctr"/>
            <a:r>
              <a:rPr lang="en-US" sz="2400" dirty="0"/>
              <a:t>Items:</a:t>
            </a:r>
          </a:p>
          <a:p>
            <a:r>
              <a:rPr lang="en-US" sz="2400" dirty="0"/>
              <a:t>  (</a:t>
            </a:r>
            <a:r>
              <a:rPr lang="en-US" sz="2400" i="1" dirty="0"/>
              <a:t>w</a:t>
            </a:r>
            <a:r>
              <a:rPr lang="en-US" sz="2400" i="1" baseline="-25000" dirty="0"/>
              <a:t>i</a:t>
            </a:r>
            <a:r>
              <a:rPr lang="en-US" sz="2400" dirty="0"/>
              <a:t>, </a:t>
            </a:r>
            <a:r>
              <a:rPr lang="en-US" sz="2400" i="1" dirty="0"/>
              <a:t>b</a:t>
            </a:r>
            <a:r>
              <a:rPr lang="en-US" sz="2400" i="1" baseline="-25000" dirty="0"/>
              <a:t>i</a:t>
            </a:r>
            <a:r>
              <a:rPr lang="en-US" sz="2400" dirty="0"/>
              <a:t>)</a:t>
            </a:r>
          </a:p>
          <a:p>
            <a:r>
              <a:rPr lang="en-US" sz="2400" dirty="0">
                <a:latin typeface="Times New Roman" panose="02020603050405020304" pitchFamily="18" charset="0"/>
                <a:cs typeface="Times New Roman" panose="02020603050405020304" pitchFamily="18" charset="0"/>
              </a:rPr>
              <a:t>1: (2, 3)</a:t>
            </a:r>
          </a:p>
          <a:p>
            <a:r>
              <a:rPr lang="en-US" sz="2400" dirty="0">
                <a:latin typeface="Times New Roman" panose="02020603050405020304" pitchFamily="18" charset="0"/>
                <a:cs typeface="Times New Roman" panose="02020603050405020304" pitchFamily="18" charset="0"/>
              </a:rPr>
              <a:t>2: (3, 4)</a:t>
            </a:r>
          </a:p>
          <a:p>
            <a:r>
              <a:rPr lang="en-US" sz="2400" dirty="0">
                <a:latin typeface="Times New Roman" panose="02020603050405020304" pitchFamily="18" charset="0"/>
                <a:cs typeface="Times New Roman" panose="02020603050405020304" pitchFamily="18" charset="0"/>
              </a:rPr>
              <a:t>3: (4, 5) </a:t>
            </a:r>
          </a:p>
          <a:p>
            <a:r>
              <a:rPr lang="en-US" sz="2400" dirty="0">
                <a:latin typeface="Times New Roman" panose="02020603050405020304" pitchFamily="18" charset="0"/>
                <a:cs typeface="Times New Roman" panose="02020603050405020304" pitchFamily="18" charset="0"/>
              </a:rPr>
              <a:t>4: (5, 6)</a:t>
            </a:r>
          </a:p>
        </p:txBody>
      </p:sp>
      <p:sp>
        <p:nvSpPr>
          <p:cNvPr id="8" name="TextBox 7"/>
          <p:cNvSpPr txBox="1"/>
          <p:nvPr/>
        </p:nvSpPr>
        <p:spPr>
          <a:xfrm>
            <a:off x="7315200" y="2785408"/>
            <a:ext cx="1905000" cy="1938992"/>
          </a:xfrm>
          <a:prstGeom prst="rect">
            <a:avLst/>
          </a:prstGeom>
          <a:noFill/>
        </p:spPr>
        <p:txBody>
          <a:bodyPr wrap="square" rtlCol="0">
            <a:spAutoFit/>
          </a:bodyPr>
          <a:lstStyle/>
          <a:p>
            <a:r>
              <a:rPr lang="en-US" sz="2400" i="1"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4</a:t>
            </a:r>
            <a:endParaRPr lang="pl-PL" sz="2400"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1,</a:t>
            </a:r>
            <a:r>
              <a:rPr lang="en-US" sz="2400" baseline="-25000" dirty="0">
                <a:solidFill>
                  <a:srgbClr val="FF0000"/>
                </a:solidFill>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2,</a:t>
            </a:r>
            <a:r>
              <a:rPr lang="en-US" sz="2400" baseline="-25000" dirty="0">
                <a:solidFill>
                  <a:srgbClr val="FF0000"/>
                </a:solidFill>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3,</a:t>
            </a:r>
            <a:r>
              <a:rPr lang="en-US" sz="2400" baseline="-25000" dirty="0">
                <a:solidFill>
                  <a:srgbClr val="FF0000"/>
                </a:solidFill>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4</a:t>
            </a:r>
            <a:endParaRPr lang="pl-PL" sz="2400" dirty="0">
              <a:solidFill>
                <a:srgbClr val="FF0000"/>
              </a:solidFill>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5</a:t>
            </a:r>
            <a:endParaRPr lang="pl-PL" sz="2400"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6</a:t>
            </a:r>
            <a:endParaRPr lang="pl-PL" sz="2400"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sym typeface="Symbol" panose="05050102010706020507" pitchFamily="18" charset="2"/>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 </a:t>
            </a:r>
            <a:r>
              <a:rPr lang="pl-PL" sz="2400" i="1"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4</a:t>
            </a:r>
            <a:r>
              <a:rPr lang="pl-PL"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&lt; 0</a:t>
            </a:r>
            <a:endParaRPr lang="pl-PL"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8915400" y="2060550"/>
            <a:ext cx="1295400" cy="15431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6172200" y="30480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172200" y="34290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172200" y="38100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172200" y="41910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90800" y="2057400"/>
            <a:ext cx="914400" cy="369332"/>
          </a:xfrm>
          <a:prstGeom prst="rect">
            <a:avLst/>
          </a:prstGeom>
          <a:noFill/>
        </p:spPr>
        <p:txBody>
          <a:bodyPr wrap="square" rtlCol="0">
            <a:spAutoFit/>
          </a:bodyPr>
          <a:lstStyle/>
          <a:p>
            <a:r>
              <a:rPr lang="en-US" i="1" dirty="0">
                <a:solidFill>
                  <a:srgbClr val="0000FF"/>
                </a:solidFill>
              </a:rPr>
              <a:t>B</a:t>
            </a:r>
            <a:r>
              <a:rPr lang="en-US" dirty="0">
                <a:solidFill>
                  <a:srgbClr val="0000FF"/>
                </a:solidFill>
              </a:rPr>
              <a:t>(</a:t>
            </a:r>
            <a:r>
              <a:rPr lang="en-US" i="1" dirty="0" err="1">
                <a:solidFill>
                  <a:srgbClr val="0000FF"/>
                </a:solidFill>
              </a:rPr>
              <a:t>i</a:t>
            </a:r>
            <a:r>
              <a:rPr lang="en-US" dirty="0">
                <a:solidFill>
                  <a:srgbClr val="0000FF"/>
                </a:solidFill>
              </a:rPr>
              <a:t>, </a:t>
            </a:r>
            <a:r>
              <a:rPr lang="en-US" i="1" dirty="0">
                <a:solidFill>
                  <a:srgbClr val="0000FF"/>
                </a:solidFill>
              </a:rPr>
              <a:t>W</a:t>
            </a:r>
            <a:r>
              <a:rPr lang="en-US" dirty="0">
                <a:solidFill>
                  <a:srgbClr val="0000FF"/>
                </a:solidFill>
              </a:rPr>
              <a:t>)</a:t>
            </a:r>
          </a:p>
        </p:txBody>
      </p:sp>
      <p:sp>
        <p:nvSpPr>
          <p:cNvPr id="5" name="Slide Number Placeholder 4"/>
          <p:cNvSpPr>
            <a:spLocks noGrp="1"/>
          </p:cNvSpPr>
          <p:nvPr>
            <p:ph type="sldNum" sz="quarter" idx="12"/>
          </p:nvPr>
        </p:nvSpPr>
        <p:spPr/>
        <p:txBody>
          <a:bodyPr/>
          <a:lstStyle/>
          <a:p>
            <a:fld id="{1A83A65E-54C3-4843-A44A-4A9122A8B46A}" type="slidenum">
              <a:rPr lang="en-US" smtClean="0"/>
              <a:pPr/>
              <a:t>31</a:t>
            </a:fld>
            <a:endParaRPr lang="en-US"/>
          </a:p>
        </p:txBody>
      </p:sp>
    </p:spTree>
    <p:extLst>
      <p:ext uri="{BB962C8B-B14F-4D97-AF65-F5344CB8AC3E}">
        <p14:creationId xmlns:p14="http://schemas.microsoft.com/office/powerpoint/2010/main" val="38762899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graphicFrame>
        <p:nvGraphicFramePr>
          <p:cNvPr id="4" name="Table 3"/>
          <p:cNvGraphicFramePr>
            <a:graphicFrameLocks noGrp="1"/>
          </p:cNvGraphicFramePr>
          <p:nvPr>
            <p:extLst>
              <p:ext uri="{D42A27DB-BD31-4B8C-83A1-F6EECF244321}">
                <p14:modId xmlns:p14="http://schemas.microsoft.com/office/powerpoint/2010/main" val="1508145137"/>
              </p:ext>
            </p:extLst>
          </p:nvPr>
        </p:nvGraphicFramePr>
        <p:xfrm>
          <a:off x="2310404" y="1752600"/>
          <a:ext cx="4776197" cy="2966720"/>
        </p:xfrm>
        <a:graphic>
          <a:graphicData uri="http://schemas.openxmlformats.org/drawingml/2006/table">
            <a:tbl>
              <a:tblPr firstRow="1" bandRow="1"/>
              <a:tblGrid>
                <a:gridCol w="465455">
                  <a:extLst>
                    <a:ext uri="{9D8B030D-6E8A-4147-A177-3AD203B41FA5}">
                      <a16:colId xmlns:a16="http://schemas.microsoft.com/office/drawing/2014/main" val="20000"/>
                    </a:ext>
                  </a:extLst>
                </a:gridCol>
                <a:gridCol w="718457">
                  <a:extLst>
                    <a:ext uri="{9D8B030D-6E8A-4147-A177-3AD203B41FA5}">
                      <a16:colId xmlns:a16="http://schemas.microsoft.com/office/drawing/2014/main" val="20001"/>
                    </a:ext>
                  </a:extLst>
                </a:gridCol>
                <a:gridCol w="718457">
                  <a:extLst>
                    <a:ext uri="{9D8B030D-6E8A-4147-A177-3AD203B41FA5}">
                      <a16:colId xmlns:a16="http://schemas.microsoft.com/office/drawing/2014/main" val="20002"/>
                    </a:ext>
                  </a:extLst>
                </a:gridCol>
                <a:gridCol w="718457">
                  <a:extLst>
                    <a:ext uri="{9D8B030D-6E8A-4147-A177-3AD203B41FA5}">
                      <a16:colId xmlns:a16="http://schemas.microsoft.com/office/drawing/2014/main" val="20003"/>
                    </a:ext>
                  </a:extLst>
                </a:gridCol>
                <a:gridCol w="718457">
                  <a:extLst>
                    <a:ext uri="{9D8B030D-6E8A-4147-A177-3AD203B41FA5}">
                      <a16:colId xmlns:a16="http://schemas.microsoft.com/office/drawing/2014/main" val="20004"/>
                    </a:ext>
                  </a:extLst>
                </a:gridCol>
                <a:gridCol w="718457">
                  <a:extLst>
                    <a:ext uri="{9D8B030D-6E8A-4147-A177-3AD203B41FA5}">
                      <a16:colId xmlns:a16="http://schemas.microsoft.com/office/drawing/2014/main" val="20005"/>
                    </a:ext>
                  </a:extLst>
                </a:gridCol>
                <a:gridCol w="718457">
                  <a:extLst>
                    <a:ext uri="{9D8B030D-6E8A-4147-A177-3AD203B41FA5}">
                      <a16:colId xmlns:a16="http://schemas.microsoft.com/office/drawing/2014/main" val="20006"/>
                    </a:ext>
                  </a:extLst>
                </a:gridCol>
              </a:tblGrid>
              <a:tr h="370840">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gridSpan="5">
                  <a:txBody>
                    <a:bodyPr/>
                    <a:lstStyle/>
                    <a:p>
                      <a:pPr algn="ctr"/>
                      <a:r>
                        <a:rPr lang="en-US" i="1" dirty="0" err="1">
                          <a:latin typeface="Times New Roman" panose="02020603050405020304" pitchFamily="18" charset="0"/>
                          <a:cs typeface="Times New Roman" panose="02020603050405020304" pitchFamily="18" charset="0"/>
                        </a:rPr>
                        <a:t>i</a:t>
                      </a:r>
                      <a:endParaRPr lang="en-US" i="1"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0</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1</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2</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3</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4</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rowSpan="6">
                  <a:txBody>
                    <a:bodyPr/>
                    <a:lstStyle/>
                    <a:p>
                      <a:pPr algn="ctr"/>
                      <a:r>
                        <a:rPr lang="en-US" i="1" dirty="0">
                          <a:latin typeface="Times New Roman" panose="02020603050405020304" pitchFamily="18" charset="0"/>
                          <a:cs typeface="Times New Roman" panose="02020603050405020304" pitchFamily="18" charset="0"/>
                        </a:rPr>
                        <a:t>W</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0</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ECFF"/>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1</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2</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4</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b="1" kern="1200" dirty="0">
                          <a:solidFill>
                            <a:srgbClr val="FF0000"/>
                          </a:solidFill>
                          <a:latin typeface="Times New Roman" panose="02020603050405020304" pitchFamily="18" charset="0"/>
                          <a:ea typeface="+mn-ea"/>
                          <a:cs typeface="Times New Roman" panose="02020603050405020304" pitchFamily="18" charset="0"/>
                        </a:rPr>
                        <a:t>5</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ECFF"/>
                    </a:solidFill>
                  </a:tcPr>
                </a:tc>
                <a:tc>
                  <a:txBody>
                    <a:bodyPr/>
                    <a:lstStyle/>
                    <a:p>
                      <a:pPr algn="ctr"/>
                      <a:r>
                        <a:rPr kumimoji="0" lang="en-US" b="1" kern="1200" dirty="0">
                          <a:solidFill>
                            <a:srgbClr val="0000FF"/>
                          </a:solidFill>
                          <a:latin typeface="Times New Roman" panose="02020603050405020304" pitchFamily="18" charset="0"/>
                          <a:ea typeface="+mn-ea"/>
                          <a:cs typeface="Times New Roman" panose="020206030504050203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6" name="TextBox 5"/>
          <p:cNvSpPr txBox="1"/>
          <p:nvPr/>
        </p:nvSpPr>
        <p:spPr>
          <a:xfrm>
            <a:off x="3200400" y="4858942"/>
            <a:ext cx="5181600" cy="1846659"/>
          </a:xfrm>
          <a:prstGeom prst="rect">
            <a:avLst/>
          </a:prstGeom>
          <a:noFill/>
        </p:spPr>
        <p:txBody>
          <a:bodyPr wrap="square" rtlCol="0">
            <a:spAutoFit/>
          </a:bodyPr>
          <a:lstStyle/>
          <a:p>
            <a:r>
              <a:rPr lang="en-US" sz="1600" b="1" dirty="0"/>
              <a:t>if</a:t>
            </a:r>
            <a:r>
              <a:rPr lang="en-US" sz="1600" i="1" dirty="0"/>
              <a:t> </a:t>
            </a:r>
            <a:r>
              <a:rPr lang="en-US" sz="1600" b="1" i="1" dirty="0">
                <a:solidFill>
                  <a:srgbClr val="FF0000"/>
                </a:solidFill>
              </a:rPr>
              <a:t>w</a:t>
            </a:r>
            <a:r>
              <a:rPr lang="en-US" sz="1600" b="1" i="1" baseline="-25000" dirty="0">
                <a:solidFill>
                  <a:srgbClr val="FF0000"/>
                </a:solidFill>
              </a:rPr>
              <a:t>i</a:t>
            </a:r>
            <a:r>
              <a:rPr lang="en-US" sz="1600" b="1" i="1" dirty="0">
                <a:solidFill>
                  <a:srgbClr val="FF0000"/>
                </a:solidFill>
              </a:rPr>
              <a:t> </a:t>
            </a:r>
            <a:r>
              <a:rPr lang="en-US" sz="1600" b="1" dirty="0">
                <a:solidFill>
                  <a:srgbClr val="FF0000"/>
                </a:solidFill>
                <a:sym typeface="Symbol" panose="05050102010706020507" pitchFamily="18" charset="2"/>
              </a:rPr>
              <a:t> </a:t>
            </a:r>
            <a:r>
              <a:rPr lang="en-US" sz="1600" b="1" i="1" dirty="0">
                <a:solidFill>
                  <a:srgbClr val="FF0000"/>
                </a:solidFill>
                <a:sym typeface="Symbol" panose="05050102010706020507" pitchFamily="18" charset="2"/>
              </a:rPr>
              <a:t>w</a:t>
            </a:r>
            <a:r>
              <a:rPr lang="en-US" sz="1600" i="1" dirty="0">
                <a:sym typeface="Symbol" panose="05050102010706020507" pitchFamily="18" charset="2"/>
              </a:rPr>
              <a:t>	</a:t>
            </a:r>
            <a:r>
              <a:rPr lang="en-US" sz="1600" dirty="0">
                <a:sym typeface="Symbol" panose="05050102010706020507" pitchFamily="18" charset="2"/>
              </a:rPr>
              <a:t>// item </a:t>
            </a:r>
            <a:r>
              <a:rPr lang="en-US" sz="1600" i="1" dirty="0" err="1">
                <a:sym typeface="Symbol" panose="05050102010706020507" pitchFamily="18" charset="2"/>
              </a:rPr>
              <a:t>i</a:t>
            </a:r>
            <a:r>
              <a:rPr lang="en-US" sz="1600" dirty="0">
                <a:sym typeface="Symbol" panose="05050102010706020507" pitchFamily="18" charset="2"/>
              </a:rPr>
              <a:t> can be part of the solution</a:t>
            </a:r>
            <a:endParaRPr lang="en-US" sz="1600" i="1" dirty="0">
              <a:sym typeface="Symbol" panose="05050102010706020507" pitchFamily="18" charset="2"/>
            </a:endParaRPr>
          </a:p>
          <a:p>
            <a:r>
              <a:rPr lang="en-US" sz="1600" i="1" dirty="0">
                <a:sym typeface="Symbol" panose="05050102010706020507" pitchFamily="18" charset="2"/>
              </a:rPr>
              <a:t>	</a:t>
            </a:r>
            <a:r>
              <a:rPr lang="pl-PL" sz="1600" b="1" dirty="0">
                <a:sym typeface="Symbol" panose="05050102010706020507" pitchFamily="18" charset="2"/>
              </a:rPr>
              <a:t>if</a:t>
            </a:r>
            <a:r>
              <a:rPr lang="pl-PL" sz="1600" dirty="0">
                <a:sym typeface="Symbol" panose="05050102010706020507" pitchFamily="18" charset="2"/>
              </a:rPr>
              <a:t> </a:t>
            </a:r>
            <a:r>
              <a:rPr lang="pl-PL" sz="1600" i="1" dirty="0">
                <a:sym typeface="Symbol" panose="05050102010706020507" pitchFamily="18" charset="2"/>
              </a:rPr>
              <a:t>b</a:t>
            </a:r>
            <a:r>
              <a:rPr lang="pl-PL" sz="1600" i="1" baseline="-25000" dirty="0">
                <a:sym typeface="Symbol" panose="05050102010706020507" pitchFamily="18" charset="2"/>
              </a:rPr>
              <a:t>i</a:t>
            </a:r>
            <a:r>
              <a:rPr lang="pl-PL" sz="1600" dirty="0">
                <a:sym typeface="Symbol" panose="05050102010706020507" pitchFamily="18" charset="2"/>
              </a:rPr>
              <a:t> + </a:t>
            </a:r>
            <a:r>
              <a:rPr lang="pl-PL" sz="1600" i="1" dirty="0">
                <a:sym typeface="Symbol" panose="05050102010706020507" pitchFamily="18" charset="2"/>
              </a:rPr>
              <a:t>B</a:t>
            </a:r>
            <a:r>
              <a:rPr lang="pl-PL" sz="1600" dirty="0">
                <a:sym typeface="Symbol" panose="05050102010706020507" pitchFamily="18" charset="2"/>
              </a:rPr>
              <a:t>[</a:t>
            </a:r>
            <a:r>
              <a:rPr lang="pl-PL" sz="1600" i="1" dirty="0">
                <a:sym typeface="Symbol" panose="05050102010706020507" pitchFamily="18" charset="2"/>
              </a:rPr>
              <a:t>i</a:t>
            </a:r>
            <a:r>
              <a:rPr lang="pl-PL" sz="1600" b="1" dirty="0">
                <a:sym typeface="Symbol" panose="05050102010706020507" pitchFamily="18" charset="2"/>
              </a:rPr>
              <a:t>  </a:t>
            </a:r>
            <a:r>
              <a:rPr lang="pl-PL" sz="1600" dirty="0">
                <a:sym typeface="Symbol" panose="05050102010706020507" pitchFamily="18" charset="2"/>
              </a:rPr>
              <a:t>1,</a:t>
            </a:r>
            <a:r>
              <a:rPr lang="pl-PL" sz="1600" i="1" dirty="0">
                <a:sym typeface="Symbol" panose="05050102010706020507" pitchFamily="18" charset="2"/>
              </a:rPr>
              <a:t>w</a:t>
            </a:r>
            <a:r>
              <a:rPr lang="en-US" sz="1600" i="1" dirty="0">
                <a:sym typeface="Symbol" panose="05050102010706020507" pitchFamily="18" charset="2"/>
              </a:rPr>
              <a:t> </a:t>
            </a:r>
            <a:r>
              <a:rPr lang="pl-PL" sz="1600" dirty="0">
                <a:sym typeface="Symbol" panose="05050102010706020507" pitchFamily="18" charset="2"/>
              </a:rPr>
              <a:t></a:t>
            </a:r>
            <a:r>
              <a:rPr lang="en-US" sz="1600" dirty="0">
                <a:sym typeface="Symbol" panose="05050102010706020507" pitchFamily="18" charset="2"/>
              </a:rPr>
              <a:t> </a:t>
            </a:r>
            <a:r>
              <a:rPr lang="pl-PL" sz="1600" i="1" dirty="0">
                <a:sym typeface="Symbol" panose="05050102010706020507" pitchFamily="18" charset="2"/>
              </a:rPr>
              <a:t>w</a:t>
            </a:r>
            <a:r>
              <a:rPr lang="pl-PL" sz="1600" i="1" baseline="-25000" dirty="0">
                <a:sym typeface="Symbol" panose="05050102010706020507" pitchFamily="18" charset="2"/>
              </a:rPr>
              <a:t>i</a:t>
            </a:r>
            <a:r>
              <a:rPr lang="pl-PL" sz="1600" dirty="0">
                <a:sym typeface="Symbol" panose="05050102010706020507" pitchFamily="18" charset="2"/>
              </a:rPr>
              <a:t>] &gt; </a:t>
            </a:r>
            <a:r>
              <a:rPr lang="pl-PL" sz="1600" i="1" dirty="0">
                <a:sym typeface="Symbol" panose="05050102010706020507" pitchFamily="18" charset="2"/>
              </a:rPr>
              <a:t>B</a:t>
            </a:r>
            <a:r>
              <a:rPr lang="pl-PL" sz="1600" dirty="0">
                <a:sym typeface="Symbol" panose="05050102010706020507" pitchFamily="18" charset="2"/>
              </a:rPr>
              <a:t>[</a:t>
            </a:r>
            <a:r>
              <a:rPr lang="pl-PL" sz="1600" i="1" dirty="0">
                <a:sym typeface="Symbol" panose="05050102010706020507" pitchFamily="18" charset="2"/>
              </a:rPr>
              <a:t>i</a:t>
            </a:r>
            <a:r>
              <a:rPr lang="pl-PL" sz="1600" b="1" dirty="0">
                <a:sym typeface="Symbol" panose="05050102010706020507" pitchFamily="18" charset="2"/>
              </a:rPr>
              <a:t>  </a:t>
            </a:r>
            <a:r>
              <a:rPr lang="pl-PL" sz="1600" dirty="0">
                <a:sym typeface="Symbol" panose="05050102010706020507" pitchFamily="18" charset="2"/>
              </a:rPr>
              <a:t>1,</a:t>
            </a:r>
            <a:r>
              <a:rPr lang="en-US" sz="1600" dirty="0">
                <a:sym typeface="Symbol" panose="05050102010706020507" pitchFamily="18" charset="2"/>
              </a:rPr>
              <a:t> </a:t>
            </a:r>
            <a:r>
              <a:rPr lang="pl-PL" sz="1600" i="1" dirty="0">
                <a:sym typeface="Symbol" panose="05050102010706020507" pitchFamily="18" charset="2"/>
              </a:rPr>
              <a:t>w</a:t>
            </a:r>
            <a:r>
              <a:rPr lang="pl-PL" sz="1600" dirty="0">
                <a:sym typeface="Symbol" panose="05050102010706020507" pitchFamily="18" charset="2"/>
              </a:rPr>
              <a:t>]</a:t>
            </a:r>
          </a:p>
          <a:p>
            <a:r>
              <a:rPr lang="pl-PL" sz="1600" dirty="0">
                <a:sym typeface="Symbol" panose="05050102010706020507" pitchFamily="18" charset="2"/>
              </a:rPr>
              <a:t>		</a:t>
            </a:r>
            <a:r>
              <a:rPr lang="pl-PL" sz="1600" i="1" dirty="0">
                <a:sym typeface="Symbol" panose="05050102010706020507" pitchFamily="18" charset="2"/>
              </a:rPr>
              <a:t>B</a:t>
            </a:r>
            <a:r>
              <a:rPr lang="pl-PL" sz="1600" dirty="0">
                <a:sym typeface="Symbol" panose="05050102010706020507" pitchFamily="18" charset="2"/>
              </a:rPr>
              <a:t>[</a:t>
            </a:r>
            <a:r>
              <a:rPr lang="pl-PL" sz="1600" i="1" dirty="0">
                <a:sym typeface="Symbol" panose="05050102010706020507" pitchFamily="18" charset="2"/>
              </a:rPr>
              <a:t>i</a:t>
            </a:r>
            <a:r>
              <a:rPr lang="pl-PL" sz="1600" dirty="0">
                <a:sym typeface="Symbol" panose="05050102010706020507" pitchFamily="18" charset="2"/>
              </a:rPr>
              <a:t>,</a:t>
            </a:r>
            <a:r>
              <a:rPr lang="en-US" sz="1600" dirty="0">
                <a:sym typeface="Symbol" panose="05050102010706020507" pitchFamily="18" charset="2"/>
              </a:rPr>
              <a:t> </a:t>
            </a:r>
            <a:r>
              <a:rPr lang="pl-PL" sz="1600" i="1" dirty="0">
                <a:sym typeface="Symbol" panose="05050102010706020507" pitchFamily="18" charset="2"/>
              </a:rPr>
              <a:t>w</a:t>
            </a:r>
            <a:r>
              <a:rPr lang="pl-PL" sz="1600" dirty="0">
                <a:sym typeface="Symbol" panose="05050102010706020507" pitchFamily="18" charset="2"/>
              </a:rPr>
              <a:t>] = </a:t>
            </a:r>
            <a:r>
              <a:rPr lang="pl-PL" sz="1600" i="1" dirty="0">
                <a:sym typeface="Symbol" panose="05050102010706020507" pitchFamily="18" charset="2"/>
              </a:rPr>
              <a:t>b</a:t>
            </a:r>
            <a:r>
              <a:rPr lang="pl-PL" sz="1600" i="1" baseline="-25000" dirty="0">
                <a:sym typeface="Symbol" panose="05050102010706020507" pitchFamily="18" charset="2"/>
              </a:rPr>
              <a:t>i</a:t>
            </a:r>
            <a:r>
              <a:rPr lang="pl-PL" sz="1600" dirty="0">
                <a:sym typeface="Symbol" panose="05050102010706020507" pitchFamily="18" charset="2"/>
              </a:rPr>
              <a:t> + </a:t>
            </a:r>
            <a:r>
              <a:rPr lang="pl-PL" sz="1600" i="1" dirty="0">
                <a:sym typeface="Symbol" panose="05050102010706020507" pitchFamily="18" charset="2"/>
              </a:rPr>
              <a:t>B</a:t>
            </a:r>
            <a:r>
              <a:rPr lang="pl-PL" sz="1600" dirty="0">
                <a:sym typeface="Symbol" panose="05050102010706020507" pitchFamily="18" charset="2"/>
              </a:rPr>
              <a:t>[</a:t>
            </a:r>
            <a:r>
              <a:rPr lang="pl-PL" sz="1600" i="1" dirty="0">
                <a:sym typeface="Symbol" panose="05050102010706020507" pitchFamily="18" charset="2"/>
              </a:rPr>
              <a:t>i</a:t>
            </a:r>
            <a:r>
              <a:rPr lang="pl-PL" sz="1600" b="1" dirty="0">
                <a:sym typeface="Symbol" panose="05050102010706020507" pitchFamily="18" charset="2"/>
              </a:rPr>
              <a:t>  </a:t>
            </a:r>
            <a:r>
              <a:rPr lang="pl-PL" sz="1600" dirty="0">
                <a:sym typeface="Symbol" panose="05050102010706020507" pitchFamily="18" charset="2"/>
              </a:rPr>
              <a:t>1,</a:t>
            </a:r>
            <a:r>
              <a:rPr lang="en-US" sz="1600" dirty="0">
                <a:sym typeface="Symbol" panose="05050102010706020507" pitchFamily="18" charset="2"/>
              </a:rPr>
              <a:t> </a:t>
            </a:r>
            <a:r>
              <a:rPr lang="pl-PL" sz="1600" i="1" dirty="0">
                <a:sym typeface="Symbol" panose="05050102010706020507" pitchFamily="18" charset="2"/>
              </a:rPr>
              <a:t>w</a:t>
            </a:r>
            <a:r>
              <a:rPr lang="en-US" sz="1600" i="1" dirty="0">
                <a:sym typeface="Symbol" panose="05050102010706020507" pitchFamily="18" charset="2"/>
              </a:rPr>
              <a:t> </a:t>
            </a:r>
            <a:r>
              <a:rPr lang="pl-PL" sz="1600" dirty="0">
                <a:sym typeface="Symbol" panose="05050102010706020507" pitchFamily="18" charset="2"/>
              </a:rPr>
              <a:t></a:t>
            </a:r>
            <a:r>
              <a:rPr lang="en-US" sz="1600" dirty="0">
                <a:sym typeface="Symbol" panose="05050102010706020507" pitchFamily="18" charset="2"/>
              </a:rPr>
              <a:t> </a:t>
            </a:r>
            <a:r>
              <a:rPr lang="pl-PL" sz="1600" i="1" dirty="0">
                <a:sym typeface="Symbol" panose="05050102010706020507" pitchFamily="18" charset="2"/>
              </a:rPr>
              <a:t>w</a:t>
            </a:r>
            <a:r>
              <a:rPr lang="pl-PL" sz="1600" i="1" baseline="-25000" dirty="0">
                <a:sym typeface="Symbol" panose="05050102010706020507" pitchFamily="18" charset="2"/>
              </a:rPr>
              <a:t>i</a:t>
            </a:r>
            <a:r>
              <a:rPr lang="pl-PL" sz="1600" dirty="0">
                <a:sym typeface="Symbol" panose="05050102010706020507" pitchFamily="18" charset="2"/>
              </a:rPr>
              <a:t>]</a:t>
            </a:r>
          </a:p>
          <a:p>
            <a:r>
              <a:rPr lang="pl-PL" sz="1600" dirty="0">
                <a:sym typeface="Symbol" panose="05050102010706020507" pitchFamily="18" charset="2"/>
              </a:rPr>
              <a:t>	</a:t>
            </a:r>
            <a:r>
              <a:rPr lang="pl-PL" sz="1600" b="1" dirty="0">
                <a:sym typeface="Symbol" panose="05050102010706020507" pitchFamily="18" charset="2"/>
              </a:rPr>
              <a:t>else</a:t>
            </a:r>
          </a:p>
          <a:p>
            <a:r>
              <a:rPr lang="pl-PL" sz="1600" dirty="0">
                <a:sym typeface="Symbol" panose="05050102010706020507" pitchFamily="18" charset="2"/>
              </a:rPr>
              <a:t>		</a:t>
            </a:r>
            <a:r>
              <a:rPr lang="en-US" sz="1600" i="1" dirty="0">
                <a:sym typeface="Symbol" panose="05050102010706020507" pitchFamily="18" charset="2"/>
              </a:rPr>
              <a:t> </a:t>
            </a:r>
            <a:r>
              <a:rPr lang="en-US" sz="1600" b="1" i="1" dirty="0">
                <a:solidFill>
                  <a:srgbClr val="0000FF"/>
                </a:solidFill>
                <a:sym typeface="Symbol" panose="05050102010706020507" pitchFamily="18" charset="2"/>
              </a:rPr>
              <a:t>B</a:t>
            </a:r>
            <a:r>
              <a:rPr lang="en-US" sz="1600" b="1" dirty="0">
                <a:solidFill>
                  <a:srgbClr val="0000FF"/>
                </a:solidFill>
                <a:sym typeface="Symbol" panose="05050102010706020507" pitchFamily="18" charset="2"/>
              </a:rPr>
              <a:t>[</a:t>
            </a:r>
            <a:r>
              <a:rPr lang="en-US" sz="1600" b="1" i="1" dirty="0" err="1">
                <a:solidFill>
                  <a:srgbClr val="0000FF"/>
                </a:solidFill>
                <a:sym typeface="Symbol" panose="05050102010706020507" pitchFamily="18" charset="2"/>
              </a:rPr>
              <a:t>i</a:t>
            </a:r>
            <a:r>
              <a:rPr lang="en-US" sz="1600" b="1" i="1" dirty="0">
                <a:solidFill>
                  <a:srgbClr val="0000FF"/>
                </a:solidFill>
                <a:sym typeface="Symbol" panose="05050102010706020507" pitchFamily="18" charset="2"/>
              </a:rPr>
              <a:t>, w</a:t>
            </a:r>
            <a:r>
              <a:rPr lang="en-US" sz="1600" b="1" dirty="0">
                <a:solidFill>
                  <a:srgbClr val="0000FF"/>
                </a:solidFill>
                <a:sym typeface="Symbol" panose="05050102010706020507" pitchFamily="18" charset="2"/>
              </a:rPr>
              <a:t>]</a:t>
            </a:r>
            <a:r>
              <a:rPr lang="en-US" sz="1600" b="1" i="1" dirty="0">
                <a:solidFill>
                  <a:srgbClr val="0000FF"/>
                </a:solidFill>
                <a:sym typeface="Symbol" panose="05050102010706020507" pitchFamily="18" charset="2"/>
              </a:rPr>
              <a:t> </a:t>
            </a:r>
            <a:r>
              <a:rPr lang="en-US" sz="1600" b="1" dirty="0">
                <a:solidFill>
                  <a:srgbClr val="0000FF"/>
                </a:solidFill>
                <a:sym typeface="Symbol" panose="05050102010706020507" pitchFamily="18" charset="2"/>
              </a:rPr>
              <a:t>= </a:t>
            </a:r>
            <a:r>
              <a:rPr lang="en-US" sz="1600" b="1" i="1" dirty="0">
                <a:solidFill>
                  <a:srgbClr val="0000FF"/>
                </a:solidFill>
                <a:sym typeface="Symbol" panose="05050102010706020507" pitchFamily="18" charset="2"/>
              </a:rPr>
              <a:t>B</a:t>
            </a:r>
            <a:r>
              <a:rPr lang="en-US" sz="1600" b="1" dirty="0">
                <a:solidFill>
                  <a:srgbClr val="0000FF"/>
                </a:solidFill>
                <a:sym typeface="Symbol" panose="05050102010706020507" pitchFamily="18" charset="2"/>
              </a:rPr>
              <a:t>[</a:t>
            </a:r>
            <a:r>
              <a:rPr lang="en-US" sz="1600" b="1" i="1" dirty="0" err="1">
                <a:solidFill>
                  <a:srgbClr val="0000FF"/>
                </a:solidFill>
                <a:sym typeface="Symbol" panose="05050102010706020507" pitchFamily="18" charset="2"/>
              </a:rPr>
              <a:t>i</a:t>
            </a:r>
            <a:r>
              <a:rPr lang="pl-PL" sz="1600" b="1" dirty="0">
                <a:solidFill>
                  <a:srgbClr val="0000FF"/>
                </a:solidFill>
                <a:sym typeface="Symbol" panose="05050102010706020507" pitchFamily="18" charset="2"/>
              </a:rPr>
              <a:t>  </a:t>
            </a:r>
            <a:r>
              <a:rPr lang="en-US" sz="1600" b="1" dirty="0">
                <a:solidFill>
                  <a:srgbClr val="0000FF"/>
                </a:solidFill>
                <a:sym typeface="Symbol" panose="05050102010706020507" pitchFamily="18" charset="2"/>
              </a:rPr>
              <a:t>1, </a:t>
            </a:r>
            <a:r>
              <a:rPr lang="en-US" sz="1600" b="1" i="1" dirty="0">
                <a:solidFill>
                  <a:srgbClr val="0000FF"/>
                </a:solidFill>
                <a:sym typeface="Symbol" panose="05050102010706020507" pitchFamily="18" charset="2"/>
              </a:rPr>
              <a:t>w</a:t>
            </a:r>
            <a:r>
              <a:rPr lang="en-US" sz="1600" b="1" dirty="0">
                <a:solidFill>
                  <a:srgbClr val="0000FF"/>
                </a:solidFill>
                <a:sym typeface="Symbol" panose="05050102010706020507" pitchFamily="18" charset="2"/>
              </a:rPr>
              <a:t>]</a:t>
            </a:r>
          </a:p>
          <a:p>
            <a:r>
              <a:rPr lang="en-US" sz="1600" b="1" dirty="0">
                <a:sym typeface="Symbol" panose="05050102010706020507" pitchFamily="18" charset="2"/>
              </a:rPr>
              <a:t>else</a:t>
            </a:r>
          </a:p>
          <a:p>
            <a:r>
              <a:rPr lang="en-US" sz="1600" i="1" dirty="0">
                <a:sym typeface="Symbol" panose="05050102010706020507" pitchFamily="18" charset="2"/>
              </a:rPr>
              <a:t>	B</a:t>
            </a:r>
            <a:r>
              <a:rPr lang="en-US" sz="1600" dirty="0">
                <a:sym typeface="Symbol" panose="05050102010706020507" pitchFamily="18" charset="2"/>
              </a:rPr>
              <a:t>[</a:t>
            </a:r>
            <a:r>
              <a:rPr lang="en-US" sz="1600" i="1" dirty="0" err="1">
                <a:sym typeface="Symbol" panose="05050102010706020507" pitchFamily="18" charset="2"/>
              </a:rPr>
              <a:t>i</a:t>
            </a:r>
            <a:r>
              <a:rPr lang="en-US" sz="1600" i="1" dirty="0">
                <a:sym typeface="Symbol" panose="05050102010706020507" pitchFamily="18" charset="2"/>
              </a:rPr>
              <a:t>, w</a:t>
            </a:r>
            <a:r>
              <a:rPr lang="en-US" sz="1600" dirty="0">
                <a:sym typeface="Symbol" panose="05050102010706020507" pitchFamily="18" charset="2"/>
              </a:rPr>
              <a:t>]</a:t>
            </a:r>
            <a:r>
              <a:rPr lang="en-US" sz="1600" i="1" dirty="0">
                <a:sym typeface="Symbol" panose="05050102010706020507" pitchFamily="18" charset="2"/>
              </a:rPr>
              <a:t> </a:t>
            </a:r>
            <a:r>
              <a:rPr lang="en-US" sz="1600" dirty="0">
                <a:sym typeface="Symbol" panose="05050102010706020507" pitchFamily="18" charset="2"/>
              </a:rPr>
              <a:t>= </a:t>
            </a:r>
            <a:r>
              <a:rPr lang="en-US" sz="1600" i="1" dirty="0">
                <a:sym typeface="Symbol" panose="05050102010706020507" pitchFamily="18" charset="2"/>
              </a:rPr>
              <a:t>B</a:t>
            </a:r>
            <a:r>
              <a:rPr lang="en-US" sz="1600" dirty="0">
                <a:sym typeface="Symbol" panose="05050102010706020507" pitchFamily="18" charset="2"/>
              </a:rPr>
              <a:t>[</a:t>
            </a:r>
            <a:r>
              <a:rPr lang="en-US" sz="1600" i="1" dirty="0" err="1">
                <a:sym typeface="Symbol" panose="05050102010706020507" pitchFamily="18" charset="2"/>
              </a:rPr>
              <a:t>i</a:t>
            </a:r>
            <a:r>
              <a:rPr lang="pl-PL" sz="1600" b="1" dirty="0">
                <a:sym typeface="Symbol" panose="05050102010706020507" pitchFamily="18" charset="2"/>
              </a:rPr>
              <a:t>  </a:t>
            </a:r>
            <a:r>
              <a:rPr lang="en-US" sz="1600" dirty="0">
                <a:sym typeface="Symbol" panose="05050102010706020507" pitchFamily="18" charset="2"/>
              </a:rPr>
              <a:t>1, </a:t>
            </a:r>
            <a:r>
              <a:rPr lang="en-US" sz="1600" i="1" dirty="0">
                <a:sym typeface="Symbol" panose="05050102010706020507" pitchFamily="18" charset="2"/>
              </a:rPr>
              <a:t>w</a:t>
            </a:r>
            <a:r>
              <a:rPr lang="en-US" sz="1600" dirty="0">
                <a:sym typeface="Symbol" panose="05050102010706020507" pitchFamily="18" charset="2"/>
              </a:rPr>
              <a:t>]	</a:t>
            </a:r>
            <a:r>
              <a:rPr lang="en-US" sz="1600" i="1" dirty="0">
                <a:sym typeface="Symbol" panose="05050102010706020507" pitchFamily="18" charset="2"/>
              </a:rPr>
              <a:t>// </a:t>
            </a:r>
            <a:r>
              <a:rPr lang="en-US" sz="1600" i="1" dirty="0"/>
              <a:t>w</a:t>
            </a:r>
            <a:r>
              <a:rPr lang="en-US" sz="1600" i="1" baseline="-25000" dirty="0"/>
              <a:t>i</a:t>
            </a:r>
            <a:r>
              <a:rPr lang="en-US" sz="1600" i="1" dirty="0"/>
              <a:t> </a:t>
            </a:r>
            <a:r>
              <a:rPr lang="en-US" sz="1600" dirty="0">
                <a:sym typeface="Symbol" panose="05050102010706020507" pitchFamily="18" charset="2"/>
              </a:rPr>
              <a:t>&gt; </a:t>
            </a:r>
            <a:r>
              <a:rPr lang="en-US" sz="1600" i="1" dirty="0">
                <a:sym typeface="Symbol" panose="05050102010706020507" pitchFamily="18" charset="2"/>
              </a:rPr>
              <a:t>w</a:t>
            </a:r>
          </a:p>
        </p:txBody>
      </p:sp>
      <p:sp>
        <p:nvSpPr>
          <p:cNvPr id="3" name="TextBox 2"/>
          <p:cNvSpPr txBox="1"/>
          <p:nvPr/>
        </p:nvSpPr>
        <p:spPr>
          <a:xfrm>
            <a:off x="8991600" y="1295400"/>
            <a:ext cx="1371600" cy="2308324"/>
          </a:xfrm>
          <a:prstGeom prst="rect">
            <a:avLst/>
          </a:prstGeom>
          <a:noFill/>
        </p:spPr>
        <p:txBody>
          <a:bodyPr wrap="square" rtlCol="0">
            <a:spAutoFit/>
          </a:bodyPr>
          <a:lstStyle/>
          <a:p>
            <a:pPr algn="ctr"/>
            <a:r>
              <a:rPr lang="en-US" sz="2400" dirty="0"/>
              <a:t>Items:</a:t>
            </a:r>
          </a:p>
          <a:p>
            <a:r>
              <a:rPr lang="en-US" sz="2400" dirty="0"/>
              <a:t>  (</a:t>
            </a:r>
            <a:r>
              <a:rPr lang="en-US" sz="2400" i="1" dirty="0"/>
              <a:t>w</a:t>
            </a:r>
            <a:r>
              <a:rPr lang="en-US" sz="2400" i="1" baseline="-25000" dirty="0"/>
              <a:t>i</a:t>
            </a:r>
            <a:r>
              <a:rPr lang="en-US" sz="2400" dirty="0"/>
              <a:t>, </a:t>
            </a:r>
            <a:r>
              <a:rPr lang="en-US" sz="2400" i="1" dirty="0"/>
              <a:t>b</a:t>
            </a:r>
            <a:r>
              <a:rPr lang="en-US" sz="2400" i="1" baseline="-25000" dirty="0"/>
              <a:t>i</a:t>
            </a:r>
            <a:r>
              <a:rPr lang="en-US" sz="2400" dirty="0"/>
              <a:t>)</a:t>
            </a:r>
          </a:p>
          <a:p>
            <a:r>
              <a:rPr lang="en-US" sz="2400" dirty="0">
                <a:latin typeface="Times New Roman" panose="02020603050405020304" pitchFamily="18" charset="0"/>
                <a:cs typeface="Times New Roman" panose="02020603050405020304" pitchFamily="18" charset="0"/>
              </a:rPr>
              <a:t>1: (2, 3)</a:t>
            </a:r>
          </a:p>
          <a:p>
            <a:r>
              <a:rPr lang="en-US" sz="2400" dirty="0">
                <a:latin typeface="Times New Roman" panose="02020603050405020304" pitchFamily="18" charset="0"/>
                <a:cs typeface="Times New Roman" panose="02020603050405020304" pitchFamily="18" charset="0"/>
              </a:rPr>
              <a:t>2: (3, 4)</a:t>
            </a:r>
          </a:p>
          <a:p>
            <a:r>
              <a:rPr lang="en-US" sz="2400" dirty="0">
                <a:latin typeface="Times New Roman" panose="02020603050405020304" pitchFamily="18" charset="0"/>
                <a:cs typeface="Times New Roman" panose="02020603050405020304" pitchFamily="18" charset="0"/>
              </a:rPr>
              <a:t>3: (4, 5) </a:t>
            </a:r>
          </a:p>
          <a:p>
            <a:r>
              <a:rPr lang="en-US" sz="2400" dirty="0">
                <a:latin typeface="Times New Roman" panose="02020603050405020304" pitchFamily="18" charset="0"/>
                <a:cs typeface="Times New Roman" panose="02020603050405020304" pitchFamily="18" charset="0"/>
              </a:rPr>
              <a:t>4: (5, 6)</a:t>
            </a:r>
          </a:p>
        </p:txBody>
      </p:sp>
      <p:sp>
        <p:nvSpPr>
          <p:cNvPr id="8" name="TextBox 7"/>
          <p:cNvSpPr txBox="1"/>
          <p:nvPr/>
        </p:nvSpPr>
        <p:spPr>
          <a:xfrm>
            <a:off x="7315200" y="2785408"/>
            <a:ext cx="1905000" cy="1938992"/>
          </a:xfrm>
          <a:prstGeom prst="rect">
            <a:avLst/>
          </a:prstGeom>
          <a:noFill/>
        </p:spPr>
        <p:txBody>
          <a:bodyPr wrap="square" rtlCol="0">
            <a:spAutoFit/>
          </a:bodyPr>
          <a:lstStyle/>
          <a:p>
            <a:r>
              <a:rPr lang="en-US" sz="2400" i="1"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4</a:t>
            </a:r>
            <a:endParaRPr lang="pl-PL" sz="2400"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5</a:t>
            </a:r>
            <a:endParaRPr lang="pl-PL" sz="2400" dirty="0">
              <a:solidFill>
                <a:srgbClr val="FF0000"/>
              </a:solidFill>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5</a:t>
            </a:r>
            <a:endParaRPr lang="pl-PL" sz="2400"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cs typeface="Times New Roman" panose="02020603050405020304" pitchFamily="18" charset="0"/>
              </a:rPr>
              <a:t>4 </a:t>
            </a:r>
            <a:r>
              <a:rPr lang="pl-PL"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6</a:t>
            </a:r>
            <a:endParaRPr lang="pl-PL" sz="2400"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sym typeface="Symbol" panose="05050102010706020507" pitchFamily="18" charset="2"/>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 </a:t>
            </a:r>
            <a:r>
              <a:rPr lang="pl-PL" sz="2400" i="1"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4</a:t>
            </a:r>
            <a:r>
              <a:rPr lang="pl-PL"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0</a:t>
            </a:r>
            <a:endParaRPr lang="pl-PL"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8915400" y="2060550"/>
            <a:ext cx="1295400" cy="15431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6172200" y="44958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590800" y="2057400"/>
            <a:ext cx="914400" cy="369332"/>
          </a:xfrm>
          <a:prstGeom prst="rect">
            <a:avLst/>
          </a:prstGeom>
          <a:noFill/>
        </p:spPr>
        <p:txBody>
          <a:bodyPr wrap="square" rtlCol="0">
            <a:spAutoFit/>
          </a:bodyPr>
          <a:lstStyle/>
          <a:p>
            <a:r>
              <a:rPr lang="en-US" i="1" dirty="0">
                <a:solidFill>
                  <a:srgbClr val="0000FF"/>
                </a:solidFill>
              </a:rPr>
              <a:t>B</a:t>
            </a:r>
            <a:r>
              <a:rPr lang="en-US" dirty="0">
                <a:solidFill>
                  <a:srgbClr val="0000FF"/>
                </a:solidFill>
              </a:rPr>
              <a:t>(</a:t>
            </a:r>
            <a:r>
              <a:rPr lang="en-US" i="1" dirty="0" err="1">
                <a:solidFill>
                  <a:srgbClr val="0000FF"/>
                </a:solidFill>
              </a:rPr>
              <a:t>i</a:t>
            </a:r>
            <a:r>
              <a:rPr lang="en-US" dirty="0">
                <a:solidFill>
                  <a:srgbClr val="0000FF"/>
                </a:solidFill>
              </a:rPr>
              <a:t>, </a:t>
            </a:r>
            <a:r>
              <a:rPr lang="en-US" i="1" dirty="0">
                <a:solidFill>
                  <a:srgbClr val="0000FF"/>
                </a:solidFill>
              </a:rPr>
              <a:t>W</a:t>
            </a:r>
            <a:r>
              <a:rPr lang="en-US" dirty="0">
                <a:solidFill>
                  <a:srgbClr val="0000FF"/>
                </a:solidFill>
              </a:rPr>
              <a:t>)</a:t>
            </a:r>
          </a:p>
        </p:txBody>
      </p:sp>
      <p:sp>
        <p:nvSpPr>
          <p:cNvPr id="5" name="Slide Number Placeholder 4"/>
          <p:cNvSpPr>
            <a:spLocks noGrp="1"/>
          </p:cNvSpPr>
          <p:nvPr>
            <p:ph type="sldNum" sz="quarter" idx="12"/>
          </p:nvPr>
        </p:nvSpPr>
        <p:spPr/>
        <p:txBody>
          <a:bodyPr/>
          <a:lstStyle/>
          <a:p>
            <a:fld id="{1A83A65E-54C3-4843-A44A-4A9122A8B46A}" type="slidenum">
              <a:rPr lang="en-US" smtClean="0"/>
              <a:pPr/>
              <a:t>32</a:t>
            </a:fld>
            <a:endParaRPr lang="en-US"/>
          </a:p>
        </p:txBody>
      </p:sp>
    </p:spTree>
    <p:extLst>
      <p:ext uri="{BB962C8B-B14F-4D97-AF65-F5344CB8AC3E}">
        <p14:creationId xmlns:p14="http://schemas.microsoft.com/office/powerpoint/2010/main" val="327181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Comments</a:t>
            </a:r>
            <a:endParaRPr lang="en-US" dirty="0"/>
          </a:p>
        </p:txBody>
      </p:sp>
      <p:sp>
        <p:nvSpPr>
          <p:cNvPr id="3" name="Content Placeholder 2"/>
          <p:cNvSpPr>
            <a:spLocks noGrp="1"/>
          </p:cNvSpPr>
          <p:nvPr>
            <p:ph idx="1"/>
          </p:nvPr>
        </p:nvSpPr>
        <p:spPr/>
        <p:txBody>
          <a:bodyPr/>
          <a:lstStyle/>
          <a:p>
            <a:r>
              <a:rPr lang="en-US" altLang="en-US" dirty="0">
                <a:latin typeface="Times New Roman" panose="02020603050405020304" pitchFamily="18" charset="0"/>
              </a:rPr>
              <a:t>This algorithm only finds the max possible value that can be carried in the knapsack.</a:t>
            </a:r>
          </a:p>
          <a:p>
            <a:r>
              <a:rPr lang="en-US" altLang="en-US" dirty="0">
                <a:latin typeface="Times New Roman" panose="02020603050405020304" pitchFamily="18" charset="0"/>
              </a:rPr>
              <a:t>To know the items that make this maximum value, an addition to this algorithm is necessary.</a:t>
            </a:r>
          </a:p>
          <a:p>
            <a:r>
              <a:rPr lang="en-US" dirty="0">
                <a:latin typeface="Times New Roman" panose="02020603050405020304" pitchFamily="18" charset="0"/>
              </a:rPr>
              <a:t>How to extract this data from the table we built?</a:t>
            </a:r>
            <a:endParaRPr lang="en-US" dirty="0"/>
          </a:p>
        </p:txBody>
      </p:sp>
      <p:sp>
        <p:nvSpPr>
          <p:cNvPr id="4" name="Slide Number Placeholder 3"/>
          <p:cNvSpPr>
            <a:spLocks noGrp="1"/>
          </p:cNvSpPr>
          <p:nvPr>
            <p:ph type="sldNum" sz="quarter" idx="12"/>
          </p:nvPr>
        </p:nvSpPr>
        <p:spPr/>
        <p:txBody>
          <a:bodyPr/>
          <a:lstStyle/>
          <a:p>
            <a:fld id="{1A83A65E-54C3-4843-A44A-4A9122A8B46A}" type="slidenum">
              <a:rPr lang="en-US" smtClean="0"/>
              <a:pPr/>
              <a:t>33</a:t>
            </a:fld>
            <a:endParaRPr lang="en-US"/>
          </a:p>
        </p:txBody>
      </p:sp>
    </p:spTree>
    <p:extLst>
      <p:ext uri="{BB962C8B-B14F-4D97-AF65-F5344CB8AC3E}">
        <p14:creationId xmlns:p14="http://schemas.microsoft.com/office/powerpoint/2010/main" val="31105960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p:txBody>
          <a:bodyPr/>
          <a:lstStyle/>
          <a:p>
            <a:r>
              <a:rPr lang="en-US" dirty="0"/>
              <a:t>Find out the data items to make the maximum value.</a:t>
            </a:r>
          </a:p>
          <a:p>
            <a:endParaRPr lang="en-US" dirty="0"/>
          </a:p>
          <a:p>
            <a:endParaRPr lang="en-US" dirty="0"/>
          </a:p>
          <a:p>
            <a:endParaRPr lang="en-US" dirty="0"/>
          </a:p>
          <a:p>
            <a:r>
              <a:rPr lang="en-US" dirty="0"/>
              <a:t>Describe the pseudo code. </a:t>
            </a:r>
          </a:p>
        </p:txBody>
      </p:sp>
      <p:sp>
        <p:nvSpPr>
          <p:cNvPr id="4" name="Slide Number Placeholder 3"/>
          <p:cNvSpPr>
            <a:spLocks noGrp="1"/>
          </p:cNvSpPr>
          <p:nvPr>
            <p:ph type="sldNum" sz="quarter" idx="12"/>
          </p:nvPr>
        </p:nvSpPr>
        <p:spPr/>
        <p:txBody>
          <a:bodyPr/>
          <a:lstStyle/>
          <a:p>
            <a:fld id="{1A83A65E-54C3-4843-A44A-4A9122A8B46A}" type="slidenum">
              <a:rPr lang="en-US" smtClean="0"/>
              <a:pPr/>
              <a:t>34</a:t>
            </a:fld>
            <a:endParaRPr lang="en-US"/>
          </a:p>
        </p:txBody>
      </p:sp>
    </p:spTree>
    <p:extLst>
      <p:ext uri="{BB962C8B-B14F-4D97-AF65-F5344CB8AC3E}">
        <p14:creationId xmlns:p14="http://schemas.microsoft.com/office/powerpoint/2010/main" val="5223526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References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268804323"/>
              </p:ext>
            </p:extLst>
          </p:nvPr>
        </p:nvGraphicFramePr>
        <p:xfrm>
          <a:off x="3072404" y="2286000"/>
          <a:ext cx="4776197" cy="2966720"/>
        </p:xfrm>
        <a:graphic>
          <a:graphicData uri="http://schemas.openxmlformats.org/drawingml/2006/table">
            <a:tbl>
              <a:tblPr firstRow="1" bandRow="1"/>
              <a:tblGrid>
                <a:gridCol w="465455">
                  <a:extLst>
                    <a:ext uri="{9D8B030D-6E8A-4147-A177-3AD203B41FA5}">
                      <a16:colId xmlns:a16="http://schemas.microsoft.com/office/drawing/2014/main" val="20000"/>
                    </a:ext>
                  </a:extLst>
                </a:gridCol>
                <a:gridCol w="718457">
                  <a:extLst>
                    <a:ext uri="{9D8B030D-6E8A-4147-A177-3AD203B41FA5}">
                      <a16:colId xmlns:a16="http://schemas.microsoft.com/office/drawing/2014/main" val="20001"/>
                    </a:ext>
                  </a:extLst>
                </a:gridCol>
                <a:gridCol w="718457">
                  <a:extLst>
                    <a:ext uri="{9D8B030D-6E8A-4147-A177-3AD203B41FA5}">
                      <a16:colId xmlns:a16="http://schemas.microsoft.com/office/drawing/2014/main" val="20002"/>
                    </a:ext>
                  </a:extLst>
                </a:gridCol>
                <a:gridCol w="718457">
                  <a:extLst>
                    <a:ext uri="{9D8B030D-6E8A-4147-A177-3AD203B41FA5}">
                      <a16:colId xmlns:a16="http://schemas.microsoft.com/office/drawing/2014/main" val="20003"/>
                    </a:ext>
                  </a:extLst>
                </a:gridCol>
                <a:gridCol w="718457">
                  <a:extLst>
                    <a:ext uri="{9D8B030D-6E8A-4147-A177-3AD203B41FA5}">
                      <a16:colId xmlns:a16="http://schemas.microsoft.com/office/drawing/2014/main" val="20004"/>
                    </a:ext>
                  </a:extLst>
                </a:gridCol>
                <a:gridCol w="718457">
                  <a:extLst>
                    <a:ext uri="{9D8B030D-6E8A-4147-A177-3AD203B41FA5}">
                      <a16:colId xmlns:a16="http://schemas.microsoft.com/office/drawing/2014/main" val="20005"/>
                    </a:ext>
                  </a:extLst>
                </a:gridCol>
                <a:gridCol w="718457">
                  <a:extLst>
                    <a:ext uri="{9D8B030D-6E8A-4147-A177-3AD203B41FA5}">
                      <a16:colId xmlns:a16="http://schemas.microsoft.com/office/drawing/2014/main" val="20006"/>
                    </a:ext>
                  </a:extLst>
                </a:gridCol>
              </a:tblGrid>
              <a:tr h="370840">
                <a:tc>
                  <a:txBody>
                    <a:bodyPr/>
                    <a:lstStyle/>
                    <a:p>
                      <a:pPr algn="ct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gridSpan="5">
                  <a:txBody>
                    <a:bodyPr/>
                    <a:lstStyle/>
                    <a:p>
                      <a:pPr algn="ctr"/>
                      <a:r>
                        <a:rPr lang="en-US" i="1" dirty="0" err="1">
                          <a:solidFill>
                            <a:schemeClr val="tx1"/>
                          </a:solidFill>
                          <a:latin typeface="Times New Roman" panose="02020603050405020304" pitchFamily="18" charset="0"/>
                          <a:cs typeface="Times New Roman" panose="02020603050405020304" pitchFamily="18" charset="0"/>
                        </a:rPr>
                        <a:t>i</a:t>
                      </a:r>
                      <a:endParaRPr lang="en-US" i="1" dirty="0">
                        <a:solidFill>
                          <a:schemeClr val="tx1"/>
                        </a:solidFill>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0</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1</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2</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3</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4</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rowSpan="6">
                  <a:txBody>
                    <a:bodyPr/>
                    <a:lstStyle/>
                    <a:p>
                      <a:pPr algn="ctr"/>
                      <a:r>
                        <a:rPr lang="en-US" i="1" dirty="0">
                          <a:solidFill>
                            <a:schemeClr val="tx1"/>
                          </a:solidFill>
                          <a:latin typeface="Times New Roman" panose="02020603050405020304" pitchFamily="18" charset="0"/>
                          <a:cs typeface="Times New Roman" panose="02020603050405020304" pitchFamily="18" charset="0"/>
                        </a:rPr>
                        <a:t>W</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0</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1</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2</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4</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b="0" kern="1200" dirty="0">
                          <a:solidFill>
                            <a:schemeClr val="tx1"/>
                          </a:solidFill>
                          <a:latin typeface="Times New Roman" panose="02020603050405020304" pitchFamily="18" charset="0"/>
                          <a:ea typeface="+mn-ea"/>
                          <a:cs typeface="Times New Roman" panose="02020603050405020304" pitchFamily="18" charset="0"/>
                        </a:rPr>
                        <a:t>5</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b="1" kern="1200" dirty="0">
                          <a:solidFill>
                            <a:schemeClr val="tx1"/>
                          </a:solidFill>
                          <a:latin typeface="Times New Roman" panose="02020603050405020304" pitchFamily="18" charset="0"/>
                          <a:ea typeface="+mn-ea"/>
                          <a:cs typeface="Times New Roman" panose="020206030504050203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0007"/>
                  </a:ext>
                </a:extLst>
              </a:tr>
            </a:tbl>
          </a:graphicData>
        </a:graphic>
      </p:graphicFrame>
      <p:cxnSp>
        <p:nvCxnSpPr>
          <p:cNvPr id="4" name="Straight Arrow Connector 3"/>
          <p:cNvCxnSpPr/>
          <p:nvPr/>
        </p:nvCxnSpPr>
        <p:spPr>
          <a:xfrm>
            <a:off x="6934200" y="5065776"/>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6934200" y="35814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6934200" y="39624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934200" y="43434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934200" y="47244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48400" y="5070231"/>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248400" y="3318808"/>
            <a:ext cx="304800" cy="1329392"/>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248400" y="35814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248400" y="39624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248400" y="43434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486400" y="4080808"/>
            <a:ext cx="381000" cy="948392"/>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486400" y="3657600"/>
            <a:ext cx="381000" cy="948392"/>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486400" y="3318808"/>
            <a:ext cx="381000" cy="948392"/>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486400" y="39624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486400" y="35814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724400" y="4443046"/>
            <a:ext cx="457200" cy="567392"/>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724400" y="4073769"/>
            <a:ext cx="457200" cy="567392"/>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724400" y="3699808"/>
            <a:ext cx="457200" cy="567392"/>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724400" y="3318808"/>
            <a:ext cx="457200" cy="567392"/>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800600" y="35814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705600" y="5293751"/>
            <a:ext cx="1905000" cy="381000"/>
          </a:xfrm>
          <a:prstGeom prst="rect">
            <a:avLst/>
          </a:prstGeom>
          <a:noFill/>
        </p:spPr>
        <p:txBody>
          <a:bodyPr wrap="square" rtlCol="0">
            <a:spAutoFit/>
          </a:bodyPr>
          <a:lstStyle/>
          <a:p>
            <a:r>
              <a:rPr lang="en-US" dirty="0"/>
              <a:t>Maximum value</a:t>
            </a:r>
          </a:p>
        </p:txBody>
      </p:sp>
      <p:sp>
        <p:nvSpPr>
          <p:cNvPr id="25" name="Slide Number Placeholder 24"/>
          <p:cNvSpPr>
            <a:spLocks noGrp="1"/>
          </p:cNvSpPr>
          <p:nvPr>
            <p:ph type="sldNum" sz="quarter" idx="12"/>
          </p:nvPr>
        </p:nvSpPr>
        <p:spPr/>
        <p:txBody>
          <a:bodyPr/>
          <a:lstStyle/>
          <a:p>
            <a:fld id="{1A83A65E-54C3-4843-A44A-4A9122A8B46A}" type="slidenum">
              <a:rPr lang="en-US" smtClean="0"/>
              <a:pPr/>
              <a:t>35</a:t>
            </a:fld>
            <a:endParaRPr lang="en-US"/>
          </a:p>
        </p:txBody>
      </p:sp>
    </p:spTree>
    <p:extLst>
      <p:ext uri="{BB962C8B-B14F-4D97-AF65-F5344CB8AC3E}">
        <p14:creationId xmlns:p14="http://schemas.microsoft.com/office/powerpoint/2010/main" val="12959658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References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676512876"/>
              </p:ext>
            </p:extLst>
          </p:nvPr>
        </p:nvGraphicFramePr>
        <p:xfrm>
          <a:off x="3072404" y="2286000"/>
          <a:ext cx="4776197" cy="2966720"/>
        </p:xfrm>
        <a:graphic>
          <a:graphicData uri="http://schemas.openxmlformats.org/drawingml/2006/table">
            <a:tbl>
              <a:tblPr firstRow="1" bandRow="1"/>
              <a:tblGrid>
                <a:gridCol w="465455">
                  <a:extLst>
                    <a:ext uri="{9D8B030D-6E8A-4147-A177-3AD203B41FA5}">
                      <a16:colId xmlns:a16="http://schemas.microsoft.com/office/drawing/2014/main" val="20000"/>
                    </a:ext>
                  </a:extLst>
                </a:gridCol>
                <a:gridCol w="718457">
                  <a:extLst>
                    <a:ext uri="{9D8B030D-6E8A-4147-A177-3AD203B41FA5}">
                      <a16:colId xmlns:a16="http://schemas.microsoft.com/office/drawing/2014/main" val="20001"/>
                    </a:ext>
                  </a:extLst>
                </a:gridCol>
                <a:gridCol w="718457">
                  <a:extLst>
                    <a:ext uri="{9D8B030D-6E8A-4147-A177-3AD203B41FA5}">
                      <a16:colId xmlns:a16="http://schemas.microsoft.com/office/drawing/2014/main" val="20002"/>
                    </a:ext>
                  </a:extLst>
                </a:gridCol>
                <a:gridCol w="718457">
                  <a:extLst>
                    <a:ext uri="{9D8B030D-6E8A-4147-A177-3AD203B41FA5}">
                      <a16:colId xmlns:a16="http://schemas.microsoft.com/office/drawing/2014/main" val="20003"/>
                    </a:ext>
                  </a:extLst>
                </a:gridCol>
                <a:gridCol w="718457">
                  <a:extLst>
                    <a:ext uri="{9D8B030D-6E8A-4147-A177-3AD203B41FA5}">
                      <a16:colId xmlns:a16="http://schemas.microsoft.com/office/drawing/2014/main" val="20004"/>
                    </a:ext>
                  </a:extLst>
                </a:gridCol>
                <a:gridCol w="718457">
                  <a:extLst>
                    <a:ext uri="{9D8B030D-6E8A-4147-A177-3AD203B41FA5}">
                      <a16:colId xmlns:a16="http://schemas.microsoft.com/office/drawing/2014/main" val="20005"/>
                    </a:ext>
                  </a:extLst>
                </a:gridCol>
                <a:gridCol w="718457">
                  <a:extLst>
                    <a:ext uri="{9D8B030D-6E8A-4147-A177-3AD203B41FA5}">
                      <a16:colId xmlns:a16="http://schemas.microsoft.com/office/drawing/2014/main" val="20006"/>
                    </a:ext>
                  </a:extLst>
                </a:gridCol>
              </a:tblGrid>
              <a:tr h="370840">
                <a:tc>
                  <a:txBody>
                    <a:bodyPr/>
                    <a:lstStyle/>
                    <a:p>
                      <a:pPr algn="ct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gridSpan="5">
                  <a:txBody>
                    <a:bodyPr/>
                    <a:lstStyle/>
                    <a:p>
                      <a:pPr algn="ctr"/>
                      <a:r>
                        <a:rPr lang="en-US" i="1" dirty="0" err="1">
                          <a:solidFill>
                            <a:schemeClr val="tx1"/>
                          </a:solidFill>
                          <a:latin typeface="Times New Roman" panose="02020603050405020304" pitchFamily="18" charset="0"/>
                          <a:cs typeface="Times New Roman" panose="02020603050405020304" pitchFamily="18" charset="0"/>
                        </a:rPr>
                        <a:t>i</a:t>
                      </a:r>
                      <a:endParaRPr lang="en-US" i="1" dirty="0">
                        <a:solidFill>
                          <a:schemeClr val="tx1"/>
                        </a:solidFill>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0</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1</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2</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3</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4</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rowSpan="6">
                  <a:txBody>
                    <a:bodyPr/>
                    <a:lstStyle/>
                    <a:p>
                      <a:pPr algn="ctr"/>
                      <a:r>
                        <a:rPr lang="en-US" i="1" dirty="0">
                          <a:solidFill>
                            <a:schemeClr val="tx1"/>
                          </a:solidFill>
                          <a:latin typeface="Times New Roman" panose="02020603050405020304" pitchFamily="18" charset="0"/>
                          <a:cs typeface="Times New Roman" panose="02020603050405020304" pitchFamily="18" charset="0"/>
                        </a:rPr>
                        <a:t>W</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0</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1</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2</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4</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b="0" kern="1200" dirty="0">
                          <a:solidFill>
                            <a:schemeClr val="tx1"/>
                          </a:solidFill>
                          <a:latin typeface="Times New Roman" panose="02020603050405020304" pitchFamily="18" charset="0"/>
                          <a:ea typeface="+mn-ea"/>
                          <a:cs typeface="Times New Roman" panose="02020603050405020304" pitchFamily="18" charset="0"/>
                        </a:rPr>
                        <a:t>5</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kumimoji="0" lang="en-US" b="1" kern="1200" dirty="0">
                          <a:solidFill>
                            <a:schemeClr val="tx1"/>
                          </a:solidFill>
                          <a:latin typeface="Times New Roman" panose="02020603050405020304" pitchFamily="18" charset="0"/>
                          <a:ea typeface="+mn-ea"/>
                          <a:cs typeface="Times New Roman" panose="020206030504050203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0007"/>
                  </a:ext>
                </a:extLst>
              </a:tr>
            </a:tbl>
          </a:graphicData>
        </a:graphic>
      </p:graphicFrame>
      <p:cxnSp>
        <p:nvCxnSpPr>
          <p:cNvPr id="4" name="Straight Arrow Connector 3"/>
          <p:cNvCxnSpPr/>
          <p:nvPr/>
        </p:nvCxnSpPr>
        <p:spPr>
          <a:xfrm>
            <a:off x="6934200" y="5065776"/>
            <a:ext cx="381000" cy="0"/>
          </a:xfrm>
          <a:prstGeom prst="straightConnector1">
            <a:avLst/>
          </a:prstGeom>
          <a:ln w="19050">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6934200" y="35814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6934200" y="39624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934200" y="43434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934200" y="47244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48400" y="5070231"/>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248400" y="3318808"/>
            <a:ext cx="304800" cy="1329392"/>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248400" y="35814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248400" y="39624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248400" y="43434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486400" y="4080808"/>
            <a:ext cx="381000" cy="948392"/>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486400" y="3657600"/>
            <a:ext cx="381000" cy="948392"/>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486400" y="3318808"/>
            <a:ext cx="381000" cy="948392"/>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486400" y="39624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486400" y="35814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724400" y="4443046"/>
            <a:ext cx="457200" cy="567392"/>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724400" y="4073769"/>
            <a:ext cx="457200" cy="567392"/>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724400" y="3699808"/>
            <a:ext cx="457200" cy="567392"/>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724400" y="3318808"/>
            <a:ext cx="457200" cy="567392"/>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800600" y="35814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705600" y="5293751"/>
            <a:ext cx="1905000" cy="381000"/>
          </a:xfrm>
          <a:prstGeom prst="rect">
            <a:avLst/>
          </a:prstGeom>
          <a:noFill/>
        </p:spPr>
        <p:txBody>
          <a:bodyPr wrap="square" rtlCol="0">
            <a:spAutoFit/>
          </a:bodyPr>
          <a:lstStyle/>
          <a:p>
            <a:r>
              <a:rPr lang="en-US" dirty="0"/>
              <a:t>Maximum value</a:t>
            </a:r>
          </a:p>
        </p:txBody>
      </p:sp>
      <p:sp>
        <p:nvSpPr>
          <p:cNvPr id="25" name="Slide Number Placeholder 24"/>
          <p:cNvSpPr>
            <a:spLocks noGrp="1"/>
          </p:cNvSpPr>
          <p:nvPr>
            <p:ph type="sldNum" sz="quarter" idx="12"/>
          </p:nvPr>
        </p:nvSpPr>
        <p:spPr/>
        <p:txBody>
          <a:bodyPr/>
          <a:lstStyle/>
          <a:p>
            <a:fld id="{1A83A65E-54C3-4843-A44A-4A9122A8B46A}" type="slidenum">
              <a:rPr lang="en-US" smtClean="0"/>
              <a:pPr/>
              <a:t>36</a:t>
            </a:fld>
            <a:endParaRPr lang="en-US"/>
          </a:p>
        </p:txBody>
      </p:sp>
    </p:spTree>
    <p:extLst>
      <p:ext uri="{BB962C8B-B14F-4D97-AF65-F5344CB8AC3E}">
        <p14:creationId xmlns:p14="http://schemas.microsoft.com/office/powerpoint/2010/main" val="14962772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References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852962499"/>
              </p:ext>
            </p:extLst>
          </p:nvPr>
        </p:nvGraphicFramePr>
        <p:xfrm>
          <a:off x="3072404" y="2286000"/>
          <a:ext cx="4776197" cy="2966720"/>
        </p:xfrm>
        <a:graphic>
          <a:graphicData uri="http://schemas.openxmlformats.org/drawingml/2006/table">
            <a:tbl>
              <a:tblPr firstRow="1" bandRow="1"/>
              <a:tblGrid>
                <a:gridCol w="465455">
                  <a:extLst>
                    <a:ext uri="{9D8B030D-6E8A-4147-A177-3AD203B41FA5}">
                      <a16:colId xmlns:a16="http://schemas.microsoft.com/office/drawing/2014/main" val="20000"/>
                    </a:ext>
                  </a:extLst>
                </a:gridCol>
                <a:gridCol w="718457">
                  <a:extLst>
                    <a:ext uri="{9D8B030D-6E8A-4147-A177-3AD203B41FA5}">
                      <a16:colId xmlns:a16="http://schemas.microsoft.com/office/drawing/2014/main" val="20001"/>
                    </a:ext>
                  </a:extLst>
                </a:gridCol>
                <a:gridCol w="718457">
                  <a:extLst>
                    <a:ext uri="{9D8B030D-6E8A-4147-A177-3AD203B41FA5}">
                      <a16:colId xmlns:a16="http://schemas.microsoft.com/office/drawing/2014/main" val="20002"/>
                    </a:ext>
                  </a:extLst>
                </a:gridCol>
                <a:gridCol w="718457">
                  <a:extLst>
                    <a:ext uri="{9D8B030D-6E8A-4147-A177-3AD203B41FA5}">
                      <a16:colId xmlns:a16="http://schemas.microsoft.com/office/drawing/2014/main" val="20003"/>
                    </a:ext>
                  </a:extLst>
                </a:gridCol>
                <a:gridCol w="718457">
                  <a:extLst>
                    <a:ext uri="{9D8B030D-6E8A-4147-A177-3AD203B41FA5}">
                      <a16:colId xmlns:a16="http://schemas.microsoft.com/office/drawing/2014/main" val="20004"/>
                    </a:ext>
                  </a:extLst>
                </a:gridCol>
                <a:gridCol w="718457">
                  <a:extLst>
                    <a:ext uri="{9D8B030D-6E8A-4147-A177-3AD203B41FA5}">
                      <a16:colId xmlns:a16="http://schemas.microsoft.com/office/drawing/2014/main" val="20005"/>
                    </a:ext>
                  </a:extLst>
                </a:gridCol>
                <a:gridCol w="718457">
                  <a:extLst>
                    <a:ext uri="{9D8B030D-6E8A-4147-A177-3AD203B41FA5}">
                      <a16:colId xmlns:a16="http://schemas.microsoft.com/office/drawing/2014/main" val="20006"/>
                    </a:ext>
                  </a:extLst>
                </a:gridCol>
              </a:tblGrid>
              <a:tr h="370840">
                <a:tc>
                  <a:txBody>
                    <a:bodyPr/>
                    <a:lstStyle/>
                    <a:p>
                      <a:pPr algn="ct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gridSpan="5">
                  <a:txBody>
                    <a:bodyPr/>
                    <a:lstStyle/>
                    <a:p>
                      <a:pPr algn="ctr"/>
                      <a:r>
                        <a:rPr lang="en-US" i="1" dirty="0" err="1">
                          <a:solidFill>
                            <a:schemeClr val="tx1"/>
                          </a:solidFill>
                          <a:latin typeface="Times New Roman" panose="02020603050405020304" pitchFamily="18" charset="0"/>
                          <a:cs typeface="Times New Roman" panose="02020603050405020304" pitchFamily="18" charset="0"/>
                        </a:rPr>
                        <a:t>i</a:t>
                      </a:r>
                      <a:endParaRPr lang="en-US" i="1" dirty="0">
                        <a:solidFill>
                          <a:schemeClr val="tx1"/>
                        </a:solidFill>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0</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1</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2</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3</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4</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rowSpan="6">
                  <a:txBody>
                    <a:bodyPr/>
                    <a:lstStyle/>
                    <a:p>
                      <a:pPr algn="ctr"/>
                      <a:r>
                        <a:rPr lang="en-US" i="1" dirty="0">
                          <a:solidFill>
                            <a:schemeClr val="tx1"/>
                          </a:solidFill>
                          <a:latin typeface="Times New Roman" panose="02020603050405020304" pitchFamily="18" charset="0"/>
                          <a:cs typeface="Times New Roman" panose="02020603050405020304" pitchFamily="18" charset="0"/>
                        </a:rPr>
                        <a:t>W</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0</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1</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2</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4</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b="0" kern="1200" dirty="0">
                          <a:solidFill>
                            <a:schemeClr val="tx1"/>
                          </a:solidFill>
                          <a:latin typeface="Times New Roman" panose="02020603050405020304" pitchFamily="18" charset="0"/>
                          <a:ea typeface="+mn-ea"/>
                          <a:cs typeface="Times New Roman" panose="02020603050405020304" pitchFamily="18" charset="0"/>
                        </a:rPr>
                        <a:t>5</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alpha val="50000"/>
                      </a:srgbClr>
                    </a:solidFill>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kumimoji="0" lang="en-US" b="1" kern="1200" dirty="0">
                          <a:solidFill>
                            <a:schemeClr val="tx1"/>
                          </a:solidFill>
                          <a:latin typeface="Times New Roman" panose="02020603050405020304" pitchFamily="18" charset="0"/>
                          <a:ea typeface="+mn-ea"/>
                          <a:cs typeface="Times New Roman" panose="020206030504050203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0007"/>
                  </a:ext>
                </a:extLst>
              </a:tr>
            </a:tbl>
          </a:graphicData>
        </a:graphic>
      </p:graphicFrame>
      <p:cxnSp>
        <p:nvCxnSpPr>
          <p:cNvPr id="4" name="Straight Arrow Connector 3"/>
          <p:cNvCxnSpPr/>
          <p:nvPr/>
        </p:nvCxnSpPr>
        <p:spPr>
          <a:xfrm>
            <a:off x="6934200" y="5065776"/>
            <a:ext cx="381000" cy="0"/>
          </a:xfrm>
          <a:prstGeom prst="straightConnector1">
            <a:avLst/>
          </a:prstGeom>
          <a:ln w="19050">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6934200" y="35814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6934200" y="39624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934200" y="43434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934200" y="47244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48400" y="5070231"/>
            <a:ext cx="381000" cy="0"/>
          </a:xfrm>
          <a:prstGeom prst="straightConnector1">
            <a:avLst/>
          </a:prstGeom>
          <a:ln w="19050">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248400" y="3318808"/>
            <a:ext cx="304800" cy="1329392"/>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248400" y="35814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248400" y="39624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248400" y="43434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486400" y="4080808"/>
            <a:ext cx="381000" cy="948392"/>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486400" y="3657600"/>
            <a:ext cx="381000" cy="948392"/>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486400" y="3318808"/>
            <a:ext cx="381000" cy="948392"/>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486400" y="39624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486400" y="35814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724400" y="4443046"/>
            <a:ext cx="457200" cy="567392"/>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724400" y="4073769"/>
            <a:ext cx="457200" cy="567392"/>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724400" y="3699808"/>
            <a:ext cx="457200" cy="567392"/>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724400" y="3318808"/>
            <a:ext cx="457200" cy="567392"/>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800600" y="35814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705600" y="5293751"/>
            <a:ext cx="1905000" cy="381000"/>
          </a:xfrm>
          <a:prstGeom prst="rect">
            <a:avLst/>
          </a:prstGeom>
          <a:noFill/>
        </p:spPr>
        <p:txBody>
          <a:bodyPr wrap="square" rtlCol="0">
            <a:spAutoFit/>
          </a:bodyPr>
          <a:lstStyle/>
          <a:p>
            <a:r>
              <a:rPr lang="en-US" dirty="0"/>
              <a:t>Maximum value</a:t>
            </a:r>
          </a:p>
        </p:txBody>
      </p:sp>
      <p:sp>
        <p:nvSpPr>
          <p:cNvPr id="25" name="Oval 24"/>
          <p:cNvSpPr/>
          <p:nvPr/>
        </p:nvSpPr>
        <p:spPr>
          <a:xfrm>
            <a:off x="5891784" y="4916424"/>
            <a:ext cx="304800" cy="304800"/>
          </a:xfrm>
          <a:prstGeom prst="ellipse">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lide Number Placeholder 25"/>
          <p:cNvSpPr>
            <a:spLocks noGrp="1"/>
          </p:cNvSpPr>
          <p:nvPr>
            <p:ph type="sldNum" sz="quarter" idx="12"/>
          </p:nvPr>
        </p:nvSpPr>
        <p:spPr/>
        <p:txBody>
          <a:bodyPr/>
          <a:lstStyle/>
          <a:p>
            <a:fld id="{1A83A65E-54C3-4843-A44A-4A9122A8B46A}" type="slidenum">
              <a:rPr lang="en-US" smtClean="0"/>
              <a:pPr/>
              <a:t>37</a:t>
            </a:fld>
            <a:endParaRPr lang="en-US"/>
          </a:p>
        </p:txBody>
      </p:sp>
    </p:spTree>
    <p:extLst>
      <p:ext uri="{BB962C8B-B14F-4D97-AF65-F5344CB8AC3E}">
        <p14:creationId xmlns:p14="http://schemas.microsoft.com/office/powerpoint/2010/main" val="1886111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References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874583764"/>
              </p:ext>
            </p:extLst>
          </p:nvPr>
        </p:nvGraphicFramePr>
        <p:xfrm>
          <a:off x="3072404" y="2286000"/>
          <a:ext cx="4776197" cy="2966720"/>
        </p:xfrm>
        <a:graphic>
          <a:graphicData uri="http://schemas.openxmlformats.org/drawingml/2006/table">
            <a:tbl>
              <a:tblPr firstRow="1" bandRow="1"/>
              <a:tblGrid>
                <a:gridCol w="465455">
                  <a:extLst>
                    <a:ext uri="{9D8B030D-6E8A-4147-A177-3AD203B41FA5}">
                      <a16:colId xmlns:a16="http://schemas.microsoft.com/office/drawing/2014/main" val="20000"/>
                    </a:ext>
                  </a:extLst>
                </a:gridCol>
                <a:gridCol w="718457">
                  <a:extLst>
                    <a:ext uri="{9D8B030D-6E8A-4147-A177-3AD203B41FA5}">
                      <a16:colId xmlns:a16="http://schemas.microsoft.com/office/drawing/2014/main" val="20001"/>
                    </a:ext>
                  </a:extLst>
                </a:gridCol>
                <a:gridCol w="718457">
                  <a:extLst>
                    <a:ext uri="{9D8B030D-6E8A-4147-A177-3AD203B41FA5}">
                      <a16:colId xmlns:a16="http://schemas.microsoft.com/office/drawing/2014/main" val="20002"/>
                    </a:ext>
                  </a:extLst>
                </a:gridCol>
                <a:gridCol w="718457">
                  <a:extLst>
                    <a:ext uri="{9D8B030D-6E8A-4147-A177-3AD203B41FA5}">
                      <a16:colId xmlns:a16="http://schemas.microsoft.com/office/drawing/2014/main" val="20003"/>
                    </a:ext>
                  </a:extLst>
                </a:gridCol>
                <a:gridCol w="718457">
                  <a:extLst>
                    <a:ext uri="{9D8B030D-6E8A-4147-A177-3AD203B41FA5}">
                      <a16:colId xmlns:a16="http://schemas.microsoft.com/office/drawing/2014/main" val="20004"/>
                    </a:ext>
                  </a:extLst>
                </a:gridCol>
                <a:gridCol w="718457">
                  <a:extLst>
                    <a:ext uri="{9D8B030D-6E8A-4147-A177-3AD203B41FA5}">
                      <a16:colId xmlns:a16="http://schemas.microsoft.com/office/drawing/2014/main" val="20005"/>
                    </a:ext>
                  </a:extLst>
                </a:gridCol>
                <a:gridCol w="718457">
                  <a:extLst>
                    <a:ext uri="{9D8B030D-6E8A-4147-A177-3AD203B41FA5}">
                      <a16:colId xmlns:a16="http://schemas.microsoft.com/office/drawing/2014/main" val="20006"/>
                    </a:ext>
                  </a:extLst>
                </a:gridCol>
              </a:tblGrid>
              <a:tr h="370840">
                <a:tc>
                  <a:txBody>
                    <a:bodyPr/>
                    <a:lstStyle/>
                    <a:p>
                      <a:pPr algn="ct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gridSpan="5">
                  <a:txBody>
                    <a:bodyPr/>
                    <a:lstStyle/>
                    <a:p>
                      <a:pPr algn="ctr"/>
                      <a:r>
                        <a:rPr lang="en-US" i="1" dirty="0" err="1">
                          <a:solidFill>
                            <a:schemeClr val="tx1"/>
                          </a:solidFill>
                          <a:latin typeface="Times New Roman" panose="02020603050405020304" pitchFamily="18" charset="0"/>
                          <a:cs typeface="Times New Roman" panose="02020603050405020304" pitchFamily="18" charset="0"/>
                        </a:rPr>
                        <a:t>i</a:t>
                      </a:r>
                      <a:endParaRPr lang="en-US" i="1" dirty="0">
                        <a:solidFill>
                          <a:schemeClr val="tx1"/>
                        </a:solidFill>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0</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1</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2</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3</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4</a:t>
                      </a:r>
                    </a:p>
                  </a:txBody>
                  <a:tcPr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rowSpan="6">
                  <a:txBody>
                    <a:bodyPr/>
                    <a:lstStyle/>
                    <a:p>
                      <a:pPr algn="ctr"/>
                      <a:r>
                        <a:rPr lang="en-US" i="1" dirty="0">
                          <a:solidFill>
                            <a:schemeClr val="tx1"/>
                          </a:solidFill>
                          <a:latin typeface="Times New Roman" panose="02020603050405020304" pitchFamily="18" charset="0"/>
                          <a:cs typeface="Times New Roman" panose="02020603050405020304" pitchFamily="18" charset="0"/>
                        </a:rPr>
                        <a:t>W</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0</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1</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2</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alpha val="50000"/>
                      </a:srgbClr>
                    </a:solidFill>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4</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b="0" kern="1200" dirty="0">
                          <a:solidFill>
                            <a:schemeClr val="tx1"/>
                          </a:solidFill>
                          <a:latin typeface="Times New Roman" panose="02020603050405020304" pitchFamily="18" charset="0"/>
                          <a:ea typeface="+mn-ea"/>
                          <a:cs typeface="Times New Roman" panose="02020603050405020304" pitchFamily="18" charset="0"/>
                        </a:rPr>
                        <a:t>5</a:t>
                      </a:r>
                    </a:p>
                  </a:txBody>
                  <a:tcPr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alpha val="50000"/>
                      </a:srgbClr>
                    </a:solidFill>
                  </a:tcPr>
                </a:tc>
                <a:tc>
                  <a:txBody>
                    <a:bodyPr/>
                    <a:lstStyle/>
                    <a:p>
                      <a:pPr algn="ctr"/>
                      <a:r>
                        <a:rPr kumimoji="0" lang="en-US" kern="1200" dirty="0">
                          <a:solidFill>
                            <a:schemeClr val="tx1"/>
                          </a:solidFill>
                          <a:latin typeface="Times New Roman" panose="02020603050405020304" pitchFamily="18" charset="0"/>
                          <a:ea typeface="+mn-ea"/>
                          <a:cs typeface="Times New Roman" panose="020206030504050203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kumimoji="0" lang="en-US" b="1" kern="1200" dirty="0">
                          <a:solidFill>
                            <a:schemeClr val="tx1"/>
                          </a:solidFill>
                          <a:latin typeface="Times New Roman" panose="02020603050405020304" pitchFamily="18" charset="0"/>
                          <a:ea typeface="+mn-ea"/>
                          <a:cs typeface="Times New Roman" panose="020206030504050203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0007"/>
                  </a:ext>
                </a:extLst>
              </a:tr>
            </a:tbl>
          </a:graphicData>
        </a:graphic>
      </p:graphicFrame>
      <p:cxnSp>
        <p:nvCxnSpPr>
          <p:cNvPr id="4" name="Straight Arrow Connector 3"/>
          <p:cNvCxnSpPr/>
          <p:nvPr/>
        </p:nvCxnSpPr>
        <p:spPr>
          <a:xfrm>
            <a:off x="6934200" y="5065776"/>
            <a:ext cx="381000" cy="0"/>
          </a:xfrm>
          <a:prstGeom prst="straightConnector1">
            <a:avLst/>
          </a:prstGeom>
          <a:ln w="19050">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6934200" y="35814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6934200" y="39624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934200" y="43434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934200" y="47244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48400" y="5070231"/>
            <a:ext cx="381000" cy="0"/>
          </a:xfrm>
          <a:prstGeom prst="straightConnector1">
            <a:avLst/>
          </a:prstGeom>
          <a:ln w="19050">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248400" y="3318808"/>
            <a:ext cx="304800" cy="1329392"/>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248400" y="35814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248400" y="39624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248400" y="43434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486400" y="4080808"/>
            <a:ext cx="381000" cy="948392"/>
          </a:xfrm>
          <a:prstGeom prst="straightConnector1">
            <a:avLst/>
          </a:prstGeom>
          <a:ln w="19050">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486400" y="3657600"/>
            <a:ext cx="381000" cy="948392"/>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486400" y="3318808"/>
            <a:ext cx="381000" cy="948392"/>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486400" y="39624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486400" y="35814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724400" y="4443046"/>
            <a:ext cx="457200" cy="567392"/>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724400" y="4073769"/>
            <a:ext cx="457200" cy="567392"/>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724400" y="3699808"/>
            <a:ext cx="457200" cy="567392"/>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724400" y="3318808"/>
            <a:ext cx="457200" cy="567392"/>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800600" y="3581400"/>
            <a:ext cx="381000" cy="0"/>
          </a:xfrm>
          <a:prstGeom prst="straightConnector1">
            <a:avLst/>
          </a:prstGeom>
          <a:ln>
            <a:solidFill>
              <a:srgbClr val="0000FF"/>
            </a:solidFill>
            <a:tailEnd type="triangle" w="sm"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705600" y="5293751"/>
            <a:ext cx="1905000" cy="381000"/>
          </a:xfrm>
          <a:prstGeom prst="rect">
            <a:avLst/>
          </a:prstGeom>
          <a:noFill/>
        </p:spPr>
        <p:txBody>
          <a:bodyPr wrap="square" rtlCol="0">
            <a:spAutoFit/>
          </a:bodyPr>
          <a:lstStyle/>
          <a:p>
            <a:r>
              <a:rPr lang="en-US" dirty="0"/>
              <a:t>Maximum value</a:t>
            </a:r>
          </a:p>
        </p:txBody>
      </p:sp>
      <p:sp>
        <p:nvSpPr>
          <p:cNvPr id="26" name="Oval 25"/>
          <p:cNvSpPr/>
          <p:nvPr/>
        </p:nvSpPr>
        <p:spPr>
          <a:xfrm>
            <a:off x="5169408" y="3797808"/>
            <a:ext cx="304800" cy="304800"/>
          </a:xfrm>
          <a:prstGeom prst="ellipse">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lide Number Placeholder 24"/>
          <p:cNvSpPr>
            <a:spLocks noGrp="1"/>
          </p:cNvSpPr>
          <p:nvPr>
            <p:ph type="sldNum" sz="quarter" idx="12"/>
          </p:nvPr>
        </p:nvSpPr>
        <p:spPr/>
        <p:txBody>
          <a:bodyPr/>
          <a:lstStyle/>
          <a:p>
            <a:fld id="{1A83A65E-54C3-4843-A44A-4A9122A8B46A}" type="slidenum">
              <a:rPr lang="en-US" smtClean="0"/>
              <a:pPr/>
              <a:t>38</a:t>
            </a:fld>
            <a:endParaRPr lang="en-US"/>
          </a:p>
        </p:txBody>
      </p:sp>
    </p:spTree>
    <p:extLst>
      <p:ext uri="{BB962C8B-B14F-4D97-AF65-F5344CB8AC3E}">
        <p14:creationId xmlns:p14="http://schemas.microsoft.com/office/powerpoint/2010/main" val="383111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0-1 Knapsack problem</a:t>
            </a:r>
          </a:p>
        </p:txBody>
      </p:sp>
      <p:sp>
        <p:nvSpPr>
          <p:cNvPr id="3" name="Content Placeholder 2"/>
          <p:cNvSpPr>
            <a:spLocks noGrp="1"/>
          </p:cNvSpPr>
          <p:nvPr>
            <p:ph idx="1"/>
          </p:nvPr>
        </p:nvSpPr>
        <p:spPr/>
        <p:txBody>
          <a:bodyPr/>
          <a:lstStyle/>
          <a:p>
            <a:r>
              <a:rPr lang="en-US" dirty="0"/>
              <a:t>Given a knapsack with maximum capacity </a:t>
            </a:r>
            <a:r>
              <a:rPr lang="en-US" i="1" dirty="0"/>
              <a:t>W</a:t>
            </a:r>
            <a:r>
              <a:rPr lang="en-US" dirty="0"/>
              <a:t>, and a set </a:t>
            </a:r>
            <a:r>
              <a:rPr lang="en-US" i="1" dirty="0"/>
              <a:t>S</a:t>
            </a:r>
            <a:r>
              <a:rPr lang="en-US" dirty="0"/>
              <a:t> consisting of </a:t>
            </a:r>
            <a:r>
              <a:rPr lang="en-US" i="1" dirty="0"/>
              <a:t>n</a:t>
            </a:r>
            <a:r>
              <a:rPr lang="en-US" dirty="0"/>
              <a:t> items</a:t>
            </a:r>
          </a:p>
          <a:p>
            <a:r>
              <a:rPr lang="en-US" dirty="0"/>
              <a:t>Each item </a:t>
            </a:r>
            <a:r>
              <a:rPr lang="en-US" i="1" dirty="0" err="1"/>
              <a:t>i</a:t>
            </a:r>
            <a:r>
              <a:rPr lang="en-US" dirty="0"/>
              <a:t> has some weight </a:t>
            </a:r>
            <a:r>
              <a:rPr lang="en-US" i="1" dirty="0"/>
              <a:t>w</a:t>
            </a:r>
            <a:r>
              <a:rPr lang="en-US" i="1" baseline="-25000" dirty="0"/>
              <a:t>i</a:t>
            </a:r>
            <a:r>
              <a:rPr lang="en-US" dirty="0"/>
              <a:t> and benefit value </a:t>
            </a:r>
            <a:r>
              <a:rPr lang="en-US" i="1" dirty="0"/>
              <a:t>b</a:t>
            </a:r>
            <a:r>
              <a:rPr lang="en-US" i="1" baseline="-25000" dirty="0"/>
              <a:t>i</a:t>
            </a:r>
            <a:r>
              <a:rPr lang="en-US" dirty="0"/>
              <a:t>  (all </a:t>
            </a:r>
            <a:r>
              <a:rPr lang="en-US" i="1" dirty="0"/>
              <a:t>w</a:t>
            </a:r>
            <a:r>
              <a:rPr lang="en-US" i="1" baseline="-25000" dirty="0"/>
              <a:t>i</a:t>
            </a:r>
            <a:r>
              <a:rPr lang="en-US" dirty="0"/>
              <a:t> , </a:t>
            </a:r>
            <a:r>
              <a:rPr lang="en-US" i="1" dirty="0"/>
              <a:t>b</a:t>
            </a:r>
            <a:r>
              <a:rPr lang="en-US" i="1" baseline="-25000" dirty="0"/>
              <a:t>i</a:t>
            </a:r>
            <a:r>
              <a:rPr lang="en-US" dirty="0"/>
              <a:t> and </a:t>
            </a:r>
            <a:r>
              <a:rPr lang="en-US" i="1" dirty="0"/>
              <a:t>W</a:t>
            </a:r>
            <a:r>
              <a:rPr lang="en-US" dirty="0"/>
              <a:t> are integer values)</a:t>
            </a:r>
          </a:p>
          <a:p>
            <a:r>
              <a:rPr lang="en-US" b="1" i="1" u="sng" dirty="0"/>
              <a:t>Problem</a:t>
            </a:r>
            <a:r>
              <a:rPr lang="en-US" dirty="0"/>
              <a:t>: How to pack the knapsack to achieve maximum total value of packed items?</a:t>
            </a:r>
          </a:p>
        </p:txBody>
      </p:sp>
      <p:sp>
        <p:nvSpPr>
          <p:cNvPr id="4" name="Slide Number Placeholder 3"/>
          <p:cNvSpPr>
            <a:spLocks noGrp="1"/>
          </p:cNvSpPr>
          <p:nvPr>
            <p:ph type="sldNum" sz="quarter" idx="12"/>
          </p:nvPr>
        </p:nvSpPr>
        <p:spPr/>
        <p:txBody>
          <a:bodyPr/>
          <a:lstStyle/>
          <a:p>
            <a:fld id="{1A83A65E-54C3-4843-A44A-4A9122A8B46A}" type="slidenum">
              <a:rPr lang="en-US" smtClean="0"/>
              <a:pPr/>
              <a:t>4</a:t>
            </a:fld>
            <a:endParaRPr lang="en-US"/>
          </a:p>
        </p:txBody>
      </p:sp>
    </p:spTree>
    <p:extLst>
      <p:ext uri="{BB962C8B-B14F-4D97-AF65-F5344CB8AC3E}">
        <p14:creationId xmlns:p14="http://schemas.microsoft.com/office/powerpoint/2010/main" val="3472204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0-1 Knapsack problem</a:t>
            </a:r>
          </a:p>
        </p:txBody>
      </p:sp>
      <p:graphicFrame>
        <p:nvGraphicFramePr>
          <p:cNvPr id="4" name="Table 3"/>
          <p:cNvGraphicFramePr>
            <a:graphicFrameLocks noGrp="1"/>
          </p:cNvGraphicFramePr>
          <p:nvPr>
            <p:extLst>
              <p:ext uri="{D42A27DB-BD31-4B8C-83A1-F6EECF244321}">
                <p14:modId xmlns:p14="http://schemas.microsoft.com/office/powerpoint/2010/main" val="1943885674"/>
              </p:ext>
            </p:extLst>
          </p:nvPr>
        </p:nvGraphicFramePr>
        <p:xfrm>
          <a:off x="6629400" y="2839720"/>
          <a:ext cx="3444812" cy="2494280"/>
        </p:xfrm>
        <a:graphic>
          <a:graphicData uri="http://schemas.openxmlformats.org/drawingml/2006/table">
            <a:tbl>
              <a:tblPr firstRow="1" bandRow="1"/>
              <a:tblGrid>
                <a:gridCol w="967994">
                  <a:extLst>
                    <a:ext uri="{9D8B030D-6E8A-4147-A177-3AD203B41FA5}">
                      <a16:colId xmlns:a16="http://schemas.microsoft.com/office/drawing/2014/main" val="20000"/>
                    </a:ext>
                  </a:extLst>
                </a:gridCol>
                <a:gridCol w="958215">
                  <a:extLst>
                    <a:ext uri="{9D8B030D-6E8A-4147-A177-3AD203B41FA5}">
                      <a16:colId xmlns:a16="http://schemas.microsoft.com/office/drawing/2014/main" val="20001"/>
                    </a:ext>
                  </a:extLst>
                </a:gridCol>
                <a:gridCol w="1518603">
                  <a:extLst>
                    <a:ext uri="{9D8B030D-6E8A-4147-A177-3AD203B41FA5}">
                      <a16:colId xmlns:a16="http://schemas.microsoft.com/office/drawing/2014/main" val="20002"/>
                    </a:ext>
                  </a:extLst>
                </a:gridCol>
              </a:tblGrid>
              <a:tr h="370840">
                <a:tc>
                  <a:txBody>
                    <a:bodyPr/>
                    <a:lstStyle/>
                    <a:p>
                      <a:pPr algn="ctr"/>
                      <a:r>
                        <a:rPr lang="en-US" dirty="0"/>
                        <a:t>Items #</a:t>
                      </a:r>
                    </a:p>
                    <a:p>
                      <a:pPr algn="ctr"/>
                      <a:r>
                        <a:rPr lang="en-US" dirty="0"/>
                        <a:t>( </a:t>
                      </a:r>
                      <a:r>
                        <a:rPr lang="en-US" i="1" dirty="0" err="1"/>
                        <a:t>i</a:t>
                      </a:r>
                      <a:r>
                        <a:rPr lang="en-US" i="1" dirty="0"/>
                        <a:t> )</a:t>
                      </a:r>
                    </a:p>
                  </a:txBody>
                  <a:tcPr/>
                </a:tc>
                <a:tc>
                  <a:txBody>
                    <a:bodyPr/>
                    <a:lstStyle/>
                    <a:p>
                      <a:pPr algn="ctr"/>
                      <a:r>
                        <a:rPr lang="en-US" dirty="0"/>
                        <a:t>Weight</a:t>
                      </a:r>
                    </a:p>
                    <a:p>
                      <a:pPr algn="ctr"/>
                      <a:r>
                        <a:rPr lang="en-US" baseline="0" dirty="0"/>
                        <a:t>( </a:t>
                      </a:r>
                      <a:r>
                        <a:rPr lang="en-US" i="1" baseline="0" dirty="0"/>
                        <a:t>w</a:t>
                      </a:r>
                      <a:r>
                        <a:rPr lang="en-US" i="1" baseline="-25000" dirty="0"/>
                        <a:t>i</a:t>
                      </a:r>
                      <a:r>
                        <a:rPr lang="en-US" baseline="0" dirty="0"/>
                        <a:t> )</a:t>
                      </a:r>
                      <a:endParaRPr lang="en-US" dirty="0"/>
                    </a:p>
                  </a:txBody>
                  <a:tcPr/>
                </a:tc>
                <a:tc>
                  <a:txBody>
                    <a:bodyPr/>
                    <a:lstStyle/>
                    <a:p>
                      <a:pPr algn="ctr"/>
                      <a:r>
                        <a:rPr lang="en-US" dirty="0"/>
                        <a:t>Benefit value</a:t>
                      </a:r>
                    </a:p>
                    <a:p>
                      <a:pPr algn="ctr"/>
                      <a:r>
                        <a:rPr lang="en-US" dirty="0"/>
                        <a:t>( </a:t>
                      </a:r>
                      <a:r>
                        <a:rPr lang="en-US" i="1" dirty="0"/>
                        <a:t>b</a:t>
                      </a:r>
                      <a:r>
                        <a:rPr lang="en-US" i="1" baseline="-25000" dirty="0"/>
                        <a:t>i</a:t>
                      </a:r>
                      <a:r>
                        <a:rPr lang="en-US" dirty="0"/>
                        <a:t> )</a:t>
                      </a:r>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extLst>
                  <a:ext uri="{0D108BD9-81ED-4DB2-BD59-A6C34878D82A}">
                    <a16:rowId xmlns:a16="http://schemas.microsoft.com/office/drawing/2014/main" val="10001"/>
                  </a:ext>
                </a:extLst>
              </a:tr>
              <a:tr h="370840">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extLst>
                  <a:ext uri="{0D108BD9-81ED-4DB2-BD59-A6C34878D82A}">
                    <a16:rowId xmlns:a16="http://schemas.microsoft.com/office/drawing/2014/main" val="10002"/>
                  </a:ext>
                </a:extLst>
              </a:tr>
              <a:tr h="370840">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extLst>
                  <a:ext uri="{0D108BD9-81ED-4DB2-BD59-A6C34878D82A}">
                    <a16:rowId xmlns:a16="http://schemas.microsoft.com/office/drawing/2014/main" val="10003"/>
                  </a:ext>
                </a:extLst>
              </a:tr>
              <a:tr h="370840">
                <a:tc>
                  <a:txBody>
                    <a:bodyPr/>
                    <a:lstStyle/>
                    <a:p>
                      <a:pPr algn="ctr"/>
                      <a:r>
                        <a:rPr lang="en-US" dirty="0"/>
                        <a:t>4</a:t>
                      </a:r>
                    </a:p>
                  </a:txBody>
                  <a:tcPr/>
                </a:tc>
                <a:tc>
                  <a:txBody>
                    <a:bodyPr/>
                    <a:lstStyle/>
                    <a:p>
                      <a:pPr algn="ctr"/>
                      <a:r>
                        <a:rPr lang="en-US" dirty="0"/>
                        <a:t>5</a:t>
                      </a:r>
                    </a:p>
                  </a:txBody>
                  <a:tcPr/>
                </a:tc>
                <a:tc>
                  <a:txBody>
                    <a:bodyPr/>
                    <a:lstStyle/>
                    <a:p>
                      <a:pPr algn="ctr"/>
                      <a:r>
                        <a:rPr lang="en-US" dirty="0"/>
                        <a:t>8</a:t>
                      </a:r>
                    </a:p>
                  </a:txBody>
                  <a:tcPr/>
                </a:tc>
                <a:extLst>
                  <a:ext uri="{0D108BD9-81ED-4DB2-BD59-A6C34878D82A}">
                    <a16:rowId xmlns:a16="http://schemas.microsoft.com/office/drawing/2014/main" val="10004"/>
                  </a:ext>
                </a:extLst>
              </a:tr>
              <a:tr h="370840">
                <a:tc>
                  <a:txBody>
                    <a:bodyPr/>
                    <a:lstStyle/>
                    <a:p>
                      <a:pPr algn="ctr"/>
                      <a:r>
                        <a:rPr lang="en-US" dirty="0"/>
                        <a:t>5</a:t>
                      </a:r>
                    </a:p>
                  </a:txBody>
                  <a:tcPr/>
                </a:tc>
                <a:tc>
                  <a:txBody>
                    <a:bodyPr/>
                    <a:lstStyle/>
                    <a:p>
                      <a:pPr algn="ctr"/>
                      <a:r>
                        <a:rPr lang="en-US" dirty="0"/>
                        <a:t>9</a:t>
                      </a:r>
                    </a:p>
                  </a:txBody>
                  <a:tcPr/>
                </a:tc>
                <a:tc>
                  <a:txBody>
                    <a:bodyPr/>
                    <a:lstStyle/>
                    <a:p>
                      <a:pPr algn="ctr"/>
                      <a:r>
                        <a:rPr lang="en-US" dirty="0"/>
                        <a:t>10</a:t>
                      </a:r>
                    </a:p>
                  </a:txBody>
                  <a:tcPr/>
                </a:tc>
                <a:extLst>
                  <a:ext uri="{0D108BD9-81ED-4DB2-BD59-A6C34878D82A}">
                    <a16:rowId xmlns:a16="http://schemas.microsoft.com/office/drawing/2014/main" val="10005"/>
                  </a:ext>
                </a:extLst>
              </a:tr>
            </a:tbl>
          </a:graphicData>
        </a:graphic>
      </p:graphicFrame>
      <p:sp>
        <p:nvSpPr>
          <p:cNvPr id="5" name="Rectangle 4"/>
          <p:cNvSpPr/>
          <p:nvPr/>
        </p:nvSpPr>
        <p:spPr>
          <a:xfrm>
            <a:off x="5854255" y="3577656"/>
            <a:ext cx="17658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800353" y="3946624"/>
            <a:ext cx="284384"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701855" y="4311584"/>
            <a:ext cx="458002"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585551" y="4696592"/>
            <a:ext cx="737616"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397056" y="5049520"/>
            <a:ext cx="1079945" cy="202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209800" y="2693309"/>
            <a:ext cx="2895600" cy="707886"/>
          </a:xfrm>
          <a:prstGeom prst="rect">
            <a:avLst/>
          </a:prstGeom>
          <a:noFill/>
        </p:spPr>
        <p:txBody>
          <a:bodyPr wrap="square" rtlCol="0">
            <a:spAutoFit/>
          </a:bodyPr>
          <a:lstStyle/>
          <a:p>
            <a:pPr algn="ctr"/>
            <a:r>
              <a:rPr lang="en-US" sz="2000" dirty="0"/>
              <a:t>This is a knapsack</a:t>
            </a:r>
          </a:p>
          <a:p>
            <a:pPr algn="ctr"/>
            <a:r>
              <a:rPr lang="en-US" sz="2000" dirty="0"/>
              <a:t>Max weight: </a:t>
            </a:r>
            <a:r>
              <a:rPr lang="en-US" sz="2000" i="1" dirty="0"/>
              <a:t>W</a:t>
            </a:r>
            <a:r>
              <a:rPr lang="en-US" sz="2000" dirty="0"/>
              <a:t> = 20</a:t>
            </a:r>
          </a:p>
        </p:txBody>
      </p:sp>
      <p:sp>
        <p:nvSpPr>
          <p:cNvPr id="12" name="Freeform 11"/>
          <p:cNvSpPr/>
          <p:nvPr/>
        </p:nvSpPr>
        <p:spPr>
          <a:xfrm>
            <a:off x="3200400" y="3763566"/>
            <a:ext cx="914400" cy="1323474"/>
          </a:xfrm>
          <a:custGeom>
            <a:avLst/>
            <a:gdLst>
              <a:gd name="connsiteX0" fmla="*/ 0 w 842211"/>
              <a:gd name="connsiteY0" fmla="*/ 0 h 1323474"/>
              <a:gd name="connsiteX1" fmla="*/ 0 w 842211"/>
              <a:gd name="connsiteY1" fmla="*/ 1323474 h 1323474"/>
              <a:gd name="connsiteX2" fmla="*/ 842211 w 842211"/>
              <a:gd name="connsiteY2" fmla="*/ 1323474 h 1323474"/>
              <a:gd name="connsiteX3" fmla="*/ 842211 w 842211"/>
              <a:gd name="connsiteY3" fmla="*/ 0 h 1323474"/>
            </a:gdLst>
            <a:ahLst/>
            <a:cxnLst>
              <a:cxn ang="0">
                <a:pos x="connsiteX0" y="connsiteY0"/>
              </a:cxn>
              <a:cxn ang="0">
                <a:pos x="connsiteX1" y="connsiteY1"/>
              </a:cxn>
              <a:cxn ang="0">
                <a:pos x="connsiteX2" y="connsiteY2"/>
              </a:cxn>
              <a:cxn ang="0">
                <a:pos x="connsiteX3" y="connsiteY3"/>
              </a:cxn>
            </a:cxnLst>
            <a:rect l="l" t="t" r="r" b="b"/>
            <a:pathLst>
              <a:path w="842211" h="1323474">
                <a:moveTo>
                  <a:pt x="0" y="0"/>
                </a:moveTo>
                <a:lnTo>
                  <a:pt x="0" y="1323474"/>
                </a:lnTo>
                <a:lnTo>
                  <a:pt x="842211" y="1323474"/>
                </a:lnTo>
                <a:lnTo>
                  <a:pt x="84221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W</a:t>
            </a:r>
            <a:r>
              <a:rPr lang="en-US" dirty="0">
                <a:solidFill>
                  <a:schemeClr val="tx1"/>
                </a:solidFill>
              </a:rPr>
              <a:t> = 20</a:t>
            </a:r>
          </a:p>
        </p:txBody>
      </p:sp>
      <p:sp>
        <p:nvSpPr>
          <p:cNvPr id="3" name="Slide Number Placeholder 2"/>
          <p:cNvSpPr>
            <a:spLocks noGrp="1"/>
          </p:cNvSpPr>
          <p:nvPr>
            <p:ph type="sldNum" sz="quarter" idx="12"/>
          </p:nvPr>
        </p:nvSpPr>
        <p:spPr/>
        <p:txBody>
          <a:bodyPr/>
          <a:lstStyle/>
          <a:p>
            <a:fld id="{1A83A65E-54C3-4843-A44A-4A9122A8B46A}" type="slidenum">
              <a:rPr lang="en-US" smtClean="0"/>
              <a:pPr/>
              <a:t>5</a:t>
            </a:fld>
            <a:endParaRPr lang="en-US"/>
          </a:p>
        </p:txBody>
      </p:sp>
    </p:spTree>
    <p:extLst>
      <p:ext uri="{BB962C8B-B14F-4D97-AF65-F5344CB8AC3E}">
        <p14:creationId xmlns:p14="http://schemas.microsoft.com/office/powerpoint/2010/main" val="1424672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0-1 Knapsack problem</a:t>
            </a:r>
          </a:p>
        </p:txBody>
      </p:sp>
      <p:sp>
        <p:nvSpPr>
          <p:cNvPr id="3" name="Content Placeholder 2"/>
          <p:cNvSpPr>
            <a:spLocks noGrp="1"/>
          </p:cNvSpPr>
          <p:nvPr>
            <p:ph idx="1"/>
          </p:nvPr>
        </p:nvSpPr>
        <p:spPr/>
        <p:txBody>
          <a:bodyPr/>
          <a:lstStyle/>
          <a:p>
            <a:r>
              <a:rPr lang="en-US" dirty="0"/>
              <a:t>Problem, in other words, is to find</a:t>
            </a:r>
          </a:p>
          <a:p>
            <a:pPr marL="667512" lvl="2" indent="0">
              <a:spcBef>
                <a:spcPts val="3000"/>
              </a:spcBef>
              <a:buNone/>
            </a:pPr>
            <a:r>
              <a:rPr lang="en-US" dirty="0"/>
              <a:t>			                           subject to</a:t>
            </a:r>
          </a:p>
          <a:p>
            <a:endParaRPr lang="en-US" dirty="0"/>
          </a:p>
          <a:p>
            <a:r>
              <a:rPr lang="en-US" dirty="0"/>
              <a:t>The problem is called a “</a:t>
            </a:r>
            <a:r>
              <a:rPr lang="en-US" dirty="0">
                <a:latin typeface="Times New Roman" panose="02020603050405020304" pitchFamily="18" charset="0"/>
                <a:cs typeface="Times New Roman" panose="02020603050405020304" pitchFamily="18" charset="0"/>
              </a:rPr>
              <a:t>0-1</a:t>
            </a:r>
            <a:r>
              <a:rPr lang="en-US" dirty="0"/>
              <a:t>” problem, because each item must be entirely </a:t>
            </a:r>
            <a:r>
              <a:rPr lang="en-US" i="1" u="sng" dirty="0"/>
              <a:t>accepted</a:t>
            </a:r>
            <a:r>
              <a:rPr lang="en-US" dirty="0"/>
              <a:t> or </a:t>
            </a:r>
            <a:r>
              <a:rPr lang="en-US" i="1" u="sng" dirty="0"/>
              <a:t>rejected</a:t>
            </a:r>
            <a:r>
              <a:rPr lang="en-US" dirty="0"/>
              <a:t>.</a:t>
            </a:r>
          </a:p>
          <a:p>
            <a:r>
              <a:rPr lang="en-US" dirty="0"/>
              <a:t>Just another version of this problem is the “</a:t>
            </a:r>
            <a:r>
              <a:rPr lang="en-US" i="1" dirty="0"/>
              <a:t>Fractional Knapsack Problem</a:t>
            </a:r>
            <a:r>
              <a:rPr lang="en-US" dirty="0"/>
              <a:t>”, where we can take fractions of items.</a:t>
            </a:r>
          </a:p>
        </p:txBody>
      </p:sp>
      <p:graphicFrame>
        <p:nvGraphicFramePr>
          <p:cNvPr id="4" name="Object 3"/>
          <p:cNvGraphicFramePr>
            <a:graphicFrameLocks noChangeAspect="1"/>
          </p:cNvGraphicFramePr>
          <p:nvPr>
            <p:extLst>
              <p:ext uri="{D42A27DB-BD31-4B8C-83A1-F6EECF244321}">
                <p14:modId xmlns:p14="http://schemas.microsoft.com/office/powerpoint/2010/main" val="3310208178"/>
              </p:ext>
            </p:extLst>
          </p:nvPr>
        </p:nvGraphicFramePr>
        <p:xfrm>
          <a:off x="2895600" y="2703983"/>
          <a:ext cx="1371600" cy="668215"/>
        </p:xfrm>
        <a:graphic>
          <a:graphicData uri="http://schemas.openxmlformats.org/presentationml/2006/ole">
            <mc:AlternateContent xmlns:mc="http://schemas.openxmlformats.org/markup-compatibility/2006">
              <mc:Choice xmlns:v="urn:schemas-microsoft-com:vml" Requires="v">
                <p:oleObj name="Equation" r:id="rId2" imgW="622080" imgH="342720" progId="Equation.3">
                  <p:embed/>
                </p:oleObj>
              </mc:Choice>
              <mc:Fallback>
                <p:oleObj name="Equation" r:id="rId2" imgW="622080" imgH="342720" progId="Equation.3">
                  <p:embed/>
                  <p:pic>
                    <p:nvPicPr>
                      <p:cNvPr id="4" name="Object 3"/>
                      <p:cNvPicPr/>
                      <p:nvPr/>
                    </p:nvPicPr>
                    <p:blipFill>
                      <a:blip r:embed="rId3"/>
                      <a:stretch>
                        <a:fillRect/>
                      </a:stretch>
                    </p:blipFill>
                    <p:spPr>
                      <a:xfrm>
                        <a:off x="2895600" y="2703983"/>
                        <a:ext cx="1371600" cy="66821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781633128"/>
              </p:ext>
            </p:extLst>
          </p:nvPr>
        </p:nvGraphicFramePr>
        <p:xfrm>
          <a:off x="6781800" y="2684342"/>
          <a:ext cx="1287462" cy="668337"/>
        </p:xfrm>
        <a:graphic>
          <a:graphicData uri="http://schemas.openxmlformats.org/presentationml/2006/ole">
            <mc:AlternateContent xmlns:mc="http://schemas.openxmlformats.org/markup-compatibility/2006">
              <mc:Choice xmlns:v="urn:schemas-microsoft-com:vml" Requires="v">
                <p:oleObj name="Equation" r:id="rId4" imgW="660240" imgH="342720" progId="Equation.3">
                  <p:embed/>
                </p:oleObj>
              </mc:Choice>
              <mc:Fallback>
                <p:oleObj name="Equation" r:id="rId4" imgW="660240" imgH="342720" progId="Equation.3">
                  <p:embed/>
                  <p:pic>
                    <p:nvPicPr>
                      <p:cNvPr id="5" name="Object 4"/>
                      <p:cNvPicPr/>
                      <p:nvPr/>
                    </p:nvPicPr>
                    <p:blipFill>
                      <a:blip r:embed="rId5"/>
                      <a:stretch>
                        <a:fillRect/>
                      </a:stretch>
                    </p:blipFill>
                    <p:spPr>
                      <a:xfrm>
                        <a:off x="6781800" y="2684342"/>
                        <a:ext cx="1287462" cy="668337"/>
                      </a:xfrm>
                      <a:prstGeom prst="rect">
                        <a:avLst/>
                      </a:prstGeom>
                    </p:spPr>
                  </p:pic>
                </p:oleObj>
              </mc:Fallback>
            </mc:AlternateContent>
          </a:graphicData>
        </a:graphic>
      </p:graphicFrame>
      <p:sp>
        <p:nvSpPr>
          <p:cNvPr id="6" name="Slide Number Placeholder 5"/>
          <p:cNvSpPr>
            <a:spLocks noGrp="1"/>
          </p:cNvSpPr>
          <p:nvPr>
            <p:ph type="sldNum" sz="quarter" idx="12"/>
          </p:nvPr>
        </p:nvSpPr>
        <p:spPr/>
        <p:txBody>
          <a:bodyPr/>
          <a:lstStyle/>
          <a:p>
            <a:fld id="{1A83A65E-54C3-4843-A44A-4A9122A8B46A}" type="slidenum">
              <a:rPr lang="en-US" smtClean="0"/>
              <a:pPr/>
              <a:t>6</a:t>
            </a:fld>
            <a:endParaRPr lang="en-US"/>
          </a:p>
        </p:txBody>
      </p:sp>
    </p:spTree>
    <p:extLst>
      <p:ext uri="{BB962C8B-B14F-4D97-AF65-F5344CB8AC3E}">
        <p14:creationId xmlns:p14="http://schemas.microsoft.com/office/powerpoint/2010/main" val="2951300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Brute-force approach</a:t>
            </a:r>
          </a:p>
        </p:txBody>
      </p:sp>
      <p:sp>
        <p:nvSpPr>
          <p:cNvPr id="3" name="Content Placeholder 2"/>
          <p:cNvSpPr>
            <a:spLocks noGrp="1"/>
          </p:cNvSpPr>
          <p:nvPr>
            <p:ph idx="1"/>
          </p:nvPr>
        </p:nvSpPr>
        <p:spPr/>
        <p:txBody>
          <a:bodyPr/>
          <a:lstStyle/>
          <a:p>
            <a:r>
              <a:rPr lang="en-US" dirty="0"/>
              <a:t>Let’s first solve this problem with a straightforward algorithm</a:t>
            </a:r>
          </a:p>
          <a:p>
            <a:r>
              <a:rPr lang="en-US" dirty="0"/>
              <a:t>Since there are </a:t>
            </a:r>
            <a:r>
              <a:rPr lang="en-US" i="1" dirty="0"/>
              <a:t>n</a:t>
            </a:r>
            <a:r>
              <a:rPr lang="en-US" dirty="0"/>
              <a:t> items, there are 2</a:t>
            </a:r>
            <a:r>
              <a:rPr lang="en-US" i="1" baseline="30000" dirty="0"/>
              <a:t>n</a:t>
            </a:r>
            <a:r>
              <a:rPr lang="en-US" dirty="0"/>
              <a:t> possible combinations of items.</a:t>
            </a:r>
          </a:p>
          <a:p>
            <a:r>
              <a:rPr lang="en-US" dirty="0"/>
              <a:t>We go through all combinations and find the one with the most total value and with total weight less or equal to </a:t>
            </a:r>
            <a:r>
              <a:rPr lang="en-US" i="1" dirty="0"/>
              <a:t>W</a:t>
            </a:r>
          </a:p>
          <a:p>
            <a:r>
              <a:rPr lang="en-US" dirty="0"/>
              <a:t>Running time</a:t>
            </a:r>
          </a:p>
          <a:p>
            <a:pPr lvl="1"/>
            <a:r>
              <a:rPr lang="en-US" dirty="0">
                <a:solidFill>
                  <a:srgbClr val="0000FF"/>
                </a:solidFill>
              </a:rPr>
              <a:t>O(2</a:t>
            </a:r>
            <a:r>
              <a:rPr lang="en-US" i="1" baseline="30000" dirty="0">
                <a:solidFill>
                  <a:srgbClr val="0000FF"/>
                </a:solidFill>
              </a:rPr>
              <a:t>n</a:t>
            </a:r>
            <a:r>
              <a:rPr lang="en-US" dirty="0">
                <a:solidFill>
                  <a:srgbClr val="0000FF"/>
                </a:solidFill>
              </a:rPr>
              <a:t>)</a:t>
            </a:r>
          </a:p>
        </p:txBody>
      </p:sp>
      <p:sp>
        <p:nvSpPr>
          <p:cNvPr id="4" name="Slide Number Placeholder 3"/>
          <p:cNvSpPr>
            <a:spLocks noGrp="1"/>
          </p:cNvSpPr>
          <p:nvPr>
            <p:ph type="sldNum" sz="quarter" idx="12"/>
          </p:nvPr>
        </p:nvSpPr>
        <p:spPr/>
        <p:txBody>
          <a:bodyPr/>
          <a:lstStyle/>
          <a:p>
            <a:fld id="{1A83A65E-54C3-4843-A44A-4A9122A8B46A}" type="slidenum">
              <a:rPr lang="en-US" smtClean="0"/>
              <a:pPr/>
              <a:t>7</a:t>
            </a:fld>
            <a:endParaRPr lang="en-US"/>
          </a:p>
        </p:txBody>
      </p:sp>
    </p:spTree>
    <p:extLst>
      <p:ext uri="{BB962C8B-B14F-4D97-AF65-F5344CB8AC3E}">
        <p14:creationId xmlns:p14="http://schemas.microsoft.com/office/powerpoint/2010/main" val="499954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up)">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Brute-force approach</a:t>
            </a:r>
          </a:p>
        </p:txBody>
      </p:sp>
      <p:sp>
        <p:nvSpPr>
          <p:cNvPr id="3" name="Content Placeholder 2"/>
          <p:cNvSpPr>
            <a:spLocks noGrp="1"/>
          </p:cNvSpPr>
          <p:nvPr>
            <p:ph idx="1"/>
          </p:nvPr>
        </p:nvSpPr>
        <p:spPr/>
        <p:txBody>
          <a:bodyPr/>
          <a:lstStyle/>
          <a:p>
            <a:r>
              <a:rPr lang="en-US" dirty="0"/>
              <a:t>Can we do better? </a:t>
            </a:r>
          </a:p>
          <a:p>
            <a:r>
              <a:rPr lang="en-US" dirty="0"/>
              <a:t>Yes, with an algorithm based on dynamic programming</a:t>
            </a:r>
          </a:p>
          <a:p>
            <a:r>
              <a:rPr lang="en-US" dirty="0"/>
              <a:t>We need to carefully identify the </a:t>
            </a:r>
            <a:r>
              <a:rPr lang="en-US" dirty="0" err="1"/>
              <a:t>subproblems</a:t>
            </a:r>
            <a:endParaRPr lang="en-US" dirty="0"/>
          </a:p>
        </p:txBody>
      </p:sp>
      <p:sp>
        <p:nvSpPr>
          <p:cNvPr id="4" name="TextBox 3"/>
          <p:cNvSpPr txBox="1"/>
          <p:nvPr/>
        </p:nvSpPr>
        <p:spPr>
          <a:xfrm>
            <a:off x="2286000" y="4267200"/>
            <a:ext cx="7620000" cy="1569660"/>
          </a:xfrm>
          <a:prstGeom prst="rect">
            <a:avLst/>
          </a:prstGeom>
          <a:noFill/>
        </p:spPr>
        <p:txBody>
          <a:bodyPr wrap="square" rtlCol="0">
            <a:spAutoFit/>
          </a:bodyPr>
          <a:lstStyle/>
          <a:p>
            <a:r>
              <a:rPr lang="en-US" sz="2400" b="1" dirty="0">
                <a:solidFill>
                  <a:srgbClr val="0000FF"/>
                </a:solidFill>
              </a:rPr>
              <a:t>Let’s try this:</a:t>
            </a:r>
          </a:p>
          <a:p>
            <a:r>
              <a:rPr lang="en-US" sz="2400" dirty="0">
                <a:solidFill>
                  <a:schemeClr val="accent1"/>
                </a:solidFill>
              </a:rPr>
              <a:t>If items are labeled 1 . . </a:t>
            </a:r>
            <a:r>
              <a:rPr lang="en-US" sz="2400" i="1" dirty="0">
                <a:solidFill>
                  <a:schemeClr val="accent1"/>
                </a:solidFill>
              </a:rPr>
              <a:t>n</a:t>
            </a:r>
            <a:r>
              <a:rPr lang="en-US" sz="2400" dirty="0">
                <a:solidFill>
                  <a:schemeClr val="accent1"/>
                </a:solidFill>
              </a:rPr>
              <a:t>, then a subproblem would be to find an optimal solution for </a:t>
            </a:r>
          </a:p>
          <a:p>
            <a:r>
              <a:rPr lang="en-US" sz="2400" i="1" dirty="0" err="1">
                <a:solidFill>
                  <a:schemeClr val="accent1"/>
                </a:solidFill>
              </a:rPr>
              <a:t>S</a:t>
            </a:r>
            <a:r>
              <a:rPr lang="en-US" sz="2400" i="1" baseline="-25000" dirty="0" err="1">
                <a:solidFill>
                  <a:schemeClr val="accent1"/>
                </a:solidFill>
              </a:rPr>
              <a:t>k</a:t>
            </a:r>
            <a:r>
              <a:rPr lang="en-US" sz="2400" dirty="0">
                <a:solidFill>
                  <a:schemeClr val="accent1"/>
                </a:solidFill>
              </a:rPr>
              <a:t> = {items labeled 1, 2, . . </a:t>
            </a:r>
            <a:r>
              <a:rPr lang="en-US" sz="2400" i="1" dirty="0">
                <a:solidFill>
                  <a:schemeClr val="accent1"/>
                </a:solidFill>
              </a:rPr>
              <a:t>k</a:t>
            </a:r>
            <a:r>
              <a:rPr lang="en-US" sz="2400" dirty="0">
                <a:solidFill>
                  <a:schemeClr val="accent1"/>
                </a:solidFill>
              </a:rPr>
              <a:t>}</a:t>
            </a:r>
          </a:p>
        </p:txBody>
      </p:sp>
      <p:sp>
        <p:nvSpPr>
          <p:cNvPr id="5" name="Slide Number Placeholder 4"/>
          <p:cNvSpPr>
            <a:spLocks noGrp="1"/>
          </p:cNvSpPr>
          <p:nvPr>
            <p:ph type="sldNum" sz="quarter" idx="12"/>
          </p:nvPr>
        </p:nvSpPr>
        <p:spPr/>
        <p:txBody>
          <a:bodyPr/>
          <a:lstStyle/>
          <a:p>
            <a:fld id="{1A83A65E-54C3-4843-A44A-4A9122A8B46A}" type="slidenum">
              <a:rPr lang="en-US" smtClean="0"/>
              <a:pPr/>
              <a:t>8</a:t>
            </a:fld>
            <a:endParaRPr lang="en-US"/>
          </a:p>
        </p:txBody>
      </p:sp>
    </p:spTree>
    <p:extLst>
      <p:ext uri="{BB962C8B-B14F-4D97-AF65-F5344CB8AC3E}">
        <p14:creationId xmlns:p14="http://schemas.microsoft.com/office/powerpoint/2010/main" val="4265207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Defining a Subproblem</a:t>
            </a:r>
            <a:endParaRPr lang="en-US" dirty="0"/>
          </a:p>
        </p:txBody>
      </p:sp>
      <p:sp>
        <p:nvSpPr>
          <p:cNvPr id="3" name="Content Placeholder 2"/>
          <p:cNvSpPr>
            <a:spLocks noGrp="1"/>
          </p:cNvSpPr>
          <p:nvPr>
            <p:ph idx="1"/>
          </p:nvPr>
        </p:nvSpPr>
        <p:spPr>
          <a:xfrm>
            <a:off x="1981200" y="1935480"/>
            <a:ext cx="8229600" cy="4693920"/>
          </a:xfrm>
        </p:spPr>
        <p:txBody>
          <a:bodyPr>
            <a:normAutofit/>
          </a:bodyPr>
          <a:lstStyle/>
          <a:p>
            <a:pPr marL="0" indent="0">
              <a:buNone/>
            </a:pPr>
            <a:r>
              <a:rPr lang="en-US" dirty="0">
                <a:solidFill>
                  <a:schemeClr val="accent1"/>
                </a:solidFill>
              </a:rPr>
              <a:t>If items are labeled </a:t>
            </a:r>
            <a:r>
              <a:rPr lang="en-US" dirty="0">
                <a:solidFill>
                  <a:schemeClr val="accent1"/>
                </a:solidFill>
                <a:latin typeface="Times New Roman" panose="02020603050405020304" pitchFamily="18" charset="0"/>
                <a:cs typeface="Times New Roman" panose="02020603050405020304" pitchFamily="18" charset="0"/>
              </a:rPr>
              <a:t>1 . . </a:t>
            </a:r>
            <a:r>
              <a:rPr lang="en-US" i="1" dirty="0">
                <a:solidFill>
                  <a:schemeClr val="accent1"/>
                </a:solidFill>
                <a:latin typeface="Times New Roman" panose="02020603050405020304" pitchFamily="18" charset="0"/>
                <a:cs typeface="Times New Roman" panose="02020603050405020304" pitchFamily="18" charset="0"/>
              </a:rPr>
              <a:t>n</a:t>
            </a:r>
            <a:r>
              <a:rPr lang="en-US" dirty="0">
                <a:solidFill>
                  <a:schemeClr val="accent1"/>
                </a:solidFill>
              </a:rPr>
              <a:t>, then a subproblem would be to find an optimal solution for </a:t>
            </a:r>
            <a:r>
              <a:rPr lang="en-US" i="1" dirty="0" err="1">
                <a:solidFill>
                  <a:schemeClr val="accent1"/>
                </a:solidFill>
              </a:rPr>
              <a:t>S</a:t>
            </a:r>
            <a:r>
              <a:rPr lang="en-US" i="1" baseline="-25000" dirty="0" err="1">
                <a:solidFill>
                  <a:schemeClr val="accent1"/>
                </a:solidFill>
              </a:rPr>
              <a:t>k</a:t>
            </a:r>
            <a:r>
              <a:rPr lang="en-US" dirty="0">
                <a:solidFill>
                  <a:schemeClr val="accent1"/>
                </a:solidFill>
              </a:rPr>
              <a:t> = {items labeled 1, 2, .. </a:t>
            </a:r>
            <a:r>
              <a:rPr lang="en-US" i="1" dirty="0">
                <a:solidFill>
                  <a:schemeClr val="accent1"/>
                </a:solidFill>
              </a:rPr>
              <a:t>k</a:t>
            </a:r>
            <a:r>
              <a:rPr lang="en-US" dirty="0">
                <a:solidFill>
                  <a:schemeClr val="accent1"/>
                </a:solidFill>
              </a:rPr>
              <a:t>}</a:t>
            </a:r>
          </a:p>
          <a:p>
            <a:r>
              <a:rPr lang="en-US" dirty="0"/>
              <a:t>This is a valid subproblem definition.</a:t>
            </a:r>
          </a:p>
          <a:p>
            <a:r>
              <a:rPr lang="en-US" dirty="0"/>
              <a:t>The question is: can we describe the final solution (</a:t>
            </a:r>
            <a:r>
              <a:rPr lang="en-US" i="1" dirty="0"/>
              <a:t>S</a:t>
            </a:r>
            <a:r>
              <a:rPr lang="en-US" i="1" baseline="-25000" dirty="0"/>
              <a:t>n</a:t>
            </a:r>
            <a:r>
              <a:rPr lang="en-US" dirty="0"/>
              <a:t>) in terms of </a:t>
            </a:r>
            <a:r>
              <a:rPr lang="en-US" dirty="0" err="1"/>
              <a:t>subproblems</a:t>
            </a:r>
            <a:r>
              <a:rPr lang="en-US" dirty="0"/>
              <a:t> (</a:t>
            </a:r>
            <a:r>
              <a:rPr lang="en-US" i="1" dirty="0" err="1"/>
              <a:t>S</a:t>
            </a:r>
            <a:r>
              <a:rPr lang="en-US" i="1" baseline="-25000" dirty="0" err="1"/>
              <a:t>k</a:t>
            </a:r>
            <a:r>
              <a:rPr lang="en-US" dirty="0"/>
              <a:t>)? </a:t>
            </a:r>
          </a:p>
          <a:p>
            <a:r>
              <a:rPr lang="en-US" dirty="0"/>
              <a:t>Unfortunately, we </a:t>
            </a:r>
            <a:r>
              <a:rPr lang="en-US" u="sng" dirty="0"/>
              <a:t>can’t</a:t>
            </a:r>
            <a:r>
              <a:rPr lang="en-US" dirty="0"/>
              <a:t> do that.</a:t>
            </a:r>
          </a:p>
          <a:p>
            <a:endParaRPr lang="en-US" dirty="0"/>
          </a:p>
        </p:txBody>
      </p:sp>
      <p:sp>
        <p:nvSpPr>
          <p:cNvPr id="4" name="Slide Number Placeholder 3"/>
          <p:cNvSpPr>
            <a:spLocks noGrp="1"/>
          </p:cNvSpPr>
          <p:nvPr>
            <p:ph type="sldNum" sz="quarter" idx="12"/>
          </p:nvPr>
        </p:nvSpPr>
        <p:spPr/>
        <p:txBody>
          <a:bodyPr/>
          <a:lstStyle/>
          <a:p>
            <a:fld id="{1A83A65E-54C3-4843-A44A-4A9122A8B46A}" type="slidenum">
              <a:rPr lang="en-US" smtClean="0"/>
              <a:pPr/>
              <a:t>9</a:t>
            </a:fld>
            <a:endParaRPr lang="en-US"/>
          </a:p>
        </p:txBody>
      </p:sp>
    </p:spTree>
    <p:extLst>
      <p:ext uri="{BB962C8B-B14F-4D97-AF65-F5344CB8AC3E}">
        <p14:creationId xmlns:p14="http://schemas.microsoft.com/office/powerpoint/2010/main" val="22739089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5981</TotalTime>
  <Words>4446</Words>
  <Application>Microsoft Office PowerPoint</Application>
  <PresentationFormat>Widescreen</PresentationFormat>
  <Paragraphs>1235</Paragraphs>
  <Slides>38</Slides>
  <Notes>2</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Flow</vt:lpstr>
      <vt:lpstr>Knapsack problem</vt:lpstr>
      <vt:lpstr>Knapsack problem</vt:lpstr>
      <vt:lpstr>Knapsack problem</vt:lpstr>
      <vt:lpstr>0-1 Knapsack problem</vt:lpstr>
      <vt:lpstr>0-1 Knapsack problem</vt:lpstr>
      <vt:lpstr>0-1 Knapsack problem</vt:lpstr>
      <vt:lpstr>Brute-force approach</vt:lpstr>
      <vt:lpstr>Brute-force approach</vt:lpstr>
      <vt:lpstr>Defining a Subproblem</vt:lpstr>
      <vt:lpstr>Defining a Subproblem</vt:lpstr>
      <vt:lpstr>Defining a Subproblem</vt:lpstr>
      <vt:lpstr>Recursive Formula for subproblems</vt:lpstr>
      <vt:lpstr>Recursive Formula</vt:lpstr>
      <vt:lpstr>0-1 Knapsack Algorithm</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Comments</vt:lpstr>
      <vt:lpstr>Quiz</vt:lpstr>
      <vt:lpstr>References</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-chapter 1-</dc:title>
  <dc:creator>Andrew</dc:creator>
  <cp:lastModifiedBy>Md Amjad Hossain</cp:lastModifiedBy>
  <cp:revision>947</cp:revision>
  <cp:lastPrinted>2015-08-26T18:18:56Z</cp:lastPrinted>
  <dcterms:created xsi:type="dcterms:W3CDTF">2011-04-02T11:19:40Z</dcterms:created>
  <dcterms:modified xsi:type="dcterms:W3CDTF">2025-02-16T22:20:25Z</dcterms:modified>
</cp:coreProperties>
</file>