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77" r:id="rId6"/>
    <p:sldId id="261" r:id="rId7"/>
    <p:sldId id="262" r:id="rId8"/>
    <p:sldId id="263" r:id="rId9"/>
    <p:sldId id="264" r:id="rId10"/>
    <p:sldId id="276" r:id="rId11"/>
    <p:sldId id="265" r:id="rId12"/>
    <p:sldId id="266" r:id="rId13"/>
    <p:sldId id="278" r:id="rId14"/>
    <p:sldId id="267" r:id="rId15"/>
    <p:sldId id="268" r:id="rId16"/>
    <p:sldId id="279" r:id="rId17"/>
    <p:sldId id="282" r:id="rId18"/>
    <p:sldId id="280" r:id="rId19"/>
    <p:sldId id="281" r:id="rId20"/>
    <p:sldId id="283" r:id="rId21"/>
    <p:sldId id="269" r:id="rId22"/>
    <p:sldId id="270" r:id="rId23"/>
    <p:sldId id="284" r:id="rId24"/>
    <p:sldId id="285" r:id="rId25"/>
    <p:sldId id="271" r:id="rId26"/>
    <p:sldId id="272" r:id="rId27"/>
    <p:sldId id="286" r:id="rId28"/>
    <p:sldId id="287" r:id="rId29"/>
    <p:sldId id="288" r:id="rId30"/>
    <p:sldId id="290" r:id="rId31"/>
    <p:sldId id="274" r:id="rId32"/>
    <p:sldId id="291" r:id="rId33"/>
    <p:sldId id="275" r:id="rId34"/>
  </p:sldIdLst>
  <p:sldSz cx="12192000" cy="6858000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9FF72-8662-4BF0-8176-2530BE2AC25E}" v="69" dt="2025-02-05T19:48:12.57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586" y="67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0T12:41:44.9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1 144,'0'0'3688,"17"0"-5992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1T18:25:56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0 1568,'0'0'2608,"0"1"-3022,0-1 389,0 0 0,1 0 0,-1 0 0,0 0 0,0 0 1,0 1-1,0-1 0,0 0 0,0 0 0,0 0 0,0 0 0,0 0 0,0 0 1,0 0-1,0 1 0,0-1 0,0 0 0,0 0 0,0 0 0,0 0 0,0 0 1,0 0-1,0 0 0,0 1 0,-1-1 0,1 0 0,0 0 0,0 0 0,0 0 1,0 0-1,0 0 0,0 0 0,0 0 0,0 0 0,0 0 0,0 0 0,0 1 1,-1-1-1,1 0 0,0 0 0,0 0 0,0 0 0,0 0 0,0 0 0,0 0 1,0 0-1,-1 0 0,1 0 0,0 0 0,0 0 0,0 0 0,0 0 1,0 0-1,0 0 0,0 0 0,-1 0 0,-13 0-1511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1T18:25:56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0 1568,'0'0'2608,"0"1"-3022,0-1 389,0 0 0,1 0 0,-1 0 0,0 0 0,0 0 1,0 1-1,0-1 0,0 0 0,0 0 0,0 0 0,0 0 0,0 0 0,0 0 1,0 0-1,0 1 0,0-1 0,0 0 0,0 0 0,0 0 0,0 0 0,0 0 1,0 0-1,0 0 0,0 1 0,-1-1 0,1 0 0,0 0 0,0 0 0,0 0 1,0 0-1,0 0 0,0 0 0,0 0 0,0 0 0,0 0 0,0 0 0,0 1 1,-1-1-1,1 0 0,0 0 0,0 0 0,0 0 0,0 0 0,0 0 0,0 0 1,0 0-1,-1 0 0,1 0 0,0 0 0,0 0 0,0 0 0,0 0 1,0 0-1,0 0 0,0 0 0,-1 0 0,-13 0-1511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1T18:35:40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1 135 304,'0'0'10449,"0"1"-10448,0-1 0,0 0 0,-1 1 0,1-1 1,0 1-1,0-1 0,0 0 0,0 1 0,0-1 1,0 1-1,0-1 0,0 0 0,0 1 0,1-1 1,-1 1-1,0-1 0,0 0 0,0 1 0,0-1 0,1 0 1,-1 1-1,0-1 0,0 0 0,0 1 0,1-1 1,-1 0-1,1 1 0,1 1 0,-1-1 3,0 0 0,0-1 0,0 1 0,0 0 0,-1-1 0,1 1 0,0 0 1,-1 0-1,1 0 0,0 0 0,-1 0 0,1 0 0,-1 0 0,0 0 0,1 0 0,-1 0 0,0 0 0,1 0 0,-1 0 0,0 0 1,0 1-1,0 0 12,0-1 1,0 1-1,0-1 0,1 1 1,-1-1-1,0 1 1,1-1-1,-1 0 1,1 1-1,-1-1 1,1 0-1,0 1 0,0-1 1,-1 0-1,2 2 1,-1-2-4,0 0 1,0 0-1,0 0 0,0 0 1,-1 1-1,1-1 0,-1 0 1,1 1-1,-1-1 1,1 0-1,-1 1 0,0-1 1,1 1-1,-1-1 1,0 2-1,1 4 3,1 0 0,0 0 0,0-1 1,1 1-1,0-1 0,0 0 0,0 1 0,6 6 0,0 1 36,-7-9-39,1 1 0,1 0 1,-1 0-1,1-1 1,0 1-1,7 5 1,59 60 71,-59-61-77,1-1-1,0-1 1,0 0 0,23 10 0,3 1-2,-22-11 17,1 0-1,-1-1 0,30 7 1,7 1-15,-40-11 12,1 0 1,0-1 0,16 2-1,61 7 10,-27-4-8,69 1 0,2 1-42,29 0 13,25-5-8,133 0 67,-273-7-35,50-8 0,-29 2-8,-32 2 7,41-10-1,10-3-13,-45 14 2,-11 0 1,59-14 1,13-1 41,264-66-46,-298 70-2,146-28-5,-149 29 4,-17 1 3,101-16 4,-45 4-7,139-16-1,-192 34 3,14-2 8,-34 1 1,-28 9-8,1-1 0,0 0 0,0 0 0,0-1-1,6-2 1,24-6 1,-3-1-2,6 4-5,-32 6 4,-1 0-1,0 0 0,0-1 1,0 1-1,0-2 1,-1 1-1,10-5 1,-13 5 0,1 1 0,-1-1 1,1 1-1,0-1 1,-1 1-1,1 0 0,0 1 1,5-2-1,51-11-7,39-18 15,-99 31-7,0 0 0,0 1 0,0-1 0,1 0 0,-1 0 0,0 0 0,0 0 0,0 0 0,0 0 0,0 0 0,0 0 0,0 0 0,0 0 0,0 0 0,1 0 0,-1 0 0,0 0 0,0 0 0,0 0 0,0 0 0,0 0 0,0 0 0,0 0 0,0-1 0,0 1 0,0 0 0,1 0 0,-1 0 0,0 0 0,0 0 0,0 0 0,0 0 0,0 0 0,0 0 0,0 0 0,0 0 0,0 0 0,0 0 0,0-1 0,0 1 0,0 0 0,0 0 0,0 0 0,0 0 0,0 0 0,0 0 0,0 0 0,0 0 0,0 0 0,0 0 0,0-1-1,0 1 1,0 0 0,0 0 0,0 0 0,0 0 0,0 0 0,0 0 0,0 0 0,0 0 0,0 0 0,0 0 0,0-1 0,0 1 0,0 0 0,0 0 0,0 0 0,-1 0 0,2-3-2,16-1-3,17-6-12,0 1 11,-20 4 4,-9 1-4,58-13 5,-61 14 2,1 3-4,0 0 1,0 0-1,-1-1 0,1 1 0,-1-1 0,1 0 0,0 0 0,-1 0 0,1 0 0,-1 0 1,3-2-1,-5 2 4,17-3-8,-17 3 11,3 1-9,8 0 0,-8 0 15,-3-1-14,0-2 2,0 2-2,3 1 8,8 0-4,-8 0-4,14-4 9,-17 3 0,3 1-9,8 0 4,-8-1 7,-3-2-2,0 2-7,3 1 6,8 0-2,-8 0 10,-20 1-4546,0 3 2243,0 1-1811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1T18:35:43.8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0 432,'0'0'9217,"20"4"-9093,44 12 49,-63-16-172,-1 0 1,0-1-1,1 1 0,-1 0 0,0 0 1,1 0-1,-1-1 0,0 1 1,1 0-1,-1 0 0,0 0 1,1 0-1,-1 0 0,0 0 0,1 0 1,-1 0-1,0 0 0,1 0 1,-1 0-1,1 0 0,-1 0 0,0 0 1,1 0-1,-1 0 0,0 0 1,1 0-1,-1 0 0,0 0 1,1 1-1,-1-1 0,0 0 0,1 0 1,-1 0-1,0 1 0,1-1 1,8 7 8,37-4 5,-26 1 40,-6-3-54,11 2 3,-13-1-1,-6-2-3,-6 0 1,1 0-1,-1 0 0,0 0 1,0 0-1,1 0 0,-1 0 0,0 0 1,1 0-1,-1 0 0,0 0 1,0 0-1,1 0 0,-1 0 1,0 0-1,1 0 0,-1 0 0,0 1 1,0-1-1,1 0 0,-1 0 1,0 0-1,0 0 0,0 1 1,1-1-1,-1 0 0,0 0 1,0 1-1,0-1 0,0 0 0,1 0 1,-1 1-1,0-1 0,3 1 6,11-1-5,0 0-8,-14 0 8,1 0-1,-1 0 0,1 0 0,0-1 1,-1 1-1,1 0 0,-1 0 0,1 0 1,-1 0-1,1 0 0,-1 0 1,1 0-1,-1 0 0,1 0 0,-1 1 1,1-1-1,-1 0 0,1 0 0,-1 0 1,1 1-1,-1-1 0,1 0 0,-1 0 1,1 1-1,-1-1 0,0 1 1,1-1-1,-1 0 0,0 1 0,1-1 1,-1 1-1,0-1 0,1 0 0,-1 1 1,0-1-1,0 1 0,1-1 1,-1 1-1,0-1 0,0 1 0,0-1 1,0 1-1,0 1 0,-11 15-12,10-16 13,1-1-1,-1 1 1,1-1-1,0 0 1,-1 1-1,1-1 0,0 1 1,-1-1-1,1 1 1,0-1-1,0 1 1,0-1-1,-1 1 1,1 0-1,0-1 1,0 1-1,0-1 0,0 1 1,0-1-1,0 1 1,0 0-1,0 0 1,-1 6 2,-5-1-2,6-5 0,-1-1-1,0 0 1,1 1 0,-1-1-1,1 1 1,-1 0 0,1-1-1,-1 1 1,1-1 0,-1 1-1,1 0 1,0-1 0,-1 1-1,1 0 1,0 0 0,0-1-1,-1 1 1,1 0 0,0 0-1,0-1 1,0 2 0,0-1-1,0 0 0,0-1 1,0 1-1,0-1 1,0 1-1,0 0 0,-1-1 1,1 1-1,0 0 0,0-1 1,0 1-1,-1-1 0,1 1 1,0 0-1,-1-1 1,1 1-1,-1-1 0,1 1 1,0-1-1,-1 1 0,1-1 1,-1 0-1,1 1 0,-1-1 1,0 1-1,0-1 0,0 1 1,1-1-1,-1 0 0,1 1 0,-1-1 1,1 1-1,-1-1 0,1 1 0,-1-1 1,1 1-1,-1 0 0,1-1 0,0 1 1,-1-1-1,1 1 0,0 0 0,0-1 1,-1 1-1,1 0 0,0-1 0,0 1 1,0 0-1,0 0 0,0-1 0,0 2 1,0-1 0,0 0 0,0 1 0,-1-1 0,1 0 0,0 0 0,-1 0 0,1 0 0,0 1 0,-1-1 0,1 0 0,-1 0-1,0 0 1,1 0 0,-1 0 0,-2 1 0,3-1 4,-1 0 0,0 0 0,0 0 0,1 0 0,-1 0 0,0 0-1,1 0 1,-1 0 0,1 0 0,-1 0 0,1 0 0,0 1-1,-1-1 1,1 0 0,0 2 0,0-1-3,0-1 0,0 0 0,0 0 0,-1 0 0,1 0-1,0 0 1,-1 0 0,1 0 0,0 0 0,-1 0 0,0 0 0,1 0 0,-1 0 0,1 0 0,-1 0 0,-1 1 0,1-1-1,0 0 0,0 0 0,1 0 0,-1 0 0,0 0 0,1 1 1,-1-1-1,0 0 0,1 0 0,-1 0 0,1 1 0,0-1 0,0 0 1,-1 0-1,1 1 0,0 1 0,0-1 0,0-1 0,0 0 0,0 0 0,0 1 0,0-1 0,0 0 0,-1 1 0,1-1 0,0 0 0,-1 0 0,1 0 0,-1 1 0,1-1-1,-1 0 1,0 0 0,1 0 0,-1 0 0,0 0 0,0 0 0,0 0 0,0 0 0,-2 1 0,2-1 1,0 0 0,1 0 1,-1 0-1,1 1 1,-1-1-1,1 0 1,0 0-1,-1 0 1,1 0-1,0 0 1,0 0-1,0 1 1,0-1-1,0 0 1,0 0-1,0 0 1,0 0-1,0 1 1,1-1-1,-1 1 1,1-1-3,-1 0 0,0 0 0,1 0 1,-1-1-1,0 1 0,0 0 0,0 0 0,0 0 1,0 0-1,0 0 0,0 0 0,0 0 0,0 0 1,0 0-1,-1 0 0,1-1 0,0 1 0,-1 0 1,1 0-1,0 0 0,-1 0 0,1-1 0,-2 2 1,-4 1-9,6-3 11,-1 1 0,1-1-1,0 0 1,-1 0 0,1 0-1,0 0 1,-1 1 0,1-1-1,0 0 1,-1 0 0,1 0-1,0 1 1,-1-1 0,1 0-1,0 1 1,0-1 0,-1 0-1,1 1 1,0-1 0,0 0-1,0 1 1,0-1 0,0 0-1,-1 1 1,1-1 0,0 1-1,-1 33 47,1-34-49,0 1 3,0-1 1,0 0-1,0 0 1,0 0-1,0 1 0,0-1 1,0 0-1,0 0 1,0 1-1,-1-1 0,1 0 1,0 0-1,0 0 1,0 1-1,0-1 0,-1 0 1,1 0-1,0 0 1,0 1-1,0-1 0,0 0 1,-1 0-1,1 0 1,0 0-1,0 0 0,-1 0 1,1 0-1,0 1 0,0-1 1,-1 0-1,1 0 1,0 0-1,0 0 0,-1 0 1,1 0-1,0 0 1,0 0-1,-1 0 0,1-1 1,0 1-50,-1 0 1,1 0-1,-1 0 1,1 0-1,0 0 0,-1 0 1,1 0-1,0 0 1,-1 1-1,1-1 1,0 0-1,-1 0 0,1 0 1,0 0-1,-1 0 1,1 0-1,0 1 1,-1-1-1,1 0 0,0 0 1,0 1-1,-1-1 1,1 0-1,0 0 1,0 1-1,0-1 0,-1 0 1,1 1-1,0-1 1,0 0-1,0 0 1,0 1-1,-1-1 0,1 0 1,0 1-1,0-1 1,0 1-1,0-1 1,0 0-1,0 1 0,0-1 1,0-5-2703,0-9-1928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1T17:49:51.8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0 290 2472,'0'0'1696,"17"-130"-1440,0 95 137,-17 5-81,17 0-176,-17 5 64,0 5-56,0 10 64,0 0-56,17 10-5057,0 0 4081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1T18:09:08.7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1T18:09:11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1T18:25:56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0 1568,'0'0'2608,"0"1"-3022,0-1 389,0 0 0,1 0 0,-1 0 0,0 0 0,0 0 1,0 1-1,0-1 0,0 0 0,0 0 0,0 0 0,0 0 0,0 0 0,0 0 1,0 0-1,0 1 0,0-1 0,0 0 0,0 0 0,0 0 0,0 0 0,0 0 1,0 0-1,0 0 0,0 1 0,-1-1 0,1 0 0,0 0 0,0 0 0,0 0 1,0 0-1,0 0 0,0 0 0,0 0 0,0 0 0,0 0 0,0 0 0,0 1 1,-1-1-1,1 0 0,0 0 0,0 0 0,0 0 0,0 0 0,0 0 0,0 0 1,0 0-1,-1 0 0,1 0 0,0 0 0,0 0 0,0 0 0,0 0 1,0 0-1,0 0 0,0 0 0,-1 0 0,-13 0-1511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1T18:25:56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0 1568,'0'0'2608,"0"1"-3022,0-1 389,0 0 0,1 0 0,-1 0 0,0 0 0,0 0 1,0 1-1,0-1 0,0 0 0,0 0 0,0 0 0,0 0 0,0 0 0,0 0 1,0 0-1,0 1 0,0-1 0,0 0 0,0 0 0,0 0 0,0 0 0,0 0 1,0 0-1,0 0 0,0 1 0,-1-1 0,1 0 0,0 0 0,0 0 0,0 0 1,0 0-1,0 0 0,0 0 0,0 0 0,0 0 0,0 0 0,0 0 0,0 1 1,-1-1-1,1 0 0,0 0 0,0 0 0,0 0 0,0 0 0,0 0 0,0 0 1,0 0-1,-1 0 0,1 0 0,0 0 0,0 0 0,0 0 0,0 0 1,0 0-1,0 0 0,0 0 0,-1 0 0,-13 0-1511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1T18:25:56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0 1568,'0'0'2608,"0"1"-3022,0-1 389,0 0 0,1 0 0,-1 0 0,0 0 0,0 0 1,0 1-1,0-1 0,0 0 0,0 0 0,0 0 0,0 0 0,0 0 0,0 0 1,0 0-1,0 1 0,0-1 0,0 0 0,0 0 0,0 0 0,0 0 0,0 0 1,0 0-1,0 0 0,0 1 0,-1-1 0,1 0 0,0 0 0,0 0 0,0 0 1,0 0-1,0 0 0,0 0 0,0 0 0,0 0 0,0 0 0,0 0 0,0 1 1,-1-1-1,1 0 0,0 0 0,0 0 0,0 0 0,0 0 0,0 0 0,0 0 1,0 0-1,-1 0 0,1 0 0,0 0 0,0 0 0,0 0 0,0 0 1,0 0-1,0 0 0,0 0 0,-1 0 0,-13 0-1511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1T18:25:56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0 1568,'0'0'2608,"0"1"-3022,0-1 389,0 0 0,1 0 0,-1 0 0,0 0 0,0 0 1,0 1-1,0-1 0,0 0 0,0 0 0,0 0 0,0 0 0,0 0 0,0 0 1,0 0-1,0 1 0,0-1 0,0 0 0,0 0 0,0 0 0,0 0 0,0 0 1,0 0-1,0 0 0,0 1 0,-1-1 0,1 0 0,0 0 0,0 0 0,0 0 1,0 0-1,0 0 0,0 0 0,0 0 0,0 0 0,0 0 0,0 0 0,0 1 1,-1-1-1,1 0 0,0 0 0,0 0 0,0 0 0,0 0 0,0 0 0,0 0 1,0 0-1,-1 0 0,1 0 0,0 0 0,0 0 0,0 0 0,0 0 1,0 0-1,0 0 0,0 0 0,-1 0 0,-13 0-1511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1T18:28:00.0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45 208,'0'0'10513,"0"26"-10301,0-25-207,0 0 0,0 0 0,0 0 0,1 0 0,-1 0 0,0 0 0,0 0 0,1 0 0,-1 0 0,1 0 0,-1 0 0,1 0 0,-1 0 0,1 0 0,-1-1 0,1 1 0,0 0 0,0 1 0,0-1-2,0-1 0,0 1 0,0 0 0,-1 0-1,1 0 1,0 0 0,-1 0 0,1 0 0,-1 0 0,1 0-1,-1 0 1,0 0 0,1 1 0,-1-1 0,0 0 0,0 0-1,0 0 1,0 2 0,0-2-2,0 0 0,0 0 0,1 0 0,-1-1 0,0 1 0,0 0 0,1 0 0,-1 0 0,0 0 0,1-1 0,-1 1 0,1 0 0,-1 0 0,1-1 0,-1 1-1,1 0 1,0-1 0,0 2 0,0-2 1,0 1-1,0 0 0,-1-1 0,1 1 0,-1 0 0,1 0 0,0 0 1,-1-1-1,1 1 0,-1 0 0,0 0 0,1 0 0,-1 0 0,0 0 0,1 0 1,-1 0-1,0 0 0,0 1 0,0-1-1,0-1 1,0 1-1,0-1 0,0 1 1,0-1-1,0 1 1,1-1-1,-1 0 0,0 1 1,0-1-1,0 1 0,0-1 1,1 0-1,-1 1 1,0-1-1,0 1 0,1-1 1,-1 0-1,0 1 0,1-1 1,-1 0-1,0 0 1,1 1-1,-1-1 0,0 0 1,1 0-1,-1 1 0,1-1 1,-1 0-1,0 0 1,2 0-1,-2 0 0,0 0 1,1 1-1,-1-1 0,1 0 1,-1 0-1,1 0 1,-1 0-1,0 1 0,1-1 1,-1 0-1,0 0 0,1 1 1,-1-1-1,0 0 1,1 1-1,-1-1 0,0 0 1,1 1-1,-1-1 0,0 1 1,0-1-1,0 0 1,0 1-1,1-1 0,-1 1 1,0-1-1,0 1 0,0-1 1,0 0-1,0 1 1,0 0-1,0 0 1,1 0-1,-1 0 1,0 0-1,1 0 1,-1 0 0,0 0-1,1-1 1,-1 1-1,1 0 1,0 0 0,-1 0-1,1-1 1,-1 1-1,1 0 1,0 0 0,0-1-1,0 1 1,-1-1-1,1 1 1,0-1 0,0 1-1,0-1 1,0 0-1,1 1 1,-1-1 0,0 1-1,0-1 1,0 0 0,0 1-1,0-1 1,0 1-1,-1-1 1,1 1 0,0-1-1,0 1 1,-1-1 0,1 1-1,0 0 1,-1-1-1,1 1 1,-1 0 0,1 0-1,0 0 1,-1-1 0,0 1-1,1 0 1,-1 0-1,0 0 1,1 1 0,1 1 0,-1 0 1,1 0 0,0-1 0,0 1-1,0 0 1,1-1 0,-1 0 0,1 1-1,-1-1 1,1 0 0,0 0-1,0 0 1,3 1 0,6 5 7,-2-1-1,-9-7-8,-1 0 0,1 0 0,-1 1 0,1-1 0,-1 0 0,1 0 0,-1 1 0,1-1 1,-1 0-1,1 1 0,-1-1 0,0 1 0,1-1 0,-1 0 0,1 1 0,-1-1 0,0 1 0,1-1 0,-1 1 0,0-1 0,0 1 0,1 0 0,-1 0 1,1 0 0,-1 0 0,1 0 0,0 0 0,-1 0 0,1 0-1,0 0 1,0-1 0,-1 1 0,1 0 0,0-1 0,0 1 0,0 0 0,0-1-1,0 1 1,0-1 0,0 1 0,0-1 0,2 1 0,28 9 21,-27-9-16,12 4 14,-6-2 19,0 0-1,0 0 1,1-1 0,-1-1-1,1 0 1,10 0-1,118 4 633,-112-4-641,-13 0 16,0-1-1,-1 0 1,1-1-1,22-4 0,15-5 54,-27 5-25,-17 4-62,0 0-1,-1-1 0,1 0 0,-1 0 0,1 0 1,-1-1-1,9-5 0,16-7 61,-29 13-68,0-1 0,0 1 1,1-1-1,-1 1 0,1 0 0,0 0 1,-1 0-1,1 1 0,0-1 0,6-2 1,-8 4-4,0 0-1,-1 0 1,1 0-1,0 0 1,-1 0-1,1-1 1,0 1-1,-1 0 1,1 0-1,-1 0 1,1-1-1,0 1 1,-1 0-1,1-1 1,-1 1-1,1-1 1,-1 1-1,1 0 1,-1-1-1,1 1 1,-1-1-1,1 1 1,-1-1-1,0 0 1,1 1-1,-1-1 1,0 1-1,1-1 1,-1 0-1,0 1 1,0-1-1,0 1 0,0-2 1,1 1 0,0 0 0,-1 0 0,1 0 0,0 0 0,-1 0 0,1 0 0,0 0-1,0 0 1,0 0 0,0 0 0,0 0 0,0 0 0,0 1 0,0-1 0,0 1 0,0-1 0,2 0 0,-2 0-1,0 1 1,0-1-1,0 1 1,1-1-1,-1 1 0,-1-1 1,1 0-1,0 1 1,0-1-1,0 0 0,0 0 1,0 0-1,-1 0 1,1 0-1,0 0 1,0-2-1,-1 3 0,0 0 0,0-1 0,1 1 0,-1-1 0,0 1 0,0 0 0,0-1 0,0 1 0,0 0 0,0-1 0,1 1 0,-1 0 0,0 0 0,0-1 0,0 1 0,1 0 0,-1-1 0,0 1 0,0 0 0,1 0 0,-1 0 0,0-1 0,1 1 0,-1 0 0,0 0 0,1 0 0,-1 0 0,0 0 0,1-1 0,-1 1 0,1 0 0,-1 0 1,1 0-1,-1 0 0,1 0 0,-1 0 1,1-1-1,-1 1 0,0 0 0,1 0 1,-1 0-1,1-1 0,-1 1 1,0 0-1,1-1 0,-1 1 0,1 0 1,-1-1-1,0 1 0,0-1 1,1 1-1,-1 0 0,0-1 0,0 1 1,1-1-1,-1 1 0,0-1 0,0 1 1,0-1-1,0 1 0,0-1 1,0 1-1,0-1 0,0 0 0,0 1 1,0 0-1,0-1 0,0 1 1,1-1-1,-1 1 0,0 0 1,0-1-1,0 1 0,0 0 1,0-1-1,0 1 0,1 0 1,-1 0-1,0-1 1,0 1-1,1 0 0,-1-1 1,0 1-1,0 0 0,1 0 1,-1 0-1,0-1 0,1 1 1,-1 0-1,0 0 0,1 0 1,-1 0-1,0 0 0,1-1 1,-1 1-1,1 0 0,-1 0 1,1 0-1,-1 0 0,1 0 1,-1 0-1,1-1 1,-1 1-1,0 0 0,1 0 1,-1 0-1,1-1 0,-1 1 1,0 0-1,1-1 0,-1 1 1,0 0-1,1-1 0,-1 1 1,0-1-1,1 1 0,-1 0 1,0-1-1,0 1 0,0-1 1,1 1-1,-1-1 1,0 1-1,0-1 0,0 1 1,0-1-1,0 1 0,0-1 1,0 0-1,0 1 0,0-1 0,0 1 0,0-1 0,1 1 0,-1-1 0,0 1 0,0-1 0,0 1 0,0-1 0,1 1 0,-1-1 0,0 1 0,0 0 0,1-1 0,-1 1 0,0-1 0,1 1 0,-1 0 0,0-1 1,1 1-1,-1 0 0,1-1 0,-1 1 0,1 0 0,0-1 0,0 1 0,-1 0-1,1 0 1,-1-1 0,1 1 0,-1 0 0,1-1 0,-1 1 0,1-1 0,-1 1-1,1-1 1,-1 1 0,0-1 0,1 1 0,-1-1 0,0 1 0,1-1 0,-1 1-1,0-1 1,0 1 0,1-1 0,-1 0 0,0 1 0,0-1 0,0 0 0,0 1-1,0-2 1,0 2 0,0 0 0,0-1 0,0 1-1,0-1 1,0 1 0,1 0 0,-1-1-1,0 1 1,0 0 0,0-1 0,0 1-1,1 0 1,-1 0 0,0-1 0,0 1-1,0 0 1,1-1 0,-1 1 0,0 0-1,1 0 1,-1 0 0,0-1 0,0 1-1,1 0 1,-1 0 0,0 0 0,1 0-1,-1 0 1,0-1 0,1 1 0,0 0-1,-1 0 1,1 0 0,-1 0 0,1 0 0,-1 0 0,0-1-1,1 1 1,-1 0 0,1 0 0,-1 0 0,1-1 0,-1 1-1,0 0 1,1-1 0,-1 1 0,0 0 0,1-1 0,-1 1-1,0-1 1,1 1 0,-1 0 0,0-1 0,0 1 0,0-1-1,1 1 1,-1-1 0,0 1 0,0-1 0,0 1 0,0-1-1,0 1 1,0-1 0,0 0 0,7-7 0,-6 7 0,-1 1 0,1 0 0,-1-1 0,1 1 0,0-1 0,-1 1 0,1-1 0,-1 1 0,1-1 0,-1 1 0,1-1 0,-1 0-1,1 1 1,-1-1 0,0 0 0,1 1 0,-1-1 0,0 0 0,0 1 0,1-1 0,-1 0 0,0 0 0,0 1 0,0-1 0,0-1 0,0 2 0,0 0-1,0 0 1,0-1 0,0 1 0,0 0 0,0 0 0,0-1-1,0 1 1,0 0 0,0 0 0,0-1 0,0 1 0,0 0-1,0 0 1,0-1 0,0 1 0,1 0 0,-1 0 0,0 0-1,0-1 1,0 1 0,0 0 0,0 0 0,1 0 0,-1 0-1,0-1 1,0 1 0,0 0 0,1 0 0,-1 0 0,0 0-1,0 0 1,1 0 0,-1-1 0,0 1 0,0 0 0,0 0-1,1 0 1,-1 0 0,0 0 0,0 0 0,1 0 0,6-3-5,-3-17-6,-4 20 11,0 0 0,0 0 0,0-1 0,0 1 0,0 0-1,0 0 1,0-1 0,0 1 0,0 0 0,0 0 0,0 0 0,0-1 0,0 1 0,0 0 0,0 0 0,0-1 0,0 1-1,0 0 1,0 0 0,0 0 0,0-1 0,1 1 0,-1 0 0,0 0 0,0 0 0,0-1 0,0 1 0,0 0-1,1 0 1,-1 0 0,0 0 0,0 0 0,0-1 0,1 1 0,-1 0 0,0 0 0,0 0 0,0 0 0,1 0 0,-1 0-1,0 0 1,0 0 0,1 0 0,-1 0 0,8-5-8,-4-27-13,-4 31 14,-20 16-25,-11 0 17,31-15 15,0 1 0,0-1 0,0 0 0,0 0 0,0 1 0,0-1 0,0 0 0,0 0 0,0 1 0,-1-1 0,1 0 0,0 0 0,0 0 0,0 1 0,0-1 0,0 0 0,-1 0 0,1 0 0,0 0 0,0 1 0,0-1 0,-1 0 0,1 0 0,0 0 0,0 0 0,0 0 0,-1 0 0,1 0 0,0 0 0,0 0 0,-1 1-1,1-1 1,0 0 0,0 0 0,-1 0 0,1 0 0,0-1 0,-14 6-7,14-4 7,-1 0 0,0 0 0,0 0 0,0-1 0,0 1 0,0 0 0,0-1 0,0 1 0,0-1 0,0 1-1,0-1 1,0 0 0,0 1 0,-1-1 0,1 0 0,0 0 0,0 1 0,0-1 0,0 0 0,-3-1 0,0 2 0,-2 2-9,0-1 0,0 1-1,0-1 1,0-1 0,-1 1 0,1-1 0,-1-1 0,-11 1-1,14 0 1,6 0 5,-2 1 4,-20-1-1,13-1 40,17 0-517,40 0 463,-35 0 15,-10 0 4,-4 1-4,1-1 0,-1 0 0,0 0-1,1 0 1,-1 0 0,0 0 0,0 0-1,1 0 1,-1 0 0,0-1 0,1 1 0,-1 0-1,0-1 1,0 1 0,0-1 0,2 0-1,2-1 1,1 1 6,8-3-5,14-2-1,-25 7 1,0-2 5,0-2-5,30-7-4,-27 8-4,0 3 1,0-6-114,-6 5 128,1 0-1,-1 0 1,1 0 0,-1 0 0,1 0-1,-1 0 1,1 0 0,-1 0-1,1 1 1,-1-1 0,1 0-1,-1 0 1,1 0 0,-1 1 0,1-1-1,-1 0 1,0 0 0,1 1-1,-1-1 1,1 0 0,-1 1 0,0-1-1,1 0 1,-1 1 0,0-1-1,0 1 1,1-1 0,-1 1-1,0 0 1,2 18 264,-2-11-346,0 156 405,0-163-108,2-2-586,0 0 103,0 0 0,0 0 0,1 0 0,-2-1 1,1 1-1,0-1 0,0 0 0,0 1 0,-1-1 0,1 0 0,-1 0 0,1 0 0,-1 0 0,0 0 1,2-4-1,0-18-5396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/>
              <a:t>Dictionaries</a:t>
            </a:r>
            <a:r>
              <a:rPr lang="en-US" spc="-35"/>
              <a:t> </a:t>
            </a:r>
            <a:r>
              <a:rPr lang="en-US"/>
              <a:t>and</a:t>
            </a:r>
            <a:r>
              <a:rPr lang="en-US" spc="-30"/>
              <a:t> </a:t>
            </a:r>
            <a:r>
              <a:rPr lang="en-US"/>
              <a:t>Hash</a:t>
            </a:r>
            <a:r>
              <a:rPr lang="en-US" spc="-50"/>
              <a:t> </a:t>
            </a:r>
            <a:r>
              <a:rPr lang="en-US" spc="-10"/>
              <a:t>Tables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lang="en-US" spc="-50" smtClean="0"/>
              <a:pPr marL="114300">
                <a:lnSpc>
                  <a:spcPts val="1410"/>
                </a:lnSpc>
              </a:pPr>
              <a:t>‹#›</a:t>
            </a:fld>
            <a:endParaRPr lang="en-US" spc="-5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/>
              <a:t>Dictionaries</a:t>
            </a:r>
            <a:r>
              <a:rPr lang="en-US" spc="-35"/>
              <a:t> </a:t>
            </a:r>
            <a:r>
              <a:rPr lang="en-US"/>
              <a:t>and</a:t>
            </a:r>
            <a:r>
              <a:rPr lang="en-US" spc="-30"/>
              <a:t> </a:t>
            </a:r>
            <a:r>
              <a:rPr lang="en-US"/>
              <a:t>Hash</a:t>
            </a:r>
            <a:r>
              <a:rPr lang="en-US" spc="-50"/>
              <a:t> </a:t>
            </a:r>
            <a:r>
              <a:rPr lang="en-US" spc="-10"/>
              <a:t>Tables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lang="en-US" spc="-50" smtClean="0"/>
              <a:pPr marL="114300">
                <a:lnSpc>
                  <a:spcPts val="1410"/>
                </a:lnSpc>
              </a:pPr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7909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/>
              <a:t>Dictionaries</a:t>
            </a:r>
            <a:r>
              <a:rPr lang="en-US" spc="-35"/>
              <a:t> </a:t>
            </a:r>
            <a:r>
              <a:rPr lang="en-US"/>
              <a:t>and</a:t>
            </a:r>
            <a:r>
              <a:rPr lang="en-US" spc="-30"/>
              <a:t> </a:t>
            </a:r>
            <a:r>
              <a:rPr lang="en-US"/>
              <a:t>Hash</a:t>
            </a:r>
            <a:r>
              <a:rPr lang="en-US" spc="-50"/>
              <a:t> </a:t>
            </a:r>
            <a:r>
              <a:rPr lang="en-US" spc="-10"/>
              <a:t>Tables</a:t>
            </a:r>
            <a:endParaRPr lang="en-US"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lang="en-US" spc="-50" smtClean="0"/>
              <a:pPr marL="114300">
                <a:lnSpc>
                  <a:spcPts val="1410"/>
                </a:lnSpc>
              </a:pPr>
              <a:t>‹#›</a:t>
            </a:fld>
            <a:endParaRPr lang="en-US" spc="-5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/>
              <a:t>Dictionaries</a:t>
            </a:r>
            <a:r>
              <a:rPr lang="en-US" spc="-35"/>
              <a:t> </a:t>
            </a:r>
            <a:r>
              <a:rPr lang="en-US"/>
              <a:t>and</a:t>
            </a:r>
            <a:r>
              <a:rPr lang="en-US" spc="-30"/>
              <a:t> </a:t>
            </a:r>
            <a:r>
              <a:rPr lang="en-US"/>
              <a:t>Hash</a:t>
            </a:r>
            <a:r>
              <a:rPr lang="en-US" spc="-50"/>
              <a:t> </a:t>
            </a:r>
            <a:r>
              <a:rPr lang="en-US" spc="-10"/>
              <a:t>Tables</a:t>
            </a:r>
            <a:endParaRPr lang="en-US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lang="en-US" spc="-50" smtClean="0"/>
              <a:pPr marL="114300">
                <a:lnSpc>
                  <a:spcPts val="1410"/>
                </a:lnSpc>
              </a:pPr>
              <a:t>‹#›</a:t>
            </a:fld>
            <a:endParaRPr lang="en-US" spc="-5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/>
              <a:t>Dictionaries</a:t>
            </a:r>
            <a:r>
              <a:rPr lang="en-US" spc="-35"/>
              <a:t> </a:t>
            </a:r>
            <a:r>
              <a:rPr lang="en-US"/>
              <a:t>and</a:t>
            </a:r>
            <a:r>
              <a:rPr lang="en-US" spc="-30"/>
              <a:t> </a:t>
            </a:r>
            <a:r>
              <a:rPr lang="en-US"/>
              <a:t>Hash</a:t>
            </a:r>
            <a:r>
              <a:rPr lang="en-US" spc="-50"/>
              <a:t> </a:t>
            </a:r>
            <a:r>
              <a:rPr lang="en-US" spc="-10"/>
              <a:t>Tables</a:t>
            </a:r>
            <a:endParaRPr lang="en-US"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lang="en-US" spc="-50" smtClean="0"/>
              <a:pPr marL="114300">
                <a:lnSpc>
                  <a:spcPts val="1410"/>
                </a:lnSpc>
              </a:pPr>
              <a:t>‹#›</a:t>
            </a:fld>
            <a:endParaRPr lang="en-US"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/>
              <a:t>Dictionaries</a:t>
            </a:r>
            <a:r>
              <a:rPr lang="en-US" spc="-35"/>
              <a:t> </a:t>
            </a:r>
            <a:r>
              <a:rPr lang="en-US"/>
              <a:t>and</a:t>
            </a:r>
            <a:r>
              <a:rPr lang="en-US" spc="-30"/>
              <a:t> </a:t>
            </a:r>
            <a:r>
              <a:rPr lang="en-US"/>
              <a:t>Hash</a:t>
            </a:r>
            <a:r>
              <a:rPr lang="en-US" spc="-50"/>
              <a:t> </a:t>
            </a:r>
            <a:r>
              <a:rPr lang="en-US" spc="-10"/>
              <a:t>Tables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lang="en-US" spc="-50" smtClean="0"/>
              <a:pPr marL="114300">
                <a:lnSpc>
                  <a:spcPts val="1410"/>
                </a:lnSpc>
              </a:pPr>
              <a:t>‹#›</a:t>
            </a:fld>
            <a:endParaRPr lang="en-US"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/>
              <a:t>Dictionaries</a:t>
            </a:r>
            <a:r>
              <a:rPr lang="en-US" spc="-35"/>
              <a:t> </a:t>
            </a:r>
            <a:r>
              <a:rPr lang="en-US"/>
              <a:t>and</a:t>
            </a:r>
            <a:r>
              <a:rPr lang="en-US" spc="-30"/>
              <a:t> </a:t>
            </a:r>
            <a:r>
              <a:rPr lang="en-US"/>
              <a:t>Hash</a:t>
            </a:r>
            <a:r>
              <a:rPr lang="en-US" spc="-50"/>
              <a:t> </a:t>
            </a:r>
            <a:r>
              <a:rPr lang="en-US" spc="-10"/>
              <a:t>Tables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lang="en-US" spc="-50" smtClean="0"/>
              <a:pPr marL="114300">
                <a:lnSpc>
                  <a:spcPts val="1410"/>
                </a:lnSpc>
              </a:pPr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71042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/>
              <a:t>Dictionaries</a:t>
            </a:r>
            <a:r>
              <a:rPr lang="en-US" spc="-35"/>
              <a:t> </a:t>
            </a:r>
            <a:r>
              <a:rPr lang="en-US"/>
              <a:t>and</a:t>
            </a:r>
            <a:r>
              <a:rPr lang="en-US" spc="-30"/>
              <a:t> </a:t>
            </a:r>
            <a:r>
              <a:rPr lang="en-US"/>
              <a:t>Hash</a:t>
            </a:r>
            <a:r>
              <a:rPr lang="en-US" spc="-50"/>
              <a:t> </a:t>
            </a:r>
            <a:r>
              <a:rPr lang="en-US" spc="-10"/>
              <a:t>Tables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lang="en-US" spc="-50" smtClean="0"/>
              <a:pPr marL="114300">
                <a:lnSpc>
                  <a:spcPts val="1410"/>
                </a:lnSpc>
              </a:pPr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73152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/>
              <a:t>Dictionaries</a:t>
            </a:r>
            <a:r>
              <a:rPr lang="en-US" spc="-35"/>
              <a:t> </a:t>
            </a:r>
            <a:r>
              <a:rPr lang="en-US"/>
              <a:t>and</a:t>
            </a:r>
            <a:r>
              <a:rPr lang="en-US" spc="-30"/>
              <a:t> </a:t>
            </a:r>
            <a:r>
              <a:rPr lang="en-US"/>
              <a:t>Hash</a:t>
            </a:r>
            <a:r>
              <a:rPr lang="en-US" spc="-50"/>
              <a:t> </a:t>
            </a:r>
            <a:r>
              <a:rPr lang="en-US" spc="-10"/>
              <a:t>Tables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lang="en-US" spc="-50" smtClean="0"/>
              <a:pPr marL="114300">
                <a:lnSpc>
                  <a:spcPts val="1410"/>
                </a:lnSpc>
              </a:pPr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144137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/>
              <a:t>Dictionaries</a:t>
            </a:r>
            <a:r>
              <a:rPr lang="en-US" spc="-35"/>
              <a:t> </a:t>
            </a:r>
            <a:r>
              <a:rPr lang="en-US"/>
              <a:t>and</a:t>
            </a:r>
            <a:r>
              <a:rPr lang="en-US" spc="-30"/>
              <a:t> </a:t>
            </a:r>
            <a:r>
              <a:rPr lang="en-US"/>
              <a:t>Hash</a:t>
            </a:r>
            <a:r>
              <a:rPr lang="en-US" spc="-50"/>
              <a:t> </a:t>
            </a:r>
            <a:r>
              <a:rPr lang="en-US" spc="-10"/>
              <a:t>Tables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lang="en-US" spc="-50" smtClean="0"/>
              <a:pPr marL="114300">
                <a:lnSpc>
                  <a:spcPts val="1410"/>
                </a:lnSpc>
              </a:pPr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223290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/>
              <a:t>Dictionaries</a:t>
            </a:r>
            <a:r>
              <a:rPr lang="en-US" spc="-35"/>
              <a:t> </a:t>
            </a:r>
            <a:r>
              <a:rPr lang="en-US"/>
              <a:t>and</a:t>
            </a:r>
            <a:r>
              <a:rPr lang="en-US" spc="-30"/>
              <a:t> </a:t>
            </a:r>
            <a:r>
              <a:rPr lang="en-US"/>
              <a:t>Hash</a:t>
            </a:r>
            <a:r>
              <a:rPr lang="en-US" spc="-50"/>
              <a:t> </a:t>
            </a:r>
            <a:r>
              <a:rPr lang="en-US" spc="-10"/>
              <a:t>Tables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lang="en-US" spc="-50" smtClean="0"/>
              <a:pPr marL="114300">
                <a:lnSpc>
                  <a:spcPts val="1410"/>
                </a:lnSpc>
              </a:pPr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410194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/>
              <a:t>Dictionaries</a:t>
            </a:r>
            <a:r>
              <a:rPr lang="en-US" spc="-35"/>
              <a:t> </a:t>
            </a:r>
            <a:r>
              <a:rPr lang="en-US"/>
              <a:t>and</a:t>
            </a:r>
            <a:r>
              <a:rPr lang="en-US" spc="-30"/>
              <a:t> </a:t>
            </a:r>
            <a:r>
              <a:rPr lang="en-US"/>
              <a:t>Hash</a:t>
            </a:r>
            <a:r>
              <a:rPr lang="en-US" spc="-50"/>
              <a:t> </a:t>
            </a:r>
            <a:r>
              <a:rPr lang="en-US" spc="-10"/>
              <a:t>Tables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lang="en-US" spc="-50" smtClean="0"/>
              <a:pPr marL="114300">
                <a:lnSpc>
                  <a:spcPts val="1410"/>
                </a:lnSpc>
              </a:pPr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387105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/>
              <a:t>Dictionaries</a:t>
            </a:r>
            <a:r>
              <a:rPr lang="en-US" spc="-35"/>
              <a:t> </a:t>
            </a:r>
            <a:r>
              <a:rPr lang="en-US"/>
              <a:t>and</a:t>
            </a:r>
            <a:r>
              <a:rPr lang="en-US" spc="-30"/>
              <a:t> </a:t>
            </a:r>
            <a:r>
              <a:rPr lang="en-US"/>
              <a:t>Hash</a:t>
            </a:r>
            <a:r>
              <a:rPr lang="en-US" spc="-50"/>
              <a:t> </a:t>
            </a:r>
            <a:r>
              <a:rPr lang="en-US" spc="-10"/>
              <a:t>Tables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lang="en-US" spc="-50" smtClean="0"/>
              <a:pPr marL="114300">
                <a:lnSpc>
                  <a:spcPts val="1410"/>
                </a:lnSpc>
              </a:pPr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218255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852" y="494404"/>
            <a:ext cx="115570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4587" y="1353820"/>
            <a:ext cx="10273453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85732" y="6450414"/>
            <a:ext cx="2421467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/>
              <a:t>Dictionaries</a:t>
            </a:r>
            <a:r>
              <a:rPr lang="en-US" spc="-35"/>
              <a:t> </a:t>
            </a:r>
            <a:r>
              <a:rPr lang="en-US"/>
              <a:t>and</a:t>
            </a:r>
            <a:r>
              <a:rPr lang="en-US" spc="-30"/>
              <a:t> </a:t>
            </a:r>
            <a:r>
              <a:rPr lang="en-US"/>
              <a:t>Hash</a:t>
            </a:r>
            <a:r>
              <a:rPr lang="en-US" spc="-50"/>
              <a:t> </a:t>
            </a:r>
            <a:r>
              <a:rPr lang="en-US" spc="-10"/>
              <a:t>Tables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04787" y="6450415"/>
            <a:ext cx="322495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lang="en-US" spc="-50" smtClean="0"/>
              <a:pPr marL="114300">
                <a:lnSpc>
                  <a:spcPts val="1410"/>
                </a:lnSpc>
              </a:pPr>
              <a:t>‹#›</a:t>
            </a:fld>
            <a:endParaRPr lang="en-US"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72" r:id="rId4"/>
    <p:sldLayoutId id="2147483671" r:id="rId5"/>
    <p:sldLayoutId id="2147483670" r:id="rId6"/>
    <p:sldLayoutId id="2147483669" r:id="rId7"/>
    <p:sldLayoutId id="2147483668" r:id="rId8"/>
    <p:sldLayoutId id="2147483667" r:id="rId9"/>
    <p:sldLayoutId id="2147483666" r:id="rId10"/>
    <p:sldLayoutId id="2147483663" r:id="rId11"/>
    <p:sldLayoutId id="2147483664" r:id="rId12"/>
    <p:sldLayoutId id="2147483665" r:id="rId1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culty.cs.niu.edu/~freedman/340/340notes/340hash.ht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16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20.png"/><Relationship Id="rId4" Type="http://schemas.openxmlformats.org/officeDocument/2006/relationships/customXml" Target="../ink/ink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url?sa=i&amp;url=https%3A%2F%2Fwww.scaler.com%2Ftopics%2Fquadratic-probing%2F&amp;psig=AOvVaw2I0tc7AlIRK9l39k4zh78p&amp;ust=1727031427710000&amp;source=images&amp;cd=vfe&amp;opi=89978449&amp;ved=0CBQQjRxqFwoTCLDEocvb1IgDFQAAAAAdAAAAABAE" TargetMode="Externa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1905000"/>
            <a:ext cx="73151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-10" dirty="0"/>
              <a:t>Hash Table &amp; </a:t>
            </a:r>
            <a:r>
              <a:rPr spc="-10" dirty="0"/>
              <a:t>Dictionaries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5400" y="3829051"/>
            <a:ext cx="2324100" cy="23240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112D-1645-FE9A-6A1C-F590A29B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C9DA8-DAC2-1A5C-36C1-72FEDFEE9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 two keys resolve to the same hash key, it is known as a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collision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A7A15-8BF5-2959-A2AE-F599A8702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209800"/>
            <a:ext cx="5391300" cy="304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6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239099" y="6450414"/>
            <a:ext cx="17145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Dictionaries</a:t>
            </a:r>
            <a:r>
              <a:rPr sz="1200" spc="-40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&amp;</a:t>
            </a:r>
            <a:r>
              <a:rPr sz="1200" spc="-30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Hash</a:t>
            </a:r>
            <a:r>
              <a:rPr sz="1200" spc="-50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898989"/>
                </a:solidFill>
                <a:latin typeface="Times New Roman"/>
                <a:cs typeface="Times New Roman"/>
              </a:rPr>
              <a:t>Tables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11</a:t>
            </a:fld>
            <a:endParaRPr spc="-2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751852" y="494405"/>
                <a:ext cx="11557000" cy="646331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spcBef>
                    <a:spcPts val="120"/>
                  </a:spcBef>
                </a:pPr>
                <a:r>
                  <a:rPr sz="3900" dirty="0"/>
                  <a:t>Compression</a:t>
                </a:r>
                <a:r>
                  <a:rPr sz="3900" spc="-85" dirty="0"/>
                  <a:t> </a:t>
                </a:r>
                <a:r>
                  <a:rPr sz="3900" dirty="0"/>
                  <a:t>Maps:</a:t>
                </a:r>
                <a:r>
                  <a:rPr sz="3900" spc="-85" dirty="0"/>
                  <a:t> </a:t>
                </a:r>
                <a:r>
                  <a:rPr sz="3900" dirty="0"/>
                  <a:t>integers</a:t>
                </a:r>
                <a:r>
                  <a:rPr sz="3900" spc="-80" dirty="0"/>
                  <a:t> </a:t>
                </a:r>
                <a14:m>
                  <m:oMath xmlns:m="http://schemas.openxmlformats.org/officeDocument/2006/math">
                    <m:r>
                      <a:rPr lang="en-US" sz="3600" i="1" spc="-2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→</m:t>
                    </m:r>
                  </m:oMath>
                </a14:m>
                <a:r>
                  <a:rPr sz="3900" spc="-80" dirty="0">
                    <a:latin typeface="Times New Roman"/>
                    <a:cs typeface="Times New Roman"/>
                  </a:rPr>
                  <a:t> </a:t>
                </a:r>
                <a:r>
                  <a:rPr sz="3900" spc="-10" dirty="0">
                    <a:latin typeface="Symbol"/>
                    <a:cs typeface="Symbol"/>
                  </a:rPr>
                  <a:t></a:t>
                </a:r>
                <a:r>
                  <a:rPr sz="4100" i="1" spc="-10" dirty="0">
                    <a:latin typeface="Symbol"/>
                    <a:cs typeface="Symbol"/>
                  </a:rPr>
                  <a:t></a:t>
                </a:r>
                <a:r>
                  <a:rPr sz="3900" spc="-10" dirty="0">
                    <a:latin typeface="Symbol"/>
                    <a:cs typeface="Symbol"/>
                  </a:rPr>
                  <a:t></a:t>
                </a:r>
                <a:endParaRPr sz="3900" dirty="0">
                  <a:latin typeface="Symbol"/>
                  <a:cs typeface="Symbol"/>
                </a:endParaRPr>
              </a:p>
            </p:txBody>
          </p:sp>
        </mc:Choice>
        <mc:Fallback xmlns=""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51852" y="494405"/>
                <a:ext cx="11557000" cy="646331"/>
              </a:xfrm>
              <a:prstGeom prst="rect">
                <a:avLst/>
              </a:prstGeom>
              <a:blipFill>
                <a:blip r:embed="rId2"/>
                <a:stretch>
                  <a:fillRect l="-2479" t="-20755" b="-48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"/>
          <p:cNvSpPr txBox="1"/>
          <p:nvPr/>
        </p:nvSpPr>
        <p:spPr>
          <a:xfrm>
            <a:off x="2057400" y="1142536"/>
            <a:ext cx="7846059" cy="47418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19100" marR="43180" indent="-342900">
              <a:lnSpc>
                <a:spcPct val="101800"/>
              </a:lnSpc>
              <a:spcBef>
                <a:spcPts val="50"/>
              </a:spcBef>
              <a:buFont typeface="Arial"/>
              <a:buChar char="•"/>
              <a:tabLst>
                <a:tab pos="419100" algn="l"/>
              </a:tabLst>
            </a:pP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good</a:t>
            </a:r>
            <a:r>
              <a:rPr sz="2200" spc="-2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hash</a:t>
            </a:r>
            <a:r>
              <a:rPr sz="2200" spc="-2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function</a:t>
            </a:r>
            <a:r>
              <a:rPr sz="2200" spc="-2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guarantees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probability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two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different </a:t>
            </a:r>
            <a:r>
              <a:rPr sz="2200" dirty="0">
                <a:latin typeface="Times New Roman"/>
                <a:cs typeface="Times New Roman"/>
              </a:rPr>
              <a:t>keys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have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same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hash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C0504D"/>
                </a:solidFill>
                <a:latin typeface="Times New Roman"/>
                <a:cs typeface="Times New Roman"/>
              </a:rPr>
              <a:t>1/N.</a:t>
            </a:r>
            <a:endParaRPr sz="2200" dirty="0">
              <a:latin typeface="Times New Roman"/>
              <a:cs typeface="Times New Roman"/>
            </a:endParaRPr>
          </a:p>
          <a:p>
            <a:pPr marL="418465" indent="-342265">
              <a:spcBef>
                <a:spcPts val="455"/>
              </a:spcBef>
              <a:buFont typeface="Arial"/>
              <a:buChar char="•"/>
              <a:tabLst>
                <a:tab pos="418465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size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N</a:t>
            </a:r>
            <a:r>
              <a:rPr sz="2200" b="1" i="1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hash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table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usually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chosen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C0504D"/>
                </a:solidFill>
                <a:latin typeface="Times New Roman"/>
                <a:cs typeface="Times New Roman"/>
              </a:rPr>
              <a:t>prime</a:t>
            </a:r>
            <a:r>
              <a:rPr sz="2200" spc="-10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533400">
              <a:spcBef>
                <a:spcPts val="475"/>
              </a:spcBef>
              <a:tabLst>
                <a:tab pos="818515" algn="l"/>
              </a:tabLst>
            </a:pPr>
            <a:r>
              <a:rPr spc="-50" dirty="0">
                <a:latin typeface="Arial"/>
                <a:cs typeface="Arial"/>
              </a:rPr>
              <a:t>–</a:t>
            </a:r>
            <a:r>
              <a:rPr dirty="0">
                <a:latin typeface="Arial"/>
                <a:cs typeface="Arial"/>
              </a:rPr>
              <a:t>	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reason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involves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number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theory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beyond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scope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this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course</a:t>
            </a:r>
            <a:endParaRPr dirty="0">
              <a:latin typeface="Times New Roman"/>
              <a:cs typeface="Times New Roman"/>
            </a:endParaRPr>
          </a:p>
          <a:p>
            <a:pPr>
              <a:spcBef>
                <a:spcPts val="1655"/>
              </a:spcBef>
            </a:pPr>
            <a:endParaRPr dirty="0">
              <a:latin typeface="Times New Roman"/>
              <a:cs typeface="Times New Roman"/>
            </a:endParaRPr>
          </a:p>
          <a:p>
            <a:pPr marL="76200"/>
            <a:r>
              <a:rPr sz="2200" u="sng" spc="-10" dirty="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Times New Roman"/>
                <a:cs typeface="Times New Roman"/>
              </a:rPr>
              <a:t>Division</a:t>
            </a:r>
            <a:endParaRPr sz="2200" dirty="0">
              <a:latin typeface="Times New Roman"/>
              <a:cs typeface="Times New Roman"/>
            </a:endParaRPr>
          </a:p>
          <a:p>
            <a:pPr marL="418465" indent="-342265">
              <a:spcBef>
                <a:spcPts val="459"/>
              </a:spcBef>
              <a:buFont typeface="Arial"/>
              <a:buChar char="•"/>
              <a:tabLst>
                <a:tab pos="418465" algn="l"/>
              </a:tabLst>
            </a:pPr>
            <a:r>
              <a:rPr sz="2200" b="1" i="1" dirty="0">
                <a:latin typeface="Times New Roman"/>
                <a:cs typeface="Times New Roman"/>
              </a:rPr>
              <a:t>h</a:t>
            </a:r>
            <a:r>
              <a:rPr sz="2250" baseline="-18518" dirty="0">
                <a:latin typeface="Times New Roman"/>
                <a:cs typeface="Times New Roman"/>
              </a:rPr>
              <a:t>2</a:t>
            </a:r>
            <a:r>
              <a:rPr sz="2250" spc="-52" baseline="-18518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b="1" i="1" dirty="0">
                <a:latin typeface="Times New Roman"/>
                <a:cs typeface="Times New Roman"/>
              </a:rPr>
              <a:t>y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y</a:t>
            </a:r>
            <a:r>
              <a:rPr sz="2200" b="1" i="1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b="1" i="1" spc="-50" dirty="0">
                <a:latin typeface="Times New Roman"/>
                <a:cs typeface="Times New Roman"/>
              </a:rPr>
              <a:t>N</a:t>
            </a:r>
            <a:endParaRPr sz="2200" dirty="0">
              <a:latin typeface="Times New Roman"/>
              <a:cs typeface="Times New Roman"/>
            </a:endParaRPr>
          </a:p>
          <a:p>
            <a:pPr marL="418465" indent="-342265">
              <a:spcBef>
                <a:spcPts val="575"/>
              </a:spcBef>
              <a:buFont typeface="Arial"/>
              <a:buChar char="•"/>
              <a:tabLst>
                <a:tab pos="418465" algn="l"/>
                <a:tab pos="5774690" algn="l"/>
              </a:tabLst>
            </a:pP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disadvantage:</a:t>
            </a:r>
            <a:r>
              <a:rPr sz="2200" spc="-3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repeated</a:t>
            </a:r>
            <a:r>
              <a:rPr sz="2200" spc="-2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keys</a:t>
            </a:r>
            <a:r>
              <a:rPr sz="2200" spc="-3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of</a:t>
            </a:r>
            <a:r>
              <a:rPr sz="2200" spc="-2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the</a:t>
            </a:r>
            <a:r>
              <a:rPr sz="2200" spc="-3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form</a:t>
            </a:r>
            <a:r>
              <a:rPr sz="2200" spc="-3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00B0F0"/>
                </a:solidFill>
                <a:latin typeface="Times New Roman"/>
                <a:cs typeface="Times New Roman"/>
              </a:rPr>
              <a:t>i</a:t>
            </a:r>
            <a:r>
              <a:rPr sz="2200" b="1" i="1" dirty="0">
                <a:solidFill>
                  <a:srgbClr val="00B0F0"/>
                </a:solidFill>
                <a:latin typeface="Times New Roman"/>
                <a:cs typeface="Times New Roman"/>
              </a:rPr>
              <a:t>N</a:t>
            </a:r>
            <a:r>
              <a:rPr sz="2200" b="1" i="1" spc="-3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00B0F0"/>
                </a:solidFill>
                <a:latin typeface="Times New Roman"/>
                <a:cs typeface="Times New Roman"/>
              </a:rPr>
              <a:t>+</a:t>
            </a:r>
            <a:r>
              <a:rPr sz="2200" i="1" spc="-2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200" i="1" spc="-50" dirty="0">
                <a:solidFill>
                  <a:srgbClr val="00B0F0"/>
                </a:solidFill>
                <a:latin typeface="Times New Roman"/>
                <a:cs typeface="Times New Roman"/>
              </a:rPr>
              <a:t>j</a:t>
            </a:r>
            <a:r>
              <a:rPr sz="2200" i="1" dirty="0">
                <a:solidFill>
                  <a:srgbClr val="00B0F0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cause</a:t>
            </a:r>
            <a:r>
              <a:rPr sz="2200" spc="-4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B0F0"/>
                </a:solidFill>
                <a:latin typeface="Times New Roman"/>
                <a:cs typeface="Times New Roman"/>
              </a:rPr>
              <a:t>collisions</a:t>
            </a:r>
            <a:endParaRPr sz="2200"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>
              <a:spcBef>
                <a:spcPts val="1115"/>
              </a:spcBef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76200"/>
            <a:r>
              <a:rPr sz="2200" u="sng" spc="-30" dirty="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Times New Roman"/>
                <a:cs typeface="Times New Roman"/>
              </a:rPr>
              <a:t>Multiply,</a:t>
            </a:r>
            <a:r>
              <a:rPr sz="2200" u="sng" spc="-120" dirty="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dirty="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Times New Roman"/>
                <a:cs typeface="Times New Roman"/>
              </a:rPr>
              <a:t>Add</a:t>
            </a:r>
            <a:r>
              <a:rPr sz="2200" u="sng" spc="5" dirty="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dirty="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200" u="sng" spc="10" dirty="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dirty="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Times New Roman"/>
                <a:cs typeface="Times New Roman"/>
              </a:rPr>
              <a:t>Divide</a:t>
            </a:r>
            <a:r>
              <a:rPr sz="2200" u="sng" spc="5" dirty="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spc="-20" dirty="0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Times New Roman"/>
                <a:cs typeface="Times New Roman"/>
              </a:rPr>
              <a:t>(MAD)</a:t>
            </a:r>
            <a:endParaRPr sz="2200" dirty="0">
              <a:latin typeface="Times New Roman"/>
              <a:cs typeface="Times New Roman"/>
            </a:endParaRPr>
          </a:p>
          <a:p>
            <a:pPr marL="418465" indent="-342265">
              <a:spcBef>
                <a:spcPts val="580"/>
              </a:spcBef>
              <a:buFont typeface="Arial"/>
              <a:buChar char="•"/>
              <a:tabLst>
                <a:tab pos="418465" algn="l"/>
              </a:tabLst>
            </a:pPr>
            <a:r>
              <a:rPr sz="2200" b="1" i="1" dirty="0">
                <a:latin typeface="Times New Roman"/>
                <a:cs typeface="Times New Roman"/>
              </a:rPr>
              <a:t>h</a:t>
            </a:r>
            <a:r>
              <a:rPr sz="2250" baseline="-18518" dirty="0">
                <a:latin typeface="Times New Roman"/>
                <a:cs typeface="Times New Roman"/>
              </a:rPr>
              <a:t>2</a:t>
            </a:r>
            <a:r>
              <a:rPr sz="2250" spc="-52" baseline="-18518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b="1" i="1" dirty="0">
                <a:latin typeface="Times New Roman"/>
                <a:cs typeface="Times New Roman"/>
              </a:rPr>
              <a:t>y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((</a:t>
            </a:r>
            <a:r>
              <a:rPr sz="2200" b="1" i="1" dirty="0">
                <a:latin typeface="Times New Roman"/>
                <a:cs typeface="Times New Roman"/>
              </a:rPr>
              <a:t>ay</a:t>
            </a:r>
            <a:r>
              <a:rPr sz="2200" b="1" i="1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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b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p</a:t>
            </a:r>
            <a:r>
              <a:rPr sz="2200" b="1" dirty="0">
                <a:latin typeface="Times New Roman"/>
                <a:cs typeface="Times New Roman"/>
              </a:rPr>
              <a:t>)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b="1" i="1" spc="-50" dirty="0">
                <a:latin typeface="Times New Roman"/>
                <a:cs typeface="Times New Roman"/>
              </a:rPr>
              <a:t>N</a:t>
            </a:r>
            <a:endParaRPr sz="2200" dirty="0">
              <a:latin typeface="Times New Roman"/>
              <a:cs typeface="Times New Roman"/>
            </a:endParaRPr>
          </a:p>
          <a:p>
            <a:pPr marL="418465" indent="-342265">
              <a:spcBef>
                <a:spcPts val="550"/>
              </a:spcBef>
              <a:buFont typeface="Arial"/>
              <a:buChar char="•"/>
              <a:tabLst>
                <a:tab pos="418465" algn="l"/>
              </a:tabLst>
            </a:pP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“good”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hash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function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(continued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next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slide…)</a:t>
            </a:r>
            <a:endParaRPr sz="22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8ECC954-467D-F1B0-ED22-4F20197BE095}"/>
                  </a:ext>
                </a:extLst>
              </p14:cNvPr>
              <p14:cNvContentPartPr/>
              <p14:nvPr/>
            </p14:nvContentPartPr>
            <p14:xfrm>
              <a:off x="5739840" y="3400920"/>
              <a:ext cx="648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8ECC954-467D-F1B0-ED22-4F20197BE0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3720" y="3394800"/>
                <a:ext cx="1872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8F859C3-0F71-C59A-C33A-A9ED16BDA42A}"/>
              </a:ext>
            </a:extLst>
          </p:cNvPr>
          <p:cNvSpPr txBox="1"/>
          <p:nvPr/>
        </p:nvSpPr>
        <p:spPr>
          <a:xfrm>
            <a:off x="9801499" y="3393561"/>
            <a:ext cx="1370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latin typeface="Times New Roman"/>
                <a:cs typeface="Times New Roman"/>
              </a:rPr>
              <a:t>7 = 2*3 +1</a:t>
            </a:r>
          </a:p>
          <a:p>
            <a:r>
              <a:rPr lang="en-US" b="1" i="1" dirty="0">
                <a:latin typeface="Times New Roman"/>
                <a:cs typeface="Times New Roman"/>
              </a:rPr>
              <a:t>10= 3*3 + 1</a:t>
            </a:r>
          </a:p>
          <a:p>
            <a:r>
              <a:rPr lang="en-US" b="1" i="1" dirty="0">
                <a:latin typeface="Times New Roman"/>
                <a:cs typeface="Times New Roman"/>
              </a:rPr>
              <a:t>19 = 6*3 + 1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0853D-65AD-6535-61A9-7673EA54B74A}"/>
              </a:ext>
            </a:extLst>
          </p:cNvPr>
          <p:cNvSpPr txBox="1"/>
          <p:nvPr/>
        </p:nvSpPr>
        <p:spPr>
          <a:xfrm>
            <a:off x="9821482" y="44196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With N=3, h2 will give same hash which is 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279568" y="6514930"/>
            <a:ext cx="2421467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Dictionaries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Hash</a:t>
            </a:r>
            <a:r>
              <a:rPr spc="-50" dirty="0"/>
              <a:t> </a:t>
            </a:r>
            <a:r>
              <a:rPr spc="-10" dirty="0"/>
              <a:t>Tables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598623" y="6514931"/>
            <a:ext cx="32249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410"/>
              </a:lnSpc>
            </a:pPr>
            <a:fld id="{81D60167-4931-47E6-BA6A-407CBD079E47}" type="slidenum">
              <a:rPr spc="-25" dirty="0"/>
              <a:pPr marL="37465">
                <a:lnSpc>
                  <a:spcPts val="1410"/>
                </a:lnSpc>
              </a:pPr>
              <a:t>12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3447" y="570991"/>
            <a:ext cx="41484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271395" algn="l"/>
              </a:tabLst>
            </a:pPr>
            <a:r>
              <a:rPr sz="4000" spc="-10" dirty="0"/>
              <a:t>Universal</a:t>
            </a:r>
            <a:r>
              <a:rPr sz="4000" dirty="0"/>
              <a:t>	</a:t>
            </a:r>
            <a:r>
              <a:rPr sz="4000" spc="-10" dirty="0"/>
              <a:t>Hashing</a:t>
            </a:r>
            <a:endParaRPr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685800" y="1447800"/>
                <a:ext cx="6856560" cy="4619854"/>
              </a:xfrm>
              <a:prstGeom prst="rect">
                <a:avLst/>
              </a:prstGeom>
            </p:spPr>
            <p:txBody>
              <a:bodyPr vert="horz" wrap="square" lIns="0" tIns="53975" rIns="0" bIns="0" rtlCol="0">
                <a:spAutoFit/>
              </a:bodyPr>
              <a:lstStyle/>
              <a:p>
                <a:pPr marL="355600" marR="146685" indent="-342900">
                  <a:lnSpc>
                    <a:spcPts val="2590"/>
                  </a:lnSpc>
                  <a:spcBef>
                    <a:spcPts val="425"/>
                  </a:spcBef>
                  <a:buFont typeface="Arial"/>
                  <a:buChar char="•"/>
                  <a:tabLst>
                    <a:tab pos="355600" algn="l"/>
                  </a:tabLst>
                </a:pPr>
                <a:r>
                  <a:rPr sz="2000" dirty="0">
                    <a:latin typeface="Times New Roman"/>
                    <a:cs typeface="Times New Roman"/>
                  </a:rPr>
                  <a:t>Recall</a:t>
                </a:r>
                <a:r>
                  <a:rPr sz="2000" spc="-2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that</a:t>
                </a:r>
                <a:r>
                  <a:rPr sz="2000" spc="-2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a</a:t>
                </a:r>
                <a:r>
                  <a:rPr sz="2000" spc="-2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good</a:t>
                </a:r>
                <a:r>
                  <a:rPr sz="2000" spc="-2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hash</a:t>
                </a:r>
                <a:r>
                  <a:rPr sz="2000" spc="-2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function</a:t>
                </a:r>
                <a:r>
                  <a:rPr sz="2000" spc="-1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guarantees</a:t>
                </a:r>
                <a:r>
                  <a:rPr sz="2000" spc="-2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the</a:t>
                </a:r>
                <a:r>
                  <a:rPr sz="2000" spc="-2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probability</a:t>
                </a:r>
                <a:r>
                  <a:rPr sz="2000" spc="-15" dirty="0">
                    <a:latin typeface="Times New Roman"/>
                    <a:cs typeface="Times New Roman"/>
                  </a:rPr>
                  <a:t> </a:t>
                </a:r>
                <a:r>
                  <a:rPr sz="2000" spc="-20" dirty="0">
                    <a:latin typeface="Times New Roman"/>
                    <a:cs typeface="Times New Roman"/>
                  </a:rPr>
                  <a:t>that </a:t>
                </a:r>
                <a:r>
                  <a:rPr sz="2000" dirty="0">
                    <a:latin typeface="Times New Roman"/>
                    <a:cs typeface="Times New Roman"/>
                  </a:rPr>
                  <a:t>two</a:t>
                </a:r>
                <a:r>
                  <a:rPr sz="2000" spc="-2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different</a:t>
                </a:r>
                <a:r>
                  <a:rPr sz="2000" spc="-3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keys</a:t>
                </a:r>
                <a:r>
                  <a:rPr sz="2000" spc="-2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have</a:t>
                </a:r>
                <a:r>
                  <a:rPr sz="2000" spc="-3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the</a:t>
                </a:r>
                <a:r>
                  <a:rPr sz="2000" spc="-3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same</a:t>
                </a:r>
                <a:r>
                  <a:rPr sz="2000" spc="-3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hash</a:t>
                </a:r>
                <a:r>
                  <a:rPr sz="2000" spc="-2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is</a:t>
                </a:r>
                <a:r>
                  <a:rPr sz="2000" spc="-25" dirty="0">
                    <a:latin typeface="Times New Roman"/>
                    <a:cs typeface="Times New Roman"/>
                  </a:rPr>
                  <a:t> </a:t>
                </a:r>
                <a:r>
                  <a:rPr sz="2000" spc="-20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1/N.</a:t>
                </a:r>
                <a:endParaRPr sz="2000" dirty="0">
                  <a:latin typeface="Times New Roman"/>
                  <a:cs typeface="Times New Roman"/>
                </a:endParaRPr>
              </a:p>
              <a:p>
                <a:pPr>
                  <a:spcBef>
                    <a:spcPts val="735"/>
                  </a:spcBef>
                  <a:buFont typeface="Arial"/>
                  <a:buChar char="•"/>
                </a:pPr>
                <a:endParaRPr sz="2000" dirty="0">
                  <a:latin typeface="Times New Roman"/>
                  <a:cs typeface="Times New Roman"/>
                </a:endParaRPr>
              </a:p>
              <a:p>
                <a:pPr marL="414020" lvl="1" indent="-342900">
                  <a:lnSpc>
                    <a:spcPts val="2690"/>
                  </a:lnSpc>
                  <a:buFont typeface="Arial"/>
                  <a:buChar char="•"/>
                  <a:tabLst>
                    <a:tab pos="414020" algn="l"/>
                  </a:tabLst>
                </a:pPr>
                <a:r>
                  <a:rPr sz="2000" dirty="0">
                    <a:latin typeface="Times New Roman"/>
                    <a:cs typeface="Times New Roman"/>
                  </a:rPr>
                  <a:t>A</a:t>
                </a:r>
                <a:r>
                  <a:rPr sz="2000" spc="-14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family</a:t>
                </a:r>
                <a:r>
                  <a:rPr sz="2000" spc="-2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of</a:t>
                </a:r>
                <a:r>
                  <a:rPr sz="2000" spc="-1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hash</a:t>
                </a:r>
                <a:r>
                  <a:rPr sz="2000" spc="-1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functions</a:t>
                </a:r>
                <a:r>
                  <a:rPr sz="2000" spc="-2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is</a:t>
                </a:r>
                <a:r>
                  <a:rPr sz="2000" spc="-1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universal</a:t>
                </a:r>
                <a:r>
                  <a:rPr sz="2000" spc="-25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if</a:t>
                </a:r>
                <a:r>
                  <a:rPr sz="2000" spc="-2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for</a:t>
                </a:r>
                <a:r>
                  <a:rPr sz="2000" spc="-1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any</a:t>
                </a:r>
                <a:r>
                  <a:rPr sz="2000" spc="-2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0</a:t>
                </a:r>
                <a:r>
                  <a:rPr sz="2000" spc="-1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≤</a:t>
                </a:r>
                <a:r>
                  <a:rPr sz="2000" spc="-20" dirty="0">
                    <a:latin typeface="Times New Roman"/>
                    <a:cs typeface="Times New Roman"/>
                  </a:rPr>
                  <a:t> </a:t>
                </a:r>
                <a:r>
                  <a:rPr sz="2000" b="1" i="1" dirty="0">
                    <a:latin typeface="Times New Roman"/>
                    <a:cs typeface="Times New Roman"/>
                  </a:rPr>
                  <a:t>j</a:t>
                </a:r>
                <a:r>
                  <a:rPr sz="2000" dirty="0">
                    <a:latin typeface="Times New Roman"/>
                    <a:cs typeface="Times New Roman"/>
                  </a:rPr>
                  <a:t>,</a:t>
                </a:r>
                <a:r>
                  <a:rPr sz="2000" b="1" i="1" dirty="0">
                    <a:latin typeface="Times New Roman"/>
                    <a:cs typeface="Times New Roman"/>
                  </a:rPr>
                  <a:t>k</a:t>
                </a:r>
                <a:r>
                  <a:rPr sz="2000" b="1" i="1" spc="-2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≤</a:t>
                </a:r>
                <a:r>
                  <a:rPr sz="2000" spc="-20" dirty="0">
                    <a:latin typeface="Times New Roman"/>
                    <a:cs typeface="Times New Roman"/>
                  </a:rPr>
                  <a:t> </a:t>
                </a:r>
                <a:r>
                  <a:rPr sz="2000" b="1" i="1" spc="-20" dirty="0">
                    <a:latin typeface="Times New Roman"/>
                    <a:cs typeface="Times New Roman"/>
                  </a:rPr>
                  <a:t>M</a:t>
                </a:r>
                <a:r>
                  <a:rPr sz="2000" spc="-20" dirty="0">
                    <a:latin typeface="Times New Roman"/>
                    <a:cs typeface="Times New Roman"/>
                  </a:rPr>
                  <a:t>-</a:t>
                </a:r>
                <a:r>
                  <a:rPr sz="2000" spc="-25" dirty="0">
                    <a:latin typeface="Times New Roman"/>
                    <a:cs typeface="Times New Roman"/>
                  </a:rPr>
                  <a:t>1,</a:t>
                </a:r>
                <a:endParaRPr sz="2000" dirty="0">
                  <a:latin typeface="Times New Roman"/>
                  <a:cs typeface="Times New Roman"/>
                </a:endParaRPr>
              </a:p>
              <a:p>
                <a:pPr marL="3576320">
                  <a:lnSpc>
                    <a:spcPts val="2690"/>
                  </a:lnSpc>
                </a:pPr>
                <a:r>
                  <a:rPr sz="2000" b="1" i="1" dirty="0">
                    <a:latin typeface="Times New Roman"/>
                    <a:cs typeface="Times New Roman"/>
                  </a:rPr>
                  <a:t>Pr</a:t>
                </a:r>
                <a:r>
                  <a:rPr sz="2000" dirty="0">
                    <a:latin typeface="Times New Roman"/>
                    <a:cs typeface="Times New Roman"/>
                  </a:rPr>
                  <a:t>(</a:t>
                </a:r>
                <a:r>
                  <a:rPr sz="2000" spc="-25" dirty="0">
                    <a:latin typeface="Times New Roman"/>
                    <a:cs typeface="Times New Roman"/>
                  </a:rPr>
                  <a:t> </a:t>
                </a:r>
                <a:r>
                  <a:rPr sz="2000" b="1" i="1" dirty="0">
                    <a:latin typeface="Times New Roman"/>
                    <a:cs typeface="Times New Roman"/>
                  </a:rPr>
                  <a:t>h</a:t>
                </a:r>
                <a:r>
                  <a:rPr sz="2000" dirty="0">
                    <a:latin typeface="Times New Roman"/>
                    <a:cs typeface="Times New Roman"/>
                  </a:rPr>
                  <a:t>(</a:t>
                </a:r>
                <a:r>
                  <a:rPr sz="2000" b="1" i="1" dirty="0">
                    <a:latin typeface="Times New Roman"/>
                    <a:cs typeface="Times New Roman"/>
                  </a:rPr>
                  <a:t>j</a:t>
                </a:r>
                <a:r>
                  <a:rPr sz="2000" dirty="0">
                    <a:latin typeface="Times New Roman"/>
                    <a:cs typeface="Times New Roman"/>
                  </a:rPr>
                  <a:t>)=</a:t>
                </a:r>
                <a:r>
                  <a:rPr sz="2000" b="1" i="1" dirty="0">
                    <a:latin typeface="Times New Roman"/>
                    <a:cs typeface="Times New Roman"/>
                  </a:rPr>
                  <a:t>h</a:t>
                </a:r>
                <a:r>
                  <a:rPr sz="2000" dirty="0">
                    <a:latin typeface="Times New Roman"/>
                    <a:cs typeface="Times New Roman"/>
                  </a:rPr>
                  <a:t>(</a:t>
                </a:r>
                <a:r>
                  <a:rPr sz="2000" b="1" i="1" dirty="0">
                    <a:latin typeface="Times New Roman"/>
                    <a:cs typeface="Times New Roman"/>
                  </a:rPr>
                  <a:t>k</a:t>
                </a:r>
                <a:r>
                  <a:rPr sz="2000" dirty="0">
                    <a:latin typeface="Times New Roman"/>
                    <a:cs typeface="Times New Roman"/>
                  </a:rPr>
                  <a:t>)</a:t>
                </a:r>
                <a:r>
                  <a:rPr sz="2000" spc="-2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)</a:t>
                </a:r>
                <a:r>
                  <a:rPr sz="2000" spc="-2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≤</a:t>
                </a:r>
                <a:r>
                  <a:rPr sz="2000" spc="-25" dirty="0">
                    <a:latin typeface="Times New Roman"/>
                    <a:cs typeface="Times New Roman"/>
                  </a:rPr>
                  <a:t> 1/</a:t>
                </a:r>
                <a:r>
                  <a:rPr sz="2000" b="1" i="1" spc="-25" dirty="0">
                    <a:latin typeface="Times New Roman"/>
                    <a:cs typeface="Times New Roman"/>
                  </a:rPr>
                  <a:t>N</a:t>
                </a:r>
                <a:endParaRPr sz="2000" dirty="0">
                  <a:latin typeface="Times New Roman"/>
                  <a:cs typeface="Times New Roman"/>
                </a:endParaRPr>
              </a:p>
              <a:p>
                <a:pPr>
                  <a:spcBef>
                    <a:spcPts val="765"/>
                  </a:spcBef>
                </a:pPr>
                <a:endParaRPr sz="2000" dirty="0">
                  <a:latin typeface="Times New Roman"/>
                  <a:cs typeface="Times New Roman"/>
                </a:endParaRPr>
              </a:p>
              <a:p>
                <a:pPr marL="12700"/>
                <a:r>
                  <a:rPr sz="2000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Theorem</a:t>
                </a:r>
                <a:r>
                  <a:rPr sz="2000" dirty="0">
                    <a:solidFill>
                      <a:srgbClr val="1F497D"/>
                    </a:solidFill>
                    <a:latin typeface="Times New Roman"/>
                    <a:cs typeface="Times New Roman"/>
                  </a:rPr>
                  <a:t>:</a:t>
                </a:r>
                <a:r>
                  <a:rPr sz="2000" spc="-80" dirty="0">
                    <a:solidFill>
                      <a:srgbClr val="1F497D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The</a:t>
                </a:r>
                <a:r>
                  <a:rPr sz="2000" spc="-3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set</a:t>
                </a:r>
                <a:r>
                  <a:rPr sz="2000" spc="-3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of</a:t>
                </a:r>
                <a:r>
                  <a:rPr sz="2000" spc="-3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all</a:t>
                </a:r>
                <a:r>
                  <a:rPr sz="2000" spc="-4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functions,</a:t>
                </a:r>
                <a:r>
                  <a:rPr sz="2000" spc="-30" dirty="0">
                    <a:latin typeface="Times New Roman"/>
                    <a:cs typeface="Times New Roman"/>
                  </a:rPr>
                  <a:t> </a:t>
                </a:r>
                <a:r>
                  <a:rPr sz="2000" i="1" dirty="0">
                    <a:latin typeface="Times New Roman"/>
                    <a:cs typeface="Times New Roman"/>
                  </a:rPr>
                  <a:t>h</a:t>
                </a:r>
                <a:r>
                  <a:rPr sz="2000" dirty="0">
                    <a:latin typeface="Times New Roman"/>
                    <a:cs typeface="Times New Roman"/>
                  </a:rPr>
                  <a:t>,</a:t>
                </a:r>
                <a:r>
                  <a:rPr sz="2000" spc="-3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as</a:t>
                </a:r>
                <a:r>
                  <a:rPr sz="2000" spc="-3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defined</a:t>
                </a:r>
                <a:r>
                  <a:rPr sz="2000" spc="-30" dirty="0">
                    <a:latin typeface="Times New Roman"/>
                    <a:cs typeface="Times New Roman"/>
                  </a:rPr>
                  <a:t> </a:t>
                </a:r>
                <a:r>
                  <a:rPr sz="2000" spc="-10" dirty="0">
                    <a:latin typeface="Times New Roman"/>
                    <a:cs typeface="Times New Roman"/>
                  </a:rPr>
                  <a:t>below,</a:t>
                </a:r>
                <a:r>
                  <a:rPr sz="2000" spc="-3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is</a:t>
                </a:r>
                <a:r>
                  <a:rPr sz="2000" spc="-30" dirty="0">
                    <a:latin typeface="Times New Roman"/>
                    <a:cs typeface="Times New Roman"/>
                  </a:rPr>
                  <a:t> </a:t>
                </a:r>
                <a:r>
                  <a:rPr sz="2000" spc="-10" dirty="0">
                    <a:latin typeface="Times New Roman"/>
                    <a:cs typeface="Times New Roman"/>
                  </a:rPr>
                  <a:t>universal.</a:t>
                </a:r>
                <a:endParaRPr sz="2000" dirty="0">
                  <a:latin typeface="Times New Roman"/>
                  <a:cs typeface="Times New Roman"/>
                </a:endParaRPr>
              </a:p>
              <a:p>
                <a:pPr marL="354965" indent="-342265">
                  <a:spcBef>
                    <a:spcPts val="315"/>
                  </a:spcBef>
                  <a:buFont typeface="Arial"/>
                  <a:buChar char="•"/>
                  <a:tabLst>
                    <a:tab pos="354965" algn="l"/>
                  </a:tabLst>
                </a:pPr>
                <a:r>
                  <a:rPr sz="2000" dirty="0">
                    <a:latin typeface="Times New Roman"/>
                    <a:cs typeface="Times New Roman"/>
                  </a:rPr>
                  <a:t>Choose</a:t>
                </a:r>
                <a:r>
                  <a:rPr sz="2000" spc="-30" dirty="0">
                    <a:latin typeface="Times New Roman"/>
                    <a:cs typeface="Times New Roman"/>
                  </a:rPr>
                  <a:t> </a:t>
                </a:r>
                <a:r>
                  <a:rPr sz="2000" b="1" i="1" dirty="0">
                    <a:latin typeface="Times New Roman"/>
                    <a:cs typeface="Times New Roman"/>
                  </a:rPr>
                  <a:t>p</a:t>
                </a:r>
                <a:r>
                  <a:rPr sz="2000" b="1" i="1" spc="-2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as</a:t>
                </a:r>
                <a:r>
                  <a:rPr sz="2000" spc="-2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a</a:t>
                </a:r>
                <a:r>
                  <a:rPr sz="2000" spc="-2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prime</a:t>
                </a:r>
                <a:r>
                  <a:rPr sz="2000" spc="-2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between</a:t>
                </a:r>
                <a:r>
                  <a:rPr sz="2000" spc="-20" dirty="0">
                    <a:latin typeface="Times New Roman"/>
                    <a:cs typeface="Times New Roman"/>
                  </a:rPr>
                  <a:t> </a:t>
                </a:r>
                <a:r>
                  <a:rPr sz="2000" b="1" i="1" dirty="0">
                    <a:latin typeface="Times New Roman"/>
                    <a:cs typeface="Times New Roman"/>
                  </a:rPr>
                  <a:t>M</a:t>
                </a:r>
                <a:r>
                  <a:rPr sz="2000" b="1" i="1" spc="-2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and</a:t>
                </a:r>
                <a:r>
                  <a:rPr sz="2000" spc="-20" dirty="0">
                    <a:latin typeface="Times New Roman"/>
                    <a:cs typeface="Times New Roman"/>
                  </a:rPr>
                  <a:t> </a:t>
                </a:r>
                <a:r>
                  <a:rPr sz="2000" spc="-25" dirty="0">
                    <a:latin typeface="Times New Roman"/>
                    <a:cs typeface="Times New Roman"/>
                  </a:rPr>
                  <a:t>2</a:t>
                </a:r>
                <a:r>
                  <a:rPr sz="2000" b="1" i="1" spc="-25" dirty="0">
                    <a:latin typeface="Times New Roman"/>
                    <a:cs typeface="Times New Roman"/>
                  </a:rPr>
                  <a:t>M</a:t>
                </a:r>
                <a:endParaRPr sz="2000" dirty="0">
                  <a:latin typeface="Times New Roman"/>
                  <a:cs typeface="Times New Roman"/>
                </a:endParaRPr>
              </a:p>
              <a:p>
                <a:pPr marL="354965" indent="-342265">
                  <a:spcBef>
                    <a:spcPts val="215"/>
                  </a:spcBef>
                  <a:buFont typeface="Arial"/>
                  <a:buChar char="•"/>
                  <a:tabLst>
                    <a:tab pos="354965" algn="l"/>
                  </a:tabLst>
                </a:pPr>
                <a:r>
                  <a:rPr sz="2000" dirty="0">
                    <a:latin typeface="Times New Roman"/>
                    <a:cs typeface="Times New Roman"/>
                  </a:rPr>
                  <a:t>Randomly</a:t>
                </a:r>
                <a:r>
                  <a:rPr sz="2000" spc="-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select</a:t>
                </a:r>
                <a:r>
                  <a:rPr sz="2000" spc="-1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0</a:t>
                </a:r>
                <a:r>
                  <a:rPr sz="2000" spc="-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&lt;</a:t>
                </a:r>
                <a:r>
                  <a:rPr sz="2000" spc="-10" dirty="0">
                    <a:latin typeface="Times New Roman"/>
                    <a:cs typeface="Times New Roman"/>
                  </a:rPr>
                  <a:t> </a:t>
                </a:r>
                <a:r>
                  <a:rPr sz="2000" b="1" i="1" dirty="0">
                    <a:latin typeface="Times New Roman"/>
                    <a:cs typeface="Times New Roman"/>
                  </a:rPr>
                  <a:t>a</a:t>
                </a:r>
                <a:r>
                  <a:rPr sz="2000" b="1" i="1" spc="-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&lt;</a:t>
                </a:r>
                <a:r>
                  <a:rPr sz="2000" spc="-10" dirty="0">
                    <a:latin typeface="Times New Roman"/>
                    <a:cs typeface="Times New Roman"/>
                  </a:rPr>
                  <a:t> </a:t>
                </a:r>
                <a:r>
                  <a:rPr sz="2000" b="1" i="1" dirty="0">
                    <a:latin typeface="Times New Roman"/>
                    <a:cs typeface="Times New Roman"/>
                  </a:rPr>
                  <a:t>p</a:t>
                </a:r>
                <a:r>
                  <a:rPr sz="2000" b="1" i="1" spc="-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and</a:t>
                </a:r>
                <a:r>
                  <a:rPr sz="2000" spc="-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0</a:t>
                </a:r>
                <a:r>
                  <a:rPr sz="2000" spc="-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≤</a:t>
                </a:r>
                <a:r>
                  <a:rPr sz="2000" spc="-10" dirty="0">
                    <a:latin typeface="Times New Roman"/>
                    <a:cs typeface="Times New Roman"/>
                  </a:rPr>
                  <a:t> </a:t>
                </a:r>
                <a:r>
                  <a:rPr sz="2000" b="1" i="1" dirty="0">
                    <a:latin typeface="Times New Roman"/>
                    <a:cs typeface="Times New Roman"/>
                  </a:rPr>
                  <a:t>b </a:t>
                </a:r>
                <a:r>
                  <a:rPr sz="2000" dirty="0">
                    <a:latin typeface="Times New Roman"/>
                    <a:cs typeface="Times New Roman"/>
                  </a:rPr>
                  <a:t>&lt;</a:t>
                </a:r>
                <a:r>
                  <a:rPr sz="2000" spc="-10" dirty="0">
                    <a:latin typeface="Times New Roman"/>
                    <a:cs typeface="Times New Roman"/>
                  </a:rPr>
                  <a:t> </a:t>
                </a:r>
                <a:r>
                  <a:rPr sz="2000" b="1" i="1" spc="-50" dirty="0">
                    <a:latin typeface="Times New Roman"/>
                    <a:cs typeface="Times New Roman"/>
                  </a:rPr>
                  <a:t>p</a:t>
                </a:r>
                <a:endParaRPr sz="2000" dirty="0">
                  <a:latin typeface="Times New Roman"/>
                  <a:cs typeface="Times New Roman"/>
                </a:endParaRPr>
              </a:p>
              <a:p>
                <a:pPr marL="355600" marR="846455" indent="-342900">
                  <a:lnSpc>
                    <a:spcPts val="2620"/>
                  </a:lnSpc>
                  <a:spcBef>
                    <a:spcPts val="615"/>
                  </a:spcBef>
                  <a:buFont typeface="Arial"/>
                  <a:buChar char="•"/>
                  <a:tabLst>
                    <a:tab pos="355600" algn="l"/>
                    <a:tab pos="5622290" algn="l"/>
                  </a:tabLst>
                </a:pPr>
                <a:r>
                  <a:rPr sz="2000" b="1" i="1" dirty="0">
                    <a:latin typeface="Times New Roman"/>
                    <a:cs typeface="Times New Roman"/>
                  </a:rPr>
                  <a:t>a</a:t>
                </a:r>
                <a:r>
                  <a:rPr sz="2000" b="1" i="1" spc="-1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and</a:t>
                </a:r>
                <a:r>
                  <a:rPr sz="2000" spc="-15" dirty="0">
                    <a:latin typeface="Times New Roman"/>
                    <a:cs typeface="Times New Roman"/>
                  </a:rPr>
                  <a:t> </a:t>
                </a:r>
                <a:r>
                  <a:rPr sz="2000" b="1" i="1" dirty="0">
                    <a:latin typeface="Times New Roman"/>
                    <a:cs typeface="Times New Roman"/>
                  </a:rPr>
                  <a:t>b</a:t>
                </a:r>
                <a:r>
                  <a:rPr sz="2000" b="1" i="1" spc="-1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are</a:t>
                </a:r>
                <a:r>
                  <a:rPr sz="2000" spc="-2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nonnegative</a:t>
                </a:r>
                <a:r>
                  <a:rPr sz="2000" spc="-1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integers</a:t>
                </a:r>
                <a:r>
                  <a:rPr sz="2000" spc="-1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such</a:t>
                </a:r>
                <a:r>
                  <a:rPr sz="2000" spc="-10" dirty="0">
                    <a:latin typeface="Times New Roman"/>
                    <a:cs typeface="Times New Roman"/>
                  </a:rPr>
                  <a:t> </a:t>
                </a:r>
                <a:r>
                  <a:rPr sz="2000" spc="-20" dirty="0">
                    <a:latin typeface="Times New Roman"/>
                    <a:cs typeface="Times New Roman"/>
                  </a:rPr>
                  <a:t>that</a:t>
                </a:r>
                <a:r>
                  <a:rPr lang="en-US" sz="2000" dirty="0">
                    <a:latin typeface="Times New Roman"/>
                    <a:cs typeface="Times New Roman"/>
                  </a:rPr>
                  <a:t> </a:t>
                </a:r>
                <a:r>
                  <a:rPr sz="2000" b="1" i="1" dirty="0">
                    <a:latin typeface="Times New Roman"/>
                    <a:cs typeface="Times New Roman"/>
                  </a:rPr>
                  <a:t>a</a:t>
                </a:r>
                <a:r>
                  <a:rPr sz="2000" b="1" i="1" spc="-1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mod</a:t>
                </a:r>
                <a:r>
                  <a:rPr sz="2000" spc="-5" dirty="0">
                    <a:latin typeface="Times New Roman"/>
                    <a:cs typeface="Times New Roman"/>
                  </a:rPr>
                  <a:t> </a:t>
                </a:r>
                <a:r>
                  <a:rPr sz="2000" b="1" i="1" dirty="0">
                    <a:latin typeface="Times New Roman"/>
                    <a:cs typeface="Times New Roman"/>
                  </a:rPr>
                  <a:t>N</a:t>
                </a:r>
                <a:r>
                  <a:rPr sz="2000" b="1" i="1" spc="-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≠</m:t>
                    </m:r>
                  </m:oMath>
                </a14:m>
                <a:r>
                  <a:rPr sz="2000" spc="-50" dirty="0">
                    <a:latin typeface="Times New Roman"/>
                    <a:cs typeface="Times New Roman"/>
                  </a:rPr>
                  <a:t>0 </a:t>
                </a:r>
                <a:r>
                  <a:rPr sz="2000" dirty="0">
                    <a:latin typeface="Times New Roman"/>
                    <a:cs typeface="Times New Roman"/>
                  </a:rPr>
                  <a:t>(otherwise,</a:t>
                </a:r>
                <a:r>
                  <a:rPr sz="2000" spc="-2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every</a:t>
                </a:r>
                <a:r>
                  <a:rPr sz="2000" spc="-2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integer</a:t>
                </a:r>
                <a:r>
                  <a:rPr sz="2000" spc="-2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would</a:t>
                </a:r>
                <a:r>
                  <a:rPr sz="2000" spc="-2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map</a:t>
                </a:r>
                <a:r>
                  <a:rPr sz="2000" spc="-2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to</a:t>
                </a:r>
                <a:r>
                  <a:rPr sz="2000" spc="-2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the</a:t>
                </a:r>
                <a:r>
                  <a:rPr sz="2000" spc="-2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same</a:t>
                </a:r>
                <a:r>
                  <a:rPr sz="2000" spc="-2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value</a:t>
                </a:r>
                <a:r>
                  <a:rPr sz="2000" spc="-30" dirty="0">
                    <a:latin typeface="Times New Roman"/>
                    <a:cs typeface="Times New Roman"/>
                  </a:rPr>
                  <a:t> </a:t>
                </a:r>
                <a:r>
                  <a:rPr sz="2000" b="1" i="1" spc="-25" dirty="0">
                    <a:latin typeface="Times New Roman"/>
                    <a:cs typeface="Times New Roman"/>
                  </a:rPr>
                  <a:t>b</a:t>
                </a:r>
                <a:r>
                  <a:rPr sz="2000" spc="-25" dirty="0">
                    <a:latin typeface="Times New Roman"/>
                    <a:cs typeface="Times New Roman"/>
                  </a:rPr>
                  <a:t>)</a:t>
                </a:r>
                <a:endParaRPr sz="2000" dirty="0">
                  <a:latin typeface="Times New Roman"/>
                  <a:cs typeface="Times New Roman"/>
                </a:endParaRPr>
              </a:p>
              <a:p>
                <a:pPr marL="354965" indent="-342265">
                  <a:spcBef>
                    <a:spcPts val="170"/>
                  </a:spcBef>
                  <a:buFont typeface="Arial"/>
                  <a:buChar char="•"/>
                  <a:tabLst>
                    <a:tab pos="354965" algn="l"/>
                  </a:tabLst>
                </a:pPr>
                <a:r>
                  <a:rPr sz="2000" dirty="0">
                    <a:latin typeface="Times New Roman"/>
                    <a:cs typeface="Times New Roman"/>
                  </a:rPr>
                  <a:t>Define</a:t>
                </a:r>
                <a:r>
                  <a:rPr sz="2000" spc="-30" dirty="0">
                    <a:latin typeface="Times New Roman"/>
                    <a:cs typeface="Times New Roman"/>
                  </a:rPr>
                  <a:t> </a:t>
                </a:r>
                <a:r>
                  <a:rPr sz="2000" b="1" i="1" dirty="0">
                    <a:solidFill>
                      <a:srgbClr val="376092"/>
                    </a:solidFill>
                    <a:latin typeface="Times New Roman"/>
                    <a:cs typeface="Times New Roman"/>
                  </a:rPr>
                  <a:t>h</a:t>
                </a:r>
                <a:r>
                  <a:rPr sz="2000" dirty="0">
                    <a:solidFill>
                      <a:srgbClr val="376092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sz="2000" b="1" i="1" dirty="0">
                    <a:solidFill>
                      <a:srgbClr val="376092"/>
                    </a:solidFill>
                    <a:latin typeface="Times New Roman"/>
                    <a:cs typeface="Times New Roman"/>
                  </a:rPr>
                  <a:t>k</a:t>
                </a:r>
                <a:r>
                  <a:rPr sz="2000" dirty="0">
                    <a:solidFill>
                      <a:srgbClr val="376092"/>
                    </a:solidFill>
                    <a:latin typeface="Times New Roman"/>
                    <a:cs typeface="Times New Roman"/>
                  </a:rPr>
                  <a:t>)=((</a:t>
                </a:r>
                <a:r>
                  <a:rPr sz="2000" b="1" i="1" dirty="0">
                    <a:solidFill>
                      <a:srgbClr val="376092"/>
                    </a:solidFill>
                    <a:latin typeface="Times New Roman"/>
                    <a:cs typeface="Times New Roman"/>
                  </a:rPr>
                  <a:t>ak+b)</a:t>
                </a:r>
                <a:r>
                  <a:rPr sz="2000" b="1" i="1" spc="-25" dirty="0">
                    <a:solidFill>
                      <a:srgbClr val="376092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solidFill>
                      <a:srgbClr val="376092"/>
                    </a:solidFill>
                    <a:latin typeface="Times New Roman"/>
                    <a:cs typeface="Times New Roman"/>
                  </a:rPr>
                  <a:t>mod</a:t>
                </a:r>
                <a:r>
                  <a:rPr sz="2000" spc="-25" dirty="0">
                    <a:solidFill>
                      <a:srgbClr val="376092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2000" b="1" i="1" dirty="0">
                    <a:solidFill>
                      <a:srgbClr val="376092"/>
                    </a:solidFill>
                    <a:latin typeface="Times New Roman"/>
                    <a:cs typeface="Times New Roman"/>
                  </a:rPr>
                  <a:t>p</a:t>
                </a:r>
                <a:r>
                  <a:rPr sz="2000" dirty="0">
                    <a:solidFill>
                      <a:srgbClr val="376092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sz="2000" spc="-20" dirty="0">
                    <a:solidFill>
                      <a:srgbClr val="376092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solidFill>
                      <a:srgbClr val="376092"/>
                    </a:solidFill>
                    <a:latin typeface="Times New Roman"/>
                    <a:cs typeface="Times New Roman"/>
                  </a:rPr>
                  <a:t>mod</a:t>
                </a:r>
                <a:r>
                  <a:rPr sz="2000" spc="-25" dirty="0">
                    <a:solidFill>
                      <a:srgbClr val="376092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2000" b="1" i="1" spc="-50" dirty="0">
                    <a:solidFill>
                      <a:srgbClr val="376092"/>
                    </a:solidFill>
                    <a:latin typeface="Times New Roman"/>
                    <a:cs typeface="Times New Roman"/>
                  </a:rPr>
                  <a:t>N</a:t>
                </a:r>
                <a:endParaRPr sz="2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47800"/>
                <a:ext cx="6856560" cy="4619854"/>
              </a:xfrm>
              <a:prstGeom prst="rect">
                <a:avLst/>
              </a:prstGeom>
              <a:blipFill>
                <a:blip r:embed="rId2"/>
                <a:stretch>
                  <a:fillRect l="-2135" t="-528" r="-1423" b="-2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7FBF1A-7B14-F0A6-07A6-342060E7DD73}"/>
                  </a:ext>
                </a:extLst>
              </p14:cNvPr>
              <p14:cNvContentPartPr/>
              <p14:nvPr/>
            </p14:nvContentPartPr>
            <p14:xfrm>
              <a:off x="299596" y="4501516"/>
              <a:ext cx="30960" cy="104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7FBF1A-7B14-F0A6-07A6-342060E7DD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476" y="4495396"/>
                <a:ext cx="432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5B7073-0170-4DBB-D119-9E090D823611}"/>
                  </a:ext>
                </a:extLst>
              </p14:cNvPr>
              <p14:cNvContentPartPr/>
              <p14:nvPr/>
            </p14:nvContentPartPr>
            <p14:xfrm>
              <a:off x="10815223" y="3146196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5B7073-0170-4DBB-D119-9E090D8236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09103" y="314007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7861AC-A871-2A05-213D-7742DB1FD36E}"/>
                  </a:ext>
                </a:extLst>
              </p14:cNvPr>
              <p14:cNvContentPartPr/>
              <p14:nvPr/>
            </p14:nvContentPartPr>
            <p14:xfrm>
              <a:off x="9359023" y="3713556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7861AC-A871-2A05-213D-7742DB1FD3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52903" y="3707436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20A1956-C2D2-D25C-427A-C28776566B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9000" y="4283287"/>
            <a:ext cx="4555326" cy="20651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1329" y="360171"/>
            <a:ext cx="7793355" cy="147861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628015" algn="ctr">
              <a:spcBef>
                <a:spcPts val="1330"/>
              </a:spcBef>
            </a:pPr>
            <a:r>
              <a:rPr sz="4000" dirty="0"/>
              <a:t>Collision</a:t>
            </a:r>
            <a:r>
              <a:rPr sz="4000" spc="-100" dirty="0"/>
              <a:t> </a:t>
            </a:r>
            <a:r>
              <a:rPr sz="4000" spc="-10" dirty="0"/>
              <a:t>Handling</a:t>
            </a:r>
          </a:p>
          <a:p>
            <a:pPr marL="355600" indent="-342900">
              <a:spcBef>
                <a:spcPts val="61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C0504D"/>
                </a:solidFill>
                <a:latin typeface="Times New Roman"/>
                <a:cs typeface="Times New Roman"/>
              </a:rPr>
              <a:t>Collisions</a:t>
            </a:r>
            <a:r>
              <a:rPr sz="2000" spc="-4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occur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elements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mapped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same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cell</a:t>
            </a:r>
            <a:br>
              <a:rPr lang="en-US" sz="2000" spc="-20" dirty="0">
                <a:latin typeface="Times New Roman"/>
                <a:cs typeface="Times New Roman"/>
              </a:rPr>
            </a:br>
            <a:r>
              <a:rPr lang="en-US" sz="2000" spc="-20" dirty="0">
                <a:latin typeface="Times New Roman"/>
                <a:cs typeface="Times New Roman"/>
              </a:rPr>
              <a:t>No matter which function you select. Still collision possible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1328" y="1966469"/>
            <a:ext cx="9163872" cy="11322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spcBef>
                <a:spcPts val="360"/>
              </a:spcBef>
            </a:pPr>
            <a:r>
              <a:rPr lang="en-US" sz="2200" u="sng" spc="-10" dirty="0">
                <a:solidFill>
                  <a:srgbClr val="376092"/>
                </a:solidFill>
                <a:uFill>
                  <a:solidFill>
                    <a:srgbClr val="376092"/>
                  </a:solidFill>
                </a:uFill>
                <a:latin typeface="Times New Roman"/>
                <a:cs typeface="Times New Roman"/>
              </a:rPr>
              <a:t>Separate </a:t>
            </a:r>
            <a:r>
              <a:rPr sz="2200" u="sng" spc="-10" dirty="0">
                <a:solidFill>
                  <a:srgbClr val="376092"/>
                </a:solidFill>
                <a:uFill>
                  <a:solidFill>
                    <a:srgbClr val="376092"/>
                  </a:solidFill>
                </a:uFill>
                <a:latin typeface="Times New Roman"/>
                <a:cs typeface="Times New Roman"/>
              </a:rPr>
              <a:t>Chaining</a:t>
            </a:r>
            <a:endParaRPr lang="en-US" sz="2200" u="sng" spc="-10" dirty="0">
              <a:solidFill>
                <a:srgbClr val="376092"/>
              </a:solidFill>
              <a:uFill>
                <a:solidFill>
                  <a:srgbClr val="376092"/>
                </a:solidFill>
              </a:uFill>
              <a:latin typeface="Times New Roman"/>
              <a:cs typeface="Times New Roman"/>
            </a:endParaRPr>
          </a:p>
          <a:p>
            <a:pPr marL="354965" indent="-342265">
              <a:spcBef>
                <a:spcPts val="26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each</a:t>
            </a:r>
            <a:r>
              <a:rPr lang="en-US" sz="2200" spc="-2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cell</a:t>
            </a:r>
            <a:r>
              <a:rPr lang="en-US" sz="2200" spc="-2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in</a:t>
            </a:r>
            <a:r>
              <a:rPr lang="en-US" sz="2200" spc="-2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the</a:t>
            </a:r>
            <a:r>
              <a:rPr lang="en-US" sz="2200" spc="-2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table</a:t>
            </a:r>
            <a:r>
              <a:rPr lang="en-US" sz="2200" spc="-2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points</a:t>
            </a:r>
            <a:r>
              <a:rPr lang="en-US" sz="2200" spc="-3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to</a:t>
            </a:r>
            <a:r>
              <a:rPr lang="en-US" sz="2200" spc="-2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a</a:t>
            </a:r>
            <a:r>
              <a:rPr lang="en-US" sz="2200" spc="-2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linked</a:t>
            </a:r>
            <a:r>
              <a:rPr lang="en-US" sz="2200" spc="-2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list</a:t>
            </a:r>
            <a:r>
              <a:rPr lang="en-US" sz="2200" spc="-2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of</a:t>
            </a:r>
            <a:r>
              <a:rPr lang="en-US" sz="2200" spc="-2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elements</a:t>
            </a:r>
            <a:r>
              <a:rPr lang="en-US" sz="2200" spc="-3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that</a:t>
            </a:r>
            <a:r>
              <a:rPr lang="en-US" sz="2200" spc="-2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map</a:t>
            </a:r>
            <a:r>
              <a:rPr lang="en-US" sz="2200" spc="-20" dirty="0">
                <a:latin typeface="Times New Roman"/>
                <a:cs typeface="Times New Roman"/>
              </a:rPr>
              <a:t> </a:t>
            </a:r>
            <a:r>
              <a:rPr lang="en-US" sz="2200" spc="-10" dirty="0">
                <a:latin typeface="Times New Roman"/>
                <a:cs typeface="Times New Roman"/>
              </a:rPr>
              <a:t>there</a:t>
            </a:r>
            <a:endParaRPr lang="en-US" sz="2200" dirty="0">
              <a:latin typeface="Times New Roman"/>
              <a:cs typeface="Times New Roman"/>
            </a:endParaRPr>
          </a:p>
          <a:p>
            <a:pPr marL="354965" indent="-342265">
              <a:spcBef>
                <a:spcPts val="26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simple,</a:t>
            </a:r>
            <a:r>
              <a:rPr lang="en-US" sz="2200" spc="-4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but</a:t>
            </a:r>
            <a:r>
              <a:rPr lang="en-US" sz="2200" spc="-4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Times New Roman"/>
                <a:cs typeface="Times New Roman"/>
              </a:rPr>
              <a:t>requires</a:t>
            </a:r>
            <a:r>
              <a:rPr lang="en-US" sz="2200" spc="-5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Times New Roman"/>
                <a:cs typeface="Times New Roman"/>
              </a:rPr>
              <a:t>additional</a:t>
            </a:r>
            <a:r>
              <a:rPr lang="en-US" sz="2200" spc="-4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Times New Roman"/>
                <a:cs typeface="Times New Roman"/>
              </a:rPr>
              <a:t>memory</a:t>
            </a:r>
            <a:r>
              <a:rPr lang="en-US" sz="2200" spc="-4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Times New Roman"/>
                <a:cs typeface="Times New Roman"/>
              </a:rPr>
              <a:t>outside</a:t>
            </a:r>
            <a:r>
              <a:rPr lang="en-US" sz="2200" spc="-4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Times New Roman"/>
                <a:cs typeface="Times New Roman"/>
              </a:rPr>
              <a:t>the</a:t>
            </a:r>
            <a:r>
              <a:rPr lang="en-US" sz="2200" spc="-5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lang="en-US" sz="2200" spc="-10" dirty="0">
                <a:solidFill>
                  <a:srgbClr val="00B0F0"/>
                </a:solidFill>
                <a:latin typeface="Times New Roman"/>
                <a:cs typeface="Times New Roman"/>
              </a:rPr>
              <a:t>table</a:t>
            </a:r>
            <a:r>
              <a:rPr lang="en-US" sz="2200" spc="-10" dirty="0">
                <a:latin typeface="Times New Roman"/>
                <a:cs typeface="Times New Roman"/>
              </a:rPr>
              <a:t>.</a:t>
            </a:r>
            <a:endParaRPr lang="en-US"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1329" y="4947411"/>
            <a:ext cx="7687309" cy="136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15"/>
              </a:lnSpc>
              <a:spcBef>
                <a:spcPts val="100"/>
              </a:spcBef>
            </a:pPr>
            <a:r>
              <a:rPr sz="2200" u="sng" dirty="0">
                <a:solidFill>
                  <a:srgbClr val="376092"/>
                </a:solidFill>
                <a:uFill>
                  <a:solidFill>
                    <a:srgbClr val="376092"/>
                  </a:solidFill>
                </a:uFill>
                <a:latin typeface="Times New Roman"/>
                <a:cs typeface="Times New Roman"/>
              </a:rPr>
              <a:t>Open</a:t>
            </a:r>
            <a:r>
              <a:rPr sz="2200" u="sng" spc="-135" dirty="0">
                <a:solidFill>
                  <a:srgbClr val="376092"/>
                </a:solidFill>
                <a:uFill>
                  <a:solidFill>
                    <a:srgbClr val="37609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spc="-10" dirty="0">
                <a:solidFill>
                  <a:srgbClr val="376092"/>
                </a:solidFill>
                <a:uFill>
                  <a:solidFill>
                    <a:srgbClr val="376092"/>
                  </a:solidFill>
                </a:uFill>
                <a:latin typeface="Times New Roman"/>
                <a:cs typeface="Times New Roman"/>
              </a:rPr>
              <a:t>Addressing</a:t>
            </a:r>
            <a:endParaRPr sz="2200" dirty="0">
              <a:latin typeface="Times New Roman"/>
              <a:cs typeface="Times New Roman"/>
            </a:endParaRPr>
          </a:p>
          <a:p>
            <a:pPr marL="354965" indent="-342265">
              <a:lnSpc>
                <a:spcPts val="2615"/>
              </a:lnSpc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colliding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item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placed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different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cell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table</a:t>
            </a:r>
            <a:endParaRPr sz="2200" dirty="0">
              <a:latin typeface="Times New Roman"/>
              <a:cs typeface="Times New Roman"/>
            </a:endParaRPr>
          </a:p>
          <a:p>
            <a:pPr marL="354965" indent="-342265">
              <a:lnSpc>
                <a:spcPts val="2615"/>
              </a:lnSpc>
              <a:spcBef>
                <a:spcPts val="70"/>
              </a:spcBef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no</a:t>
            </a:r>
            <a:r>
              <a:rPr sz="2200" spc="-5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additional</a:t>
            </a:r>
            <a:r>
              <a:rPr sz="2200" spc="-4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00B0F0"/>
                </a:solidFill>
                <a:latin typeface="Times New Roman"/>
                <a:cs typeface="Times New Roman"/>
              </a:rPr>
              <a:t>memory,</a:t>
            </a:r>
            <a:r>
              <a:rPr sz="2200" spc="-4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but</a:t>
            </a:r>
            <a:r>
              <a:rPr sz="2200" spc="-4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complicates</a:t>
            </a:r>
            <a:r>
              <a:rPr sz="2200" spc="-5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B0F0"/>
                </a:solidFill>
                <a:latin typeface="Times New Roman"/>
                <a:cs typeface="Times New Roman"/>
              </a:rPr>
              <a:t>searching/removing</a:t>
            </a:r>
            <a:endParaRPr sz="2200"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354965" indent="-342265">
              <a:lnSpc>
                <a:spcPts val="2615"/>
              </a:lnSpc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common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types: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497D"/>
                </a:solidFill>
                <a:latin typeface="Times New Roman"/>
                <a:cs typeface="Times New Roman"/>
              </a:rPr>
              <a:t>linear</a:t>
            </a:r>
            <a:r>
              <a:rPr sz="2200" spc="-45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497D"/>
                </a:solidFill>
                <a:latin typeface="Times New Roman"/>
                <a:cs typeface="Times New Roman"/>
              </a:rPr>
              <a:t>probing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quadratic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probing,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497D"/>
                </a:solidFill>
                <a:latin typeface="Times New Roman"/>
                <a:cs typeface="Times New Roman"/>
              </a:rPr>
              <a:t>double</a:t>
            </a:r>
            <a:r>
              <a:rPr sz="2200" spc="-5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Times New Roman"/>
                <a:cs typeface="Times New Roman"/>
              </a:rPr>
              <a:t>hashing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9693" y="3234764"/>
            <a:ext cx="289560" cy="278923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90805">
              <a:spcBef>
                <a:spcPts val="15"/>
              </a:spcBef>
            </a:pPr>
            <a:r>
              <a:rPr lang="en-US" spc="525" dirty="0">
                <a:latin typeface="Symbol"/>
                <a:cs typeface="Symbol"/>
              </a:rPr>
              <a:t></a:t>
            </a:r>
            <a:endParaRPr dirty="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99693" y="3539563"/>
            <a:ext cx="289560" cy="304800"/>
          </a:xfrm>
          <a:custGeom>
            <a:avLst/>
            <a:gdLst/>
            <a:ahLst/>
            <a:cxnLst/>
            <a:rect l="l" t="t" r="r" b="b"/>
            <a:pathLst>
              <a:path w="289560" h="304800">
                <a:moveTo>
                  <a:pt x="0" y="0"/>
                </a:moveTo>
                <a:lnTo>
                  <a:pt x="289063" y="0"/>
                </a:lnTo>
                <a:lnTo>
                  <a:pt x="289063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99693" y="3844364"/>
            <a:ext cx="289560" cy="278923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90805">
              <a:spcBef>
                <a:spcPts val="15"/>
              </a:spcBef>
            </a:pPr>
            <a:r>
              <a:rPr spc="525" dirty="0">
                <a:latin typeface="Symbol"/>
                <a:cs typeface="Symbol"/>
              </a:rPr>
              <a:t></a:t>
            </a:r>
            <a:endParaRPr dirty="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9693" y="4149164"/>
            <a:ext cx="289560" cy="278923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90805">
              <a:spcBef>
                <a:spcPts val="15"/>
              </a:spcBef>
            </a:pPr>
            <a:r>
              <a:rPr spc="525" dirty="0">
                <a:latin typeface="Symbol"/>
                <a:cs typeface="Symbol"/>
              </a:rPr>
              <a:t></a:t>
            </a:r>
            <a:endParaRPr dirty="0">
              <a:latin typeface="Symbol"/>
              <a:cs typeface="Symbo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90169" y="4444438"/>
            <a:ext cx="2084705" cy="323850"/>
            <a:chOff x="2966168" y="4444438"/>
            <a:chExt cx="2084705" cy="323850"/>
          </a:xfrm>
        </p:grpSpPr>
        <p:sp>
          <p:nvSpPr>
            <p:cNvPr id="10" name="object 10"/>
            <p:cNvSpPr/>
            <p:nvPr/>
          </p:nvSpPr>
          <p:spPr>
            <a:xfrm>
              <a:off x="2975693" y="4453963"/>
              <a:ext cx="289560" cy="304800"/>
            </a:xfrm>
            <a:custGeom>
              <a:avLst/>
              <a:gdLst/>
              <a:ahLst/>
              <a:cxnLst/>
              <a:rect l="l" t="t" r="r" b="b"/>
              <a:pathLst>
                <a:path w="289560" h="304800">
                  <a:moveTo>
                    <a:pt x="0" y="0"/>
                  </a:moveTo>
                  <a:lnTo>
                    <a:pt x="289063" y="0"/>
                  </a:lnTo>
                  <a:lnTo>
                    <a:pt x="289063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23708" y="4453963"/>
              <a:ext cx="1517650" cy="304800"/>
            </a:xfrm>
            <a:custGeom>
              <a:avLst/>
              <a:gdLst/>
              <a:ahLst/>
              <a:cxnLst/>
              <a:rect l="l" t="t" r="r" b="b"/>
              <a:pathLst>
                <a:path w="1517650" h="304800">
                  <a:moveTo>
                    <a:pt x="1466778" y="0"/>
                  </a:moveTo>
                  <a:lnTo>
                    <a:pt x="50800" y="0"/>
                  </a:lnTo>
                  <a:lnTo>
                    <a:pt x="31026" y="3992"/>
                  </a:lnTo>
                  <a:lnTo>
                    <a:pt x="14879" y="14879"/>
                  </a:lnTo>
                  <a:lnTo>
                    <a:pt x="3992" y="31026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2" y="273773"/>
                  </a:lnTo>
                  <a:lnTo>
                    <a:pt x="14879" y="289921"/>
                  </a:lnTo>
                  <a:lnTo>
                    <a:pt x="31026" y="300807"/>
                  </a:lnTo>
                  <a:lnTo>
                    <a:pt x="50800" y="304800"/>
                  </a:lnTo>
                  <a:lnTo>
                    <a:pt x="1466778" y="304800"/>
                  </a:lnTo>
                  <a:lnTo>
                    <a:pt x="1486552" y="300807"/>
                  </a:lnTo>
                  <a:lnTo>
                    <a:pt x="1502699" y="289921"/>
                  </a:lnTo>
                  <a:lnTo>
                    <a:pt x="1513586" y="273773"/>
                  </a:lnTo>
                  <a:lnTo>
                    <a:pt x="1517578" y="254000"/>
                  </a:lnTo>
                  <a:lnTo>
                    <a:pt x="1517578" y="50800"/>
                  </a:lnTo>
                  <a:lnTo>
                    <a:pt x="1513586" y="31026"/>
                  </a:lnTo>
                  <a:lnTo>
                    <a:pt x="1502699" y="14879"/>
                  </a:lnTo>
                  <a:lnTo>
                    <a:pt x="1486552" y="3992"/>
                  </a:lnTo>
                  <a:lnTo>
                    <a:pt x="1466778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3708" y="4453963"/>
              <a:ext cx="1517650" cy="304800"/>
            </a:xfrm>
            <a:custGeom>
              <a:avLst/>
              <a:gdLst/>
              <a:ahLst/>
              <a:cxnLst/>
              <a:rect l="l" t="t" r="r" b="b"/>
              <a:pathLst>
                <a:path w="1517650" h="304800">
                  <a:moveTo>
                    <a:pt x="0" y="50800"/>
                  </a:moveTo>
                  <a:lnTo>
                    <a:pt x="3992" y="31026"/>
                  </a:lnTo>
                  <a:lnTo>
                    <a:pt x="14878" y="14879"/>
                  </a:lnTo>
                  <a:lnTo>
                    <a:pt x="31026" y="3992"/>
                  </a:lnTo>
                  <a:lnTo>
                    <a:pt x="50800" y="0"/>
                  </a:lnTo>
                  <a:lnTo>
                    <a:pt x="1466779" y="0"/>
                  </a:lnTo>
                  <a:lnTo>
                    <a:pt x="1486552" y="3992"/>
                  </a:lnTo>
                  <a:lnTo>
                    <a:pt x="1502700" y="14879"/>
                  </a:lnTo>
                  <a:lnTo>
                    <a:pt x="1513586" y="31026"/>
                  </a:lnTo>
                  <a:lnTo>
                    <a:pt x="1517579" y="50800"/>
                  </a:lnTo>
                  <a:lnTo>
                    <a:pt x="1517579" y="253999"/>
                  </a:lnTo>
                  <a:lnTo>
                    <a:pt x="1513586" y="273773"/>
                  </a:lnTo>
                  <a:lnTo>
                    <a:pt x="1502700" y="289920"/>
                  </a:lnTo>
                  <a:lnTo>
                    <a:pt x="1486552" y="300807"/>
                  </a:lnTo>
                  <a:lnTo>
                    <a:pt x="1466779" y="304800"/>
                  </a:lnTo>
                  <a:lnTo>
                    <a:pt x="50800" y="304800"/>
                  </a:lnTo>
                  <a:lnTo>
                    <a:pt x="31026" y="300807"/>
                  </a:lnTo>
                  <a:lnTo>
                    <a:pt x="14878" y="289920"/>
                  </a:lnTo>
                  <a:lnTo>
                    <a:pt x="3992" y="273773"/>
                  </a:lnTo>
                  <a:lnTo>
                    <a:pt x="0" y="253999"/>
                  </a:lnTo>
                  <a:lnTo>
                    <a:pt x="0" y="50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51732" y="3148076"/>
            <a:ext cx="139700" cy="15494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spc="-50" dirty="0">
                <a:latin typeface="Times New Roman"/>
                <a:cs typeface="Times New Roman"/>
              </a:rPr>
              <a:t>0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240"/>
              </a:spcBef>
            </a:pPr>
            <a:r>
              <a:rPr spc="-50"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240"/>
              </a:spcBef>
            </a:pPr>
            <a:r>
              <a:rPr spc="-50"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240"/>
              </a:spcBef>
            </a:pPr>
            <a:r>
              <a:rPr spc="-50"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240"/>
              </a:spcBef>
            </a:pPr>
            <a:r>
              <a:rPr spc="-50"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41329" y="4459732"/>
            <a:ext cx="10763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10" dirty="0">
                <a:latin typeface="Times New Roman"/>
                <a:cs typeface="Times New Roman"/>
              </a:rPr>
              <a:t>451-22-</a:t>
            </a:r>
            <a:r>
              <a:rPr sz="1600" b="1" spc="-20" dirty="0">
                <a:latin typeface="Times New Roman"/>
                <a:cs typeface="Times New Roman"/>
              </a:rPr>
              <a:t>0004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44826" y="4444438"/>
            <a:ext cx="1536700" cy="323850"/>
            <a:chOff x="5320826" y="4444438"/>
            <a:chExt cx="1536700" cy="323850"/>
          </a:xfrm>
        </p:grpSpPr>
        <p:sp>
          <p:nvSpPr>
            <p:cNvPr id="16" name="object 16"/>
            <p:cNvSpPr/>
            <p:nvPr/>
          </p:nvSpPr>
          <p:spPr>
            <a:xfrm>
              <a:off x="5330351" y="4453963"/>
              <a:ext cx="1517650" cy="304800"/>
            </a:xfrm>
            <a:custGeom>
              <a:avLst/>
              <a:gdLst/>
              <a:ahLst/>
              <a:cxnLst/>
              <a:rect l="l" t="t" r="r" b="b"/>
              <a:pathLst>
                <a:path w="1517650" h="304800">
                  <a:moveTo>
                    <a:pt x="1466778" y="0"/>
                  </a:moveTo>
                  <a:lnTo>
                    <a:pt x="50800" y="0"/>
                  </a:lnTo>
                  <a:lnTo>
                    <a:pt x="31026" y="3992"/>
                  </a:lnTo>
                  <a:lnTo>
                    <a:pt x="14878" y="14879"/>
                  </a:lnTo>
                  <a:lnTo>
                    <a:pt x="3992" y="31026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2" y="273773"/>
                  </a:lnTo>
                  <a:lnTo>
                    <a:pt x="14878" y="289921"/>
                  </a:lnTo>
                  <a:lnTo>
                    <a:pt x="31026" y="300807"/>
                  </a:lnTo>
                  <a:lnTo>
                    <a:pt x="50800" y="304800"/>
                  </a:lnTo>
                  <a:lnTo>
                    <a:pt x="1466778" y="304800"/>
                  </a:lnTo>
                  <a:lnTo>
                    <a:pt x="1486552" y="300807"/>
                  </a:lnTo>
                  <a:lnTo>
                    <a:pt x="1502699" y="289921"/>
                  </a:lnTo>
                  <a:lnTo>
                    <a:pt x="1513586" y="273773"/>
                  </a:lnTo>
                  <a:lnTo>
                    <a:pt x="1517578" y="254000"/>
                  </a:lnTo>
                  <a:lnTo>
                    <a:pt x="1517578" y="50800"/>
                  </a:lnTo>
                  <a:lnTo>
                    <a:pt x="1513586" y="31026"/>
                  </a:lnTo>
                  <a:lnTo>
                    <a:pt x="1502699" y="14879"/>
                  </a:lnTo>
                  <a:lnTo>
                    <a:pt x="1486552" y="3992"/>
                  </a:lnTo>
                  <a:lnTo>
                    <a:pt x="1466778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0351" y="4453963"/>
              <a:ext cx="1517650" cy="304800"/>
            </a:xfrm>
            <a:custGeom>
              <a:avLst/>
              <a:gdLst/>
              <a:ahLst/>
              <a:cxnLst/>
              <a:rect l="l" t="t" r="r" b="b"/>
              <a:pathLst>
                <a:path w="1517650" h="304800">
                  <a:moveTo>
                    <a:pt x="0" y="50800"/>
                  </a:moveTo>
                  <a:lnTo>
                    <a:pt x="3992" y="31026"/>
                  </a:lnTo>
                  <a:lnTo>
                    <a:pt x="14878" y="14879"/>
                  </a:lnTo>
                  <a:lnTo>
                    <a:pt x="31026" y="3992"/>
                  </a:lnTo>
                  <a:lnTo>
                    <a:pt x="50800" y="0"/>
                  </a:lnTo>
                  <a:lnTo>
                    <a:pt x="1466779" y="0"/>
                  </a:lnTo>
                  <a:lnTo>
                    <a:pt x="1486552" y="3992"/>
                  </a:lnTo>
                  <a:lnTo>
                    <a:pt x="1502700" y="14879"/>
                  </a:lnTo>
                  <a:lnTo>
                    <a:pt x="1513586" y="31026"/>
                  </a:lnTo>
                  <a:lnTo>
                    <a:pt x="1517579" y="50800"/>
                  </a:lnTo>
                  <a:lnTo>
                    <a:pt x="1517579" y="253999"/>
                  </a:lnTo>
                  <a:lnTo>
                    <a:pt x="1513586" y="273773"/>
                  </a:lnTo>
                  <a:lnTo>
                    <a:pt x="1502700" y="289920"/>
                  </a:lnTo>
                  <a:lnTo>
                    <a:pt x="1486552" y="300807"/>
                  </a:lnTo>
                  <a:lnTo>
                    <a:pt x="1466779" y="304800"/>
                  </a:lnTo>
                  <a:lnTo>
                    <a:pt x="50800" y="304800"/>
                  </a:lnTo>
                  <a:lnTo>
                    <a:pt x="31026" y="300807"/>
                  </a:lnTo>
                  <a:lnTo>
                    <a:pt x="14878" y="289920"/>
                  </a:lnTo>
                  <a:lnTo>
                    <a:pt x="3992" y="273773"/>
                  </a:lnTo>
                  <a:lnTo>
                    <a:pt x="0" y="253999"/>
                  </a:lnTo>
                  <a:lnTo>
                    <a:pt x="0" y="50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947970" y="4459732"/>
            <a:ext cx="10763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10" dirty="0">
                <a:latin typeface="Times New Roman"/>
                <a:cs typeface="Times New Roman"/>
              </a:rPr>
              <a:t>981-10-</a:t>
            </a:r>
            <a:r>
              <a:rPr sz="1600" b="1" spc="-20" dirty="0">
                <a:latin typeface="Times New Roman"/>
                <a:cs typeface="Times New Roman"/>
              </a:rPr>
              <a:t>0004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06126" y="4568264"/>
            <a:ext cx="2239645" cy="76200"/>
            <a:chOff x="3082125" y="4568264"/>
            <a:chExt cx="2239645" cy="76200"/>
          </a:xfrm>
        </p:grpSpPr>
        <p:sp>
          <p:nvSpPr>
            <p:cNvPr id="20" name="object 20"/>
            <p:cNvSpPr/>
            <p:nvPr/>
          </p:nvSpPr>
          <p:spPr>
            <a:xfrm>
              <a:off x="5050321" y="4606363"/>
              <a:ext cx="271145" cy="0"/>
            </a:xfrm>
            <a:custGeom>
              <a:avLst/>
              <a:gdLst/>
              <a:ahLst/>
              <a:cxnLst/>
              <a:rect l="l" t="t" r="r" b="b"/>
              <a:pathLst>
                <a:path w="271145">
                  <a:moveTo>
                    <a:pt x="0" y="0"/>
                  </a:moveTo>
                  <a:lnTo>
                    <a:pt x="270996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82125" y="4568264"/>
              <a:ext cx="441959" cy="76200"/>
            </a:xfrm>
            <a:custGeom>
              <a:avLst/>
              <a:gdLst/>
              <a:ahLst/>
              <a:cxnLst/>
              <a:rect l="l" t="t" r="r" b="b"/>
              <a:pathLst>
                <a:path w="441960" h="76200">
                  <a:moveTo>
                    <a:pt x="38106" y="0"/>
                  </a:moveTo>
                  <a:lnTo>
                    <a:pt x="23269" y="2992"/>
                  </a:lnTo>
                  <a:lnTo>
                    <a:pt x="11159" y="11158"/>
                  </a:lnTo>
                  <a:lnTo>
                    <a:pt x="2993" y="23268"/>
                  </a:lnTo>
                  <a:lnTo>
                    <a:pt x="0" y="38099"/>
                  </a:lnTo>
                  <a:lnTo>
                    <a:pt x="2993" y="52929"/>
                  </a:lnTo>
                  <a:lnTo>
                    <a:pt x="11158" y="65039"/>
                  </a:lnTo>
                  <a:lnTo>
                    <a:pt x="23269" y="73204"/>
                  </a:lnTo>
                  <a:lnTo>
                    <a:pt x="38106" y="76199"/>
                  </a:lnTo>
                  <a:lnTo>
                    <a:pt x="52929" y="73204"/>
                  </a:lnTo>
                  <a:lnTo>
                    <a:pt x="65040" y="65039"/>
                  </a:lnTo>
                  <a:lnTo>
                    <a:pt x="73205" y="52929"/>
                  </a:lnTo>
                  <a:lnTo>
                    <a:pt x="74276" y="47624"/>
                  </a:lnTo>
                  <a:lnTo>
                    <a:pt x="38099" y="47624"/>
                  </a:lnTo>
                  <a:lnTo>
                    <a:pt x="38099" y="28574"/>
                  </a:lnTo>
                  <a:lnTo>
                    <a:pt x="74277" y="28574"/>
                  </a:lnTo>
                  <a:lnTo>
                    <a:pt x="73205" y="23268"/>
                  </a:lnTo>
                  <a:lnTo>
                    <a:pt x="65040" y="11158"/>
                  </a:lnTo>
                  <a:lnTo>
                    <a:pt x="52930" y="2992"/>
                  </a:lnTo>
                  <a:lnTo>
                    <a:pt x="38106" y="0"/>
                  </a:lnTo>
                  <a:close/>
                </a:path>
                <a:path w="441960" h="76200">
                  <a:moveTo>
                    <a:pt x="365382" y="0"/>
                  </a:moveTo>
                  <a:lnTo>
                    <a:pt x="365382" y="76199"/>
                  </a:lnTo>
                  <a:lnTo>
                    <a:pt x="422532" y="47624"/>
                  </a:lnTo>
                  <a:lnTo>
                    <a:pt x="378082" y="47624"/>
                  </a:lnTo>
                  <a:lnTo>
                    <a:pt x="378082" y="28574"/>
                  </a:lnTo>
                  <a:lnTo>
                    <a:pt x="422532" y="28574"/>
                  </a:lnTo>
                  <a:lnTo>
                    <a:pt x="365382" y="0"/>
                  </a:lnTo>
                  <a:close/>
                </a:path>
                <a:path w="441960" h="76200">
                  <a:moveTo>
                    <a:pt x="74277" y="28574"/>
                  </a:moveTo>
                  <a:lnTo>
                    <a:pt x="38099" y="28574"/>
                  </a:lnTo>
                  <a:lnTo>
                    <a:pt x="38099" y="47624"/>
                  </a:lnTo>
                  <a:lnTo>
                    <a:pt x="74276" y="47624"/>
                  </a:lnTo>
                  <a:lnTo>
                    <a:pt x="76199" y="38099"/>
                  </a:lnTo>
                  <a:lnTo>
                    <a:pt x="74277" y="28574"/>
                  </a:lnTo>
                  <a:close/>
                </a:path>
                <a:path w="441960" h="76200">
                  <a:moveTo>
                    <a:pt x="365382" y="28574"/>
                  </a:moveTo>
                  <a:lnTo>
                    <a:pt x="74277" y="28574"/>
                  </a:lnTo>
                  <a:lnTo>
                    <a:pt x="76199" y="38099"/>
                  </a:lnTo>
                  <a:lnTo>
                    <a:pt x="74276" y="47624"/>
                  </a:lnTo>
                  <a:lnTo>
                    <a:pt x="365382" y="47624"/>
                  </a:lnTo>
                  <a:lnTo>
                    <a:pt x="365382" y="28574"/>
                  </a:lnTo>
                  <a:close/>
                </a:path>
                <a:path w="441960" h="76200">
                  <a:moveTo>
                    <a:pt x="422532" y="28574"/>
                  </a:moveTo>
                  <a:lnTo>
                    <a:pt x="378082" y="28574"/>
                  </a:lnTo>
                  <a:lnTo>
                    <a:pt x="378082" y="47624"/>
                  </a:lnTo>
                  <a:lnTo>
                    <a:pt x="422532" y="47624"/>
                  </a:lnTo>
                  <a:lnTo>
                    <a:pt x="441582" y="38099"/>
                  </a:lnTo>
                  <a:lnTo>
                    <a:pt x="422532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038183" y="3530038"/>
            <a:ext cx="1536700" cy="323850"/>
            <a:chOff x="3514183" y="3530038"/>
            <a:chExt cx="1536700" cy="323850"/>
          </a:xfrm>
        </p:grpSpPr>
        <p:sp>
          <p:nvSpPr>
            <p:cNvPr id="23" name="object 23"/>
            <p:cNvSpPr/>
            <p:nvPr/>
          </p:nvSpPr>
          <p:spPr>
            <a:xfrm>
              <a:off x="3523708" y="3539563"/>
              <a:ext cx="1517650" cy="304800"/>
            </a:xfrm>
            <a:custGeom>
              <a:avLst/>
              <a:gdLst/>
              <a:ahLst/>
              <a:cxnLst/>
              <a:rect l="l" t="t" r="r" b="b"/>
              <a:pathLst>
                <a:path w="1517650" h="304800">
                  <a:moveTo>
                    <a:pt x="1466778" y="0"/>
                  </a:moveTo>
                  <a:lnTo>
                    <a:pt x="50800" y="0"/>
                  </a:lnTo>
                  <a:lnTo>
                    <a:pt x="31026" y="3992"/>
                  </a:lnTo>
                  <a:lnTo>
                    <a:pt x="14879" y="14879"/>
                  </a:lnTo>
                  <a:lnTo>
                    <a:pt x="3992" y="31026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2" y="273773"/>
                  </a:lnTo>
                  <a:lnTo>
                    <a:pt x="14879" y="289921"/>
                  </a:lnTo>
                  <a:lnTo>
                    <a:pt x="31026" y="300807"/>
                  </a:lnTo>
                  <a:lnTo>
                    <a:pt x="50800" y="304800"/>
                  </a:lnTo>
                  <a:lnTo>
                    <a:pt x="1466778" y="304800"/>
                  </a:lnTo>
                  <a:lnTo>
                    <a:pt x="1486552" y="300807"/>
                  </a:lnTo>
                  <a:lnTo>
                    <a:pt x="1502699" y="289921"/>
                  </a:lnTo>
                  <a:lnTo>
                    <a:pt x="1513586" y="273773"/>
                  </a:lnTo>
                  <a:lnTo>
                    <a:pt x="1517578" y="254000"/>
                  </a:lnTo>
                  <a:lnTo>
                    <a:pt x="1517578" y="50800"/>
                  </a:lnTo>
                  <a:lnTo>
                    <a:pt x="1513586" y="31026"/>
                  </a:lnTo>
                  <a:lnTo>
                    <a:pt x="1502699" y="14879"/>
                  </a:lnTo>
                  <a:lnTo>
                    <a:pt x="1486552" y="3992"/>
                  </a:lnTo>
                  <a:lnTo>
                    <a:pt x="1466778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23708" y="3539563"/>
              <a:ext cx="1517650" cy="304800"/>
            </a:xfrm>
            <a:custGeom>
              <a:avLst/>
              <a:gdLst/>
              <a:ahLst/>
              <a:cxnLst/>
              <a:rect l="l" t="t" r="r" b="b"/>
              <a:pathLst>
                <a:path w="1517650" h="304800">
                  <a:moveTo>
                    <a:pt x="0" y="50800"/>
                  </a:moveTo>
                  <a:lnTo>
                    <a:pt x="3992" y="31026"/>
                  </a:lnTo>
                  <a:lnTo>
                    <a:pt x="14878" y="14879"/>
                  </a:lnTo>
                  <a:lnTo>
                    <a:pt x="31026" y="3992"/>
                  </a:lnTo>
                  <a:lnTo>
                    <a:pt x="50800" y="0"/>
                  </a:lnTo>
                  <a:lnTo>
                    <a:pt x="1466779" y="0"/>
                  </a:lnTo>
                  <a:lnTo>
                    <a:pt x="1486552" y="3992"/>
                  </a:lnTo>
                  <a:lnTo>
                    <a:pt x="1502700" y="14879"/>
                  </a:lnTo>
                  <a:lnTo>
                    <a:pt x="1513586" y="31026"/>
                  </a:lnTo>
                  <a:lnTo>
                    <a:pt x="1517579" y="50800"/>
                  </a:lnTo>
                  <a:lnTo>
                    <a:pt x="1517579" y="253999"/>
                  </a:lnTo>
                  <a:lnTo>
                    <a:pt x="1513586" y="273773"/>
                  </a:lnTo>
                  <a:lnTo>
                    <a:pt x="1502700" y="289920"/>
                  </a:lnTo>
                  <a:lnTo>
                    <a:pt x="1486552" y="300807"/>
                  </a:lnTo>
                  <a:lnTo>
                    <a:pt x="1466779" y="304800"/>
                  </a:lnTo>
                  <a:lnTo>
                    <a:pt x="50800" y="304800"/>
                  </a:lnTo>
                  <a:lnTo>
                    <a:pt x="31026" y="300807"/>
                  </a:lnTo>
                  <a:lnTo>
                    <a:pt x="14878" y="289920"/>
                  </a:lnTo>
                  <a:lnTo>
                    <a:pt x="3992" y="273773"/>
                  </a:lnTo>
                  <a:lnTo>
                    <a:pt x="0" y="253999"/>
                  </a:lnTo>
                  <a:lnTo>
                    <a:pt x="0" y="50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141329" y="3545332"/>
            <a:ext cx="10763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10" dirty="0">
                <a:latin typeface="Times New Roman"/>
                <a:cs typeface="Times New Roman"/>
              </a:rPr>
              <a:t>025-61-</a:t>
            </a:r>
            <a:r>
              <a:rPr sz="1600" b="1" spc="-20" dirty="0">
                <a:latin typeface="Times New Roman"/>
                <a:cs typeface="Times New Roman"/>
              </a:rPr>
              <a:t>0001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606126" y="3653864"/>
            <a:ext cx="441959" cy="76200"/>
          </a:xfrm>
          <a:custGeom>
            <a:avLst/>
            <a:gdLst/>
            <a:ahLst/>
            <a:cxnLst/>
            <a:rect l="l" t="t" r="r" b="b"/>
            <a:pathLst>
              <a:path w="441960" h="76200">
                <a:moveTo>
                  <a:pt x="38106" y="0"/>
                </a:moveTo>
                <a:lnTo>
                  <a:pt x="23269" y="2992"/>
                </a:lnTo>
                <a:lnTo>
                  <a:pt x="11159" y="11158"/>
                </a:lnTo>
                <a:lnTo>
                  <a:pt x="2993" y="23268"/>
                </a:lnTo>
                <a:lnTo>
                  <a:pt x="0" y="38099"/>
                </a:lnTo>
                <a:lnTo>
                  <a:pt x="2993" y="52929"/>
                </a:lnTo>
                <a:lnTo>
                  <a:pt x="11158" y="65039"/>
                </a:lnTo>
                <a:lnTo>
                  <a:pt x="23269" y="73204"/>
                </a:lnTo>
                <a:lnTo>
                  <a:pt x="38106" y="76199"/>
                </a:lnTo>
                <a:lnTo>
                  <a:pt x="52929" y="73204"/>
                </a:lnTo>
                <a:lnTo>
                  <a:pt x="65040" y="65039"/>
                </a:lnTo>
                <a:lnTo>
                  <a:pt x="73205" y="52929"/>
                </a:lnTo>
                <a:lnTo>
                  <a:pt x="74276" y="47624"/>
                </a:lnTo>
                <a:lnTo>
                  <a:pt x="38099" y="47624"/>
                </a:lnTo>
                <a:lnTo>
                  <a:pt x="38099" y="28574"/>
                </a:lnTo>
                <a:lnTo>
                  <a:pt x="74277" y="28574"/>
                </a:lnTo>
                <a:lnTo>
                  <a:pt x="73205" y="23268"/>
                </a:lnTo>
                <a:lnTo>
                  <a:pt x="65040" y="11158"/>
                </a:lnTo>
                <a:lnTo>
                  <a:pt x="52930" y="2992"/>
                </a:lnTo>
                <a:lnTo>
                  <a:pt x="38106" y="0"/>
                </a:lnTo>
                <a:close/>
              </a:path>
              <a:path w="441960" h="76200">
                <a:moveTo>
                  <a:pt x="365382" y="0"/>
                </a:moveTo>
                <a:lnTo>
                  <a:pt x="365382" y="76199"/>
                </a:lnTo>
                <a:lnTo>
                  <a:pt x="422532" y="47624"/>
                </a:lnTo>
                <a:lnTo>
                  <a:pt x="378082" y="47624"/>
                </a:lnTo>
                <a:lnTo>
                  <a:pt x="378082" y="28574"/>
                </a:lnTo>
                <a:lnTo>
                  <a:pt x="422532" y="28574"/>
                </a:lnTo>
                <a:lnTo>
                  <a:pt x="365382" y="0"/>
                </a:lnTo>
                <a:close/>
              </a:path>
              <a:path w="441960" h="76200">
                <a:moveTo>
                  <a:pt x="74277" y="28574"/>
                </a:moveTo>
                <a:lnTo>
                  <a:pt x="38099" y="28574"/>
                </a:lnTo>
                <a:lnTo>
                  <a:pt x="38099" y="47624"/>
                </a:lnTo>
                <a:lnTo>
                  <a:pt x="74276" y="47624"/>
                </a:lnTo>
                <a:lnTo>
                  <a:pt x="76199" y="38099"/>
                </a:lnTo>
                <a:lnTo>
                  <a:pt x="74277" y="28574"/>
                </a:lnTo>
                <a:close/>
              </a:path>
              <a:path w="441960" h="76200">
                <a:moveTo>
                  <a:pt x="365382" y="28574"/>
                </a:moveTo>
                <a:lnTo>
                  <a:pt x="74277" y="28574"/>
                </a:lnTo>
                <a:lnTo>
                  <a:pt x="76199" y="38099"/>
                </a:lnTo>
                <a:lnTo>
                  <a:pt x="74276" y="47624"/>
                </a:lnTo>
                <a:lnTo>
                  <a:pt x="365382" y="47624"/>
                </a:lnTo>
                <a:lnTo>
                  <a:pt x="365382" y="28574"/>
                </a:lnTo>
                <a:close/>
              </a:path>
              <a:path w="441960" h="76200">
                <a:moveTo>
                  <a:pt x="422532" y="28574"/>
                </a:moveTo>
                <a:lnTo>
                  <a:pt x="378082" y="28574"/>
                </a:lnTo>
                <a:lnTo>
                  <a:pt x="378082" y="47624"/>
                </a:lnTo>
                <a:lnTo>
                  <a:pt x="422532" y="47624"/>
                </a:lnTo>
                <a:lnTo>
                  <a:pt x="441582" y="38099"/>
                </a:lnTo>
                <a:lnTo>
                  <a:pt x="422532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Dictionaries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Hash</a:t>
            </a:r>
            <a:r>
              <a:rPr spc="-50" dirty="0"/>
              <a:t> </a:t>
            </a:r>
            <a:r>
              <a:rPr spc="-10" dirty="0"/>
              <a:t>Tables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410"/>
              </a:lnSpc>
            </a:pPr>
            <a:fld id="{81D60167-4931-47E6-BA6A-407CBD079E47}" type="slidenum">
              <a:rPr spc="-25" dirty="0"/>
              <a:pPr marL="37465">
                <a:lnSpc>
                  <a:spcPts val="1410"/>
                </a:lnSpc>
              </a:pPr>
              <a:t>13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698031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1329" y="360171"/>
            <a:ext cx="7793355" cy="786113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628015" algn="ctr">
              <a:spcBef>
                <a:spcPts val="1330"/>
              </a:spcBef>
            </a:pPr>
            <a:r>
              <a:rPr lang="en-US" sz="4000" dirty="0"/>
              <a:t>Separate Chaining</a:t>
            </a:r>
            <a:endParaRPr sz="40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635718" y="1068807"/>
            <a:ext cx="9163872" cy="1169551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4965" indent="-342265">
              <a:spcBef>
                <a:spcPts val="265"/>
              </a:spcBef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each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cell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table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points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linked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list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elements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map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there</a:t>
            </a:r>
            <a:endParaRPr lang="en-US" sz="2200" spc="-10" dirty="0">
              <a:latin typeface="Times New Roman"/>
              <a:cs typeface="Times New Roman"/>
            </a:endParaRPr>
          </a:p>
          <a:p>
            <a:pPr marL="354965" indent="-342265">
              <a:spcBef>
                <a:spcPts val="26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elements with the same hash key will be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chained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together</a:t>
            </a:r>
            <a:endParaRPr sz="2200" dirty="0">
              <a:latin typeface="Times New Roman"/>
              <a:cs typeface="Times New Roman"/>
            </a:endParaRPr>
          </a:p>
          <a:p>
            <a:pPr marL="354965" indent="-342265">
              <a:spcBef>
                <a:spcPts val="265"/>
              </a:spcBef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simple,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but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requires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additional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memory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outside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table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Dictionaries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Hash</a:t>
            </a:r>
            <a:r>
              <a:rPr spc="-50" dirty="0"/>
              <a:t> </a:t>
            </a:r>
            <a:r>
              <a:rPr spc="-10" dirty="0"/>
              <a:t>Tables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410"/>
              </a:lnSpc>
            </a:pPr>
            <a:fld id="{81D60167-4931-47E6-BA6A-407CBD079E47}" type="slidenum">
              <a:rPr spc="-25" dirty="0"/>
              <a:pPr marL="37465">
                <a:lnSpc>
                  <a:spcPts val="1410"/>
                </a:lnSpc>
              </a:pPr>
              <a:t>14</a:t>
            </a:fld>
            <a:endParaRPr spc="-25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115C6B3-3728-7A52-41DC-734158573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785570"/>
            <a:ext cx="3139712" cy="30330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B4E7348-BC3E-354C-CC72-8CF79903A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447" y="2945304"/>
            <a:ext cx="1874906" cy="216165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F618769-B9A6-1E33-7EBA-B211B1CD7DDC}"/>
              </a:ext>
            </a:extLst>
          </p:cNvPr>
          <p:cNvSpPr txBox="1"/>
          <p:nvPr/>
        </p:nvSpPr>
        <p:spPr>
          <a:xfrm>
            <a:off x="228600" y="3200400"/>
            <a:ext cx="25908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265" lvl="1">
              <a:spcBef>
                <a:spcPts val="260"/>
              </a:spcBef>
              <a:tabLst>
                <a:tab pos="755015" algn="l"/>
              </a:tabLst>
            </a:pPr>
            <a:r>
              <a:rPr lang="en-US" sz="2000" b="1" dirty="0">
                <a:latin typeface="Times New Roman"/>
                <a:cs typeface="Times New Roman"/>
              </a:rPr>
              <a:t>Example:</a:t>
            </a:r>
          </a:p>
          <a:p>
            <a:pPr marL="755015" lvl="1" indent="-285750">
              <a:spcBef>
                <a:spcPts val="260"/>
              </a:spcBef>
              <a:buFont typeface="Arial"/>
              <a:buChar char="–"/>
              <a:tabLst>
                <a:tab pos="755015" algn="l"/>
              </a:tabLst>
            </a:pPr>
            <a:r>
              <a:rPr lang="en-US" spc="-30" dirty="0">
                <a:latin typeface="Times New Roman"/>
                <a:cs typeface="Times New Roman"/>
              </a:rPr>
              <a:t>Table size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b="1" i="1" spc="-60" dirty="0">
                <a:latin typeface="Times New Roman"/>
                <a:cs typeface="Times New Roman"/>
              </a:rPr>
              <a:t>N=8</a:t>
            </a:r>
          </a:p>
          <a:p>
            <a:pPr marL="755015" lvl="1" indent="-285750">
              <a:spcBef>
                <a:spcPts val="260"/>
              </a:spcBef>
              <a:buFont typeface="Arial"/>
              <a:buChar char="–"/>
              <a:tabLst>
                <a:tab pos="755015" algn="l"/>
              </a:tabLst>
            </a:pPr>
            <a:r>
              <a:rPr lang="pt-BR" sz="1800" b="1" i="1" dirty="0">
                <a:latin typeface="Times New Roman"/>
                <a:cs typeface="Times New Roman"/>
              </a:rPr>
              <a:t>h</a:t>
            </a:r>
            <a:r>
              <a:rPr lang="pt-BR" sz="1800" dirty="0">
                <a:latin typeface="Times New Roman"/>
                <a:cs typeface="Times New Roman"/>
              </a:rPr>
              <a:t>(</a:t>
            </a:r>
            <a:r>
              <a:rPr lang="pt-BR" sz="1800" b="1" i="1" dirty="0">
                <a:latin typeface="Times New Roman"/>
                <a:cs typeface="Times New Roman"/>
              </a:rPr>
              <a:t>x</a:t>
            </a:r>
            <a:r>
              <a:rPr lang="pt-BR" sz="1800" dirty="0">
                <a:latin typeface="Times New Roman"/>
                <a:cs typeface="Times New Roman"/>
              </a:rPr>
              <a:t>)</a:t>
            </a:r>
            <a:r>
              <a:rPr lang="pt-BR" sz="1800" spc="-15" dirty="0">
                <a:latin typeface="Times New Roman"/>
                <a:cs typeface="Times New Roman"/>
              </a:rPr>
              <a:t> </a:t>
            </a:r>
            <a:r>
              <a:rPr lang="pt-BR" sz="1800" dirty="0">
                <a:latin typeface="Times New Roman"/>
                <a:cs typeface="Times New Roman"/>
              </a:rPr>
              <a:t>=</a:t>
            </a:r>
            <a:r>
              <a:rPr lang="pt-BR" sz="1800" spc="-15" dirty="0">
                <a:latin typeface="Times New Roman"/>
                <a:cs typeface="Times New Roman"/>
              </a:rPr>
              <a:t> </a:t>
            </a:r>
            <a:r>
              <a:rPr lang="pt-BR" sz="1800" b="1" i="1" dirty="0">
                <a:latin typeface="Times New Roman"/>
                <a:cs typeface="Times New Roman"/>
              </a:rPr>
              <a:t>x</a:t>
            </a:r>
            <a:r>
              <a:rPr lang="pt-BR" sz="1800" b="1" i="1" spc="-10" dirty="0">
                <a:latin typeface="Times New Roman"/>
                <a:cs typeface="Times New Roman"/>
              </a:rPr>
              <a:t> </a:t>
            </a:r>
            <a:r>
              <a:rPr lang="pt-BR" sz="1800" dirty="0">
                <a:latin typeface="Times New Roman"/>
                <a:cs typeface="Times New Roman"/>
              </a:rPr>
              <a:t>mod</a:t>
            </a:r>
            <a:r>
              <a:rPr lang="pt-BR" sz="1800" spc="-10" dirty="0">
                <a:latin typeface="Times New Roman"/>
                <a:cs typeface="Times New Roman"/>
              </a:rPr>
              <a:t> </a:t>
            </a:r>
            <a:r>
              <a:rPr lang="pt-BR" sz="1800" b="1" i="1" spc="-50" dirty="0">
                <a:latin typeface="Times New Roman"/>
                <a:cs typeface="Times New Roman"/>
              </a:rPr>
              <a:t>N</a:t>
            </a:r>
          </a:p>
          <a:p>
            <a:pPr marL="469265" lvl="1">
              <a:spcBef>
                <a:spcPts val="260"/>
              </a:spcBef>
              <a:tabLst>
                <a:tab pos="755015" algn="l"/>
              </a:tabLst>
            </a:pPr>
            <a:r>
              <a:rPr lang="pt-BR" b="1" i="1" spc="-50" dirty="0">
                <a:latin typeface="Times New Roman"/>
                <a:cs typeface="Times New Roman"/>
              </a:rPr>
              <a:t>               = x % 8</a:t>
            </a:r>
            <a:endParaRPr lang="pt-BR" sz="1800" b="1" i="1" spc="-50" dirty="0">
              <a:latin typeface="Times New Roman"/>
              <a:cs typeface="Times New Roman"/>
            </a:endParaRPr>
          </a:p>
          <a:p>
            <a:pPr marL="755015" lvl="1" indent="-285750">
              <a:spcBef>
                <a:spcPts val="260"/>
              </a:spcBef>
              <a:buFont typeface="Arial"/>
              <a:buChar char="–"/>
              <a:tabLst>
                <a:tab pos="755015" algn="l"/>
              </a:tabLst>
            </a:pP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997B6D-1916-9D3A-9A91-531259A67B72}"/>
              </a:ext>
            </a:extLst>
          </p:cNvPr>
          <p:cNvSpPr txBox="1"/>
          <p:nvPr/>
        </p:nvSpPr>
        <p:spPr>
          <a:xfrm>
            <a:off x="2667000" y="5983619"/>
            <a:ext cx="838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Source: https://faculty.cs.niu.edu/~freedman/340/340notes/340hash.htm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852" y="494405"/>
            <a:ext cx="11557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7860">
              <a:spcBef>
                <a:spcPts val="100"/>
              </a:spcBef>
            </a:pPr>
            <a:r>
              <a:rPr sz="4000" spc="-20" dirty="0"/>
              <a:t>Open</a:t>
            </a:r>
            <a:r>
              <a:rPr sz="4000" spc="-260" dirty="0"/>
              <a:t> </a:t>
            </a:r>
            <a:r>
              <a:rPr sz="4000" dirty="0"/>
              <a:t>Addressing:</a:t>
            </a:r>
            <a:r>
              <a:rPr sz="4000" spc="-145" dirty="0"/>
              <a:t> </a:t>
            </a:r>
            <a:r>
              <a:rPr sz="4000" dirty="0"/>
              <a:t>Linear</a:t>
            </a:r>
            <a:r>
              <a:rPr sz="4000" spc="-95" dirty="0"/>
              <a:t> </a:t>
            </a:r>
            <a:r>
              <a:rPr sz="4000" spc="-10" dirty="0"/>
              <a:t>Probing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059941" y="1180083"/>
            <a:ext cx="7990205" cy="3048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927100" algn="l"/>
                <a:tab pos="3843654" algn="l"/>
              </a:tabLst>
            </a:pPr>
            <a:r>
              <a:rPr sz="2200" dirty="0">
                <a:latin typeface="Times New Roman"/>
                <a:cs typeface="Times New Roman"/>
              </a:rPr>
              <a:t>Placing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colliding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item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next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(circularly)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available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table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cell 	</a:t>
            </a:r>
            <a:r>
              <a:rPr sz="2200" dirty="0">
                <a:latin typeface="Times New Roman"/>
                <a:cs typeface="Times New Roman"/>
              </a:rPr>
              <a:t>try</a:t>
            </a:r>
            <a:r>
              <a:rPr sz="2200" spc="39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A[(</a:t>
            </a:r>
            <a:r>
              <a:rPr sz="2200" b="1" i="1" dirty="0">
                <a:solidFill>
                  <a:srgbClr val="C0504D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(</a:t>
            </a:r>
            <a:r>
              <a:rPr sz="2200" b="1" i="1" dirty="0">
                <a:solidFill>
                  <a:srgbClr val="C0504D"/>
                </a:solidFill>
                <a:latin typeface="Times New Roman"/>
                <a:cs typeface="Times New Roman"/>
              </a:rPr>
              <a:t>k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)</a:t>
            </a:r>
            <a:r>
              <a:rPr sz="2200" spc="-1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+</a:t>
            </a:r>
            <a:r>
              <a:rPr sz="2200" spc="-2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C0504D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)</a:t>
            </a:r>
            <a:r>
              <a:rPr sz="2200" spc="-1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mod</a:t>
            </a:r>
            <a:r>
              <a:rPr sz="2200" spc="-2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b="1" i="1" spc="-25" dirty="0">
                <a:solidFill>
                  <a:srgbClr val="C0504D"/>
                </a:solidFill>
                <a:latin typeface="Times New Roman"/>
                <a:cs typeface="Times New Roman"/>
              </a:rPr>
              <a:t>N</a:t>
            </a:r>
            <a:r>
              <a:rPr sz="2200" spc="-25" dirty="0">
                <a:solidFill>
                  <a:srgbClr val="C0504D"/>
                </a:solidFill>
                <a:latin typeface="Times New Roman"/>
                <a:cs typeface="Times New Roman"/>
              </a:rPr>
              <a:t>]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	for</a:t>
            </a:r>
            <a:r>
              <a:rPr sz="2200" spc="-1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C0504D"/>
                </a:solidFill>
                <a:latin typeface="Times New Roman"/>
                <a:cs typeface="Times New Roman"/>
              </a:rPr>
              <a:t>i</a:t>
            </a:r>
            <a:r>
              <a:rPr sz="2200" b="1" i="1" spc="-1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=</a:t>
            </a:r>
            <a:r>
              <a:rPr sz="2200" spc="-1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C0504D"/>
                </a:solidFill>
                <a:latin typeface="Times New Roman"/>
                <a:cs typeface="Times New Roman"/>
              </a:rPr>
              <a:t>0,1,2,…</a:t>
            </a:r>
            <a:endParaRPr sz="2200" dirty="0">
              <a:latin typeface="Times New Roman"/>
              <a:cs typeface="Times New Roman"/>
            </a:endParaRPr>
          </a:p>
          <a:p>
            <a:pPr marL="355600" marR="66675" indent="-342900">
              <a:lnSpc>
                <a:spcPts val="23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Colliding</a:t>
            </a:r>
            <a:r>
              <a:rPr sz="2200" spc="-5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items</a:t>
            </a:r>
            <a:r>
              <a:rPr sz="2200" spc="-5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cluster</a:t>
            </a:r>
            <a:r>
              <a:rPr sz="2200" spc="-4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together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causing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future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collisions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cause</a:t>
            </a:r>
            <a:r>
              <a:rPr sz="2200" spc="-50" dirty="0">
                <a:latin typeface="Times New Roman"/>
                <a:cs typeface="Times New Roman"/>
              </a:rPr>
              <a:t> a </a:t>
            </a:r>
            <a:r>
              <a:rPr sz="2200" dirty="0">
                <a:latin typeface="Times New Roman"/>
                <a:cs typeface="Times New Roman"/>
              </a:rPr>
              <a:t>longer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sequence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probes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(searches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next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available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cell)</a:t>
            </a: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905"/>
              </a:spcBef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354965" indent="-342265"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200" spc="-10" dirty="0">
                <a:latin typeface="Times New Roman"/>
                <a:cs typeface="Times New Roman"/>
              </a:rPr>
              <a:t>Example: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550"/>
              </a:spcBef>
              <a:buFont typeface="Arial"/>
              <a:buChar char="–"/>
              <a:tabLst>
                <a:tab pos="755015" algn="l"/>
              </a:tabLst>
            </a:pPr>
            <a:r>
              <a:rPr sz="2200" b="1" i="1" dirty="0">
                <a:latin typeface="Times New Roman"/>
                <a:cs typeface="Times New Roman"/>
              </a:rPr>
              <a:t>h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b="1" i="1" dirty="0">
                <a:latin typeface="Times New Roman"/>
                <a:cs typeface="Times New Roman"/>
              </a:rPr>
              <a:t>x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x</a:t>
            </a:r>
            <a:r>
              <a:rPr sz="2200" b="1" i="1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13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550"/>
              </a:spcBef>
              <a:buFont typeface="Arial"/>
              <a:buChar char="–"/>
              <a:tabLst>
                <a:tab pos="755015" algn="l"/>
              </a:tabLst>
            </a:pPr>
            <a:r>
              <a:rPr sz="2200" dirty="0">
                <a:latin typeface="Times New Roman"/>
                <a:cs typeface="Times New Roman"/>
              </a:rPr>
              <a:t>Insert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keys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18,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41,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22,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44,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59,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32,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31,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73,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order</a:t>
            </a:r>
            <a:endParaRPr sz="22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24028" y="4257675"/>
          <a:ext cx="4655811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757522" y="4552766"/>
            <a:ext cx="443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66395" algn="l"/>
                <a:tab pos="720725" algn="l"/>
                <a:tab pos="1075055" algn="l"/>
                <a:tab pos="1429385" algn="l"/>
                <a:tab pos="1783080" algn="l"/>
                <a:tab pos="2137410" algn="l"/>
                <a:tab pos="2491740" algn="l"/>
                <a:tab pos="2846070" algn="l"/>
                <a:tab pos="3199765" algn="l"/>
                <a:tab pos="3486785" algn="l"/>
                <a:tab pos="4195445" algn="l"/>
              </a:tabLst>
            </a:pPr>
            <a:r>
              <a:rPr spc="-50" dirty="0">
                <a:latin typeface="Times New Roman"/>
                <a:cs typeface="Times New Roman"/>
              </a:rPr>
              <a:t>0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1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2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3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4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5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6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7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8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9</a:t>
            </a:r>
            <a:r>
              <a:rPr dirty="0">
                <a:latin typeface="Times New Roman"/>
                <a:cs typeface="Times New Roman"/>
              </a:rPr>
              <a:t>	10</a:t>
            </a:r>
            <a:r>
              <a:rPr spc="40" dirty="0">
                <a:latin typeface="Times New Roman"/>
                <a:cs typeface="Times New Roman"/>
              </a:rPr>
              <a:t>  </a:t>
            </a:r>
            <a:r>
              <a:rPr spc="-25" dirty="0">
                <a:latin typeface="Times New Roman"/>
                <a:cs typeface="Times New Roman"/>
              </a:rPr>
              <a:t>11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Times New Roman"/>
                <a:cs typeface="Times New Roman"/>
              </a:rPr>
              <a:t>12</a:t>
            </a:r>
            <a:endParaRPr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16334"/>
              </p:ext>
            </p:extLst>
          </p:nvPr>
        </p:nvGraphicFramePr>
        <p:xfrm>
          <a:off x="2624028" y="5476875"/>
          <a:ext cx="4655811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757522" y="5776679"/>
            <a:ext cx="443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66395" algn="l"/>
                <a:tab pos="720725" algn="l"/>
                <a:tab pos="1075055" algn="l"/>
                <a:tab pos="1429385" algn="l"/>
                <a:tab pos="1783080" algn="l"/>
                <a:tab pos="2137410" algn="l"/>
                <a:tab pos="2491740" algn="l"/>
                <a:tab pos="2846070" algn="l"/>
                <a:tab pos="3199765" algn="l"/>
                <a:tab pos="3486785" algn="l"/>
                <a:tab pos="4195445" algn="l"/>
              </a:tabLst>
            </a:pPr>
            <a:r>
              <a:rPr spc="-50" dirty="0">
                <a:latin typeface="Times New Roman"/>
                <a:cs typeface="Times New Roman"/>
              </a:rPr>
              <a:t>0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1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2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3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4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5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6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7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8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9</a:t>
            </a:r>
            <a:r>
              <a:rPr dirty="0">
                <a:latin typeface="Times New Roman"/>
                <a:cs typeface="Times New Roman"/>
              </a:rPr>
              <a:t>	10</a:t>
            </a:r>
            <a:r>
              <a:rPr spc="40" dirty="0">
                <a:latin typeface="Times New Roman"/>
                <a:cs typeface="Times New Roman"/>
              </a:rPr>
              <a:t>  </a:t>
            </a:r>
            <a:r>
              <a:rPr spc="-25" dirty="0">
                <a:latin typeface="Times New Roman"/>
                <a:cs typeface="Times New Roman"/>
              </a:rPr>
              <a:t>11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Times New Roman"/>
                <a:cs typeface="Times New Roman"/>
              </a:rPr>
              <a:t>12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81048" y="4953000"/>
            <a:ext cx="358140" cy="304800"/>
          </a:xfrm>
          <a:custGeom>
            <a:avLst/>
            <a:gdLst/>
            <a:ahLst/>
            <a:cxnLst/>
            <a:rect l="l" t="t" r="r" b="b"/>
            <a:pathLst>
              <a:path w="358139" h="304800">
                <a:moveTo>
                  <a:pt x="0" y="228599"/>
                </a:moveTo>
                <a:lnTo>
                  <a:pt x="89479" y="228599"/>
                </a:lnTo>
                <a:lnTo>
                  <a:pt x="89479" y="0"/>
                </a:lnTo>
                <a:lnTo>
                  <a:pt x="268437" y="0"/>
                </a:lnTo>
                <a:lnTo>
                  <a:pt x="268437" y="228599"/>
                </a:lnTo>
                <a:lnTo>
                  <a:pt x="357916" y="228599"/>
                </a:lnTo>
                <a:lnTo>
                  <a:pt x="178958" y="304800"/>
                </a:lnTo>
                <a:lnTo>
                  <a:pt x="0" y="22859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23407" y="4211828"/>
            <a:ext cx="2124075" cy="223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i="1" dirty="0">
                <a:latin typeface="Times New Roman"/>
                <a:cs typeface="Times New Roman"/>
              </a:rPr>
              <a:t>h(18)</a:t>
            </a:r>
            <a:r>
              <a:rPr i="1" spc="-10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=</a:t>
            </a:r>
            <a:r>
              <a:rPr i="1"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18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13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=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R="5080" algn="r">
              <a:spcBef>
                <a:spcPts val="45"/>
              </a:spcBef>
            </a:pPr>
            <a:r>
              <a:rPr dirty="0">
                <a:latin typeface="Times New Roman"/>
                <a:cs typeface="Times New Roman"/>
              </a:rPr>
              <a:t>41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2</a:t>
            </a:r>
            <a:endParaRPr dirty="0">
              <a:latin typeface="Times New Roman"/>
              <a:cs typeface="Times New Roman"/>
            </a:endParaRPr>
          </a:p>
          <a:p>
            <a:pPr marL="775970">
              <a:lnSpc>
                <a:spcPts val="2125"/>
              </a:lnSpc>
              <a:spcBef>
                <a:spcPts val="50"/>
              </a:spcBef>
            </a:pPr>
            <a:r>
              <a:rPr dirty="0">
                <a:latin typeface="Times New Roman"/>
                <a:cs typeface="Times New Roman"/>
              </a:rPr>
              <a:t>22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9</a:t>
            </a:r>
            <a:endParaRPr dirty="0">
              <a:latin typeface="Times New Roman"/>
              <a:cs typeface="Times New Roman"/>
            </a:endParaRPr>
          </a:p>
          <a:p>
            <a:pPr marL="775970">
              <a:lnSpc>
                <a:spcPts val="2125"/>
              </a:lnSpc>
            </a:pPr>
            <a:r>
              <a:rPr dirty="0">
                <a:latin typeface="Times New Roman"/>
                <a:cs typeface="Times New Roman"/>
              </a:rPr>
              <a:t>44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775970">
              <a:lnSpc>
                <a:spcPts val="2125"/>
              </a:lnSpc>
              <a:spcBef>
                <a:spcPts val="50"/>
              </a:spcBef>
            </a:pPr>
            <a:r>
              <a:rPr dirty="0">
                <a:latin typeface="Times New Roman"/>
                <a:cs typeface="Times New Roman"/>
              </a:rPr>
              <a:t>59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7</a:t>
            </a:r>
            <a:endParaRPr dirty="0">
              <a:latin typeface="Times New Roman"/>
              <a:cs typeface="Times New Roman"/>
            </a:endParaRPr>
          </a:p>
          <a:p>
            <a:pPr marL="775970">
              <a:lnSpc>
                <a:spcPts val="2125"/>
              </a:lnSpc>
            </a:pPr>
            <a:r>
              <a:rPr dirty="0">
                <a:latin typeface="Times New Roman"/>
                <a:cs typeface="Times New Roman"/>
              </a:rPr>
              <a:t>32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6</a:t>
            </a:r>
            <a:endParaRPr dirty="0">
              <a:latin typeface="Times New Roman"/>
              <a:cs typeface="Times New Roman"/>
            </a:endParaRPr>
          </a:p>
          <a:p>
            <a:pPr marL="775970">
              <a:spcBef>
                <a:spcPts val="45"/>
              </a:spcBef>
            </a:pPr>
            <a:r>
              <a:rPr dirty="0">
                <a:latin typeface="Times New Roman"/>
                <a:cs typeface="Times New Roman"/>
              </a:rPr>
              <a:t>31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775970">
              <a:spcBef>
                <a:spcPts val="50"/>
              </a:spcBef>
            </a:pPr>
            <a:r>
              <a:rPr dirty="0">
                <a:latin typeface="Times New Roman"/>
                <a:cs typeface="Times New Roman"/>
              </a:rPr>
              <a:t>73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8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Dictionaries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Hash</a:t>
            </a:r>
            <a:r>
              <a:rPr spc="-50" dirty="0"/>
              <a:t> </a:t>
            </a:r>
            <a:r>
              <a:rPr spc="-10" dirty="0"/>
              <a:t>Tables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410"/>
              </a:lnSpc>
            </a:pPr>
            <a:fld id="{81D60167-4931-47E6-BA6A-407CBD079E47}" type="slidenum">
              <a:rPr spc="-25" dirty="0"/>
              <a:pPr marL="37465">
                <a:lnSpc>
                  <a:spcPts val="1410"/>
                </a:lnSpc>
              </a:pPr>
              <a:t>15</a:t>
            </a:fld>
            <a:endParaRPr spc="-25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8120AD1-6C0E-313B-F75A-BEE3F052F648}"/>
                  </a:ext>
                </a:extLst>
              </p14:cNvPr>
              <p14:cNvContentPartPr/>
              <p14:nvPr/>
            </p14:nvContentPartPr>
            <p14:xfrm>
              <a:off x="3532320" y="4866480"/>
              <a:ext cx="6840" cy="2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8120AD1-6C0E-313B-F75A-BEE3F052F6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6200" y="4860360"/>
                <a:ext cx="19080" cy="14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852" y="494405"/>
            <a:ext cx="11557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7860">
              <a:spcBef>
                <a:spcPts val="100"/>
              </a:spcBef>
            </a:pPr>
            <a:r>
              <a:rPr sz="4000" spc="-20" dirty="0"/>
              <a:t>Open</a:t>
            </a:r>
            <a:r>
              <a:rPr sz="4000" spc="-260" dirty="0"/>
              <a:t> </a:t>
            </a:r>
            <a:r>
              <a:rPr sz="4000" dirty="0"/>
              <a:t>Addressing:</a:t>
            </a:r>
            <a:r>
              <a:rPr sz="4000" spc="-145" dirty="0"/>
              <a:t> </a:t>
            </a:r>
            <a:r>
              <a:rPr sz="4000" dirty="0"/>
              <a:t>Linear</a:t>
            </a:r>
            <a:r>
              <a:rPr sz="4000" spc="-95" dirty="0"/>
              <a:t> </a:t>
            </a:r>
            <a:r>
              <a:rPr sz="4000" spc="-10" dirty="0"/>
              <a:t>Probing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059941" y="1180083"/>
            <a:ext cx="7990205" cy="3048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927100" algn="l"/>
                <a:tab pos="3843654" algn="l"/>
              </a:tabLst>
            </a:pPr>
            <a:r>
              <a:rPr sz="2200" dirty="0">
                <a:latin typeface="Times New Roman"/>
                <a:cs typeface="Times New Roman"/>
              </a:rPr>
              <a:t>Placing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colliding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item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next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(circularly)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available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table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cell 	</a:t>
            </a:r>
            <a:r>
              <a:rPr sz="2200" dirty="0">
                <a:latin typeface="Times New Roman"/>
                <a:cs typeface="Times New Roman"/>
              </a:rPr>
              <a:t>try</a:t>
            </a:r>
            <a:r>
              <a:rPr sz="2200" spc="39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A[(</a:t>
            </a:r>
            <a:r>
              <a:rPr sz="2200" b="1" i="1" dirty="0">
                <a:solidFill>
                  <a:srgbClr val="C0504D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(</a:t>
            </a:r>
            <a:r>
              <a:rPr sz="2200" b="1" i="1" dirty="0">
                <a:solidFill>
                  <a:srgbClr val="C0504D"/>
                </a:solidFill>
                <a:latin typeface="Times New Roman"/>
                <a:cs typeface="Times New Roman"/>
              </a:rPr>
              <a:t>k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)</a:t>
            </a:r>
            <a:r>
              <a:rPr sz="2200" spc="-1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+</a:t>
            </a:r>
            <a:r>
              <a:rPr sz="2200" spc="-2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C0504D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)</a:t>
            </a:r>
            <a:r>
              <a:rPr sz="2200" spc="-1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mod</a:t>
            </a:r>
            <a:r>
              <a:rPr sz="2200" spc="-2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b="1" i="1" spc="-25" dirty="0">
                <a:solidFill>
                  <a:srgbClr val="C0504D"/>
                </a:solidFill>
                <a:latin typeface="Times New Roman"/>
                <a:cs typeface="Times New Roman"/>
              </a:rPr>
              <a:t>N</a:t>
            </a:r>
            <a:r>
              <a:rPr sz="2200" spc="-25" dirty="0">
                <a:solidFill>
                  <a:srgbClr val="C0504D"/>
                </a:solidFill>
                <a:latin typeface="Times New Roman"/>
                <a:cs typeface="Times New Roman"/>
              </a:rPr>
              <a:t>]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	for</a:t>
            </a:r>
            <a:r>
              <a:rPr sz="2200" spc="-1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C0504D"/>
                </a:solidFill>
                <a:latin typeface="Times New Roman"/>
                <a:cs typeface="Times New Roman"/>
              </a:rPr>
              <a:t>i</a:t>
            </a:r>
            <a:r>
              <a:rPr sz="2200" b="1" i="1" spc="-1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=</a:t>
            </a:r>
            <a:r>
              <a:rPr sz="2200" spc="-1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C0504D"/>
                </a:solidFill>
                <a:latin typeface="Times New Roman"/>
                <a:cs typeface="Times New Roman"/>
              </a:rPr>
              <a:t>0,1,2,…</a:t>
            </a:r>
            <a:endParaRPr sz="2200" dirty="0">
              <a:latin typeface="Times New Roman"/>
              <a:cs typeface="Times New Roman"/>
            </a:endParaRPr>
          </a:p>
          <a:p>
            <a:pPr marL="355600" marR="66675" indent="-342900">
              <a:lnSpc>
                <a:spcPts val="23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Colliding</a:t>
            </a:r>
            <a:r>
              <a:rPr sz="2200" spc="-5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items</a:t>
            </a:r>
            <a:r>
              <a:rPr sz="2200" spc="-5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cluster</a:t>
            </a:r>
            <a:r>
              <a:rPr sz="2200" spc="-4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together,</a:t>
            </a:r>
            <a:r>
              <a:rPr sz="2200" spc="-4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causing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future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collisions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cause</a:t>
            </a:r>
            <a:r>
              <a:rPr sz="2200" spc="-50" dirty="0">
                <a:latin typeface="Times New Roman"/>
                <a:cs typeface="Times New Roman"/>
              </a:rPr>
              <a:t> a </a:t>
            </a:r>
            <a:r>
              <a:rPr sz="2200" dirty="0">
                <a:latin typeface="Times New Roman"/>
                <a:cs typeface="Times New Roman"/>
              </a:rPr>
              <a:t>longer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sequence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probes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(searches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next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available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cell)</a:t>
            </a: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905"/>
              </a:spcBef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354965" indent="-342265"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200" spc="-10" dirty="0">
                <a:latin typeface="Times New Roman"/>
                <a:cs typeface="Times New Roman"/>
              </a:rPr>
              <a:t>Example: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550"/>
              </a:spcBef>
              <a:buFont typeface="Arial"/>
              <a:buChar char="–"/>
              <a:tabLst>
                <a:tab pos="755015" algn="l"/>
              </a:tabLst>
            </a:pPr>
            <a:r>
              <a:rPr sz="2200" b="1" i="1" dirty="0">
                <a:latin typeface="Times New Roman"/>
                <a:cs typeface="Times New Roman"/>
              </a:rPr>
              <a:t>h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b="1" i="1" dirty="0">
                <a:latin typeface="Times New Roman"/>
                <a:cs typeface="Times New Roman"/>
              </a:rPr>
              <a:t>x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x</a:t>
            </a:r>
            <a:r>
              <a:rPr sz="2200" b="1" i="1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13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550"/>
              </a:spcBef>
              <a:buFont typeface="Arial"/>
              <a:buChar char="–"/>
              <a:tabLst>
                <a:tab pos="755015" algn="l"/>
              </a:tabLst>
            </a:pPr>
            <a:r>
              <a:rPr sz="2200" dirty="0">
                <a:latin typeface="Times New Roman"/>
                <a:cs typeface="Times New Roman"/>
              </a:rPr>
              <a:t>Insert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keys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18,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41,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22,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44,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59,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32,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31,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73,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order</a:t>
            </a:r>
            <a:endParaRPr sz="22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24028" y="4257675"/>
          <a:ext cx="4655811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757522" y="4552766"/>
            <a:ext cx="443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66395" algn="l"/>
                <a:tab pos="720725" algn="l"/>
                <a:tab pos="1075055" algn="l"/>
                <a:tab pos="1429385" algn="l"/>
                <a:tab pos="1783080" algn="l"/>
                <a:tab pos="2137410" algn="l"/>
                <a:tab pos="2491740" algn="l"/>
                <a:tab pos="2846070" algn="l"/>
                <a:tab pos="3199765" algn="l"/>
                <a:tab pos="3486785" algn="l"/>
                <a:tab pos="4195445" algn="l"/>
              </a:tabLst>
            </a:pPr>
            <a:r>
              <a:rPr spc="-50" dirty="0">
                <a:latin typeface="Times New Roman"/>
                <a:cs typeface="Times New Roman"/>
              </a:rPr>
              <a:t>0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1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2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3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4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5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6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7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8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9</a:t>
            </a:r>
            <a:r>
              <a:rPr dirty="0">
                <a:latin typeface="Times New Roman"/>
                <a:cs typeface="Times New Roman"/>
              </a:rPr>
              <a:t>	10</a:t>
            </a:r>
            <a:r>
              <a:rPr spc="40" dirty="0">
                <a:latin typeface="Times New Roman"/>
                <a:cs typeface="Times New Roman"/>
              </a:rPr>
              <a:t>  </a:t>
            </a:r>
            <a:r>
              <a:rPr spc="-25" dirty="0">
                <a:latin typeface="Times New Roman"/>
                <a:cs typeface="Times New Roman"/>
              </a:rPr>
              <a:t>11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Times New Roman"/>
                <a:cs typeface="Times New Roman"/>
              </a:rPr>
              <a:t>12</a:t>
            </a:r>
            <a:endParaRPr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695408"/>
              </p:ext>
            </p:extLst>
          </p:nvPr>
        </p:nvGraphicFramePr>
        <p:xfrm>
          <a:off x="2624028" y="5476875"/>
          <a:ext cx="4655811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41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757522" y="5776679"/>
            <a:ext cx="443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66395" algn="l"/>
                <a:tab pos="720725" algn="l"/>
                <a:tab pos="1075055" algn="l"/>
                <a:tab pos="1429385" algn="l"/>
                <a:tab pos="1783080" algn="l"/>
                <a:tab pos="2137410" algn="l"/>
                <a:tab pos="2491740" algn="l"/>
                <a:tab pos="2846070" algn="l"/>
                <a:tab pos="3199765" algn="l"/>
                <a:tab pos="3486785" algn="l"/>
                <a:tab pos="4195445" algn="l"/>
              </a:tabLst>
            </a:pPr>
            <a:r>
              <a:rPr spc="-50" dirty="0">
                <a:latin typeface="Times New Roman"/>
                <a:cs typeface="Times New Roman"/>
              </a:rPr>
              <a:t>0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1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2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3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4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5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6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7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8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9</a:t>
            </a:r>
            <a:r>
              <a:rPr dirty="0">
                <a:latin typeface="Times New Roman"/>
                <a:cs typeface="Times New Roman"/>
              </a:rPr>
              <a:t>	10</a:t>
            </a:r>
            <a:r>
              <a:rPr spc="40" dirty="0">
                <a:latin typeface="Times New Roman"/>
                <a:cs typeface="Times New Roman"/>
              </a:rPr>
              <a:t>  </a:t>
            </a:r>
            <a:r>
              <a:rPr spc="-25" dirty="0">
                <a:latin typeface="Times New Roman"/>
                <a:cs typeface="Times New Roman"/>
              </a:rPr>
              <a:t>11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Times New Roman"/>
                <a:cs typeface="Times New Roman"/>
              </a:rPr>
              <a:t>12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81048" y="4953000"/>
            <a:ext cx="358140" cy="304800"/>
          </a:xfrm>
          <a:custGeom>
            <a:avLst/>
            <a:gdLst/>
            <a:ahLst/>
            <a:cxnLst/>
            <a:rect l="l" t="t" r="r" b="b"/>
            <a:pathLst>
              <a:path w="358139" h="304800">
                <a:moveTo>
                  <a:pt x="0" y="228599"/>
                </a:moveTo>
                <a:lnTo>
                  <a:pt x="89479" y="228599"/>
                </a:lnTo>
                <a:lnTo>
                  <a:pt x="89479" y="0"/>
                </a:lnTo>
                <a:lnTo>
                  <a:pt x="268437" y="0"/>
                </a:lnTo>
                <a:lnTo>
                  <a:pt x="268437" y="228599"/>
                </a:lnTo>
                <a:lnTo>
                  <a:pt x="357916" y="228599"/>
                </a:lnTo>
                <a:lnTo>
                  <a:pt x="178958" y="304800"/>
                </a:lnTo>
                <a:lnTo>
                  <a:pt x="0" y="22859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23407" y="4211828"/>
            <a:ext cx="2124075" cy="223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i="1" dirty="0">
                <a:latin typeface="Times New Roman"/>
                <a:cs typeface="Times New Roman"/>
              </a:rPr>
              <a:t>h(18)</a:t>
            </a:r>
            <a:r>
              <a:rPr i="1" spc="-10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=</a:t>
            </a:r>
            <a:r>
              <a:rPr i="1"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18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13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=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R="5080" algn="r">
              <a:spcBef>
                <a:spcPts val="45"/>
              </a:spcBef>
            </a:pPr>
            <a:r>
              <a:rPr dirty="0">
                <a:latin typeface="Times New Roman"/>
                <a:cs typeface="Times New Roman"/>
              </a:rPr>
              <a:t>41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2</a:t>
            </a:r>
            <a:endParaRPr dirty="0">
              <a:latin typeface="Times New Roman"/>
              <a:cs typeface="Times New Roman"/>
            </a:endParaRPr>
          </a:p>
          <a:p>
            <a:pPr marL="775970">
              <a:lnSpc>
                <a:spcPts val="2125"/>
              </a:lnSpc>
              <a:spcBef>
                <a:spcPts val="50"/>
              </a:spcBef>
            </a:pPr>
            <a:r>
              <a:rPr dirty="0">
                <a:latin typeface="Times New Roman"/>
                <a:cs typeface="Times New Roman"/>
              </a:rPr>
              <a:t>22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9</a:t>
            </a:r>
            <a:endParaRPr dirty="0">
              <a:latin typeface="Times New Roman"/>
              <a:cs typeface="Times New Roman"/>
            </a:endParaRPr>
          </a:p>
          <a:p>
            <a:pPr marL="775970">
              <a:lnSpc>
                <a:spcPts val="2125"/>
              </a:lnSpc>
            </a:pPr>
            <a:r>
              <a:rPr dirty="0">
                <a:latin typeface="Times New Roman"/>
                <a:cs typeface="Times New Roman"/>
              </a:rPr>
              <a:t>44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775970">
              <a:lnSpc>
                <a:spcPts val="2125"/>
              </a:lnSpc>
              <a:spcBef>
                <a:spcPts val="50"/>
              </a:spcBef>
            </a:pPr>
            <a:r>
              <a:rPr dirty="0">
                <a:latin typeface="Times New Roman"/>
                <a:cs typeface="Times New Roman"/>
              </a:rPr>
              <a:t>59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7</a:t>
            </a:r>
            <a:endParaRPr dirty="0">
              <a:latin typeface="Times New Roman"/>
              <a:cs typeface="Times New Roman"/>
            </a:endParaRPr>
          </a:p>
          <a:p>
            <a:pPr marL="775970">
              <a:lnSpc>
                <a:spcPts val="2125"/>
              </a:lnSpc>
            </a:pPr>
            <a:r>
              <a:rPr dirty="0">
                <a:latin typeface="Times New Roman"/>
                <a:cs typeface="Times New Roman"/>
              </a:rPr>
              <a:t>32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6</a:t>
            </a:r>
            <a:endParaRPr dirty="0">
              <a:latin typeface="Times New Roman"/>
              <a:cs typeface="Times New Roman"/>
            </a:endParaRPr>
          </a:p>
          <a:p>
            <a:pPr marL="775970">
              <a:spcBef>
                <a:spcPts val="45"/>
              </a:spcBef>
            </a:pPr>
            <a:r>
              <a:rPr dirty="0">
                <a:latin typeface="Times New Roman"/>
                <a:cs typeface="Times New Roman"/>
              </a:rPr>
              <a:t>31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775970">
              <a:spcBef>
                <a:spcPts val="50"/>
              </a:spcBef>
            </a:pPr>
            <a:r>
              <a:rPr dirty="0">
                <a:latin typeface="Times New Roman"/>
                <a:cs typeface="Times New Roman"/>
              </a:rPr>
              <a:t>73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8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Dictionaries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Hash</a:t>
            </a:r>
            <a:r>
              <a:rPr spc="-50" dirty="0"/>
              <a:t> </a:t>
            </a:r>
            <a:r>
              <a:rPr spc="-10" dirty="0"/>
              <a:t>Tables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410"/>
              </a:lnSpc>
            </a:pPr>
            <a:fld id="{81D60167-4931-47E6-BA6A-407CBD079E47}" type="slidenum">
              <a:rPr spc="-25" dirty="0"/>
              <a:pPr marL="37465">
                <a:lnSpc>
                  <a:spcPts val="1410"/>
                </a:lnSpc>
              </a:pPr>
              <a:t>16</a:t>
            </a:fld>
            <a:endParaRPr spc="-25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8120AD1-6C0E-313B-F75A-BEE3F052F648}"/>
                  </a:ext>
                </a:extLst>
              </p14:cNvPr>
              <p14:cNvContentPartPr/>
              <p14:nvPr/>
            </p14:nvContentPartPr>
            <p14:xfrm>
              <a:off x="3532320" y="4866480"/>
              <a:ext cx="6840" cy="2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8120AD1-6C0E-313B-F75A-BEE3F052F6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6200" y="4860360"/>
                <a:ext cx="19080" cy="1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196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852" y="494405"/>
            <a:ext cx="11557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7860">
              <a:spcBef>
                <a:spcPts val="100"/>
              </a:spcBef>
            </a:pPr>
            <a:r>
              <a:rPr sz="4000" spc="-20" dirty="0"/>
              <a:t>Open</a:t>
            </a:r>
            <a:r>
              <a:rPr sz="4000" spc="-260" dirty="0"/>
              <a:t> </a:t>
            </a:r>
            <a:r>
              <a:rPr sz="4000" dirty="0"/>
              <a:t>Addressing:</a:t>
            </a:r>
            <a:r>
              <a:rPr sz="4000" spc="-145" dirty="0"/>
              <a:t> </a:t>
            </a:r>
            <a:r>
              <a:rPr sz="4000" dirty="0"/>
              <a:t>Linear</a:t>
            </a:r>
            <a:r>
              <a:rPr sz="4000" spc="-95" dirty="0"/>
              <a:t> </a:t>
            </a:r>
            <a:r>
              <a:rPr sz="4000" spc="-10" dirty="0"/>
              <a:t>Probing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059941" y="1180083"/>
            <a:ext cx="7990205" cy="3048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927100" algn="l"/>
                <a:tab pos="3843654" algn="l"/>
              </a:tabLst>
            </a:pPr>
            <a:r>
              <a:rPr sz="2200" dirty="0">
                <a:latin typeface="Times New Roman"/>
                <a:cs typeface="Times New Roman"/>
              </a:rPr>
              <a:t>Placing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colliding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item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next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(circularly)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available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table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cell 	</a:t>
            </a:r>
            <a:r>
              <a:rPr sz="2200" dirty="0">
                <a:latin typeface="Times New Roman"/>
                <a:cs typeface="Times New Roman"/>
              </a:rPr>
              <a:t>try</a:t>
            </a:r>
            <a:r>
              <a:rPr sz="2200" spc="39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A[(</a:t>
            </a:r>
            <a:r>
              <a:rPr sz="2200" b="1" i="1" dirty="0">
                <a:solidFill>
                  <a:srgbClr val="C0504D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(</a:t>
            </a:r>
            <a:r>
              <a:rPr sz="2200" b="1" i="1" dirty="0">
                <a:solidFill>
                  <a:srgbClr val="C0504D"/>
                </a:solidFill>
                <a:latin typeface="Times New Roman"/>
                <a:cs typeface="Times New Roman"/>
              </a:rPr>
              <a:t>k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)</a:t>
            </a:r>
            <a:r>
              <a:rPr sz="2200" spc="-1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+</a:t>
            </a:r>
            <a:r>
              <a:rPr sz="2200" spc="-2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C0504D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)</a:t>
            </a:r>
            <a:r>
              <a:rPr sz="2200" spc="-1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mod</a:t>
            </a:r>
            <a:r>
              <a:rPr sz="2200" spc="-2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b="1" i="1" spc="-25" dirty="0">
                <a:solidFill>
                  <a:srgbClr val="C0504D"/>
                </a:solidFill>
                <a:latin typeface="Times New Roman"/>
                <a:cs typeface="Times New Roman"/>
              </a:rPr>
              <a:t>N</a:t>
            </a:r>
            <a:r>
              <a:rPr sz="2200" spc="-25" dirty="0">
                <a:solidFill>
                  <a:srgbClr val="C0504D"/>
                </a:solidFill>
                <a:latin typeface="Times New Roman"/>
                <a:cs typeface="Times New Roman"/>
              </a:rPr>
              <a:t>]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	for</a:t>
            </a:r>
            <a:r>
              <a:rPr sz="2200" spc="-1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C0504D"/>
                </a:solidFill>
                <a:latin typeface="Times New Roman"/>
                <a:cs typeface="Times New Roman"/>
              </a:rPr>
              <a:t>i</a:t>
            </a:r>
            <a:r>
              <a:rPr sz="2200" b="1" i="1" spc="-1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=</a:t>
            </a:r>
            <a:r>
              <a:rPr sz="2200" spc="-1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C0504D"/>
                </a:solidFill>
                <a:latin typeface="Times New Roman"/>
                <a:cs typeface="Times New Roman"/>
              </a:rPr>
              <a:t>0,1,2,…</a:t>
            </a:r>
            <a:endParaRPr sz="2200" dirty="0">
              <a:latin typeface="Times New Roman"/>
              <a:cs typeface="Times New Roman"/>
            </a:endParaRPr>
          </a:p>
          <a:p>
            <a:pPr marL="355600" marR="66675" indent="-342900">
              <a:lnSpc>
                <a:spcPts val="23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Colliding</a:t>
            </a:r>
            <a:r>
              <a:rPr sz="2200" spc="-5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items</a:t>
            </a:r>
            <a:r>
              <a:rPr sz="2200" spc="-5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cluster</a:t>
            </a:r>
            <a:r>
              <a:rPr sz="2200" spc="-4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together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causing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future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collisions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cause</a:t>
            </a:r>
            <a:r>
              <a:rPr sz="2200" spc="-50" dirty="0">
                <a:latin typeface="Times New Roman"/>
                <a:cs typeface="Times New Roman"/>
              </a:rPr>
              <a:t> a </a:t>
            </a:r>
            <a:r>
              <a:rPr sz="2200" dirty="0">
                <a:latin typeface="Times New Roman"/>
                <a:cs typeface="Times New Roman"/>
              </a:rPr>
              <a:t>longer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sequence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probes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(searches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next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available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cell)</a:t>
            </a: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905"/>
              </a:spcBef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354965" indent="-342265"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200" spc="-10" dirty="0">
                <a:latin typeface="Times New Roman"/>
                <a:cs typeface="Times New Roman"/>
              </a:rPr>
              <a:t>Example: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550"/>
              </a:spcBef>
              <a:buFont typeface="Arial"/>
              <a:buChar char="–"/>
              <a:tabLst>
                <a:tab pos="755015" algn="l"/>
              </a:tabLst>
            </a:pPr>
            <a:r>
              <a:rPr sz="2200" b="1" i="1" dirty="0">
                <a:latin typeface="Times New Roman"/>
                <a:cs typeface="Times New Roman"/>
              </a:rPr>
              <a:t>h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b="1" i="1" dirty="0">
                <a:latin typeface="Times New Roman"/>
                <a:cs typeface="Times New Roman"/>
              </a:rPr>
              <a:t>x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x</a:t>
            </a:r>
            <a:r>
              <a:rPr sz="2200" b="1" i="1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13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550"/>
              </a:spcBef>
              <a:buFont typeface="Arial"/>
              <a:buChar char="–"/>
              <a:tabLst>
                <a:tab pos="755015" algn="l"/>
              </a:tabLst>
            </a:pPr>
            <a:r>
              <a:rPr sz="2200" dirty="0">
                <a:latin typeface="Times New Roman"/>
                <a:cs typeface="Times New Roman"/>
              </a:rPr>
              <a:t>Insert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keys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18,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41,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22,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44,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59,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32,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31,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73,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order</a:t>
            </a:r>
            <a:endParaRPr sz="22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24028" y="4257675"/>
          <a:ext cx="4655811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757522" y="4552766"/>
            <a:ext cx="443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66395" algn="l"/>
                <a:tab pos="720725" algn="l"/>
                <a:tab pos="1075055" algn="l"/>
                <a:tab pos="1429385" algn="l"/>
                <a:tab pos="1783080" algn="l"/>
                <a:tab pos="2137410" algn="l"/>
                <a:tab pos="2491740" algn="l"/>
                <a:tab pos="2846070" algn="l"/>
                <a:tab pos="3199765" algn="l"/>
                <a:tab pos="3486785" algn="l"/>
                <a:tab pos="4195445" algn="l"/>
              </a:tabLst>
            </a:pPr>
            <a:r>
              <a:rPr spc="-50" dirty="0">
                <a:latin typeface="Times New Roman"/>
                <a:cs typeface="Times New Roman"/>
              </a:rPr>
              <a:t>0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1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2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3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4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5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6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7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8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9</a:t>
            </a:r>
            <a:r>
              <a:rPr dirty="0">
                <a:latin typeface="Times New Roman"/>
                <a:cs typeface="Times New Roman"/>
              </a:rPr>
              <a:t>	10</a:t>
            </a:r>
            <a:r>
              <a:rPr spc="40" dirty="0">
                <a:latin typeface="Times New Roman"/>
                <a:cs typeface="Times New Roman"/>
              </a:rPr>
              <a:t>  </a:t>
            </a:r>
            <a:r>
              <a:rPr spc="-25" dirty="0">
                <a:latin typeface="Times New Roman"/>
                <a:cs typeface="Times New Roman"/>
              </a:rPr>
              <a:t>11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Times New Roman"/>
                <a:cs typeface="Times New Roman"/>
              </a:rPr>
              <a:t>12</a:t>
            </a:r>
            <a:endParaRPr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646969"/>
              </p:ext>
            </p:extLst>
          </p:nvPr>
        </p:nvGraphicFramePr>
        <p:xfrm>
          <a:off x="2624028" y="5476875"/>
          <a:ext cx="4655811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41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757522" y="5776679"/>
            <a:ext cx="443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66395" algn="l"/>
                <a:tab pos="720725" algn="l"/>
                <a:tab pos="1075055" algn="l"/>
                <a:tab pos="1429385" algn="l"/>
                <a:tab pos="1783080" algn="l"/>
                <a:tab pos="2137410" algn="l"/>
                <a:tab pos="2491740" algn="l"/>
                <a:tab pos="2846070" algn="l"/>
                <a:tab pos="3199765" algn="l"/>
                <a:tab pos="3486785" algn="l"/>
                <a:tab pos="4195445" algn="l"/>
              </a:tabLst>
            </a:pPr>
            <a:r>
              <a:rPr spc="-50" dirty="0">
                <a:latin typeface="Times New Roman"/>
                <a:cs typeface="Times New Roman"/>
              </a:rPr>
              <a:t>0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1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2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3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4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5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6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7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8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9</a:t>
            </a:r>
            <a:r>
              <a:rPr dirty="0">
                <a:latin typeface="Times New Roman"/>
                <a:cs typeface="Times New Roman"/>
              </a:rPr>
              <a:t>	10</a:t>
            </a:r>
            <a:r>
              <a:rPr spc="40" dirty="0">
                <a:latin typeface="Times New Roman"/>
                <a:cs typeface="Times New Roman"/>
              </a:rPr>
              <a:t>  </a:t>
            </a:r>
            <a:r>
              <a:rPr spc="-25" dirty="0">
                <a:latin typeface="Times New Roman"/>
                <a:cs typeface="Times New Roman"/>
              </a:rPr>
              <a:t>11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Times New Roman"/>
                <a:cs typeface="Times New Roman"/>
              </a:rPr>
              <a:t>12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81048" y="4953000"/>
            <a:ext cx="358140" cy="304800"/>
          </a:xfrm>
          <a:custGeom>
            <a:avLst/>
            <a:gdLst/>
            <a:ahLst/>
            <a:cxnLst/>
            <a:rect l="l" t="t" r="r" b="b"/>
            <a:pathLst>
              <a:path w="358139" h="304800">
                <a:moveTo>
                  <a:pt x="0" y="228599"/>
                </a:moveTo>
                <a:lnTo>
                  <a:pt x="89479" y="228599"/>
                </a:lnTo>
                <a:lnTo>
                  <a:pt x="89479" y="0"/>
                </a:lnTo>
                <a:lnTo>
                  <a:pt x="268437" y="0"/>
                </a:lnTo>
                <a:lnTo>
                  <a:pt x="268437" y="228599"/>
                </a:lnTo>
                <a:lnTo>
                  <a:pt x="357916" y="228599"/>
                </a:lnTo>
                <a:lnTo>
                  <a:pt x="178958" y="304800"/>
                </a:lnTo>
                <a:lnTo>
                  <a:pt x="0" y="22859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23407" y="4211828"/>
            <a:ext cx="2124075" cy="223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i="1" dirty="0">
                <a:latin typeface="Times New Roman"/>
                <a:cs typeface="Times New Roman"/>
              </a:rPr>
              <a:t>h(18)</a:t>
            </a:r>
            <a:r>
              <a:rPr i="1" spc="-10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=</a:t>
            </a:r>
            <a:r>
              <a:rPr i="1"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18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13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=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R="5080" algn="r">
              <a:spcBef>
                <a:spcPts val="45"/>
              </a:spcBef>
            </a:pPr>
            <a:r>
              <a:rPr dirty="0">
                <a:latin typeface="Times New Roman"/>
                <a:cs typeface="Times New Roman"/>
              </a:rPr>
              <a:t>41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2</a:t>
            </a:r>
            <a:endParaRPr dirty="0">
              <a:latin typeface="Times New Roman"/>
              <a:cs typeface="Times New Roman"/>
            </a:endParaRPr>
          </a:p>
          <a:p>
            <a:pPr marL="775970">
              <a:lnSpc>
                <a:spcPts val="2125"/>
              </a:lnSpc>
              <a:spcBef>
                <a:spcPts val="50"/>
              </a:spcBef>
            </a:pPr>
            <a:r>
              <a:rPr dirty="0">
                <a:latin typeface="Times New Roman"/>
                <a:cs typeface="Times New Roman"/>
              </a:rPr>
              <a:t>22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9</a:t>
            </a:r>
            <a:endParaRPr dirty="0">
              <a:latin typeface="Times New Roman"/>
              <a:cs typeface="Times New Roman"/>
            </a:endParaRPr>
          </a:p>
          <a:p>
            <a:pPr marL="775970">
              <a:lnSpc>
                <a:spcPts val="2125"/>
              </a:lnSpc>
            </a:pPr>
            <a:r>
              <a:rPr dirty="0">
                <a:latin typeface="Times New Roman"/>
                <a:cs typeface="Times New Roman"/>
              </a:rPr>
              <a:t>44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775970">
              <a:lnSpc>
                <a:spcPts val="2125"/>
              </a:lnSpc>
              <a:spcBef>
                <a:spcPts val="50"/>
              </a:spcBef>
            </a:pPr>
            <a:r>
              <a:rPr dirty="0">
                <a:latin typeface="Times New Roman"/>
                <a:cs typeface="Times New Roman"/>
              </a:rPr>
              <a:t>59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7</a:t>
            </a:r>
            <a:endParaRPr dirty="0">
              <a:latin typeface="Times New Roman"/>
              <a:cs typeface="Times New Roman"/>
            </a:endParaRPr>
          </a:p>
          <a:p>
            <a:pPr marL="775970">
              <a:lnSpc>
                <a:spcPts val="2125"/>
              </a:lnSpc>
            </a:pPr>
            <a:r>
              <a:rPr dirty="0">
                <a:latin typeface="Times New Roman"/>
                <a:cs typeface="Times New Roman"/>
              </a:rPr>
              <a:t>32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6</a:t>
            </a:r>
            <a:endParaRPr dirty="0">
              <a:latin typeface="Times New Roman"/>
              <a:cs typeface="Times New Roman"/>
            </a:endParaRPr>
          </a:p>
          <a:p>
            <a:pPr marL="775970">
              <a:spcBef>
                <a:spcPts val="45"/>
              </a:spcBef>
            </a:pPr>
            <a:r>
              <a:rPr dirty="0">
                <a:latin typeface="Times New Roman"/>
                <a:cs typeface="Times New Roman"/>
              </a:rPr>
              <a:t>31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775970">
              <a:spcBef>
                <a:spcPts val="50"/>
              </a:spcBef>
            </a:pPr>
            <a:r>
              <a:rPr dirty="0">
                <a:latin typeface="Times New Roman"/>
                <a:cs typeface="Times New Roman"/>
              </a:rPr>
              <a:t>73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8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Dictionaries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Hash</a:t>
            </a:r>
            <a:r>
              <a:rPr spc="-50" dirty="0"/>
              <a:t> </a:t>
            </a:r>
            <a:r>
              <a:rPr spc="-10" dirty="0"/>
              <a:t>Tables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410"/>
              </a:lnSpc>
            </a:pPr>
            <a:fld id="{81D60167-4931-47E6-BA6A-407CBD079E47}" type="slidenum">
              <a:rPr spc="-25" dirty="0"/>
              <a:pPr marL="37465">
                <a:lnSpc>
                  <a:spcPts val="1410"/>
                </a:lnSpc>
              </a:pPr>
              <a:t>17</a:t>
            </a:fld>
            <a:endParaRPr spc="-25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8120AD1-6C0E-313B-F75A-BEE3F052F648}"/>
                  </a:ext>
                </a:extLst>
              </p14:cNvPr>
              <p14:cNvContentPartPr/>
              <p14:nvPr/>
            </p14:nvContentPartPr>
            <p14:xfrm>
              <a:off x="3532320" y="4866480"/>
              <a:ext cx="6840" cy="2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8120AD1-6C0E-313B-F75A-BEE3F052F6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6200" y="4860360"/>
                <a:ext cx="19080" cy="1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4228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852" y="494405"/>
            <a:ext cx="11557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7860">
              <a:spcBef>
                <a:spcPts val="100"/>
              </a:spcBef>
            </a:pPr>
            <a:r>
              <a:rPr sz="4000" spc="-20" dirty="0"/>
              <a:t>Open</a:t>
            </a:r>
            <a:r>
              <a:rPr sz="4000" spc="-260" dirty="0"/>
              <a:t> </a:t>
            </a:r>
            <a:r>
              <a:rPr sz="4000" dirty="0"/>
              <a:t>Addressing:</a:t>
            </a:r>
            <a:r>
              <a:rPr sz="4000" spc="-145" dirty="0"/>
              <a:t> </a:t>
            </a:r>
            <a:r>
              <a:rPr sz="4000" dirty="0"/>
              <a:t>Linear</a:t>
            </a:r>
            <a:r>
              <a:rPr sz="4000" spc="-95" dirty="0"/>
              <a:t> </a:t>
            </a:r>
            <a:r>
              <a:rPr sz="4000" spc="-10" dirty="0"/>
              <a:t>Probing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059941" y="1180083"/>
            <a:ext cx="7990205" cy="3048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927100" algn="l"/>
                <a:tab pos="3843654" algn="l"/>
              </a:tabLst>
            </a:pPr>
            <a:r>
              <a:rPr sz="2200" dirty="0">
                <a:latin typeface="Times New Roman"/>
                <a:cs typeface="Times New Roman"/>
              </a:rPr>
              <a:t>Placing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colliding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item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next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(circularly)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available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table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cell 	</a:t>
            </a:r>
            <a:r>
              <a:rPr sz="2200" dirty="0">
                <a:latin typeface="Times New Roman"/>
                <a:cs typeface="Times New Roman"/>
              </a:rPr>
              <a:t>try</a:t>
            </a:r>
            <a:r>
              <a:rPr sz="2200" spc="39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A[(</a:t>
            </a:r>
            <a:r>
              <a:rPr sz="2200" b="1" i="1" dirty="0">
                <a:solidFill>
                  <a:srgbClr val="C0504D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(</a:t>
            </a:r>
            <a:r>
              <a:rPr sz="2200" b="1" i="1" dirty="0">
                <a:solidFill>
                  <a:srgbClr val="C0504D"/>
                </a:solidFill>
                <a:latin typeface="Times New Roman"/>
                <a:cs typeface="Times New Roman"/>
              </a:rPr>
              <a:t>k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)</a:t>
            </a:r>
            <a:r>
              <a:rPr sz="2200" spc="-1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+</a:t>
            </a:r>
            <a:r>
              <a:rPr sz="2200" spc="-2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C0504D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)</a:t>
            </a:r>
            <a:r>
              <a:rPr sz="2200" spc="-1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mod</a:t>
            </a:r>
            <a:r>
              <a:rPr sz="2200" spc="-2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b="1" i="1" spc="-25" dirty="0">
                <a:solidFill>
                  <a:srgbClr val="C0504D"/>
                </a:solidFill>
                <a:latin typeface="Times New Roman"/>
                <a:cs typeface="Times New Roman"/>
              </a:rPr>
              <a:t>N</a:t>
            </a:r>
            <a:r>
              <a:rPr sz="2200" spc="-25" dirty="0">
                <a:solidFill>
                  <a:srgbClr val="C0504D"/>
                </a:solidFill>
                <a:latin typeface="Times New Roman"/>
                <a:cs typeface="Times New Roman"/>
              </a:rPr>
              <a:t>]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	for</a:t>
            </a:r>
            <a:r>
              <a:rPr sz="2200" spc="-1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C0504D"/>
                </a:solidFill>
                <a:latin typeface="Times New Roman"/>
                <a:cs typeface="Times New Roman"/>
              </a:rPr>
              <a:t>i</a:t>
            </a:r>
            <a:r>
              <a:rPr sz="2200" b="1" i="1" spc="-1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=</a:t>
            </a:r>
            <a:r>
              <a:rPr sz="2200" spc="-1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C0504D"/>
                </a:solidFill>
                <a:latin typeface="Times New Roman"/>
                <a:cs typeface="Times New Roman"/>
              </a:rPr>
              <a:t>0,1,2,…</a:t>
            </a:r>
            <a:endParaRPr sz="2200" dirty="0">
              <a:latin typeface="Times New Roman"/>
              <a:cs typeface="Times New Roman"/>
            </a:endParaRPr>
          </a:p>
          <a:p>
            <a:pPr marL="355600" marR="66675" indent="-342900">
              <a:lnSpc>
                <a:spcPts val="23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Colliding</a:t>
            </a:r>
            <a:r>
              <a:rPr sz="2200" spc="-5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items</a:t>
            </a:r>
            <a:r>
              <a:rPr sz="2200" spc="-5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cluster</a:t>
            </a:r>
            <a:r>
              <a:rPr sz="2200" spc="-4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together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causing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future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collisions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cause</a:t>
            </a:r>
            <a:r>
              <a:rPr sz="2200" spc="-50" dirty="0">
                <a:latin typeface="Times New Roman"/>
                <a:cs typeface="Times New Roman"/>
              </a:rPr>
              <a:t> a </a:t>
            </a:r>
            <a:r>
              <a:rPr sz="2200" dirty="0">
                <a:latin typeface="Times New Roman"/>
                <a:cs typeface="Times New Roman"/>
              </a:rPr>
              <a:t>longer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sequence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probes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(searches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next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available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cell)</a:t>
            </a: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905"/>
              </a:spcBef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354965" indent="-342265"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200" spc="-10" dirty="0">
                <a:latin typeface="Times New Roman"/>
                <a:cs typeface="Times New Roman"/>
              </a:rPr>
              <a:t>Example: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550"/>
              </a:spcBef>
              <a:buFont typeface="Arial"/>
              <a:buChar char="–"/>
              <a:tabLst>
                <a:tab pos="755015" algn="l"/>
              </a:tabLst>
            </a:pPr>
            <a:r>
              <a:rPr sz="2200" b="1" i="1" dirty="0">
                <a:latin typeface="Times New Roman"/>
                <a:cs typeface="Times New Roman"/>
              </a:rPr>
              <a:t>h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b="1" i="1" dirty="0">
                <a:latin typeface="Times New Roman"/>
                <a:cs typeface="Times New Roman"/>
              </a:rPr>
              <a:t>x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x</a:t>
            </a:r>
            <a:r>
              <a:rPr sz="2200" b="1" i="1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13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550"/>
              </a:spcBef>
              <a:buFont typeface="Arial"/>
              <a:buChar char="–"/>
              <a:tabLst>
                <a:tab pos="755015" algn="l"/>
              </a:tabLst>
            </a:pPr>
            <a:r>
              <a:rPr sz="2200" dirty="0">
                <a:latin typeface="Times New Roman"/>
                <a:cs typeface="Times New Roman"/>
              </a:rPr>
              <a:t>Insert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keys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18,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41,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22,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44,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59,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32,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31,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73,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order</a:t>
            </a:r>
            <a:endParaRPr sz="22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24028" y="4257675"/>
          <a:ext cx="4655811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757522" y="4552766"/>
            <a:ext cx="443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66395" algn="l"/>
                <a:tab pos="720725" algn="l"/>
                <a:tab pos="1075055" algn="l"/>
                <a:tab pos="1429385" algn="l"/>
                <a:tab pos="1783080" algn="l"/>
                <a:tab pos="2137410" algn="l"/>
                <a:tab pos="2491740" algn="l"/>
                <a:tab pos="2846070" algn="l"/>
                <a:tab pos="3199765" algn="l"/>
                <a:tab pos="3486785" algn="l"/>
                <a:tab pos="4195445" algn="l"/>
              </a:tabLst>
            </a:pPr>
            <a:r>
              <a:rPr spc="-50" dirty="0">
                <a:latin typeface="Times New Roman"/>
                <a:cs typeface="Times New Roman"/>
              </a:rPr>
              <a:t>0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1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2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3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4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5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6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7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8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9</a:t>
            </a:r>
            <a:r>
              <a:rPr dirty="0">
                <a:latin typeface="Times New Roman"/>
                <a:cs typeface="Times New Roman"/>
              </a:rPr>
              <a:t>	10</a:t>
            </a:r>
            <a:r>
              <a:rPr spc="40" dirty="0">
                <a:latin typeface="Times New Roman"/>
                <a:cs typeface="Times New Roman"/>
              </a:rPr>
              <a:t>  </a:t>
            </a:r>
            <a:r>
              <a:rPr spc="-25" dirty="0">
                <a:latin typeface="Times New Roman"/>
                <a:cs typeface="Times New Roman"/>
              </a:rPr>
              <a:t>11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Times New Roman"/>
                <a:cs typeface="Times New Roman"/>
              </a:rPr>
              <a:t>12</a:t>
            </a:r>
            <a:endParaRPr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056050"/>
              </p:ext>
            </p:extLst>
          </p:nvPr>
        </p:nvGraphicFramePr>
        <p:xfrm>
          <a:off x="2624028" y="5476875"/>
          <a:ext cx="4655811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41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22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757522" y="5776679"/>
            <a:ext cx="443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66395" algn="l"/>
                <a:tab pos="720725" algn="l"/>
                <a:tab pos="1075055" algn="l"/>
                <a:tab pos="1429385" algn="l"/>
                <a:tab pos="1783080" algn="l"/>
                <a:tab pos="2137410" algn="l"/>
                <a:tab pos="2491740" algn="l"/>
                <a:tab pos="2846070" algn="l"/>
                <a:tab pos="3199765" algn="l"/>
                <a:tab pos="3486785" algn="l"/>
                <a:tab pos="4195445" algn="l"/>
              </a:tabLst>
            </a:pPr>
            <a:r>
              <a:rPr spc="-50" dirty="0">
                <a:latin typeface="Times New Roman"/>
                <a:cs typeface="Times New Roman"/>
              </a:rPr>
              <a:t>0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1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2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3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4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5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6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7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8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9</a:t>
            </a:r>
            <a:r>
              <a:rPr dirty="0">
                <a:latin typeface="Times New Roman"/>
                <a:cs typeface="Times New Roman"/>
              </a:rPr>
              <a:t>	10</a:t>
            </a:r>
            <a:r>
              <a:rPr spc="40" dirty="0">
                <a:latin typeface="Times New Roman"/>
                <a:cs typeface="Times New Roman"/>
              </a:rPr>
              <a:t>  </a:t>
            </a:r>
            <a:r>
              <a:rPr spc="-25" dirty="0">
                <a:latin typeface="Times New Roman"/>
                <a:cs typeface="Times New Roman"/>
              </a:rPr>
              <a:t>11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Times New Roman"/>
                <a:cs typeface="Times New Roman"/>
              </a:rPr>
              <a:t>12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81048" y="4953000"/>
            <a:ext cx="358140" cy="304800"/>
          </a:xfrm>
          <a:custGeom>
            <a:avLst/>
            <a:gdLst/>
            <a:ahLst/>
            <a:cxnLst/>
            <a:rect l="l" t="t" r="r" b="b"/>
            <a:pathLst>
              <a:path w="358139" h="304800">
                <a:moveTo>
                  <a:pt x="0" y="228599"/>
                </a:moveTo>
                <a:lnTo>
                  <a:pt x="89479" y="228599"/>
                </a:lnTo>
                <a:lnTo>
                  <a:pt x="89479" y="0"/>
                </a:lnTo>
                <a:lnTo>
                  <a:pt x="268437" y="0"/>
                </a:lnTo>
                <a:lnTo>
                  <a:pt x="268437" y="228599"/>
                </a:lnTo>
                <a:lnTo>
                  <a:pt x="357916" y="228599"/>
                </a:lnTo>
                <a:lnTo>
                  <a:pt x="178958" y="304800"/>
                </a:lnTo>
                <a:lnTo>
                  <a:pt x="0" y="22859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23407" y="4211828"/>
            <a:ext cx="2124075" cy="223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i="1" dirty="0">
                <a:latin typeface="Times New Roman"/>
                <a:cs typeface="Times New Roman"/>
              </a:rPr>
              <a:t>h(18)</a:t>
            </a:r>
            <a:r>
              <a:rPr i="1" spc="-10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=</a:t>
            </a:r>
            <a:r>
              <a:rPr i="1"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18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13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=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R="5080" algn="r">
              <a:spcBef>
                <a:spcPts val="45"/>
              </a:spcBef>
            </a:pPr>
            <a:r>
              <a:rPr dirty="0">
                <a:latin typeface="Times New Roman"/>
                <a:cs typeface="Times New Roman"/>
              </a:rPr>
              <a:t>41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2</a:t>
            </a:r>
            <a:endParaRPr dirty="0">
              <a:latin typeface="Times New Roman"/>
              <a:cs typeface="Times New Roman"/>
            </a:endParaRPr>
          </a:p>
          <a:p>
            <a:pPr marL="775970">
              <a:lnSpc>
                <a:spcPts val="2125"/>
              </a:lnSpc>
              <a:spcBef>
                <a:spcPts val="50"/>
              </a:spcBef>
            </a:pPr>
            <a:r>
              <a:rPr dirty="0">
                <a:latin typeface="Times New Roman"/>
                <a:cs typeface="Times New Roman"/>
              </a:rPr>
              <a:t>22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9</a:t>
            </a:r>
            <a:endParaRPr dirty="0">
              <a:latin typeface="Times New Roman"/>
              <a:cs typeface="Times New Roman"/>
            </a:endParaRPr>
          </a:p>
          <a:p>
            <a:pPr marL="775970">
              <a:lnSpc>
                <a:spcPts val="2125"/>
              </a:lnSpc>
            </a:pPr>
            <a:r>
              <a:rPr dirty="0">
                <a:solidFill>
                  <a:srgbClr val="00B0F0"/>
                </a:solidFill>
                <a:latin typeface="Times New Roman"/>
                <a:cs typeface="Times New Roman"/>
              </a:rPr>
              <a:t>44</a:t>
            </a:r>
            <a:r>
              <a:rPr spc="-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B0F0"/>
                </a:solidFill>
                <a:latin typeface="Times New Roman"/>
                <a:cs typeface="Times New Roman"/>
              </a:rPr>
              <a:t>mod 13 =</a:t>
            </a:r>
            <a:r>
              <a:rPr spc="-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775970">
              <a:lnSpc>
                <a:spcPts val="2125"/>
              </a:lnSpc>
              <a:spcBef>
                <a:spcPts val="50"/>
              </a:spcBef>
            </a:pPr>
            <a:r>
              <a:rPr dirty="0">
                <a:latin typeface="Times New Roman"/>
                <a:cs typeface="Times New Roman"/>
              </a:rPr>
              <a:t>59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7</a:t>
            </a:r>
            <a:endParaRPr dirty="0">
              <a:latin typeface="Times New Roman"/>
              <a:cs typeface="Times New Roman"/>
            </a:endParaRPr>
          </a:p>
          <a:p>
            <a:pPr marL="775970">
              <a:lnSpc>
                <a:spcPts val="2125"/>
              </a:lnSpc>
            </a:pPr>
            <a:r>
              <a:rPr dirty="0">
                <a:latin typeface="Times New Roman"/>
                <a:cs typeface="Times New Roman"/>
              </a:rPr>
              <a:t>32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6</a:t>
            </a:r>
            <a:endParaRPr dirty="0">
              <a:latin typeface="Times New Roman"/>
              <a:cs typeface="Times New Roman"/>
            </a:endParaRPr>
          </a:p>
          <a:p>
            <a:pPr marL="775970">
              <a:spcBef>
                <a:spcPts val="45"/>
              </a:spcBef>
            </a:pPr>
            <a:r>
              <a:rPr dirty="0">
                <a:latin typeface="Times New Roman"/>
                <a:cs typeface="Times New Roman"/>
              </a:rPr>
              <a:t>31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775970">
              <a:spcBef>
                <a:spcPts val="50"/>
              </a:spcBef>
            </a:pPr>
            <a:r>
              <a:rPr dirty="0">
                <a:latin typeface="Times New Roman"/>
                <a:cs typeface="Times New Roman"/>
              </a:rPr>
              <a:t>73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8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Dictionaries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Hash</a:t>
            </a:r>
            <a:r>
              <a:rPr spc="-50" dirty="0"/>
              <a:t> </a:t>
            </a:r>
            <a:r>
              <a:rPr spc="-10" dirty="0"/>
              <a:t>Tables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410"/>
              </a:lnSpc>
            </a:pPr>
            <a:fld id="{81D60167-4931-47E6-BA6A-407CBD079E47}" type="slidenum">
              <a:rPr spc="-25" dirty="0"/>
              <a:pPr marL="37465">
                <a:lnSpc>
                  <a:spcPts val="1410"/>
                </a:lnSpc>
              </a:pPr>
              <a:t>18</a:t>
            </a:fld>
            <a:endParaRPr spc="-25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8120AD1-6C0E-313B-F75A-BEE3F052F648}"/>
                  </a:ext>
                </a:extLst>
              </p14:cNvPr>
              <p14:cNvContentPartPr/>
              <p14:nvPr/>
            </p14:nvContentPartPr>
            <p14:xfrm>
              <a:off x="3532320" y="4866480"/>
              <a:ext cx="6840" cy="2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8120AD1-6C0E-313B-F75A-BEE3F052F6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6200" y="4860360"/>
                <a:ext cx="1908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8AD80E-2037-2B04-17B0-DD319226413B}"/>
                  </a:ext>
                </a:extLst>
              </p14:cNvPr>
              <p14:cNvContentPartPr/>
              <p14:nvPr/>
            </p14:nvContentPartPr>
            <p14:xfrm>
              <a:off x="4623840" y="6051240"/>
              <a:ext cx="360000" cy="112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8AD80E-2037-2B04-17B0-DD31922641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7720" y="6045120"/>
                <a:ext cx="372240" cy="1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960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852" y="494405"/>
            <a:ext cx="11557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7860">
              <a:spcBef>
                <a:spcPts val="100"/>
              </a:spcBef>
            </a:pPr>
            <a:r>
              <a:rPr sz="4000" spc="-20" dirty="0"/>
              <a:t>Open</a:t>
            </a:r>
            <a:r>
              <a:rPr sz="4000" spc="-260" dirty="0"/>
              <a:t> </a:t>
            </a:r>
            <a:r>
              <a:rPr sz="4000" dirty="0"/>
              <a:t>Addressing:</a:t>
            </a:r>
            <a:r>
              <a:rPr sz="4000" spc="-145" dirty="0"/>
              <a:t> </a:t>
            </a:r>
            <a:r>
              <a:rPr sz="4000" dirty="0"/>
              <a:t>Linear</a:t>
            </a:r>
            <a:r>
              <a:rPr sz="4000" spc="-95" dirty="0"/>
              <a:t> </a:t>
            </a:r>
            <a:r>
              <a:rPr sz="4000" spc="-10" dirty="0"/>
              <a:t>Probing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059941" y="1180083"/>
            <a:ext cx="7990205" cy="3048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927100" algn="l"/>
                <a:tab pos="3843654" algn="l"/>
              </a:tabLst>
            </a:pPr>
            <a:r>
              <a:rPr sz="2200" dirty="0">
                <a:latin typeface="Times New Roman"/>
                <a:cs typeface="Times New Roman"/>
              </a:rPr>
              <a:t>Placing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colliding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item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next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(circularly)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available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table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cell 	</a:t>
            </a:r>
            <a:r>
              <a:rPr sz="2200" dirty="0">
                <a:latin typeface="Times New Roman"/>
                <a:cs typeface="Times New Roman"/>
              </a:rPr>
              <a:t>try</a:t>
            </a:r>
            <a:r>
              <a:rPr sz="2200" spc="39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A[(</a:t>
            </a:r>
            <a:r>
              <a:rPr sz="2200" b="1" i="1" dirty="0">
                <a:solidFill>
                  <a:srgbClr val="C0504D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(</a:t>
            </a:r>
            <a:r>
              <a:rPr sz="2200" b="1" i="1" dirty="0">
                <a:solidFill>
                  <a:srgbClr val="C0504D"/>
                </a:solidFill>
                <a:latin typeface="Times New Roman"/>
                <a:cs typeface="Times New Roman"/>
              </a:rPr>
              <a:t>k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)</a:t>
            </a:r>
            <a:r>
              <a:rPr sz="2200" spc="-1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+</a:t>
            </a:r>
            <a:r>
              <a:rPr sz="2200" spc="-2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C0504D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)</a:t>
            </a:r>
            <a:r>
              <a:rPr sz="2200" spc="-1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mod</a:t>
            </a:r>
            <a:r>
              <a:rPr sz="2200" spc="-2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b="1" i="1" spc="-25" dirty="0">
                <a:solidFill>
                  <a:srgbClr val="C0504D"/>
                </a:solidFill>
                <a:latin typeface="Times New Roman"/>
                <a:cs typeface="Times New Roman"/>
              </a:rPr>
              <a:t>N</a:t>
            </a:r>
            <a:r>
              <a:rPr sz="2200" spc="-25" dirty="0">
                <a:solidFill>
                  <a:srgbClr val="C0504D"/>
                </a:solidFill>
                <a:latin typeface="Times New Roman"/>
                <a:cs typeface="Times New Roman"/>
              </a:rPr>
              <a:t>]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	for</a:t>
            </a:r>
            <a:r>
              <a:rPr sz="2200" spc="-1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C0504D"/>
                </a:solidFill>
                <a:latin typeface="Times New Roman"/>
                <a:cs typeface="Times New Roman"/>
              </a:rPr>
              <a:t>i</a:t>
            </a:r>
            <a:r>
              <a:rPr sz="2200" b="1" i="1" spc="-1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=</a:t>
            </a:r>
            <a:r>
              <a:rPr sz="2200" spc="-1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C0504D"/>
                </a:solidFill>
                <a:latin typeface="Times New Roman"/>
                <a:cs typeface="Times New Roman"/>
              </a:rPr>
              <a:t>0,1,2,…</a:t>
            </a:r>
            <a:endParaRPr sz="2200" dirty="0">
              <a:latin typeface="Times New Roman"/>
              <a:cs typeface="Times New Roman"/>
            </a:endParaRPr>
          </a:p>
          <a:p>
            <a:pPr marL="355600" marR="66675" indent="-342900">
              <a:lnSpc>
                <a:spcPts val="23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Colliding</a:t>
            </a:r>
            <a:r>
              <a:rPr sz="2200" spc="-5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items</a:t>
            </a:r>
            <a:r>
              <a:rPr sz="2200" spc="-5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cluster</a:t>
            </a:r>
            <a:r>
              <a:rPr sz="2200" spc="-4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together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causing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future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collisions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cause</a:t>
            </a:r>
            <a:r>
              <a:rPr sz="2200" spc="-50" dirty="0">
                <a:latin typeface="Times New Roman"/>
                <a:cs typeface="Times New Roman"/>
              </a:rPr>
              <a:t> a </a:t>
            </a:r>
            <a:r>
              <a:rPr sz="2200" dirty="0">
                <a:latin typeface="Times New Roman"/>
                <a:cs typeface="Times New Roman"/>
              </a:rPr>
              <a:t>longer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sequence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probes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(searches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next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available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cell)</a:t>
            </a: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905"/>
              </a:spcBef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354965" indent="-342265"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200" spc="-10" dirty="0">
                <a:latin typeface="Times New Roman"/>
                <a:cs typeface="Times New Roman"/>
              </a:rPr>
              <a:t>Example: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550"/>
              </a:spcBef>
              <a:buFont typeface="Arial"/>
              <a:buChar char="–"/>
              <a:tabLst>
                <a:tab pos="755015" algn="l"/>
              </a:tabLst>
            </a:pPr>
            <a:r>
              <a:rPr sz="2200" b="1" i="1" dirty="0">
                <a:latin typeface="Times New Roman"/>
                <a:cs typeface="Times New Roman"/>
              </a:rPr>
              <a:t>h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b="1" i="1" dirty="0">
                <a:latin typeface="Times New Roman"/>
                <a:cs typeface="Times New Roman"/>
              </a:rPr>
              <a:t>x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x</a:t>
            </a:r>
            <a:r>
              <a:rPr sz="2200" b="1" i="1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13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550"/>
              </a:spcBef>
              <a:buFont typeface="Arial"/>
              <a:buChar char="–"/>
              <a:tabLst>
                <a:tab pos="755015" algn="l"/>
              </a:tabLst>
            </a:pPr>
            <a:r>
              <a:rPr sz="2200" dirty="0">
                <a:latin typeface="Times New Roman"/>
                <a:cs typeface="Times New Roman"/>
              </a:rPr>
              <a:t>Insert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keys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18,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41,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22,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44,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59,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32,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31,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73,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order</a:t>
            </a:r>
            <a:endParaRPr sz="22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24028" y="4257675"/>
          <a:ext cx="4655811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757522" y="4552766"/>
            <a:ext cx="443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66395" algn="l"/>
                <a:tab pos="720725" algn="l"/>
                <a:tab pos="1075055" algn="l"/>
                <a:tab pos="1429385" algn="l"/>
                <a:tab pos="1783080" algn="l"/>
                <a:tab pos="2137410" algn="l"/>
                <a:tab pos="2491740" algn="l"/>
                <a:tab pos="2846070" algn="l"/>
                <a:tab pos="3199765" algn="l"/>
                <a:tab pos="3486785" algn="l"/>
                <a:tab pos="4195445" algn="l"/>
              </a:tabLst>
            </a:pPr>
            <a:r>
              <a:rPr spc="-50" dirty="0">
                <a:latin typeface="Times New Roman"/>
                <a:cs typeface="Times New Roman"/>
              </a:rPr>
              <a:t>0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1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2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3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4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5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6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7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8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9</a:t>
            </a:r>
            <a:r>
              <a:rPr dirty="0">
                <a:latin typeface="Times New Roman"/>
                <a:cs typeface="Times New Roman"/>
              </a:rPr>
              <a:t>	10</a:t>
            </a:r>
            <a:r>
              <a:rPr spc="40" dirty="0">
                <a:latin typeface="Times New Roman"/>
                <a:cs typeface="Times New Roman"/>
              </a:rPr>
              <a:t>  </a:t>
            </a:r>
            <a:r>
              <a:rPr spc="-25" dirty="0">
                <a:latin typeface="Times New Roman"/>
                <a:cs typeface="Times New Roman"/>
              </a:rPr>
              <a:t>11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Times New Roman"/>
                <a:cs typeface="Times New Roman"/>
              </a:rPr>
              <a:t>12</a:t>
            </a:r>
            <a:endParaRPr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174650"/>
              </p:ext>
            </p:extLst>
          </p:nvPr>
        </p:nvGraphicFramePr>
        <p:xfrm>
          <a:off x="2624028" y="5476875"/>
          <a:ext cx="4655811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41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59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757522" y="5776679"/>
            <a:ext cx="443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66395" algn="l"/>
                <a:tab pos="720725" algn="l"/>
                <a:tab pos="1075055" algn="l"/>
                <a:tab pos="1429385" algn="l"/>
                <a:tab pos="1783080" algn="l"/>
                <a:tab pos="2137410" algn="l"/>
                <a:tab pos="2491740" algn="l"/>
                <a:tab pos="2846070" algn="l"/>
                <a:tab pos="3199765" algn="l"/>
                <a:tab pos="3486785" algn="l"/>
                <a:tab pos="4195445" algn="l"/>
              </a:tabLst>
            </a:pPr>
            <a:r>
              <a:rPr spc="-50" dirty="0">
                <a:latin typeface="Times New Roman"/>
                <a:cs typeface="Times New Roman"/>
              </a:rPr>
              <a:t>0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1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2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3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4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5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6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7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8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9</a:t>
            </a:r>
            <a:r>
              <a:rPr dirty="0">
                <a:latin typeface="Times New Roman"/>
                <a:cs typeface="Times New Roman"/>
              </a:rPr>
              <a:t>	10</a:t>
            </a:r>
            <a:r>
              <a:rPr spc="40" dirty="0">
                <a:latin typeface="Times New Roman"/>
                <a:cs typeface="Times New Roman"/>
              </a:rPr>
              <a:t>  </a:t>
            </a:r>
            <a:r>
              <a:rPr spc="-25" dirty="0">
                <a:latin typeface="Times New Roman"/>
                <a:cs typeface="Times New Roman"/>
              </a:rPr>
              <a:t>11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Times New Roman"/>
                <a:cs typeface="Times New Roman"/>
              </a:rPr>
              <a:t>12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81048" y="4953000"/>
            <a:ext cx="358140" cy="304800"/>
          </a:xfrm>
          <a:custGeom>
            <a:avLst/>
            <a:gdLst/>
            <a:ahLst/>
            <a:cxnLst/>
            <a:rect l="l" t="t" r="r" b="b"/>
            <a:pathLst>
              <a:path w="358139" h="304800">
                <a:moveTo>
                  <a:pt x="0" y="228599"/>
                </a:moveTo>
                <a:lnTo>
                  <a:pt x="89479" y="228599"/>
                </a:lnTo>
                <a:lnTo>
                  <a:pt x="89479" y="0"/>
                </a:lnTo>
                <a:lnTo>
                  <a:pt x="268437" y="0"/>
                </a:lnTo>
                <a:lnTo>
                  <a:pt x="268437" y="228599"/>
                </a:lnTo>
                <a:lnTo>
                  <a:pt x="357916" y="228599"/>
                </a:lnTo>
                <a:lnTo>
                  <a:pt x="178958" y="304800"/>
                </a:lnTo>
                <a:lnTo>
                  <a:pt x="0" y="22859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23407" y="4211828"/>
            <a:ext cx="2124075" cy="223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i="1" dirty="0">
                <a:latin typeface="Times New Roman"/>
                <a:cs typeface="Times New Roman"/>
              </a:rPr>
              <a:t>h(18)</a:t>
            </a:r>
            <a:r>
              <a:rPr i="1" spc="-10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=</a:t>
            </a:r>
            <a:r>
              <a:rPr i="1"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18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13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=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R="5080" algn="r">
              <a:spcBef>
                <a:spcPts val="45"/>
              </a:spcBef>
            </a:pPr>
            <a:r>
              <a:rPr dirty="0">
                <a:latin typeface="Times New Roman"/>
                <a:cs typeface="Times New Roman"/>
              </a:rPr>
              <a:t>41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2</a:t>
            </a:r>
            <a:endParaRPr dirty="0">
              <a:latin typeface="Times New Roman"/>
              <a:cs typeface="Times New Roman"/>
            </a:endParaRPr>
          </a:p>
          <a:p>
            <a:pPr marL="775970">
              <a:lnSpc>
                <a:spcPts val="2125"/>
              </a:lnSpc>
              <a:spcBef>
                <a:spcPts val="50"/>
              </a:spcBef>
            </a:pPr>
            <a:r>
              <a:rPr dirty="0">
                <a:latin typeface="Times New Roman"/>
                <a:cs typeface="Times New Roman"/>
              </a:rPr>
              <a:t>22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9</a:t>
            </a:r>
            <a:endParaRPr dirty="0">
              <a:latin typeface="Times New Roman"/>
              <a:cs typeface="Times New Roman"/>
            </a:endParaRPr>
          </a:p>
          <a:p>
            <a:pPr marL="775970">
              <a:lnSpc>
                <a:spcPts val="2125"/>
              </a:lnSpc>
            </a:pPr>
            <a:r>
              <a:rPr dirty="0">
                <a:latin typeface="Times New Roman"/>
                <a:cs typeface="Times New Roman"/>
              </a:rPr>
              <a:t>44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775970">
              <a:lnSpc>
                <a:spcPts val="2125"/>
              </a:lnSpc>
              <a:spcBef>
                <a:spcPts val="50"/>
              </a:spcBef>
            </a:pPr>
            <a:r>
              <a:rPr dirty="0">
                <a:latin typeface="Times New Roman"/>
                <a:cs typeface="Times New Roman"/>
              </a:rPr>
              <a:t>59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7</a:t>
            </a:r>
            <a:endParaRPr dirty="0">
              <a:latin typeface="Times New Roman"/>
              <a:cs typeface="Times New Roman"/>
            </a:endParaRPr>
          </a:p>
          <a:p>
            <a:pPr marL="775970">
              <a:lnSpc>
                <a:spcPts val="2125"/>
              </a:lnSpc>
            </a:pPr>
            <a:r>
              <a:rPr dirty="0">
                <a:latin typeface="Times New Roman"/>
                <a:cs typeface="Times New Roman"/>
              </a:rPr>
              <a:t>32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6</a:t>
            </a:r>
            <a:endParaRPr dirty="0">
              <a:latin typeface="Times New Roman"/>
              <a:cs typeface="Times New Roman"/>
            </a:endParaRPr>
          </a:p>
          <a:p>
            <a:pPr marL="775970">
              <a:spcBef>
                <a:spcPts val="45"/>
              </a:spcBef>
            </a:pPr>
            <a:r>
              <a:rPr dirty="0">
                <a:latin typeface="Times New Roman"/>
                <a:cs typeface="Times New Roman"/>
              </a:rPr>
              <a:t>31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775970">
              <a:spcBef>
                <a:spcPts val="50"/>
              </a:spcBef>
            </a:pPr>
            <a:r>
              <a:rPr dirty="0">
                <a:latin typeface="Times New Roman"/>
                <a:cs typeface="Times New Roman"/>
              </a:rPr>
              <a:t>73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8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Dictionaries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Hash</a:t>
            </a:r>
            <a:r>
              <a:rPr spc="-50" dirty="0"/>
              <a:t> </a:t>
            </a:r>
            <a:r>
              <a:rPr spc="-10" dirty="0"/>
              <a:t>Tables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410"/>
              </a:lnSpc>
            </a:pPr>
            <a:fld id="{81D60167-4931-47E6-BA6A-407CBD079E47}" type="slidenum">
              <a:rPr spc="-25" dirty="0"/>
              <a:pPr marL="37465">
                <a:lnSpc>
                  <a:spcPts val="1410"/>
                </a:lnSpc>
              </a:pPr>
              <a:t>19</a:t>
            </a:fld>
            <a:endParaRPr spc="-25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8120AD1-6C0E-313B-F75A-BEE3F052F648}"/>
                  </a:ext>
                </a:extLst>
              </p14:cNvPr>
              <p14:cNvContentPartPr/>
              <p14:nvPr/>
            </p14:nvContentPartPr>
            <p14:xfrm>
              <a:off x="3532320" y="4866480"/>
              <a:ext cx="6840" cy="2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8120AD1-6C0E-313B-F75A-BEE3F052F6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6200" y="4860360"/>
                <a:ext cx="19080" cy="1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464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Dictionaries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Hash</a:t>
            </a:r>
            <a:r>
              <a:rPr spc="-50" dirty="0"/>
              <a:t> </a:t>
            </a:r>
            <a:r>
              <a:rPr spc="-10" dirty="0"/>
              <a:t>Tables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spc="-50" dirty="0"/>
              <a:pPr marL="114300">
                <a:lnSpc>
                  <a:spcPts val="1410"/>
                </a:lnSpc>
              </a:pPr>
              <a:t>2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852" y="494404"/>
            <a:ext cx="11557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7460">
              <a:spcBef>
                <a:spcPts val="100"/>
              </a:spcBef>
            </a:pPr>
            <a:r>
              <a:rPr spc="-10" dirty="0"/>
              <a:t>Dictionary</a:t>
            </a:r>
            <a:r>
              <a:rPr spc="-275" dirty="0"/>
              <a:t> </a:t>
            </a:r>
            <a:r>
              <a:rPr spc="-25" dirty="0"/>
              <a:t>ADT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6387" y="1222755"/>
            <a:ext cx="7987030" cy="4411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Models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searchable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collection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key-</a:t>
            </a:r>
            <a:r>
              <a:rPr sz="2200" dirty="0">
                <a:latin typeface="Times New Roman"/>
                <a:cs typeface="Times New Roman"/>
              </a:rPr>
              <a:t>element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items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called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C0504D"/>
                </a:solidFill>
                <a:latin typeface="Times New Roman"/>
                <a:cs typeface="Times New Roman"/>
              </a:rPr>
              <a:t>entries</a:t>
            </a: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635"/>
              </a:spcBef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354965" indent="-342265"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Main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operations: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find,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insert,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remove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265"/>
              </a:spcBef>
              <a:buFont typeface="Arial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1F497D"/>
                </a:solidFill>
                <a:latin typeface="Times New Roman"/>
                <a:cs typeface="Times New Roman"/>
              </a:rPr>
              <a:t>findElement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k</a:t>
            </a:r>
            <a:r>
              <a:rPr sz="2200" dirty="0">
                <a:latin typeface="Times New Roman"/>
                <a:cs typeface="Times New Roman"/>
              </a:rPr>
              <a:t>),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497D"/>
                </a:solidFill>
                <a:latin typeface="Times New Roman"/>
                <a:cs typeface="Times New Roman"/>
              </a:rPr>
              <a:t>insertItem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k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),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Times New Roman"/>
                <a:cs typeface="Times New Roman"/>
              </a:rPr>
              <a:t>removeElement</a:t>
            </a:r>
            <a:r>
              <a:rPr sz="2200" spc="-10" dirty="0">
                <a:latin typeface="Times New Roman"/>
                <a:cs typeface="Times New Roman"/>
              </a:rPr>
              <a:t>(</a:t>
            </a:r>
            <a:r>
              <a:rPr sz="2200" i="1" spc="-10" dirty="0">
                <a:latin typeface="Times New Roman"/>
                <a:cs typeface="Times New Roman"/>
              </a:rPr>
              <a:t>k</a:t>
            </a:r>
            <a:r>
              <a:rPr sz="2200" spc="-10" dirty="0">
                <a:latin typeface="Times New Roman"/>
                <a:cs typeface="Times New Roman"/>
              </a:rPr>
              <a:t>)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240"/>
              </a:spcBef>
              <a:buFont typeface="Arial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1F497D"/>
                </a:solidFill>
                <a:latin typeface="Times New Roman"/>
                <a:cs typeface="Times New Roman"/>
              </a:rPr>
              <a:t>size</a:t>
            </a:r>
            <a:r>
              <a:rPr sz="2200" dirty="0">
                <a:latin typeface="Times New Roman"/>
                <a:cs typeface="Times New Roman"/>
              </a:rPr>
              <a:t>(),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Times New Roman"/>
                <a:cs typeface="Times New Roman"/>
              </a:rPr>
              <a:t>isEmpty</a:t>
            </a:r>
            <a:r>
              <a:rPr sz="2200" spc="-10" dirty="0">
                <a:latin typeface="Times New Roman"/>
                <a:cs typeface="Times New Roman"/>
              </a:rPr>
              <a:t>()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265"/>
              </a:spcBef>
              <a:buFont typeface="Arial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1F497D"/>
                </a:solidFill>
                <a:latin typeface="Times New Roman"/>
                <a:cs typeface="Times New Roman"/>
              </a:rPr>
              <a:t>keys</a:t>
            </a:r>
            <a:r>
              <a:rPr sz="2200" dirty="0">
                <a:latin typeface="Times New Roman"/>
                <a:cs typeface="Times New Roman"/>
              </a:rPr>
              <a:t>(),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Times New Roman"/>
                <a:cs typeface="Times New Roman"/>
              </a:rPr>
              <a:t>elements</a:t>
            </a:r>
            <a:r>
              <a:rPr sz="2200" spc="-10" dirty="0">
                <a:latin typeface="Times New Roman"/>
                <a:cs typeface="Times New Roman"/>
              </a:rPr>
              <a:t>()</a:t>
            </a:r>
            <a:endParaRPr sz="2200" dirty="0">
              <a:latin typeface="Times New Roman"/>
              <a:cs typeface="Times New Roman"/>
            </a:endParaRPr>
          </a:p>
          <a:p>
            <a:pPr lvl="1">
              <a:spcBef>
                <a:spcPts val="635"/>
              </a:spcBef>
              <a:buFont typeface="Arial"/>
              <a:buChar char="–"/>
            </a:pPr>
            <a:endParaRPr sz="2200" dirty="0">
              <a:latin typeface="Times New Roman"/>
              <a:cs typeface="Times New Roman"/>
            </a:endParaRPr>
          </a:p>
          <a:p>
            <a:pPr marL="354965" indent="-342265"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200" spc="-10" dirty="0">
                <a:latin typeface="Times New Roman"/>
                <a:cs typeface="Times New Roman"/>
              </a:rPr>
              <a:t>Applications: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260"/>
              </a:spcBef>
              <a:buFont typeface="Arial"/>
              <a:buChar char="–"/>
              <a:tabLst>
                <a:tab pos="755015" algn="l"/>
              </a:tabLst>
            </a:pPr>
            <a:r>
              <a:rPr sz="2200" dirty="0">
                <a:latin typeface="Times New Roman"/>
                <a:cs typeface="Times New Roman"/>
              </a:rPr>
              <a:t>address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book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265"/>
              </a:spcBef>
              <a:buFont typeface="Arial"/>
              <a:buChar char="–"/>
              <a:tabLst>
                <a:tab pos="755015" algn="l"/>
              </a:tabLst>
            </a:pPr>
            <a:r>
              <a:rPr sz="2200" spc="-10" dirty="0">
                <a:latin typeface="Times New Roman"/>
                <a:cs typeface="Times New Roman"/>
              </a:rPr>
              <a:t>word-</a:t>
            </a:r>
            <a:r>
              <a:rPr sz="2200" dirty="0">
                <a:latin typeface="Times New Roman"/>
                <a:cs typeface="Times New Roman"/>
              </a:rPr>
              <a:t>definition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pairs</a:t>
            </a:r>
            <a:endParaRPr sz="2200" dirty="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ts val="2400"/>
              </a:lnSpc>
              <a:spcBef>
                <a:spcPts val="520"/>
              </a:spcBef>
              <a:buFont typeface="Arial"/>
              <a:buChar char="–"/>
              <a:tabLst>
                <a:tab pos="755650" algn="l"/>
              </a:tabLst>
            </a:pPr>
            <a:r>
              <a:rPr sz="2200" dirty="0">
                <a:latin typeface="Times New Roman"/>
                <a:cs typeface="Times New Roman"/>
              </a:rPr>
              <a:t>mapping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host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names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internet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addresses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(e.g.,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  <a:hlinkClick r:id="rId2"/>
              </a:rPr>
              <a:t>www.cs16.net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to </a:t>
            </a:r>
            <a:r>
              <a:rPr sz="2200" spc="-10" dirty="0">
                <a:latin typeface="Times New Roman"/>
                <a:cs typeface="Times New Roman"/>
              </a:rPr>
              <a:t>128.148.34.101)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852" y="494405"/>
            <a:ext cx="11557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7860">
              <a:spcBef>
                <a:spcPts val="100"/>
              </a:spcBef>
            </a:pPr>
            <a:r>
              <a:rPr sz="4000" spc="-20" dirty="0"/>
              <a:t>Open</a:t>
            </a:r>
            <a:r>
              <a:rPr sz="4000" spc="-260" dirty="0"/>
              <a:t> </a:t>
            </a:r>
            <a:r>
              <a:rPr sz="4000" dirty="0"/>
              <a:t>Addressing:</a:t>
            </a:r>
            <a:r>
              <a:rPr sz="4000" spc="-145" dirty="0"/>
              <a:t> </a:t>
            </a:r>
            <a:r>
              <a:rPr sz="4000" dirty="0"/>
              <a:t>Linear</a:t>
            </a:r>
            <a:r>
              <a:rPr sz="4000" spc="-95" dirty="0"/>
              <a:t> </a:t>
            </a:r>
            <a:r>
              <a:rPr sz="4000" spc="-10" dirty="0"/>
              <a:t>Probing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059941" y="1180083"/>
            <a:ext cx="7990205" cy="3048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927100" algn="l"/>
                <a:tab pos="3843654" algn="l"/>
              </a:tabLst>
            </a:pPr>
            <a:r>
              <a:rPr sz="2200" dirty="0">
                <a:latin typeface="Times New Roman"/>
                <a:cs typeface="Times New Roman"/>
              </a:rPr>
              <a:t>Placing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colliding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item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next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(circularly)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available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table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cell 	</a:t>
            </a:r>
            <a:r>
              <a:rPr sz="2200" dirty="0">
                <a:latin typeface="Times New Roman"/>
                <a:cs typeface="Times New Roman"/>
              </a:rPr>
              <a:t>try</a:t>
            </a:r>
            <a:r>
              <a:rPr sz="2200" spc="39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A[(</a:t>
            </a:r>
            <a:r>
              <a:rPr sz="2200" b="1" i="1" dirty="0">
                <a:solidFill>
                  <a:srgbClr val="C0504D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(</a:t>
            </a:r>
            <a:r>
              <a:rPr sz="2200" b="1" i="1" dirty="0">
                <a:solidFill>
                  <a:srgbClr val="C0504D"/>
                </a:solidFill>
                <a:latin typeface="Times New Roman"/>
                <a:cs typeface="Times New Roman"/>
              </a:rPr>
              <a:t>k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)</a:t>
            </a:r>
            <a:r>
              <a:rPr sz="2200" spc="-1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+</a:t>
            </a:r>
            <a:r>
              <a:rPr sz="2200" spc="-2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C0504D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)</a:t>
            </a:r>
            <a:r>
              <a:rPr sz="2200" spc="-1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mod</a:t>
            </a:r>
            <a:r>
              <a:rPr sz="2200" spc="-2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b="1" i="1" spc="-25" dirty="0">
                <a:solidFill>
                  <a:srgbClr val="C0504D"/>
                </a:solidFill>
                <a:latin typeface="Times New Roman"/>
                <a:cs typeface="Times New Roman"/>
              </a:rPr>
              <a:t>N</a:t>
            </a:r>
            <a:r>
              <a:rPr sz="2200" spc="-25" dirty="0">
                <a:solidFill>
                  <a:srgbClr val="C0504D"/>
                </a:solidFill>
                <a:latin typeface="Times New Roman"/>
                <a:cs typeface="Times New Roman"/>
              </a:rPr>
              <a:t>]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	for</a:t>
            </a:r>
            <a:r>
              <a:rPr sz="2200" spc="-1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C0504D"/>
                </a:solidFill>
                <a:latin typeface="Times New Roman"/>
                <a:cs typeface="Times New Roman"/>
              </a:rPr>
              <a:t>i</a:t>
            </a:r>
            <a:r>
              <a:rPr sz="2200" b="1" i="1" spc="-1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=</a:t>
            </a:r>
            <a:r>
              <a:rPr sz="2200" spc="-1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C0504D"/>
                </a:solidFill>
                <a:latin typeface="Times New Roman"/>
                <a:cs typeface="Times New Roman"/>
              </a:rPr>
              <a:t>0,1,2,…</a:t>
            </a:r>
            <a:endParaRPr sz="2200" dirty="0">
              <a:latin typeface="Times New Roman"/>
              <a:cs typeface="Times New Roman"/>
            </a:endParaRPr>
          </a:p>
          <a:p>
            <a:pPr marL="355600" marR="66675" indent="-342900">
              <a:lnSpc>
                <a:spcPts val="23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Colliding</a:t>
            </a:r>
            <a:r>
              <a:rPr sz="2200" spc="-5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items</a:t>
            </a:r>
            <a:r>
              <a:rPr sz="2200" spc="-5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cluster</a:t>
            </a:r>
            <a:r>
              <a:rPr sz="2200" spc="-4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together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causing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future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collisions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cause</a:t>
            </a:r>
            <a:r>
              <a:rPr sz="2200" spc="-50" dirty="0">
                <a:latin typeface="Times New Roman"/>
                <a:cs typeface="Times New Roman"/>
              </a:rPr>
              <a:t> a </a:t>
            </a:r>
            <a:r>
              <a:rPr sz="2200" dirty="0">
                <a:latin typeface="Times New Roman"/>
                <a:cs typeface="Times New Roman"/>
              </a:rPr>
              <a:t>longer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sequence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probes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(searches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next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available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cell)</a:t>
            </a: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905"/>
              </a:spcBef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354965" indent="-342265"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200" spc="-10" dirty="0">
                <a:latin typeface="Times New Roman"/>
                <a:cs typeface="Times New Roman"/>
              </a:rPr>
              <a:t>Example: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550"/>
              </a:spcBef>
              <a:buFont typeface="Arial"/>
              <a:buChar char="–"/>
              <a:tabLst>
                <a:tab pos="755015" algn="l"/>
              </a:tabLst>
            </a:pPr>
            <a:r>
              <a:rPr sz="2200" b="1" i="1" dirty="0">
                <a:latin typeface="Times New Roman"/>
                <a:cs typeface="Times New Roman"/>
              </a:rPr>
              <a:t>h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b="1" i="1" dirty="0">
                <a:latin typeface="Times New Roman"/>
                <a:cs typeface="Times New Roman"/>
              </a:rPr>
              <a:t>x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x</a:t>
            </a:r>
            <a:r>
              <a:rPr sz="2200" b="1" i="1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13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550"/>
              </a:spcBef>
              <a:buFont typeface="Arial"/>
              <a:buChar char="–"/>
              <a:tabLst>
                <a:tab pos="755015" algn="l"/>
              </a:tabLst>
            </a:pPr>
            <a:r>
              <a:rPr sz="2200" dirty="0">
                <a:latin typeface="Times New Roman"/>
                <a:cs typeface="Times New Roman"/>
              </a:rPr>
              <a:t>Insert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keys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18,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41,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22,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44,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59,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32,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31,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73,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order</a:t>
            </a:r>
            <a:endParaRPr sz="22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24028" y="4257675"/>
          <a:ext cx="4655811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757522" y="4552766"/>
            <a:ext cx="443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66395" algn="l"/>
                <a:tab pos="720725" algn="l"/>
                <a:tab pos="1075055" algn="l"/>
                <a:tab pos="1429385" algn="l"/>
                <a:tab pos="1783080" algn="l"/>
                <a:tab pos="2137410" algn="l"/>
                <a:tab pos="2491740" algn="l"/>
                <a:tab pos="2846070" algn="l"/>
                <a:tab pos="3199765" algn="l"/>
                <a:tab pos="3486785" algn="l"/>
                <a:tab pos="4195445" algn="l"/>
              </a:tabLst>
            </a:pPr>
            <a:r>
              <a:rPr spc="-50" dirty="0">
                <a:latin typeface="Times New Roman"/>
                <a:cs typeface="Times New Roman"/>
              </a:rPr>
              <a:t>0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1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2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3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4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5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6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7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8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9</a:t>
            </a:r>
            <a:r>
              <a:rPr dirty="0">
                <a:latin typeface="Times New Roman"/>
                <a:cs typeface="Times New Roman"/>
              </a:rPr>
              <a:t>	10</a:t>
            </a:r>
            <a:r>
              <a:rPr spc="40" dirty="0">
                <a:latin typeface="Times New Roman"/>
                <a:cs typeface="Times New Roman"/>
              </a:rPr>
              <a:t>  </a:t>
            </a:r>
            <a:r>
              <a:rPr spc="-25" dirty="0">
                <a:latin typeface="Times New Roman"/>
                <a:cs typeface="Times New Roman"/>
              </a:rPr>
              <a:t>11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Times New Roman"/>
                <a:cs typeface="Times New Roman"/>
              </a:rPr>
              <a:t>12</a:t>
            </a:r>
            <a:endParaRPr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624028" y="5476875"/>
          <a:ext cx="4655811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41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59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32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31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73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757522" y="5776679"/>
            <a:ext cx="443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66395" algn="l"/>
                <a:tab pos="720725" algn="l"/>
                <a:tab pos="1075055" algn="l"/>
                <a:tab pos="1429385" algn="l"/>
                <a:tab pos="1783080" algn="l"/>
                <a:tab pos="2137410" algn="l"/>
                <a:tab pos="2491740" algn="l"/>
                <a:tab pos="2846070" algn="l"/>
                <a:tab pos="3199765" algn="l"/>
                <a:tab pos="3486785" algn="l"/>
                <a:tab pos="4195445" algn="l"/>
              </a:tabLst>
            </a:pPr>
            <a:r>
              <a:rPr spc="-50" dirty="0">
                <a:latin typeface="Times New Roman"/>
                <a:cs typeface="Times New Roman"/>
              </a:rPr>
              <a:t>0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1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2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3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4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5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6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7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8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9</a:t>
            </a:r>
            <a:r>
              <a:rPr dirty="0">
                <a:latin typeface="Times New Roman"/>
                <a:cs typeface="Times New Roman"/>
              </a:rPr>
              <a:t>	10</a:t>
            </a:r>
            <a:r>
              <a:rPr spc="40" dirty="0">
                <a:latin typeface="Times New Roman"/>
                <a:cs typeface="Times New Roman"/>
              </a:rPr>
              <a:t>  </a:t>
            </a:r>
            <a:r>
              <a:rPr spc="-25" dirty="0">
                <a:latin typeface="Times New Roman"/>
                <a:cs typeface="Times New Roman"/>
              </a:rPr>
              <a:t>11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Times New Roman"/>
                <a:cs typeface="Times New Roman"/>
              </a:rPr>
              <a:t>12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81048" y="4953000"/>
            <a:ext cx="358140" cy="304800"/>
          </a:xfrm>
          <a:custGeom>
            <a:avLst/>
            <a:gdLst/>
            <a:ahLst/>
            <a:cxnLst/>
            <a:rect l="l" t="t" r="r" b="b"/>
            <a:pathLst>
              <a:path w="358139" h="304800">
                <a:moveTo>
                  <a:pt x="0" y="228599"/>
                </a:moveTo>
                <a:lnTo>
                  <a:pt x="89479" y="228599"/>
                </a:lnTo>
                <a:lnTo>
                  <a:pt x="89479" y="0"/>
                </a:lnTo>
                <a:lnTo>
                  <a:pt x="268437" y="0"/>
                </a:lnTo>
                <a:lnTo>
                  <a:pt x="268437" y="228599"/>
                </a:lnTo>
                <a:lnTo>
                  <a:pt x="357916" y="228599"/>
                </a:lnTo>
                <a:lnTo>
                  <a:pt x="178958" y="304800"/>
                </a:lnTo>
                <a:lnTo>
                  <a:pt x="0" y="22859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23407" y="4211828"/>
            <a:ext cx="2124075" cy="223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i="1" dirty="0">
                <a:latin typeface="Times New Roman"/>
                <a:cs typeface="Times New Roman"/>
              </a:rPr>
              <a:t>h(18)</a:t>
            </a:r>
            <a:r>
              <a:rPr i="1" spc="-10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=</a:t>
            </a:r>
            <a:r>
              <a:rPr i="1"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18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13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=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R="5080" algn="r">
              <a:spcBef>
                <a:spcPts val="45"/>
              </a:spcBef>
            </a:pPr>
            <a:r>
              <a:rPr dirty="0">
                <a:latin typeface="Times New Roman"/>
                <a:cs typeface="Times New Roman"/>
              </a:rPr>
              <a:t>41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2</a:t>
            </a:r>
            <a:endParaRPr dirty="0">
              <a:latin typeface="Times New Roman"/>
              <a:cs typeface="Times New Roman"/>
            </a:endParaRPr>
          </a:p>
          <a:p>
            <a:pPr marL="775970">
              <a:lnSpc>
                <a:spcPts val="2125"/>
              </a:lnSpc>
              <a:spcBef>
                <a:spcPts val="50"/>
              </a:spcBef>
            </a:pPr>
            <a:r>
              <a:rPr dirty="0">
                <a:latin typeface="Times New Roman"/>
                <a:cs typeface="Times New Roman"/>
              </a:rPr>
              <a:t>22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9</a:t>
            </a:r>
            <a:endParaRPr dirty="0">
              <a:latin typeface="Times New Roman"/>
              <a:cs typeface="Times New Roman"/>
            </a:endParaRPr>
          </a:p>
          <a:p>
            <a:pPr marL="775970">
              <a:lnSpc>
                <a:spcPts val="2125"/>
              </a:lnSpc>
            </a:pPr>
            <a:r>
              <a:rPr dirty="0">
                <a:latin typeface="Times New Roman"/>
                <a:cs typeface="Times New Roman"/>
              </a:rPr>
              <a:t>44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775970">
              <a:lnSpc>
                <a:spcPts val="2125"/>
              </a:lnSpc>
              <a:spcBef>
                <a:spcPts val="50"/>
              </a:spcBef>
            </a:pPr>
            <a:r>
              <a:rPr dirty="0">
                <a:latin typeface="Times New Roman"/>
                <a:cs typeface="Times New Roman"/>
              </a:rPr>
              <a:t>59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7</a:t>
            </a:r>
            <a:endParaRPr dirty="0">
              <a:latin typeface="Times New Roman"/>
              <a:cs typeface="Times New Roman"/>
            </a:endParaRPr>
          </a:p>
          <a:p>
            <a:pPr marL="775970">
              <a:lnSpc>
                <a:spcPts val="2125"/>
              </a:lnSpc>
            </a:pPr>
            <a:r>
              <a:rPr dirty="0">
                <a:latin typeface="Times New Roman"/>
                <a:cs typeface="Times New Roman"/>
              </a:rPr>
              <a:t>32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6</a:t>
            </a:r>
            <a:endParaRPr dirty="0">
              <a:latin typeface="Times New Roman"/>
              <a:cs typeface="Times New Roman"/>
            </a:endParaRPr>
          </a:p>
          <a:p>
            <a:pPr marL="775970">
              <a:spcBef>
                <a:spcPts val="45"/>
              </a:spcBef>
            </a:pPr>
            <a:r>
              <a:rPr dirty="0">
                <a:latin typeface="Times New Roman"/>
                <a:cs typeface="Times New Roman"/>
              </a:rPr>
              <a:t>31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775970">
              <a:spcBef>
                <a:spcPts val="50"/>
              </a:spcBef>
            </a:pPr>
            <a:r>
              <a:rPr dirty="0">
                <a:latin typeface="Times New Roman"/>
                <a:cs typeface="Times New Roman"/>
              </a:rPr>
              <a:t>73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 13 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8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Dictionaries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Hash</a:t>
            </a:r>
            <a:r>
              <a:rPr spc="-50" dirty="0"/>
              <a:t> </a:t>
            </a:r>
            <a:r>
              <a:rPr spc="-10" dirty="0"/>
              <a:t>Tables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410"/>
              </a:lnSpc>
            </a:pPr>
            <a:fld id="{81D60167-4931-47E6-BA6A-407CBD079E47}" type="slidenum">
              <a:rPr spc="-25" dirty="0"/>
              <a:pPr marL="37465">
                <a:lnSpc>
                  <a:spcPts val="1410"/>
                </a:lnSpc>
              </a:pPr>
              <a:t>20</a:t>
            </a:fld>
            <a:endParaRPr spc="-25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8120AD1-6C0E-313B-F75A-BEE3F052F648}"/>
                  </a:ext>
                </a:extLst>
              </p14:cNvPr>
              <p14:cNvContentPartPr/>
              <p14:nvPr/>
            </p14:nvContentPartPr>
            <p14:xfrm>
              <a:off x="3532320" y="4866480"/>
              <a:ext cx="6840" cy="2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8120AD1-6C0E-313B-F75A-BEE3F052F6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6200" y="4860360"/>
                <a:ext cx="1908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B69376C-F0CD-E904-8F21-F6CC870925CE}"/>
                  </a:ext>
                </a:extLst>
              </p14:cNvPr>
              <p14:cNvContentPartPr/>
              <p14:nvPr/>
            </p14:nvContentPartPr>
            <p14:xfrm>
              <a:off x="4654080" y="6056640"/>
              <a:ext cx="1610640" cy="219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B69376C-F0CD-E904-8F21-F6CC870925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7960" y="6050520"/>
                <a:ext cx="16228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458532A-2627-655C-12C5-2187B5DBDF6A}"/>
                  </a:ext>
                </a:extLst>
              </p14:cNvPr>
              <p14:cNvContentPartPr/>
              <p14:nvPr/>
            </p14:nvContentPartPr>
            <p14:xfrm>
              <a:off x="6178680" y="6017040"/>
              <a:ext cx="102960" cy="129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458532A-2627-655C-12C5-2187B5DBDF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72560" y="6010920"/>
                <a:ext cx="115200" cy="14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2652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Dictionaries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Hash</a:t>
            </a:r>
            <a:r>
              <a:rPr spc="-50" dirty="0"/>
              <a:t> </a:t>
            </a:r>
            <a:r>
              <a:rPr spc="-10" dirty="0"/>
              <a:t>Tables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410"/>
              </a:lnSpc>
            </a:pPr>
            <a:fld id="{81D60167-4931-47E6-BA6A-407CBD079E47}" type="slidenum">
              <a:rPr spc="-25" dirty="0"/>
              <a:pPr marL="37465">
                <a:lnSpc>
                  <a:spcPts val="1410"/>
                </a:lnSpc>
              </a:pPr>
              <a:t>21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852" y="494404"/>
            <a:ext cx="11557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3940">
              <a:spcBef>
                <a:spcPts val="100"/>
              </a:spcBef>
            </a:pPr>
            <a:r>
              <a:rPr dirty="0"/>
              <a:t>Search</a:t>
            </a:r>
            <a:r>
              <a:rPr spc="-95" dirty="0"/>
              <a:t> </a:t>
            </a:r>
            <a:r>
              <a:rPr dirty="0"/>
              <a:t>with</a:t>
            </a:r>
            <a:r>
              <a:rPr spc="-90" dirty="0"/>
              <a:t> </a:t>
            </a:r>
            <a:r>
              <a:rPr dirty="0"/>
              <a:t>Linear</a:t>
            </a:r>
            <a:r>
              <a:rPr spc="-95" dirty="0"/>
              <a:t> </a:t>
            </a:r>
            <a:r>
              <a:rPr spc="-10" dirty="0"/>
              <a:t>Probing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1798" y="1439164"/>
            <a:ext cx="442087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sz="2200" dirty="0">
                <a:latin typeface="Times New Roman"/>
                <a:cs typeface="Times New Roman"/>
              </a:rPr>
              <a:t>Consider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hash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table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A</a:t>
            </a:r>
            <a:r>
              <a:rPr sz="2200" b="1" i="1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uses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linear probing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1798" y="2582164"/>
            <a:ext cx="17348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spc="-10" dirty="0">
                <a:solidFill>
                  <a:srgbClr val="1F497D"/>
                </a:solidFill>
                <a:latin typeface="Times New Roman"/>
                <a:cs typeface="Times New Roman"/>
              </a:rPr>
              <a:t>findElement</a:t>
            </a:r>
            <a:r>
              <a:rPr sz="2200" spc="-10" dirty="0">
                <a:latin typeface="Times New Roman"/>
                <a:cs typeface="Times New Roman"/>
              </a:rPr>
              <a:t>(</a:t>
            </a:r>
            <a:r>
              <a:rPr sz="2200" b="1" i="1" spc="-10" dirty="0">
                <a:latin typeface="Times New Roman"/>
                <a:cs typeface="Times New Roman"/>
              </a:rPr>
              <a:t>k</a:t>
            </a:r>
            <a:r>
              <a:rPr sz="2200" spc="-1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1799" y="2929635"/>
            <a:ext cx="4905375" cy="2733184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4965" indent="-342265">
              <a:spcBef>
                <a:spcPts val="555"/>
              </a:spcBef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Start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cell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b="1" i="1" spc="-20" dirty="0">
                <a:latin typeface="Times New Roman"/>
                <a:cs typeface="Times New Roman"/>
              </a:rPr>
              <a:t>h</a:t>
            </a:r>
            <a:r>
              <a:rPr sz="2200" spc="-20" dirty="0">
                <a:latin typeface="Times New Roman"/>
                <a:cs typeface="Times New Roman"/>
              </a:rPr>
              <a:t>(</a:t>
            </a:r>
            <a:r>
              <a:rPr sz="2200" b="1" i="1" spc="-20" dirty="0">
                <a:latin typeface="Times New Roman"/>
                <a:cs typeface="Times New Roman"/>
              </a:rPr>
              <a:t>k</a:t>
            </a:r>
            <a:r>
              <a:rPr sz="2200" spc="-20" dirty="0">
                <a:latin typeface="Times New Roman"/>
                <a:cs typeface="Times New Roman"/>
              </a:rPr>
              <a:t>)</a:t>
            </a:r>
            <a:endParaRPr sz="2200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2699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Check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consecutive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locations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until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of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following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occurs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455"/>
              </a:spcBef>
              <a:buFont typeface="Arial"/>
              <a:buChar char="–"/>
              <a:tabLst>
                <a:tab pos="755015" algn="l"/>
              </a:tabLst>
            </a:pP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item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key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k</a:t>
            </a:r>
            <a:r>
              <a:rPr sz="2200" b="1" i="1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B0F0"/>
                </a:solidFill>
                <a:latin typeface="Times New Roman"/>
                <a:cs typeface="Times New Roman"/>
              </a:rPr>
              <a:t>found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or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550"/>
              </a:spcBef>
              <a:buFont typeface="Arial"/>
              <a:buChar char="–"/>
              <a:tabLst>
                <a:tab pos="755015" algn="l"/>
              </a:tabLst>
            </a:pP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empty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cell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found,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or</a:t>
            </a:r>
            <a:endParaRPr sz="2200" dirty="0">
              <a:latin typeface="Times New Roman"/>
              <a:cs typeface="Times New Roman"/>
            </a:endParaRPr>
          </a:p>
          <a:p>
            <a:pPr marL="755650" marR="452120" lvl="1" indent="-285750">
              <a:lnSpc>
                <a:spcPts val="2620"/>
              </a:lnSpc>
              <a:spcBef>
                <a:spcPts val="660"/>
              </a:spcBef>
              <a:buFont typeface="Arial"/>
              <a:buChar char="–"/>
              <a:tabLst>
                <a:tab pos="755650" algn="l"/>
              </a:tabLst>
            </a:pPr>
            <a:r>
              <a:rPr sz="2200" b="1" i="1" dirty="0">
                <a:latin typeface="Times New Roman"/>
                <a:cs typeface="Times New Roman"/>
              </a:rPr>
              <a:t>N</a:t>
            </a:r>
            <a:r>
              <a:rPr sz="2200" b="1" i="1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cells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have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been</a:t>
            </a:r>
            <a:r>
              <a:rPr sz="2200" spc="-10" dirty="0">
                <a:latin typeface="Times New Roman"/>
                <a:cs typeface="Times New Roman"/>
              </a:rPr>
              <a:t> unsuccessfully probed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7411" y="1498786"/>
            <a:ext cx="3393440" cy="4307840"/>
          </a:xfrm>
          <a:prstGeom prst="rect">
            <a:avLst/>
          </a:prstGeom>
          <a:ln w="9525">
            <a:solidFill>
              <a:srgbClr val="7F7F7F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0805">
              <a:spcBef>
                <a:spcPts val="55"/>
              </a:spcBef>
            </a:pPr>
            <a:r>
              <a:rPr b="1" dirty="0">
                <a:latin typeface="Times New Roman"/>
                <a:cs typeface="Times New Roman"/>
              </a:rPr>
              <a:t>Algorithm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i="1" spc="-10" dirty="0">
                <a:solidFill>
                  <a:srgbClr val="1F497D"/>
                </a:solidFill>
                <a:latin typeface="Times New Roman"/>
                <a:cs typeface="Times New Roman"/>
              </a:rPr>
              <a:t>findElement</a:t>
            </a:r>
            <a:r>
              <a:rPr spc="-10" dirty="0">
                <a:solidFill>
                  <a:srgbClr val="1F497D"/>
                </a:solidFill>
                <a:latin typeface="Times New Roman"/>
                <a:cs typeface="Times New Roman"/>
              </a:rPr>
              <a:t>(</a:t>
            </a:r>
            <a:r>
              <a:rPr b="1" i="1" spc="-10" dirty="0">
                <a:solidFill>
                  <a:srgbClr val="1F497D"/>
                </a:solidFill>
                <a:latin typeface="Times New Roman"/>
                <a:cs typeface="Times New Roman"/>
              </a:rPr>
              <a:t>k</a:t>
            </a:r>
            <a:r>
              <a:rPr spc="-10" dirty="0">
                <a:solidFill>
                  <a:srgbClr val="1F497D"/>
                </a:solidFill>
                <a:latin typeface="Times New Roman"/>
                <a:cs typeface="Times New Roman"/>
              </a:rPr>
              <a:t>)</a:t>
            </a:r>
            <a:endParaRPr dirty="0">
              <a:latin typeface="Times New Roman"/>
              <a:cs typeface="Times New Roman"/>
            </a:endParaRPr>
          </a:p>
          <a:p>
            <a:pPr marL="376555" marR="2211070">
              <a:lnSpc>
                <a:spcPct val="111100"/>
              </a:lnSpc>
            </a:pPr>
            <a:r>
              <a:rPr b="1" i="1" dirty="0" err="1">
                <a:solidFill>
                  <a:srgbClr val="C0504D"/>
                </a:solidFill>
                <a:latin typeface="Times New Roman"/>
                <a:cs typeface="Times New Roman"/>
              </a:rPr>
              <a:t>i</a:t>
            </a:r>
            <a:r>
              <a:rPr b="1" i="1" spc="-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lang="en-US" b="1" i="1" spc="-5" dirty="0">
                <a:solidFill>
                  <a:srgbClr val="C0504D"/>
                </a:solidFill>
                <a:latin typeface="Times New Roman"/>
                <a:cs typeface="Times New Roman"/>
                <a:sym typeface="Symbol" panose="05050102010706020507" pitchFamily="18" charset="2"/>
              </a:rPr>
              <a:t> </a:t>
            </a:r>
            <a:r>
              <a:rPr b="1" i="1" spc="-20" dirty="0">
                <a:solidFill>
                  <a:srgbClr val="C0504D"/>
                </a:solidFill>
                <a:latin typeface="Times New Roman"/>
                <a:cs typeface="Times New Roman"/>
              </a:rPr>
              <a:t>h</a:t>
            </a:r>
            <a:r>
              <a:rPr spc="-20" dirty="0">
                <a:solidFill>
                  <a:srgbClr val="C0504D"/>
                </a:solidFill>
                <a:latin typeface="Times New Roman"/>
                <a:cs typeface="Times New Roman"/>
              </a:rPr>
              <a:t>(</a:t>
            </a:r>
            <a:r>
              <a:rPr b="1" i="1" spc="-20" dirty="0">
                <a:solidFill>
                  <a:srgbClr val="C0504D"/>
                </a:solidFill>
                <a:latin typeface="Times New Roman"/>
                <a:cs typeface="Times New Roman"/>
              </a:rPr>
              <a:t>k</a:t>
            </a:r>
            <a:r>
              <a:rPr spc="-20" dirty="0">
                <a:solidFill>
                  <a:srgbClr val="C0504D"/>
                </a:solidFill>
                <a:latin typeface="Times New Roman"/>
                <a:cs typeface="Times New Roman"/>
              </a:rPr>
              <a:t>) </a:t>
            </a:r>
            <a:r>
              <a:rPr b="1" i="1" dirty="0">
                <a:solidFill>
                  <a:srgbClr val="C0504D"/>
                </a:solidFill>
                <a:latin typeface="Times New Roman"/>
                <a:cs typeface="Times New Roman"/>
              </a:rPr>
              <a:t>p </a:t>
            </a:r>
            <a:r>
              <a:rPr lang="en-US" b="1" i="1" spc="-5" dirty="0">
                <a:solidFill>
                  <a:srgbClr val="C0504D"/>
                </a:solidFill>
                <a:latin typeface="Times New Roman"/>
                <a:cs typeface="Times New Roman"/>
                <a:sym typeface="Symbol" panose="05050102010706020507" pitchFamily="18" charset="2"/>
              </a:rPr>
              <a:t></a:t>
            </a:r>
            <a:r>
              <a:rPr spc="-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C0504D"/>
                </a:solidFill>
                <a:latin typeface="Times New Roman"/>
                <a:cs typeface="Times New Roman"/>
              </a:rPr>
              <a:t>0 </a:t>
            </a:r>
            <a:r>
              <a:rPr b="1" spc="-10" dirty="0">
                <a:latin typeface="Times New Roman"/>
                <a:cs typeface="Times New Roman"/>
              </a:rPr>
              <a:t>repeat</a:t>
            </a:r>
            <a:endParaRPr dirty="0">
              <a:latin typeface="Times New Roman"/>
              <a:cs typeface="Times New Roman"/>
            </a:endParaRPr>
          </a:p>
          <a:p>
            <a:pPr marL="662305">
              <a:spcBef>
                <a:spcPts val="140"/>
              </a:spcBef>
            </a:pPr>
            <a:r>
              <a:rPr b="1" i="1" dirty="0">
                <a:solidFill>
                  <a:srgbClr val="C0504D"/>
                </a:solidFill>
                <a:latin typeface="Times New Roman"/>
                <a:cs typeface="Times New Roman"/>
              </a:rPr>
              <a:t>c</a:t>
            </a:r>
            <a:r>
              <a:rPr b="1" i="1" spc="-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lang="en-US" b="1" i="1" spc="-5" dirty="0">
                <a:solidFill>
                  <a:srgbClr val="C0504D"/>
                </a:solidFill>
                <a:latin typeface="Times New Roman"/>
                <a:cs typeface="Times New Roman"/>
                <a:sym typeface="Symbol" panose="05050102010706020507" pitchFamily="18" charset="2"/>
              </a:rPr>
              <a:t></a:t>
            </a:r>
            <a:r>
              <a:rPr spc="-7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b="1" i="1" spc="-20" dirty="0">
                <a:solidFill>
                  <a:srgbClr val="C0504D"/>
                </a:solidFill>
                <a:latin typeface="Times New Roman"/>
                <a:cs typeface="Times New Roman"/>
              </a:rPr>
              <a:t>A</a:t>
            </a:r>
            <a:r>
              <a:rPr spc="-20" dirty="0">
                <a:solidFill>
                  <a:srgbClr val="C0504D"/>
                </a:solidFill>
                <a:latin typeface="Times New Roman"/>
                <a:cs typeface="Times New Roman"/>
              </a:rPr>
              <a:t>[</a:t>
            </a:r>
            <a:r>
              <a:rPr b="1" i="1" spc="-20" dirty="0">
                <a:solidFill>
                  <a:srgbClr val="C0504D"/>
                </a:solidFill>
                <a:latin typeface="Times New Roman"/>
                <a:cs typeface="Times New Roman"/>
              </a:rPr>
              <a:t>i</a:t>
            </a:r>
            <a:r>
              <a:rPr spc="-20" dirty="0">
                <a:solidFill>
                  <a:srgbClr val="C0504D"/>
                </a:solidFill>
                <a:latin typeface="Times New Roman"/>
                <a:cs typeface="Times New Roman"/>
              </a:rPr>
              <a:t>]</a:t>
            </a:r>
            <a:endParaRPr dirty="0">
              <a:latin typeface="Times New Roman"/>
              <a:cs typeface="Times New Roman"/>
            </a:endParaRPr>
          </a:p>
          <a:p>
            <a:pPr marL="662305">
              <a:spcBef>
                <a:spcPts val="240"/>
              </a:spcBef>
            </a:pPr>
            <a:r>
              <a:rPr b="1" dirty="0">
                <a:latin typeface="Times New Roman"/>
                <a:cs typeface="Times New Roman"/>
              </a:rPr>
              <a:t>if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C0504D"/>
                </a:solidFill>
                <a:latin typeface="Times New Roman"/>
                <a:cs typeface="Times New Roman"/>
              </a:rPr>
              <a:t>c</a:t>
            </a:r>
            <a:r>
              <a:rPr b="1" i="1" spc="-1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504D"/>
                </a:solidFill>
                <a:latin typeface="Symbol"/>
                <a:cs typeface="Symbol"/>
              </a:rPr>
              <a:t></a:t>
            </a:r>
            <a:r>
              <a:rPr spc="-1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pc="525" dirty="0">
                <a:solidFill>
                  <a:srgbClr val="C0504D"/>
                </a:solidFill>
                <a:latin typeface="Symbol"/>
                <a:cs typeface="Symbol"/>
              </a:rPr>
              <a:t></a:t>
            </a:r>
            <a:r>
              <a:rPr lang="en-US" spc="525" dirty="0">
                <a:solidFill>
                  <a:srgbClr val="C0504D"/>
                </a:solidFill>
                <a:latin typeface="Symbol"/>
                <a:cs typeface="Symbol"/>
              </a:rPr>
              <a:t> </a:t>
            </a:r>
            <a:endParaRPr dirty="0">
              <a:latin typeface="Symbol"/>
              <a:cs typeface="Symbol"/>
            </a:endParaRPr>
          </a:p>
          <a:p>
            <a:pPr marL="948055">
              <a:spcBef>
                <a:spcPts val="240"/>
              </a:spcBef>
            </a:pPr>
            <a:r>
              <a:rPr b="1" dirty="0">
                <a:latin typeface="Times New Roman"/>
                <a:cs typeface="Times New Roman"/>
              </a:rPr>
              <a:t>return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i="1" spc="-10" dirty="0">
                <a:solidFill>
                  <a:srgbClr val="C0504D"/>
                </a:solidFill>
                <a:latin typeface="Times New Roman"/>
                <a:cs typeface="Times New Roman"/>
              </a:rPr>
              <a:t>NO_SUCH_KEY</a:t>
            </a:r>
            <a:endParaRPr dirty="0">
              <a:latin typeface="Times New Roman"/>
              <a:cs typeface="Times New Roman"/>
            </a:endParaRPr>
          </a:p>
          <a:p>
            <a:pPr marL="719455">
              <a:spcBef>
                <a:spcPts val="240"/>
              </a:spcBef>
            </a:pPr>
            <a:r>
              <a:rPr b="1" dirty="0">
                <a:latin typeface="Times New Roman"/>
                <a:cs typeface="Times New Roman"/>
              </a:rPr>
              <a:t>else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if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C0504D"/>
                </a:solidFill>
                <a:latin typeface="Times New Roman"/>
                <a:cs typeface="Times New Roman"/>
              </a:rPr>
              <a:t>c.key</a:t>
            </a:r>
            <a:r>
              <a:rPr b="1" i="1" spc="-2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504D"/>
                </a:solidFill>
                <a:latin typeface="Times New Roman"/>
                <a:cs typeface="Times New Roman"/>
              </a:rPr>
              <a:t>()</a:t>
            </a:r>
            <a:r>
              <a:rPr spc="-1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504D"/>
                </a:solidFill>
                <a:latin typeface="Symbol"/>
                <a:cs typeface="Symbol"/>
              </a:rPr>
              <a:t></a:t>
            </a:r>
            <a:r>
              <a:rPr spc="-2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b="1" i="1" spc="-50" dirty="0">
                <a:solidFill>
                  <a:srgbClr val="C0504D"/>
                </a:solidFill>
                <a:latin typeface="Times New Roman"/>
                <a:cs typeface="Times New Roman"/>
              </a:rPr>
              <a:t>k</a:t>
            </a:r>
            <a:endParaRPr dirty="0">
              <a:latin typeface="Times New Roman"/>
              <a:cs typeface="Times New Roman"/>
            </a:endParaRPr>
          </a:p>
          <a:p>
            <a:pPr marL="948055">
              <a:spcBef>
                <a:spcPts val="145"/>
              </a:spcBef>
            </a:pPr>
            <a:r>
              <a:rPr b="1" dirty="0">
                <a:latin typeface="Times New Roman"/>
                <a:cs typeface="Times New Roman"/>
              </a:rPr>
              <a:t>return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i="1" spc="-10" dirty="0">
                <a:solidFill>
                  <a:srgbClr val="C0504D"/>
                </a:solidFill>
                <a:latin typeface="Times New Roman"/>
                <a:cs typeface="Times New Roman"/>
              </a:rPr>
              <a:t>c.element</a:t>
            </a:r>
            <a:r>
              <a:rPr spc="-10" dirty="0">
                <a:solidFill>
                  <a:srgbClr val="C0504D"/>
                </a:solidFill>
                <a:latin typeface="Times New Roman"/>
                <a:cs typeface="Times New Roman"/>
              </a:rPr>
              <a:t>()</a:t>
            </a:r>
            <a:endParaRPr dirty="0">
              <a:latin typeface="Times New Roman"/>
              <a:cs typeface="Times New Roman"/>
            </a:endParaRPr>
          </a:p>
          <a:p>
            <a:pPr marL="662305">
              <a:spcBef>
                <a:spcPts val="240"/>
              </a:spcBef>
            </a:pPr>
            <a:r>
              <a:rPr b="1" spc="-20" dirty="0">
                <a:latin typeface="Times New Roman"/>
                <a:cs typeface="Times New Roman"/>
              </a:rPr>
              <a:t>else</a:t>
            </a:r>
            <a:endParaRPr dirty="0">
              <a:latin typeface="Times New Roman"/>
              <a:cs typeface="Times New Roman"/>
            </a:endParaRPr>
          </a:p>
          <a:p>
            <a:pPr marL="948055" marR="777875">
              <a:lnSpc>
                <a:spcPct val="111100"/>
              </a:lnSpc>
            </a:pPr>
            <a:r>
              <a:rPr b="1" i="1" dirty="0" err="1">
                <a:solidFill>
                  <a:srgbClr val="C0504D"/>
                </a:solidFill>
                <a:latin typeface="Times New Roman"/>
                <a:cs typeface="Times New Roman"/>
              </a:rPr>
              <a:t>i</a:t>
            </a:r>
            <a:r>
              <a:rPr b="1" i="1" spc="-1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lang="en-US" b="1" i="1" spc="-5" dirty="0">
                <a:solidFill>
                  <a:srgbClr val="C0504D"/>
                </a:solidFill>
                <a:latin typeface="Times New Roman"/>
                <a:cs typeface="Times New Roman"/>
                <a:sym typeface="Symbol" panose="05050102010706020507" pitchFamily="18" charset="2"/>
              </a:rPr>
              <a:t></a:t>
            </a:r>
            <a:r>
              <a:rPr spc="-1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504D"/>
                </a:solidFill>
                <a:latin typeface="Times New Roman"/>
                <a:cs typeface="Times New Roman"/>
              </a:rPr>
              <a:t>(</a:t>
            </a:r>
            <a:r>
              <a:rPr b="1" i="1" dirty="0">
                <a:solidFill>
                  <a:srgbClr val="C0504D"/>
                </a:solidFill>
                <a:latin typeface="Times New Roman"/>
                <a:cs typeface="Times New Roman"/>
              </a:rPr>
              <a:t>i</a:t>
            </a:r>
            <a:r>
              <a:rPr b="1" i="1" spc="-1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504D"/>
                </a:solidFill>
                <a:latin typeface="Symbol"/>
                <a:cs typeface="Symbol"/>
              </a:rPr>
              <a:t></a:t>
            </a:r>
            <a:r>
              <a:rPr spc="-1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504D"/>
                </a:solidFill>
                <a:latin typeface="Times New Roman"/>
                <a:cs typeface="Times New Roman"/>
              </a:rPr>
              <a:t>1)</a:t>
            </a:r>
            <a:r>
              <a:rPr spc="-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504D"/>
                </a:solidFill>
                <a:latin typeface="Times New Roman"/>
                <a:cs typeface="Times New Roman"/>
              </a:rPr>
              <a:t>mod </a:t>
            </a:r>
            <a:r>
              <a:rPr b="1" i="1" spc="-50" dirty="0">
                <a:solidFill>
                  <a:srgbClr val="C0504D"/>
                </a:solidFill>
                <a:latin typeface="Times New Roman"/>
                <a:cs typeface="Times New Roman"/>
              </a:rPr>
              <a:t>N </a:t>
            </a:r>
            <a:r>
              <a:rPr b="1" i="1" dirty="0">
                <a:solidFill>
                  <a:srgbClr val="C0504D"/>
                </a:solidFill>
                <a:latin typeface="Times New Roman"/>
                <a:cs typeface="Times New Roman"/>
              </a:rPr>
              <a:t>p </a:t>
            </a:r>
            <a:r>
              <a:rPr lang="en-US" b="1" i="1" spc="-5" dirty="0">
                <a:solidFill>
                  <a:srgbClr val="C0504D"/>
                </a:solidFill>
                <a:latin typeface="Times New Roman"/>
                <a:cs typeface="Times New Roman"/>
                <a:sym typeface="Symbol" panose="05050102010706020507" pitchFamily="18" charset="2"/>
              </a:rPr>
              <a:t></a:t>
            </a:r>
            <a:r>
              <a:rPr spc="-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C0504D"/>
                </a:solidFill>
                <a:latin typeface="Times New Roman"/>
                <a:cs typeface="Times New Roman"/>
              </a:rPr>
              <a:t>p </a:t>
            </a:r>
            <a:r>
              <a:rPr dirty="0">
                <a:solidFill>
                  <a:srgbClr val="C0504D"/>
                </a:solidFill>
                <a:latin typeface="Symbol"/>
                <a:cs typeface="Symbol"/>
              </a:rPr>
              <a:t></a:t>
            </a:r>
            <a:r>
              <a:rPr spc="-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pc="-50" dirty="0">
                <a:solidFill>
                  <a:srgbClr val="C0504D"/>
                </a:solidFill>
                <a:latin typeface="Times New Roman"/>
                <a:cs typeface="Times New Roman"/>
              </a:rPr>
              <a:t>1</a:t>
            </a:r>
            <a:endParaRPr dirty="0">
              <a:latin typeface="Times New Roman"/>
              <a:cs typeface="Times New Roman"/>
            </a:endParaRPr>
          </a:p>
          <a:p>
            <a:pPr marL="376555">
              <a:spcBef>
                <a:spcPts val="145"/>
              </a:spcBef>
              <a:tabLst>
                <a:tab pos="1005205" algn="l"/>
              </a:tabLst>
            </a:pPr>
            <a:r>
              <a:rPr b="1" spc="-10" dirty="0">
                <a:latin typeface="Times New Roman"/>
                <a:cs typeface="Times New Roman"/>
              </a:rPr>
              <a:t>until</a:t>
            </a:r>
            <a:r>
              <a:rPr b="1" dirty="0">
                <a:latin typeface="Times New Roman"/>
                <a:cs typeface="Times New Roman"/>
              </a:rPr>
              <a:t>	</a:t>
            </a:r>
            <a:r>
              <a:rPr b="1" i="1" dirty="0">
                <a:solidFill>
                  <a:srgbClr val="C0504D"/>
                </a:solidFill>
                <a:latin typeface="Times New Roman"/>
                <a:cs typeface="Times New Roman"/>
              </a:rPr>
              <a:t>p</a:t>
            </a:r>
            <a:r>
              <a:rPr b="1" i="1" spc="-1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504D"/>
                </a:solidFill>
                <a:latin typeface="Symbol"/>
                <a:cs typeface="Symbol"/>
              </a:rPr>
              <a:t></a:t>
            </a:r>
            <a:r>
              <a:rPr spc="-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b="1" i="1" spc="-50" dirty="0">
                <a:solidFill>
                  <a:srgbClr val="C0504D"/>
                </a:solidFill>
                <a:latin typeface="Times New Roman"/>
                <a:cs typeface="Times New Roman"/>
              </a:rPr>
              <a:t>N</a:t>
            </a:r>
            <a:endParaRPr dirty="0">
              <a:latin typeface="Times New Roman"/>
              <a:cs typeface="Times New Roman"/>
            </a:endParaRPr>
          </a:p>
          <a:p>
            <a:pPr marL="376555">
              <a:spcBef>
                <a:spcPts val="240"/>
              </a:spcBef>
            </a:pPr>
            <a:r>
              <a:rPr b="1" dirty="0">
                <a:latin typeface="Times New Roman"/>
                <a:cs typeface="Times New Roman"/>
              </a:rPr>
              <a:t>return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i="1" spc="-10" dirty="0">
                <a:solidFill>
                  <a:srgbClr val="C0504D"/>
                </a:solidFill>
                <a:latin typeface="Times New Roman"/>
                <a:cs typeface="Times New Roman"/>
              </a:rPr>
              <a:t>NO_SUCH_KEY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C7637-B753-9BC7-6E96-1516CD0326DB}"/>
              </a:ext>
            </a:extLst>
          </p:cNvPr>
          <p:cNvSpPr txBox="1"/>
          <p:nvPr/>
        </p:nvSpPr>
        <p:spPr>
          <a:xfrm>
            <a:off x="8458200" y="297180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//Empty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DF61FC-41B2-EA66-B557-D08171D954F7}"/>
              </a:ext>
            </a:extLst>
          </p:cNvPr>
          <p:cNvSpPr txBox="1"/>
          <p:nvPr/>
        </p:nvSpPr>
        <p:spPr>
          <a:xfrm>
            <a:off x="9753600" y="5399069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//Unsuccessful and the table is full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Dictionaries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Hash</a:t>
            </a:r>
            <a:r>
              <a:rPr spc="-50" dirty="0"/>
              <a:t> </a:t>
            </a:r>
            <a:r>
              <a:rPr spc="-10" dirty="0"/>
              <a:t>Tables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410"/>
              </a:lnSpc>
            </a:pPr>
            <a:fld id="{81D60167-4931-47E6-BA6A-407CBD079E47}" type="slidenum">
              <a:rPr spc="-25" dirty="0"/>
              <a:pPr marL="37465">
                <a:lnSpc>
                  <a:spcPts val="1410"/>
                </a:lnSpc>
              </a:pPr>
              <a:t>22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1915" y="366268"/>
            <a:ext cx="7809230" cy="121158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771525">
              <a:spcBef>
                <a:spcPts val="1040"/>
              </a:spcBef>
            </a:pPr>
            <a:r>
              <a:rPr dirty="0"/>
              <a:t>Updates</a:t>
            </a:r>
            <a:r>
              <a:rPr spc="-100" dirty="0"/>
              <a:t> </a:t>
            </a:r>
            <a:r>
              <a:rPr dirty="0"/>
              <a:t>with</a:t>
            </a:r>
            <a:r>
              <a:rPr spc="-85" dirty="0"/>
              <a:t> </a:t>
            </a:r>
            <a:r>
              <a:rPr dirty="0"/>
              <a:t>Linear</a:t>
            </a:r>
            <a:r>
              <a:rPr spc="-90" dirty="0"/>
              <a:t> </a:t>
            </a:r>
            <a:r>
              <a:rPr spc="-10" dirty="0"/>
              <a:t>Probing</a:t>
            </a:r>
          </a:p>
          <a:p>
            <a:pPr marL="12700">
              <a:spcBef>
                <a:spcPts val="475"/>
              </a:spcBef>
            </a:pP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special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object,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called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b="1" i="1" spc="-35" dirty="0">
                <a:latin typeface="Times New Roman"/>
                <a:cs typeface="Times New Roman"/>
              </a:rPr>
              <a:t>AVAILABLE</a:t>
            </a:r>
            <a:r>
              <a:rPr sz="2200" spc="-35" dirty="0">
                <a:latin typeface="Times New Roman"/>
                <a:cs typeface="Times New Roman"/>
              </a:rPr>
              <a:t>, </a:t>
            </a:r>
            <a:r>
              <a:rPr sz="2200" dirty="0">
                <a:latin typeface="Times New Roman"/>
                <a:cs typeface="Times New Roman"/>
              </a:rPr>
              <a:t>replaces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deleted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elements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1915" y="1878076"/>
            <a:ext cx="8464550" cy="4249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spcBef>
                <a:spcPts val="675"/>
              </a:spcBef>
              <a:buFont typeface="Arial"/>
              <a:buChar char="•"/>
              <a:tabLst>
                <a:tab pos="354965" algn="l"/>
              </a:tabLst>
            </a:pPr>
            <a:r>
              <a:rPr sz="2200" spc="-10" dirty="0">
                <a:solidFill>
                  <a:srgbClr val="1F497D"/>
                </a:solidFill>
                <a:latin typeface="Times New Roman"/>
                <a:cs typeface="Times New Roman"/>
              </a:rPr>
              <a:t>removeElement</a:t>
            </a:r>
            <a:r>
              <a:rPr sz="2200" spc="-10" dirty="0">
                <a:latin typeface="Times New Roman"/>
                <a:cs typeface="Times New Roman"/>
              </a:rPr>
              <a:t>(</a:t>
            </a:r>
            <a:r>
              <a:rPr sz="2200" b="1" i="1" spc="-10" dirty="0">
                <a:latin typeface="Times New Roman"/>
                <a:cs typeface="Times New Roman"/>
              </a:rPr>
              <a:t>k</a:t>
            </a:r>
            <a:r>
              <a:rPr sz="2200" spc="-1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575"/>
              </a:spcBef>
              <a:buFont typeface="Arial"/>
              <a:buChar char="–"/>
              <a:tabLst>
                <a:tab pos="755015" algn="l"/>
              </a:tabLst>
            </a:pPr>
            <a:r>
              <a:rPr sz="2200" dirty="0">
                <a:latin typeface="Times New Roman"/>
                <a:cs typeface="Times New Roman"/>
              </a:rPr>
              <a:t>Search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item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key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b="1" i="1" spc="-50" dirty="0">
                <a:latin typeface="Times New Roman"/>
                <a:cs typeface="Times New Roman"/>
              </a:rPr>
              <a:t>k</a:t>
            </a:r>
            <a:endParaRPr sz="220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550"/>
              </a:spcBef>
              <a:buFont typeface="Arial"/>
              <a:buChar char="–"/>
              <a:tabLst>
                <a:tab pos="755015" algn="l"/>
              </a:tabLst>
            </a:pPr>
            <a:r>
              <a:rPr sz="2200" dirty="0">
                <a:latin typeface="Times New Roman"/>
                <a:cs typeface="Times New Roman"/>
              </a:rPr>
              <a:t>If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found,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replace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item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b="1" i="1" spc="-35" dirty="0">
                <a:latin typeface="Times New Roman"/>
                <a:cs typeface="Times New Roman"/>
              </a:rPr>
              <a:t>AVAILABLE</a:t>
            </a:r>
            <a:r>
              <a:rPr sz="2200" b="1" i="1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return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element</a:t>
            </a:r>
            <a:endParaRPr sz="220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459"/>
              </a:spcBef>
              <a:buFont typeface="Arial"/>
              <a:buChar char="–"/>
              <a:tabLst>
                <a:tab pos="755015" algn="l"/>
              </a:tabLst>
            </a:pPr>
            <a:r>
              <a:rPr sz="2200" dirty="0">
                <a:latin typeface="Times New Roman"/>
                <a:cs typeface="Times New Roman"/>
              </a:rPr>
              <a:t>Else,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return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b="1" i="1" spc="-10" dirty="0">
                <a:latin typeface="Times New Roman"/>
                <a:cs typeface="Times New Roman"/>
              </a:rPr>
              <a:t>NO_SUCH_KEY</a:t>
            </a:r>
            <a:endParaRPr sz="2200">
              <a:latin typeface="Times New Roman"/>
              <a:cs typeface="Times New Roman"/>
            </a:endParaRPr>
          </a:p>
          <a:p>
            <a:pPr lvl="1">
              <a:spcBef>
                <a:spcPts val="925"/>
              </a:spcBef>
              <a:buFont typeface="Arial"/>
              <a:buChar char="–"/>
            </a:pPr>
            <a:endParaRPr sz="2200">
              <a:latin typeface="Times New Roman"/>
              <a:cs typeface="Times New Roman"/>
            </a:endParaRPr>
          </a:p>
          <a:p>
            <a:pPr marL="354965" indent="-342265"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1F497D"/>
                </a:solidFill>
                <a:latin typeface="Times New Roman"/>
                <a:cs typeface="Times New Roman"/>
              </a:rPr>
              <a:t>insertItem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b="1" i="1" dirty="0">
                <a:latin typeface="Times New Roman"/>
                <a:cs typeface="Times New Roman"/>
              </a:rPr>
              <a:t>k,</a:t>
            </a:r>
            <a:r>
              <a:rPr sz="2200" b="1" i="1" spc="-85" dirty="0">
                <a:latin typeface="Times New Roman"/>
                <a:cs typeface="Times New Roman"/>
              </a:rPr>
              <a:t> </a:t>
            </a:r>
            <a:r>
              <a:rPr sz="2200" b="1" i="1" spc="-25" dirty="0">
                <a:latin typeface="Times New Roman"/>
                <a:cs typeface="Times New Roman"/>
              </a:rPr>
              <a:t>o</a:t>
            </a:r>
            <a:r>
              <a:rPr sz="2200" spc="-25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265"/>
              </a:spcBef>
              <a:buFont typeface="Arial"/>
              <a:buChar char="–"/>
              <a:tabLst>
                <a:tab pos="755015" algn="l"/>
              </a:tabLst>
            </a:pPr>
            <a:r>
              <a:rPr sz="2200" dirty="0">
                <a:latin typeface="Times New Roman"/>
                <a:cs typeface="Times New Roman"/>
              </a:rPr>
              <a:t>Throw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exception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if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table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full</a:t>
            </a:r>
            <a:endParaRPr sz="220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265"/>
              </a:spcBef>
              <a:buFont typeface="Arial"/>
              <a:buChar char="–"/>
              <a:tabLst>
                <a:tab pos="755015" algn="l"/>
              </a:tabLst>
            </a:pPr>
            <a:r>
              <a:rPr sz="2200" dirty="0">
                <a:latin typeface="Times New Roman"/>
                <a:cs typeface="Times New Roman"/>
              </a:rPr>
              <a:t>Start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cell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b="1" i="1" spc="-20" dirty="0">
                <a:latin typeface="Times New Roman"/>
                <a:cs typeface="Times New Roman"/>
              </a:rPr>
              <a:t>h</a:t>
            </a:r>
            <a:r>
              <a:rPr sz="2200" spc="-20" dirty="0">
                <a:latin typeface="Times New Roman"/>
                <a:cs typeface="Times New Roman"/>
              </a:rPr>
              <a:t>(</a:t>
            </a:r>
            <a:r>
              <a:rPr sz="2200" b="1" i="1" spc="-20" dirty="0">
                <a:latin typeface="Times New Roman"/>
                <a:cs typeface="Times New Roman"/>
              </a:rPr>
              <a:t>k</a:t>
            </a:r>
            <a:r>
              <a:rPr sz="2200" spc="-2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ts val="2400"/>
              </a:lnSpc>
              <a:spcBef>
                <a:spcPts val="540"/>
              </a:spcBef>
              <a:buFont typeface="Arial"/>
              <a:buChar char="–"/>
              <a:tabLst>
                <a:tab pos="755650" algn="l"/>
                <a:tab pos="5020945" algn="l"/>
              </a:tabLst>
            </a:pPr>
            <a:r>
              <a:rPr sz="2200" dirty="0">
                <a:latin typeface="Times New Roman"/>
                <a:cs typeface="Times New Roman"/>
              </a:rPr>
              <a:t>Search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consecutive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cells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until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cell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b="1" i="1" spc="-50" dirty="0">
                <a:latin typeface="Times New Roman"/>
                <a:cs typeface="Times New Roman"/>
              </a:rPr>
              <a:t>i</a:t>
            </a:r>
            <a:r>
              <a:rPr sz="2200" b="1" i="1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found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either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empty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or </a:t>
            </a:r>
            <a:r>
              <a:rPr sz="2200" dirty="0">
                <a:latin typeface="Times New Roman"/>
                <a:cs typeface="Times New Roman"/>
              </a:rPr>
              <a:t>stores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b="1" i="1" spc="-10" dirty="0">
                <a:latin typeface="Times New Roman"/>
                <a:cs typeface="Times New Roman"/>
              </a:rPr>
              <a:t>AVAILABLE</a:t>
            </a:r>
            <a:endParaRPr sz="220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225"/>
              </a:spcBef>
              <a:buFont typeface="Arial"/>
              <a:buChar char="–"/>
              <a:tabLst>
                <a:tab pos="755015" algn="l"/>
              </a:tabLst>
            </a:pPr>
            <a:r>
              <a:rPr sz="2200" dirty="0">
                <a:latin typeface="Times New Roman"/>
                <a:cs typeface="Times New Roman"/>
              </a:rPr>
              <a:t>Store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item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b="1" i="1" dirty="0">
                <a:latin typeface="Times New Roman"/>
                <a:cs typeface="Times New Roman"/>
              </a:rPr>
              <a:t>k,</a:t>
            </a:r>
            <a:r>
              <a:rPr sz="2200" b="1" i="1" spc="-20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cell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b="1" i="1" spc="-50" dirty="0">
                <a:latin typeface="Times New Roman"/>
                <a:cs typeface="Times New Roman"/>
              </a:rPr>
              <a:t>i</a:t>
            </a:r>
            <a:endParaRPr sz="2200">
              <a:latin typeface="Times New Roman"/>
              <a:cs typeface="Times New Roman"/>
            </a:endParaRP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853359C3-DC9B-9973-1FFF-BA701180E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206958"/>
              </p:ext>
            </p:extLst>
          </p:nvPr>
        </p:nvGraphicFramePr>
        <p:xfrm>
          <a:off x="7307199" y="3581400"/>
          <a:ext cx="4655811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81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41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59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32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22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31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73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>
            <a:extLst>
              <a:ext uri="{FF2B5EF4-FFF2-40B4-BE49-F238E27FC236}">
                <a16:creationId xmlns:a16="http://schemas.microsoft.com/office/drawing/2014/main" id="{ADA90F5E-2765-1D92-6389-B44685BBDC19}"/>
              </a:ext>
            </a:extLst>
          </p:cNvPr>
          <p:cNvSpPr txBox="1"/>
          <p:nvPr/>
        </p:nvSpPr>
        <p:spPr>
          <a:xfrm>
            <a:off x="7440693" y="3881204"/>
            <a:ext cx="443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66395" algn="l"/>
                <a:tab pos="720725" algn="l"/>
                <a:tab pos="1075055" algn="l"/>
                <a:tab pos="1429385" algn="l"/>
                <a:tab pos="1783080" algn="l"/>
                <a:tab pos="2137410" algn="l"/>
                <a:tab pos="2491740" algn="l"/>
                <a:tab pos="2846070" algn="l"/>
                <a:tab pos="3199765" algn="l"/>
                <a:tab pos="3486785" algn="l"/>
                <a:tab pos="4195445" algn="l"/>
              </a:tabLst>
            </a:pPr>
            <a:r>
              <a:rPr spc="-50" dirty="0">
                <a:latin typeface="Times New Roman"/>
                <a:cs typeface="Times New Roman"/>
              </a:rPr>
              <a:t>0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1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2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3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4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5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6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7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8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9</a:t>
            </a:r>
            <a:r>
              <a:rPr dirty="0">
                <a:latin typeface="Times New Roman"/>
                <a:cs typeface="Times New Roman"/>
              </a:rPr>
              <a:t>	10</a:t>
            </a:r>
            <a:r>
              <a:rPr spc="40" dirty="0">
                <a:latin typeface="Times New Roman"/>
                <a:cs typeface="Times New Roman"/>
              </a:rPr>
              <a:t>  </a:t>
            </a:r>
            <a:r>
              <a:rPr spc="-25" dirty="0">
                <a:latin typeface="Times New Roman"/>
                <a:cs typeface="Times New Roman"/>
              </a:rPr>
              <a:t>11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Times New Roman"/>
                <a:cs typeface="Times New Roman"/>
              </a:rPr>
              <a:t>12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C03BF-8E58-F7B4-D8F5-EFBD7308D4EC}"/>
              </a:ext>
            </a:extLst>
          </p:cNvPr>
          <p:cNvSpPr txBox="1"/>
          <p:nvPr/>
        </p:nvSpPr>
        <p:spPr>
          <a:xfrm>
            <a:off x="10058400" y="29072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spc="-35" dirty="0">
                <a:latin typeface="Times New Roman"/>
                <a:cs typeface="Times New Roman"/>
              </a:rPr>
              <a:t>AVAILABLE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5F0668-6321-FE8D-BCEA-E040F4FBBA21}"/>
              </a:ext>
            </a:extLst>
          </p:cNvPr>
          <p:cNvCxnSpPr/>
          <p:nvPr/>
        </p:nvCxnSpPr>
        <p:spPr>
          <a:xfrm flipH="1">
            <a:off x="10744200" y="3246620"/>
            <a:ext cx="76200" cy="29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852" y="494405"/>
            <a:ext cx="11557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7860">
              <a:spcBef>
                <a:spcPts val="100"/>
              </a:spcBef>
            </a:pPr>
            <a:r>
              <a:rPr lang="en-US" sz="4000" spc="-20" dirty="0"/>
              <a:t>Open</a:t>
            </a:r>
            <a:r>
              <a:rPr lang="en-US" sz="4000" spc="-260" dirty="0"/>
              <a:t> </a:t>
            </a:r>
            <a:r>
              <a:rPr lang="en-US" sz="4000" dirty="0"/>
              <a:t>Addressing:</a:t>
            </a:r>
            <a:r>
              <a:rPr lang="en-US" sz="4000" spc="-145" dirty="0"/>
              <a:t> </a:t>
            </a:r>
            <a:r>
              <a:rPr lang="en-US" sz="4000" dirty="0"/>
              <a:t>Quadratic </a:t>
            </a:r>
            <a:r>
              <a:rPr lang="en-US" sz="4000" spc="-95" dirty="0"/>
              <a:t> </a:t>
            </a:r>
            <a:r>
              <a:rPr lang="en-US" sz="4000" spc="-10" dirty="0"/>
              <a:t>Probing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2059941" y="1180083"/>
                <a:ext cx="7990205" cy="262123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54965" marR="5080" indent="-342265">
                  <a:lnSpc>
                    <a:spcPct val="11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927100" algn="l"/>
                    <a:tab pos="3843654" algn="l"/>
                  </a:tabLst>
                </a:pPr>
                <a:r>
                  <a:rPr lang="en-US" sz="2000" dirty="0">
                    <a:latin typeface="Times New Roman"/>
                    <a:cs typeface="Times New Roman"/>
                  </a:rPr>
                  <a:t>Placing</a:t>
                </a:r>
                <a:r>
                  <a:rPr lang="en-US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the</a:t>
                </a:r>
                <a:r>
                  <a:rPr lang="en-US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colliding</a:t>
                </a:r>
                <a:r>
                  <a:rPr lang="en-US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item</a:t>
                </a:r>
                <a:r>
                  <a:rPr lang="en-US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in</a:t>
                </a:r>
                <a:r>
                  <a:rPr lang="en-US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the</a:t>
                </a:r>
                <a:r>
                  <a:rPr lang="en-US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next</a:t>
                </a:r>
                <a:r>
                  <a:rPr lang="en-US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(circularly)</a:t>
                </a:r>
                <a:r>
                  <a:rPr lang="en-US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available</a:t>
                </a:r>
                <a:r>
                  <a:rPr lang="en-US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table</a:t>
                </a:r>
                <a:r>
                  <a:rPr lang="en-US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-20" dirty="0">
                    <a:latin typeface="Times New Roman"/>
                    <a:cs typeface="Times New Roman"/>
                  </a:rPr>
                  <a:t>cell 	</a:t>
                </a:r>
                <a:r>
                  <a:rPr lang="en-US" sz="2000" dirty="0">
                    <a:latin typeface="Times New Roman"/>
                    <a:cs typeface="Times New Roman"/>
                  </a:rPr>
                  <a:t>try</a:t>
                </a:r>
                <a:r>
                  <a:rPr lang="en-US" sz="2000" spc="390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A[(</a:t>
                </a:r>
                <a:r>
                  <a:rPr lang="en-US" sz="2000" b="1" i="1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h</a:t>
                </a:r>
                <a:r>
                  <a:rPr lang="en-US" sz="2000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US" sz="2000" b="1" i="1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k</a:t>
                </a:r>
                <a:r>
                  <a:rPr lang="en-US" sz="2000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en-US" sz="2000" spc="-15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+</a:t>
                </a:r>
                <a:r>
                  <a:rPr lang="en-US" sz="2000" spc="-25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C0504D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C0504D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𝒊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C0504D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en-US" sz="2000" spc="-15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mod</a:t>
                </a:r>
                <a:r>
                  <a:rPr lang="en-US" sz="2000" spc="-20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000" b="1" i="1" spc="-25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en-US" sz="2000" spc="-25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]</a:t>
                </a:r>
                <a:r>
                  <a:rPr lang="en-US" sz="2000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	for</a:t>
                </a:r>
                <a:r>
                  <a:rPr lang="en-US" sz="2000" spc="-10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000" b="1" i="1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lang="en-US" sz="2000" b="1" i="1" spc="-10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en-US" sz="2000" spc="-15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000" spc="-10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0,1,2,…</a:t>
                </a:r>
                <a:endParaRPr lang="en-US" sz="2000" dirty="0">
                  <a:latin typeface="Times New Roman"/>
                  <a:cs typeface="Times New Roman"/>
                </a:endParaRPr>
              </a:p>
              <a:p>
                <a:pPr>
                  <a:spcBef>
                    <a:spcPts val="905"/>
                  </a:spcBef>
                  <a:buFont typeface="Arial"/>
                  <a:buChar char="•"/>
                </a:pP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rather than always moving one spot, move i</a:t>
                </a:r>
                <a:r>
                  <a:rPr lang="en-US" sz="2000" b="0" i="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2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 spots from the point of collision.</a:t>
                </a:r>
              </a:p>
              <a:p>
                <a:pPr>
                  <a:spcBef>
                    <a:spcPts val="905"/>
                  </a:spcBef>
                </a:pPr>
                <a:endParaRPr lang="en-US" sz="2000" dirty="0">
                  <a:latin typeface="Times New Roman"/>
                  <a:cs typeface="Times New Roman"/>
                </a:endParaRPr>
              </a:p>
              <a:p>
                <a:pPr marL="354965" indent="-342265">
                  <a:spcBef>
                    <a:spcPts val="5"/>
                  </a:spcBef>
                  <a:buFont typeface="Arial"/>
                  <a:buChar char="•"/>
                  <a:tabLst>
                    <a:tab pos="354965" algn="l"/>
                  </a:tabLst>
                </a:pPr>
                <a:r>
                  <a:rPr lang="en-US" sz="2000" spc="-10" dirty="0">
                    <a:latin typeface="Times New Roman"/>
                    <a:cs typeface="Times New Roman"/>
                  </a:rPr>
                  <a:t>Example:</a:t>
                </a:r>
              </a:p>
              <a:p>
                <a:pPr marL="755015" lvl="1" indent="-285115">
                  <a:spcBef>
                    <a:spcPts val="550"/>
                  </a:spcBef>
                  <a:buFont typeface="Arial"/>
                  <a:buChar char="–"/>
                  <a:tabLst>
                    <a:tab pos="755015" algn="l"/>
                  </a:tabLst>
                </a:pPr>
                <a:r>
                  <a:rPr lang="en-US" sz="2000" b="1" i="1" dirty="0">
                    <a:latin typeface="Times New Roman"/>
                    <a:cs typeface="Times New Roman"/>
                  </a:rPr>
                  <a:t>h</a:t>
                </a:r>
                <a:r>
                  <a:rPr lang="en-US" sz="2000" dirty="0">
                    <a:latin typeface="Times New Roman"/>
                    <a:cs typeface="Times New Roman"/>
                  </a:rPr>
                  <a:t>(</a:t>
                </a:r>
                <a:r>
                  <a:rPr lang="en-US" sz="2000" b="1" i="1" dirty="0">
                    <a:latin typeface="Times New Roman"/>
                    <a:cs typeface="Times New Roman"/>
                  </a:rPr>
                  <a:t>x</a:t>
                </a:r>
                <a:r>
                  <a:rPr lang="en-US" sz="2000" dirty="0">
                    <a:latin typeface="Times New Roman"/>
                    <a:cs typeface="Times New Roman"/>
                  </a:rPr>
                  <a:t>)</a:t>
                </a:r>
                <a:r>
                  <a:rPr lang="en-US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Symbol"/>
                    <a:cs typeface="Symbol"/>
                  </a:rPr>
                  <a:t></a:t>
                </a:r>
                <a:r>
                  <a:rPr lang="en-US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US" sz="2000" b="1" i="1" dirty="0">
                    <a:latin typeface="Times New Roman"/>
                    <a:cs typeface="Times New Roman"/>
                  </a:rPr>
                  <a:t>x</a:t>
                </a:r>
                <a:r>
                  <a:rPr lang="en-US" sz="2000" b="1" i="1" spc="-15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mod</a:t>
                </a:r>
                <a:r>
                  <a:rPr lang="en-US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-25" dirty="0">
                    <a:latin typeface="Times New Roman"/>
                    <a:cs typeface="Times New Roman"/>
                  </a:rPr>
                  <a:t>10</a:t>
                </a:r>
                <a:endParaRPr lang="en-US" sz="2000" dirty="0">
                  <a:latin typeface="Times New Roman"/>
                  <a:cs typeface="Times New Roman"/>
                </a:endParaRPr>
              </a:p>
              <a:p>
                <a:pPr marL="755015" lvl="1" indent="-285115">
                  <a:spcBef>
                    <a:spcPts val="550"/>
                  </a:spcBef>
                  <a:buFont typeface="Arial"/>
                  <a:buChar char="–"/>
                  <a:tabLst>
                    <a:tab pos="755015" algn="l"/>
                  </a:tabLst>
                </a:pPr>
                <a:r>
                  <a:rPr lang="en-US" sz="2000" dirty="0">
                    <a:latin typeface="Times New Roman"/>
                    <a:cs typeface="Times New Roman"/>
                  </a:rPr>
                  <a:t>Insert</a:t>
                </a:r>
                <a:r>
                  <a:rPr lang="en-US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keys</a:t>
                </a:r>
                <a:r>
                  <a:rPr lang="en-US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89, 18, 49, 58, 69,19 in</a:t>
                </a:r>
                <a:r>
                  <a:rPr lang="en-US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this</a:t>
                </a:r>
                <a:r>
                  <a:rPr lang="en-US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-10" dirty="0">
                    <a:latin typeface="Times New Roman"/>
                    <a:cs typeface="Times New Roman"/>
                  </a:rPr>
                  <a:t>order</a:t>
                </a:r>
                <a:endParaRPr lang="en-US" sz="2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941" y="1180083"/>
                <a:ext cx="7990205" cy="2621230"/>
              </a:xfrm>
              <a:prstGeom prst="rect">
                <a:avLst/>
              </a:prstGeom>
              <a:blipFill>
                <a:blip r:embed="rId2"/>
                <a:stretch>
                  <a:fillRect l="-1831" t="-2326" r="-1907" b="-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Dictionaries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Hash</a:t>
            </a:r>
            <a:r>
              <a:rPr spc="-50" dirty="0"/>
              <a:t> </a:t>
            </a:r>
            <a:r>
              <a:rPr spc="-10" dirty="0"/>
              <a:t>Tables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410"/>
              </a:lnSpc>
            </a:pPr>
            <a:fld id="{81D60167-4931-47E6-BA6A-407CBD079E47}" type="slidenum">
              <a:rPr spc="-25" dirty="0"/>
              <a:pPr marL="37465">
                <a:lnSpc>
                  <a:spcPts val="1410"/>
                </a:lnSpc>
              </a:pPr>
              <a:t>23</a:t>
            </a:fld>
            <a:endParaRPr spc="-25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1DCB09E-1F95-41EC-1FE8-A9191DA7FF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874" t="10797" r="6251" b="35747"/>
          <a:stretch/>
        </p:blipFill>
        <p:spPr>
          <a:xfrm>
            <a:off x="990600" y="3962400"/>
            <a:ext cx="5201126" cy="1544219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B182461-279C-359C-024B-1FDB7AEC0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849252"/>
              </p:ext>
            </p:extLst>
          </p:nvPr>
        </p:nvGraphicFramePr>
        <p:xfrm>
          <a:off x="7467600" y="3511017"/>
          <a:ext cx="4453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1700564561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1508464497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491925406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799288601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4207835589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1251441363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3095296222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1233679241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945392201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3039741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24255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AF506EB-DB61-0F00-78B7-233EE83D5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609604"/>
              </p:ext>
            </p:extLst>
          </p:nvPr>
        </p:nvGraphicFramePr>
        <p:xfrm>
          <a:off x="7467600" y="3896725"/>
          <a:ext cx="4453000" cy="37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1700564561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1508464497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491925406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799288601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4207835589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1251441363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3095296222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1233679241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945392201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92490918"/>
                    </a:ext>
                  </a:extLst>
                </a:gridCol>
              </a:tblGrid>
              <a:tr h="37295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24255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CD7ACA-5AF0-1701-ED44-ECF46D454756}"/>
                  </a:ext>
                </a:extLst>
              </p:cNvPr>
              <p:cNvSpPr txBox="1"/>
              <p:nvPr/>
            </p:nvSpPr>
            <p:spPr>
              <a:xfrm>
                <a:off x="6934200" y="4730063"/>
                <a:ext cx="4433330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89%10 = 9</a:t>
                </a:r>
              </a:p>
              <a:p>
                <a:r>
                  <a:rPr lang="en-US" dirty="0"/>
                  <a:t>18%10 = 8</a:t>
                </a:r>
              </a:p>
              <a:p>
                <a:r>
                  <a:rPr lang="en-US" dirty="0"/>
                  <a:t>49%10 = 9  =&gt; 9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=10%10=0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58%10 = 8 =&gt; 8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%10 =2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69 %10 = 9 =&gt; 9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%10=3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19 % 10 = 9, 10(0), 13(3), 18(8), 25(</a:t>
                </a: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CD7ACA-5AF0-1701-ED44-ECF46D454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730063"/>
                <a:ext cx="4433330" cy="2031325"/>
              </a:xfrm>
              <a:prstGeom prst="rect">
                <a:avLst/>
              </a:prstGeom>
              <a:blipFill>
                <a:blip r:embed="rId4"/>
                <a:stretch>
                  <a:fillRect l="-1238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2C05C73-FB53-B8C2-3711-BD0F9518B65F}"/>
              </a:ext>
            </a:extLst>
          </p:cNvPr>
          <p:cNvSpPr txBox="1"/>
          <p:nvPr/>
        </p:nvSpPr>
        <p:spPr>
          <a:xfrm>
            <a:off x="3810000" y="566770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5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322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852" y="494405"/>
            <a:ext cx="11557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7860">
              <a:spcBef>
                <a:spcPts val="100"/>
              </a:spcBef>
            </a:pPr>
            <a:r>
              <a:rPr lang="en-US" sz="4000" spc="-20" dirty="0"/>
              <a:t>Open</a:t>
            </a:r>
            <a:r>
              <a:rPr lang="en-US" sz="4000" spc="-260" dirty="0"/>
              <a:t> </a:t>
            </a:r>
            <a:r>
              <a:rPr lang="en-US" sz="4000" dirty="0"/>
              <a:t>Addressing:</a:t>
            </a:r>
            <a:r>
              <a:rPr lang="en-US" sz="4000" spc="-145" dirty="0"/>
              <a:t> </a:t>
            </a:r>
            <a:r>
              <a:rPr lang="en-US" sz="4000" dirty="0"/>
              <a:t>Quadratic </a:t>
            </a:r>
            <a:r>
              <a:rPr lang="en-US" sz="4000" spc="-95" dirty="0"/>
              <a:t> </a:t>
            </a:r>
            <a:r>
              <a:rPr lang="en-US" sz="4000" spc="-10" dirty="0"/>
              <a:t>Probing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2059941" y="1180083"/>
                <a:ext cx="7990205" cy="15440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54965" marR="5080" indent="-342265">
                  <a:lnSpc>
                    <a:spcPct val="11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927100" algn="l"/>
                    <a:tab pos="3843654" algn="l"/>
                  </a:tabLst>
                </a:pPr>
                <a:r>
                  <a:rPr lang="en-US" sz="2000" dirty="0">
                    <a:latin typeface="Times New Roman"/>
                    <a:cs typeface="Times New Roman"/>
                  </a:rPr>
                  <a:t>Placing</a:t>
                </a:r>
                <a:r>
                  <a:rPr lang="en-US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the</a:t>
                </a:r>
                <a:r>
                  <a:rPr lang="en-US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colliding</a:t>
                </a:r>
                <a:r>
                  <a:rPr lang="en-US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item</a:t>
                </a:r>
                <a:r>
                  <a:rPr lang="en-US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in</a:t>
                </a:r>
                <a:r>
                  <a:rPr lang="en-US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the</a:t>
                </a:r>
                <a:r>
                  <a:rPr lang="en-US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next</a:t>
                </a:r>
                <a:r>
                  <a:rPr lang="en-US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(circularly)</a:t>
                </a:r>
                <a:r>
                  <a:rPr lang="en-US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available</a:t>
                </a:r>
                <a:r>
                  <a:rPr lang="en-US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table</a:t>
                </a:r>
                <a:r>
                  <a:rPr lang="en-US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-20" dirty="0">
                    <a:latin typeface="Times New Roman"/>
                    <a:cs typeface="Times New Roman"/>
                  </a:rPr>
                  <a:t>cell 	</a:t>
                </a:r>
                <a:r>
                  <a:rPr lang="en-US" sz="2000" dirty="0">
                    <a:latin typeface="Times New Roman"/>
                    <a:cs typeface="Times New Roman"/>
                  </a:rPr>
                  <a:t>try</a:t>
                </a:r>
                <a:r>
                  <a:rPr lang="en-US" sz="2000" spc="390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A[(</a:t>
                </a:r>
                <a:r>
                  <a:rPr lang="en-US" sz="2000" b="1" i="1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h</a:t>
                </a:r>
                <a:r>
                  <a:rPr lang="en-US" sz="2000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US" sz="2000" b="1" i="1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k</a:t>
                </a:r>
                <a:r>
                  <a:rPr lang="en-US" sz="2000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en-US" sz="2000" spc="-15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+</a:t>
                </a:r>
                <a:r>
                  <a:rPr lang="en-US" sz="2000" spc="-25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C0504D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C0504D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𝒊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C0504D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en-US" sz="2000" spc="-15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mod</a:t>
                </a:r>
                <a:r>
                  <a:rPr lang="en-US" sz="2000" spc="-20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000" b="1" i="1" spc="-25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en-US" sz="2000" spc="-25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]</a:t>
                </a:r>
                <a:r>
                  <a:rPr lang="en-US" sz="2000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	for</a:t>
                </a:r>
                <a:r>
                  <a:rPr lang="en-US" sz="2000" spc="-10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000" b="1" i="1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lang="en-US" sz="2000" b="1" i="1" spc="-10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en-US" sz="2000" spc="-15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000" spc="-10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0,1,2,…</a:t>
                </a:r>
                <a:endParaRPr lang="en-US" sz="2000" dirty="0">
                  <a:latin typeface="Times New Roman"/>
                  <a:cs typeface="Times New Roman"/>
                </a:endParaRPr>
              </a:p>
              <a:p>
                <a:pPr>
                  <a:spcBef>
                    <a:spcPts val="905"/>
                  </a:spcBef>
                  <a:buFont typeface="Arial"/>
                  <a:buChar char="•"/>
                </a:pP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rather than always moving one spot, move i</a:t>
                </a:r>
                <a:r>
                  <a:rPr lang="en-US" sz="2000" b="0" i="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2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 spots from the point of collision.</a:t>
                </a:r>
              </a:p>
              <a:p>
                <a:pPr>
                  <a:spcBef>
                    <a:spcPts val="905"/>
                  </a:spcBef>
                </a:pPr>
                <a:endParaRPr lang="en-US" sz="2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941" y="1180083"/>
                <a:ext cx="7990205" cy="1544012"/>
              </a:xfrm>
              <a:prstGeom prst="rect">
                <a:avLst/>
              </a:prstGeom>
              <a:blipFill>
                <a:blip r:embed="rId2"/>
                <a:stretch>
                  <a:fillRect l="-1831" t="-3953" r="-1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Dictionaries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Hash</a:t>
            </a:r>
            <a:r>
              <a:rPr spc="-50" dirty="0"/>
              <a:t> </a:t>
            </a:r>
            <a:r>
              <a:rPr spc="-10" dirty="0"/>
              <a:t>Tables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410"/>
              </a:lnSpc>
            </a:pPr>
            <a:fld id="{81D60167-4931-47E6-BA6A-407CBD079E47}" type="slidenum">
              <a:rPr spc="-25" dirty="0"/>
              <a:pPr marL="37465">
                <a:lnSpc>
                  <a:spcPts val="1410"/>
                </a:lnSpc>
              </a:pPr>
              <a:t>24</a:t>
            </a:fld>
            <a:endParaRPr spc="-25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B182461-279C-359C-024B-1FDB7AEC0AE7}"/>
              </a:ext>
            </a:extLst>
          </p:cNvPr>
          <p:cNvGraphicFramePr>
            <a:graphicFrameLocks noGrp="1"/>
          </p:cNvGraphicFramePr>
          <p:nvPr/>
        </p:nvGraphicFramePr>
        <p:xfrm>
          <a:off x="7467600" y="3511017"/>
          <a:ext cx="4453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1700564561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1508464497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491925406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799288601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4207835589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1251441363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3095296222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1233679241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945392201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3039741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24255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AF506EB-DB61-0F00-78B7-233EE83D51EE}"/>
              </a:ext>
            </a:extLst>
          </p:cNvPr>
          <p:cNvGraphicFramePr>
            <a:graphicFrameLocks noGrp="1"/>
          </p:cNvGraphicFramePr>
          <p:nvPr/>
        </p:nvGraphicFramePr>
        <p:xfrm>
          <a:off x="7467600" y="3896725"/>
          <a:ext cx="4453000" cy="37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00">
                  <a:extLst>
                    <a:ext uri="{9D8B030D-6E8A-4147-A177-3AD203B41FA5}">
                      <a16:colId xmlns:a16="http://schemas.microsoft.com/office/drawing/2014/main" val="1700564561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1508464497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491925406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799288601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4207835589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1251441363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3095296222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1233679241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945392201"/>
                    </a:ext>
                  </a:extLst>
                </a:gridCol>
                <a:gridCol w="445300">
                  <a:extLst>
                    <a:ext uri="{9D8B030D-6E8A-4147-A177-3AD203B41FA5}">
                      <a16:colId xmlns:a16="http://schemas.microsoft.com/office/drawing/2014/main" val="2092490918"/>
                    </a:ext>
                  </a:extLst>
                </a:gridCol>
              </a:tblGrid>
              <a:tr h="37295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2425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65CF44-871B-9B4B-292E-34D77D3ECB9C}"/>
              </a:ext>
            </a:extLst>
          </p:cNvPr>
          <p:cNvSpPr txBox="1"/>
          <p:nvPr/>
        </p:nvSpPr>
        <p:spPr>
          <a:xfrm>
            <a:off x="1905000" y="4343400"/>
            <a:ext cx="7772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Limitation: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 most half of the table can be used as alternative locations to resolve collisions.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means that </a:t>
            </a:r>
            <a:r>
              <a:rPr lang="en-US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</a:rPr>
              <a:t>once the table is more than half full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it's difficult to find an empty spot.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new problem is known as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secondary clustering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because elements that hash to </a:t>
            </a:r>
            <a:r>
              <a:rPr lang="en-US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</a:rPr>
              <a:t>the same hash key will always probe the same alternative cells.</a:t>
            </a:r>
          </a:p>
        </p:txBody>
      </p:sp>
    </p:spTree>
    <p:extLst>
      <p:ext uri="{BB962C8B-B14F-4D97-AF65-F5344CB8AC3E}">
        <p14:creationId xmlns:p14="http://schemas.microsoft.com/office/powerpoint/2010/main" val="4032888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Dictionaries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Hash</a:t>
            </a:r>
            <a:r>
              <a:rPr spc="-50" dirty="0"/>
              <a:t> </a:t>
            </a:r>
            <a:r>
              <a:rPr spc="-10" dirty="0"/>
              <a:t>Tables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410"/>
              </a:lnSpc>
            </a:pPr>
            <a:fld id="{81D60167-4931-47E6-BA6A-407CBD079E47}" type="slidenum">
              <a:rPr spc="-25" dirty="0"/>
              <a:pPr marL="37465">
                <a:lnSpc>
                  <a:spcPts val="1410"/>
                </a:lnSpc>
              </a:pPr>
              <a:t>25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852" y="494405"/>
            <a:ext cx="11557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2920">
              <a:spcBef>
                <a:spcPts val="100"/>
              </a:spcBef>
            </a:pPr>
            <a:r>
              <a:rPr sz="4000" spc="-20" dirty="0"/>
              <a:t>Open</a:t>
            </a:r>
            <a:r>
              <a:rPr sz="4000" spc="-260" dirty="0"/>
              <a:t> </a:t>
            </a:r>
            <a:r>
              <a:rPr sz="4000" dirty="0"/>
              <a:t>Addressing:</a:t>
            </a:r>
            <a:r>
              <a:rPr sz="4000" spc="-140" dirty="0"/>
              <a:t> </a:t>
            </a:r>
            <a:r>
              <a:rPr sz="4000" dirty="0"/>
              <a:t>Double</a:t>
            </a:r>
            <a:r>
              <a:rPr sz="4000" spc="-95" dirty="0"/>
              <a:t> </a:t>
            </a:r>
            <a:r>
              <a:rPr sz="4000" spc="-10" dirty="0"/>
              <a:t>Hashing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811916" y="1369060"/>
            <a:ext cx="8296275" cy="2065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20900"/>
              </a:lnSpc>
              <a:spcBef>
                <a:spcPts val="100"/>
              </a:spcBef>
              <a:buFont typeface="Arial"/>
              <a:buChar char="•"/>
              <a:tabLst>
                <a:tab pos="927100" algn="l"/>
                <a:tab pos="1431925" algn="l"/>
                <a:tab pos="4380230" algn="l"/>
              </a:tabLst>
            </a:pPr>
            <a:r>
              <a:rPr sz="2200" dirty="0">
                <a:latin typeface="Times New Roman"/>
                <a:cs typeface="Times New Roman"/>
              </a:rPr>
              <a:t>Use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76092"/>
                </a:solidFill>
                <a:latin typeface="Times New Roman"/>
                <a:cs typeface="Times New Roman"/>
              </a:rPr>
              <a:t>secondary</a:t>
            </a:r>
            <a:r>
              <a:rPr sz="2200" spc="-20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76092"/>
                </a:solidFill>
                <a:latin typeface="Times New Roman"/>
                <a:cs typeface="Times New Roman"/>
              </a:rPr>
              <a:t>hash</a:t>
            </a:r>
            <a:r>
              <a:rPr sz="2200" spc="-25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76092"/>
                </a:solidFill>
                <a:latin typeface="Times New Roman"/>
                <a:cs typeface="Times New Roman"/>
              </a:rPr>
              <a:t>function</a:t>
            </a:r>
            <a:r>
              <a:rPr sz="2200" spc="-25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b="1" i="1" dirty="0">
                <a:latin typeface="Times New Roman"/>
                <a:cs typeface="Times New Roman"/>
              </a:rPr>
              <a:t>k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place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items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first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available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cell 	</a:t>
            </a:r>
            <a:r>
              <a:rPr sz="2200" spc="-25" dirty="0">
                <a:latin typeface="Times New Roman"/>
                <a:cs typeface="Times New Roman"/>
              </a:rPr>
              <a:t>try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A[(</a:t>
            </a:r>
            <a:r>
              <a:rPr sz="2200" b="1" i="1" dirty="0">
                <a:solidFill>
                  <a:srgbClr val="C0504D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(</a:t>
            </a:r>
            <a:r>
              <a:rPr sz="2200" b="1" i="1" dirty="0">
                <a:solidFill>
                  <a:srgbClr val="C0504D"/>
                </a:solidFill>
                <a:latin typeface="Times New Roman"/>
                <a:cs typeface="Times New Roman"/>
              </a:rPr>
              <a:t>k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)</a:t>
            </a:r>
            <a:r>
              <a:rPr sz="2200" spc="-3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+</a:t>
            </a:r>
            <a:r>
              <a:rPr sz="2200" spc="-3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C0504D"/>
                </a:solidFill>
                <a:latin typeface="Times New Roman"/>
                <a:cs typeface="Times New Roman"/>
              </a:rPr>
              <a:t>id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(</a:t>
            </a:r>
            <a:r>
              <a:rPr sz="2200" b="1" i="1" dirty="0">
                <a:solidFill>
                  <a:srgbClr val="C0504D"/>
                </a:solidFill>
                <a:latin typeface="Times New Roman"/>
                <a:cs typeface="Times New Roman"/>
              </a:rPr>
              <a:t>k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))</a:t>
            </a:r>
            <a:r>
              <a:rPr sz="2200" spc="-3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mod</a:t>
            </a:r>
            <a:r>
              <a:rPr sz="2200" spc="-2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b="1" i="1" spc="-25" dirty="0">
                <a:solidFill>
                  <a:srgbClr val="C0504D"/>
                </a:solidFill>
                <a:latin typeface="Times New Roman"/>
                <a:cs typeface="Times New Roman"/>
              </a:rPr>
              <a:t>N</a:t>
            </a:r>
            <a:r>
              <a:rPr sz="2200" spc="-25" dirty="0">
                <a:solidFill>
                  <a:srgbClr val="C0504D"/>
                </a:solidFill>
                <a:latin typeface="Times New Roman"/>
                <a:cs typeface="Times New Roman"/>
              </a:rPr>
              <a:t>]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	for</a:t>
            </a:r>
            <a:r>
              <a:rPr sz="2200" spc="-1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C0504D"/>
                </a:solidFill>
                <a:latin typeface="Times New Roman"/>
                <a:cs typeface="Times New Roman"/>
              </a:rPr>
              <a:t>i</a:t>
            </a:r>
            <a:r>
              <a:rPr sz="2200" b="1" i="1" spc="-1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=</a:t>
            </a:r>
            <a:r>
              <a:rPr sz="2200" spc="-1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C0504D"/>
                </a:solidFill>
                <a:latin typeface="Times New Roman"/>
                <a:cs typeface="Times New Roman"/>
              </a:rPr>
              <a:t>0,1,2,…</a:t>
            </a:r>
            <a:endParaRPr sz="2200" dirty="0">
              <a:latin typeface="Times New Roman"/>
              <a:cs typeface="Times New Roman"/>
            </a:endParaRPr>
          </a:p>
          <a:p>
            <a:pPr marL="354965" indent="-342265"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200" b="1" i="1" dirty="0">
                <a:latin typeface="Times New Roman"/>
                <a:cs typeface="Times New Roman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b="1" i="1" dirty="0">
                <a:latin typeface="Times New Roman"/>
                <a:cs typeface="Times New Roman"/>
              </a:rPr>
              <a:t>k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cannot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have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zero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values</a:t>
            </a: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1140"/>
              </a:spcBef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354965" indent="-342265"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table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size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200" b="1" i="1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must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prime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allow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probing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all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cells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2238588" y="1353820"/>
            <a:ext cx="10273453" cy="198810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dirty="0"/>
              <a:t>Consider</a:t>
            </a:r>
            <a:r>
              <a:rPr spc="-30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hash</a:t>
            </a:r>
            <a:r>
              <a:rPr spc="-30" dirty="0"/>
              <a:t> </a:t>
            </a:r>
            <a:r>
              <a:rPr dirty="0"/>
              <a:t>table</a:t>
            </a:r>
            <a:r>
              <a:rPr spc="-30" dirty="0"/>
              <a:t> </a:t>
            </a:r>
            <a:r>
              <a:rPr dirty="0"/>
              <a:t>storing</a:t>
            </a:r>
            <a:r>
              <a:rPr spc="-30" dirty="0"/>
              <a:t> </a:t>
            </a:r>
            <a:r>
              <a:rPr dirty="0"/>
              <a:t>integer</a:t>
            </a:r>
            <a:r>
              <a:rPr spc="-30" dirty="0"/>
              <a:t> </a:t>
            </a:r>
            <a:r>
              <a:rPr dirty="0"/>
              <a:t>keys</a:t>
            </a:r>
            <a:r>
              <a:rPr spc="-35" dirty="0"/>
              <a:t> </a:t>
            </a:r>
            <a:r>
              <a:rPr dirty="0"/>
              <a:t>that</a:t>
            </a:r>
            <a:r>
              <a:rPr spc="-30" dirty="0"/>
              <a:t> </a:t>
            </a:r>
            <a:r>
              <a:rPr dirty="0"/>
              <a:t>handles</a:t>
            </a:r>
            <a:r>
              <a:rPr spc="-40" dirty="0"/>
              <a:t> </a:t>
            </a:r>
            <a:r>
              <a:rPr dirty="0"/>
              <a:t>collision</a:t>
            </a:r>
            <a:r>
              <a:rPr spc="-25" dirty="0"/>
              <a:t> </a:t>
            </a:r>
            <a:r>
              <a:rPr spc="-20" dirty="0"/>
              <a:t>with </a:t>
            </a:r>
            <a:r>
              <a:rPr dirty="0"/>
              <a:t>double</a:t>
            </a:r>
            <a:r>
              <a:rPr spc="-60" dirty="0"/>
              <a:t> </a:t>
            </a:r>
            <a:r>
              <a:rPr spc="-10" dirty="0"/>
              <a:t>hashing</a:t>
            </a:r>
          </a:p>
          <a:p>
            <a:pPr marL="469900">
              <a:spcBef>
                <a:spcPts val="480"/>
              </a:spcBef>
              <a:tabLst>
                <a:tab pos="755015" algn="l"/>
              </a:tabLst>
            </a:pPr>
            <a:r>
              <a:rPr spc="-50" dirty="0">
                <a:latin typeface="Arial"/>
                <a:cs typeface="Arial"/>
              </a:rPr>
              <a:t>–</a:t>
            </a:r>
            <a:r>
              <a:rPr dirty="0">
                <a:latin typeface="Arial"/>
                <a:cs typeface="Arial"/>
              </a:rPr>
              <a:t>	</a:t>
            </a:r>
            <a:r>
              <a:rPr b="1" i="1" dirty="0">
                <a:latin typeface="Times New Roman"/>
                <a:cs typeface="Times New Roman"/>
              </a:rPr>
              <a:t>N</a:t>
            </a:r>
            <a:r>
              <a:rPr b="1" i="1" spc="-15" dirty="0"/>
              <a:t> </a:t>
            </a:r>
            <a:r>
              <a:rPr dirty="0">
                <a:latin typeface="Symbol"/>
                <a:cs typeface="Symbol"/>
              </a:rPr>
              <a:t></a:t>
            </a:r>
            <a:r>
              <a:rPr dirty="0"/>
              <a:t> </a:t>
            </a:r>
            <a:r>
              <a:rPr spc="-25" dirty="0"/>
              <a:t>13</a:t>
            </a:r>
          </a:p>
          <a:p>
            <a:pPr marL="755015" indent="-285115">
              <a:spcBef>
                <a:spcPts val="555"/>
              </a:spcBef>
              <a:buFont typeface="Arial"/>
              <a:buChar char="–"/>
              <a:tabLst>
                <a:tab pos="755015" algn="l"/>
              </a:tabLst>
            </a:pPr>
            <a:r>
              <a:rPr b="1" i="1" dirty="0">
                <a:latin typeface="Times New Roman"/>
                <a:cs typeface="Times New Roman"/>
              </a:rPr>
              <a:t>h</a:t>
            </a:r>
            <a:r>
              <a:rPr dirty="0"/>
              <a:t>(</a:t>
            </a:r>
            <a:r>
              <a:rPr b="1" i="1" dirty="0">
                <a:latin typeface="Times New Roman"/>
                <a:cs typeface="Times New Roman"/>
              </a:rPr>
              <a:t>k</a:t>
            </a:r>
            <a:r>
              <a:rPr dirty="0"/>
              <a:t>)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</a:t>
            </a:r>
            <a:r>
              <a:rPr spc="-10" dirty="0"/>
              <a:t> </a:t>
            </a:r>
            <a:r>
              <a:rPr b="1" i="1" dirty="0">
                <a:latin typeface="Times New Roman"/>
                <a:cs typeface="Times New Roman"/>
              </a:rPr>
              <a:t>k</a:t>
            </a:r>
            <a:r>
              <a:rPr b="1" i="1" spc="-15" dirty="0"/>
              <a:t> </a:t>
            </a:r>
            <a:r>
              <a:rPr dirty="0"/>
              <a:t>mod</a:t>
            </a:r>
            <a:r>
              <a:rPr spc="-15" dirty="0"/>
              <a:t> </a:t>
            </a:r>
            <a:r>
              <a:rPr spc="-25" dirty="0"/>
              <a:t>13</a:t>
            </a:r>
          </a:p>
          <a:p>
            <a:pPr marL="755015" indent="-285115">
              <a:spcBef>
                <a:spcPts val="550"/>
              </a:spcBef>
              <a:buFont typeface="Arial"/>
              <a:buChar char="–"/>
              <a:tabLst>
                <a:tab pos="755015" algn="l"/>
              </a:tabLst>
            </a:pPr>
            <a:r>
              <a:rPr b="1" i="1" dirty="0">
                <a:latin typeface="Times New Roman"/>
                <a:cs typeface="Times New Roman"/>
              </a:rPr>
              <a:t>d</a:t>
            </a:r>
            <a:r>
              <a:rPr dirty="0"/>
              <a:t>(</a:t>
            </a:r>
            <a:r>
              <a:rPr b="1" i="1" dirty="0">
                <a:latin typeface="Times New Roman"/>
                <a:cs typeface="Times New Roman"/>
              </a:rPr>
              <a:t>k</a:t>
            </a:r>
            <a:r>
              <a:rPr dirty="0"/>
              <a:t>)</a:t>
            </a:r>
            <a:r>
              <a:rPr spc="-15" dirty="0"/>
              <a:t> </a:t>
            </a:r>
            <a:r>
              <a:rPr dirty="0">
                <a:latin typeface="Symbol"/>
                <a:cs typeface="Symbol"/>
              </a:rPr>
              <a:t></a:t>
            </a:r>
            <a:r>
              <a:rPr spc="-5" dirty="0"/>
              <a:t> </a:t>
            </a:r>
            <a:r>
              <a:rPr dirty="0"/>
              <a:t>1</a:t>
            </a:r>
            <a:r>
              <a:rPr spc="-10" dirty="0"/>
              <a:t> </a:t>
            </a:r>
            <a:r>
              <a:rPr i="1" dirty="0">
                <a:latin typeface="Times New Roman"/>
                <a:cs typeface="Times New Roman"/>
              </a:rPr>
              <a:t>+</a:t>
            </a:r>
            <a:r>
              <a:rPr i="1" spc="-10" dirty="0"/>
              <a:t> </a:t>
            </a:r>
            <a:r>
              <a:rPr dirty="0"/>
              <a:t>(</a:t>
            </a:r>
            <a:r>
              <a:rPr b="1" i="1" dirty="0">
                <a:latin typeface="Times New Roman"/>
                <a:cs typeface="Times New Roman"/>
              </a:rPr>
              <a:t>k</a:t>
            </a:r>
            <a:r>
              <a:rPr b="1" i="1" spc="-15" dirty="0"/>
              <a:t> </a:t>
            </a:r>
            <a:r>
              <a:rPr dirty="0"/>
              <a:t>mod</a:t>
            </a:r>
            <a:r>
              <a:rPr spc="-10" dirty="0"/>
              <a:t> </a:t>
            </a:r>
            <a:r>
              <a:rPr spc="-25" dirty="0"/>
              <a:t>7)</a:t>
            </a:r>
          </a:p>
          <a:p>
            <a:pPr marL="12700">
              <a:spcBef>
                <a:spcPts val="455"/>
              </a:spcBef>
            </a:pPr>
            <a:r>
              <a:rPr dirty="0"/>
              <a:t>Insert</a:t>
            </a:r>
            <a:r>
              <a:rPr spc="-10" dirty="0"/>
              <a:t> </a:t>
            </a:r>
            <a:r>
              <a:rPr dirty="0"/>
              <a:t>keys</a:t>
            </a:r>
            <a:r>
              <a:rPr spc="-15" dirty="0"/>
              <a:t> </a:t>
            </a:r>
            <a:r>
              <a:rPr dirty="0"/>
              <a:t>18,</a:t>
            </a:r>
            <a:r>
              <a:rPr spc="-5" dirty="0"/>
              <a:t> </a:t>
            </a:r>
            <a:r>
              <a:rPr dirty="0"/>
              <a:t>41,</a:t>
            </a:r>
            <a:r>
              <a:rPr spc="-10" dirty="0"/>
              <a:t> </a:t>
            </a:r>
            <a:r>
              <a:rPr dirty="0"/>
              <a:t>22,</a:t>
            </a:r>
            <a:r>
              <a:rPr spc="-5" dirty="0"/>
              <a:t> </a:t>
            </a:r>
            <a:r>
              <a:rPr dirty="0"/>
              <a:t>44,</a:t>
            </a:r>
            <a:r>
              <a:rPr spc="-10" dirty="0"/>
              <a:t> </a:t>
            </a:r>
            <a:r>
              <a:rPr dirty="0"/>
              <a:t>59,</a:t>
            </a:r>
            <a:r>
              <a:rPr spc="-5" dirty="0"/>
              <a:t> </a:t>
            </a:r>
            <a:r>
              <a:rPr dirty="0"/>
              <a:t>32,</a:t>
            </a:r>
            <a:r>
              <a:rPr spc="-5" dirty="0"/>
              <a:t> </a:t>
            </a:r>
            <a:r>
              <a:rPr dirty="0"/>
              <a:t>31,</a:t>
            </a:r>
            <a:r>
              <a:rPr spc="-10" dirty="0"/>
              <a:t> </a:t>
            </a:r>
            <a:r>
              <a:rPr dirty="0"/>
              <a:t>73,</a:t>
            </a:r>
            <a:r>
              <a:rPr spc="-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spc="-10" dirty="0"/>
              <a:t>order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1852" y="494404"/>
            <a:ext cx="11557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5355">
              <a:spcBef>
                <a:spcPts val="100"/>
              </a:spcBef>
            </a:pPr>
            <a:r>
              <a:rPr dirty="0"/>
              <a:t>Example</a:t>
            </a:r>
            <a:r>
              <a:rPr spc="-9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Double</a:t>
            </a:r>
            <a:r>
              <a:rPr spc="-90" dirty="0"/>
              <a:t> </a:t>
            </a:r>
            <a:r>
              <a:rPr spc="-10" dirty="0"/>
              <a:t>Hashing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36709" y="4017167"/>
          <a:ext cx="437515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09427"/>
              </p:ext>
            </p:extLst>
          </p:nvPr>
        </p:nvGraphicFramePr>
        <p:xfrm>
          <a:off x="5636708" y="4353562"/>
          <a:ext cx="4375151" cy="14801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97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04238">
                <a:tc>
                  <a:txBody>
                    <a:bodyPr/>
                    <a:lstStyle/>
                    <a:p>
                      <a:pPr marL="94615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800" spc="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sz="1800" spc="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31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41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32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59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44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73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145">
                <a:tc>
                  <a:txBody>
                    <a:bodyPr/>
                    <a:lstStyle/>
                    <a:p>
                      <a:pPr marL="94615">
                        <a:lnSpc>
                          <a:spcPts val="2039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ts val="2039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2039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ts val="2039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2039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039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039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39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39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39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2039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800" spc="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sz="1800" spc="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664602" y="4712492"/>
            <a:ext cx="336550" cy="304800"/>
          </a:xfrm>
          <a:custGeom>
            <a:avLst/>
            <a:gdLst/>
            <a:ahLst/>
            <a:cxnLst/>
            <a:rect l="l" t="t" r="r" b="b"/>
            <a:pathLst>
              <a:path w="336550" h="304800">
                <a:moveTo>
                  <a:pt x="0" y="228600"/>
                </a:moveTo>
                <a:lnTo>
                  <a:pt x="84098" y="228600"/>
                </a:lnTo>
                <a:lnTo>
                  <a:pt x="84098" y="0"/>
                </a:lnTo>
                <a:lnTo>
                  <a:pt x="252296" y="0"/>
                </a:lnTo>
                <a:lnTo>
                  <a:pt x="252296" y="228600"/>
                </a:lnTo>
                <a:lnTo>
                  <a:pt x="336395" y="228600"/>
                </a:lnTo>
                <a:lnTo>
                  <a:pt x="168197" y="304800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8950" y="4429125"/>
            <a:ext cx="1219200" cy="254000"/>
          </a:xfrm>
          <a:custGeom>
            <a:avLst/>
            <a:gdLst/>
            <a:ahLst/>
            <a:cxnLst/>
            <a:rect l="l" t="t" r="r" b="b"/>
            <a:pathLst>
              <a:path w="1219200" h="254000">
                <a:moveTo>
                  <a:pt x="0" y="254000"/>
                </a:moveTo>
                <a:lnTo>
                  <a:pt x="1219199" y="254000"/>
                </a:lnTo>
                <a:lnTo>
                  <a:pt x="1219199" y="0"/>
                </a:lnTo>
                <a:lnTo>
                  <a:pt x="0" y="0"/>
                </a:lnTo>
                <a:lnTo>
                  <a:pt x="0" y="254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1250" y="4429125"/>
            <a:ext cx="1498600" cy="254000"/>
          </a:xfrm>
          <a:custGeom>
            <a:avLst/>
            <a:gdLst/>
            <a:ahLst/>
            <a:cxnLst/>
            <a:rect l="l" t="t" r="r" b="b"/>
            <a:pathLst>
              <a:path w="1498600" h="254000">
                <a:moveTo>
                  <a:pt x="0" y="254000"/>
                </a:moveTo>
                <a:lnTo>
                  <a:pt x="1498600" y="254000"/>
                </a:lnTo>
                <a:lnTo>
                  <a:pt x="1498600" y="0"/>
                </a:lnTo>
                <a:lnTo>
                  <a:pt x="0" y="0"/>
                </a:lnTo>
                <a:lnTo>
                  <a:pt x="0" y="254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58950" y="4937125"/>
            <a:ext cx="1219200" cy="254000"/>
          </a:xfrm>
          <a:custGeom>
            <a:avLst/>
            <a:gdLst/>
            <a:ahLst/>
            <a:cxnLst/>
            <a:rect l="l" t="t" r="r" b="b"/>
            <a:pathLst>
              <a:path w="1219200" h="254000">
                <a:moveTo>
                  <a:pt x="0" y="254000"/>
                </a:moveTo>
                <a:lnTo>
                  <a:pt x="1219199" y="254000"/>
                </a:lnTo>
                <a:lnTo>
                  <a:pt x="1219199" y="0"/>
                </a:lnTo>
                <a:lnTo>
                  <a:pt x="0" y="0"/>
                </a:lnTo>
                <a:lnTo>
                  <a:pt x="0" y="254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51250" y="4937125"/>
            <a:ext cx="1498600" cy="254000"/>
          </a:xfrm>
          <a:custGeom>
            <a:avLst/>
            <a:gdLst/>
            <a:ahLst/>
            <a:cxnLst/>
            <a:rect l="l" t="t" r="r" b="b"/>
            <a:pathLst>
              <a:path w="1498600" h="254000">
                <a:moveTo>
                  <a:pt x="0" y="254000"/>
                </a:moveTo>
                <a:lnTo>
                  <a:pt x="1498600" y="254000"/>
                </a:lnTo>
                <a:lnTo>
                  <a:pt x="1498600" y="0"/>
                </a:lnTo>
                <a:lnTo>
                  <a:pt x="0" y="0"/>
                </a:lnTo>
                <a:lnTo>
                  <a:pt x="0" y="254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8950" y="5445124"/>
            <a:ext cx="1219200" cy="254000"/>
          </a:xfrm>
          <a:custGeom>
            <a:avLst/>
            <a:gdLst/>
            <a:ahLst/>
            <a:cxnLst/>
            <a:rect l="l" t="t" r="r" b="b"/>
            <a:pathLst>
              <a:path w="1219200" h="254000">
                <a:moveTo>
                  <a:pt x="0" y="253999"/>
                </a:moveTo>
                <a:lnTo>
                  <a:pt x="1219199" y="253999"/>
                </a:lnTo>
                <a:lnTo>
                  <a:pt x="1219199" y="0"/>
                </a:lnTo>
                <a:lnTo>
                  <a:pt x="0" y="0"/>
                </a:lnTo>
                <a:lnTo>
                  <a:pt x="0" y="253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51250" y="5445124"/>
            <a:ext cx="1498600" cy="254000"/>
          </a:xfrm>
          <a:custGeom>
            <a:avLst/>
            <a:gdLst/>
            <a:ahLst/>
            <a:cxnLst/>
            <a:rect l="l" t="t" r="r" b="b"/>
            <a:pathLst>
              <a:path w="1498600" h="254000">
                <a:moveTo>
                  <a:pt x="0" y="253999"/>
                </a:moveTo>
                <a:lnTo>
                  <a:pt x="1498600" y="253999"/>
                </a:lnTo>
                <a:lnTo>
                  <a:pt x="1498600" y="0"/>
                </a:lnTo>
                <a:lnTo>
                  <a:pt x="0" y="0"/>
                </a:lnTo>
                <a:lnTo>
                  <a:pt x="0" y="253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746250" y="3883026"/>
          <a:ext cx="3416295" cy="2336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R="88265" algn="ctr">
                        <a:lnSpc>
                          <a:spcPts val="2150"/>
                        </a:lnSpc>
                        <a:spcBef>
                          <a:spcPts val="10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8080"/>
                      </a:solidFill>
                      <a:prstDash val="solid"/>
                    </a:lnL>
                    <a:lnT w="28575">
                      <a:solidFill>
                        <a:srgbClr val="0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ts val="2150"/>
                        </a:lnSpc>
                        <a:spcBef>
                          <a:spcPts val="100"/>
                        </a:spcBef>
                      </a:pPr>
                      <a:r>
                        <a:rPr sz="1800" b="1" i="1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800" b="1" i="1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i="1" spc="-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800" b="1" i="1" spc="-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T w="28575">
                      <a:solidFill>
                        <a:srgbClr val="0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2150"/>
                        </a:lnSpc>
                        <a:spcBef>
                          <a:spcPts val="100"/>
                        </a:spcBef>
                      </a:pPr>
                      <a:r>
                        <a:rPr sz="1800" b="1" i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="1" i="1" spc="-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i="1" spc="-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800" b="1" i="1" spc="-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T w="28575">
                      <a:solidFill>
                        <a:srgbClr val="0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2150"/>
                        </a:lnSpc>
                        <a:spcBef>
                          <a:spcPts val="100"/>
                        </a:spcBef>
                      </a:pPr>
                      <a:r>
                        <a:rPr sz="1800" spc="-20" dirty="0">
                          <a:solidFill>
                            <a:srgbClr val="305496"/>
                          </a:solidFill>
                          <a:latin typeface="Tahoma"/>
                          <a:cs typeface="Tahoma"/>
                        </a:rPr>
                        <a:t>Prob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T w="28575">
                      <a:solidFill>
                        <a:srgbClr val="0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2150"/>
                        </a:lnSpc>
                        <a:spcBef>
                          <a:spcPts val="100"/>
                        </a:spcBef>
                      </a:pPr>
                      <a:r>
                        <a:rPr sz="1800" spc="-25" dirty="0">
                          <a:solidFill>
                            <a:srgbClr val="305496"/>
                          </a:solidFill>
                          <a:latin typeface="Tahoma"/>
                          <a:cs typeface="Tahoma"/>
                        </a:rPr>
                        <a:t>es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T w="28575">
                      <a:solidFill>
                        <a:srgbClr val="0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8080"/>
                      </a:solidFill>
                      <a:prstDash val="solid"/>
                    </a:lnR>
                    <a:lnT w="28575">
                      <a:solidFill>
                        <a:srgbClr val="0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R="50165" algn="ctr">
                        <a:lnSpc>
                          <a:spcPts val="1850"/>
                        </a:lnSpc>
                        <a:spcBef>
                          <a:spcPts val="50"/>
                        </a:spcBef>
                      </a:pPr>
                      <a:r>
                        <a:rPr sz="1600" spc="-25" dirty="0">
                          <a:latin typeface="Tahoma"/>
                          <a:cs typeface="Tahoma"/>
                        </a:rPr>
                        <a:t>18</a:t>
                      </a: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808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850"/>
                        </a:lnSpc>
                        <a:spcBef>
                          <a:spcPts val="50"/>
                        </a:spcBef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5</a:t>
                      </a: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  <a:spcBef>
                          <a:spcPts val="50"/>
                        </a:spcBef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5</a:t>
                      </a: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1850"/>
                        </a:lnSpc>
                        <a:spcBef>
                          <a:spcPts val="50"/>
                        </a:spcBef>
                      </a:pPr>
                      <a:r>
                        <a:rPr sz="1600" spc="-50" dirty="0">
                          <a:solidFill>
                            <a:srgbClr val="305496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R="50165" algn="ctr">
                        <a:lnSpc>
                          <a:spcPts val="1850"/>
                        </a:lnSpc>
                        <a:spcBef>
                          <a:spcPts val="50"/>
                        </a:spcBef>
                      </a:pPr>
                      <a:r>
                        <a:rPr sz="1600" spc="-25" dirty="0">
                          <a:latin typeface="Tahoma"/>
                          <a:cs typeface="Tahoma"/>
                        </a:rPr>
                        <a:t>41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80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850"/>
                        </a:lnSpc>
                        <a:spcBef>
                          <a:spcPts val="50"/>
                        </a:spcBef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  <a:spcBef>
                          <a:spcPts val="50"/>
                        </a:spcBef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7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1850"/>
                        </a:lnSpc>
                        <a:spcBef>
                          <a:spcPts val="50"/>
                        </a:spcBef>
                      </a:pPr>
                      <a:r>
                        <a:rPr sz="1600" spc="-50" dirty="0">
                          <a:solidFill>
                            <a:srgbClr val="305496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808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R="50165" algn="ctr">
                        <a:lnSpc>
                          <a:spcPts val="1850"/>
                        </a:lnSpc>
                        <a:spcBef>
                          <a:spcPts val="50"/>
                        </a:spcBef>
                      </a:pPr>
                      <a:r>
                        <a:rPr sz="1600" spc="-25" dirty="0">
                          <a:latin typeface="Tahoma"/>
                          <a:cs typeface="Tahoma"/>
                        </a:rPr>
                        <a:t>22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8080"/>
                      </a:solidFill>
                      <a:prstDash val="solid"/>
                    </a:lnL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850"/>
                        </a:lnSpc>
                        <a:spcBef>
                          <a:spcPts val="50"/>
                        </a:spcBef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9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  <a:spcBef>
                          <a:spcPts val="50"/>
                        </a:spcBef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1850"/>
                        </a:lnSpc>
                        <a:spcBef>
                          <a:spcPts val="50"/>
                        </a:spcBef>
                      </a:pPr>
                      <a:r>
                        <a:rPr sz="1600" spc="-50" dirty="0">
                          <a:solidFill>
                            <a:srgbClr val="305496"/>
                          </a:solidFill>
                          <a:latin typeface="Tahoma"/>
                          <a:cs typeface="Tahoma"/>
                        </a:rPr>
                        <a:t>9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808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R="50165" algn="ctr">
                        <a:lnSpc>
                          <a:spcPts val="1850"/>
                        </a:lnSpc>
                        <a:spcBef>
                          <a:spcPts val="50"/>
                        </a:spcBef>
                      </a:pPr>
                      <a:r>
                        <a:rPr sz="1600" spc="-25" dirty="0">
                          <a:latin typeface="Tahoma"/>
                          <a:cs typeface="Tahoma"/>
                        </a:rPr>
                        <a:t>44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80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850"/>
                        </a:lnSpc>
                        <a:spcBef>
                          <a:spcPts val="50"/>
                        </a:spcBef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5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  <a:spcBef>
                          <a:spcPts val="50"/>
                        </a:spcBef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3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1850"/>
                        </a:lnSpc>
                        <a:spcBef>
                          <a:spcPts val="50"/>
                        </a:spcBef>
                      </a:pPr>
                      <a:r>
                        <a:rPr sz="1600" spc="-50" dirty="0">
                          <a:solidFill>
                            <a:srgbClr val="305496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  <a:spcBef>
                          <a:spcPts val="50"/>
                        </a:spcBef>
                      </a:pPr>
                      <a:r>
                        <a:rPr sz="1600" spc="-50" dirty="0">
                          <a:solidFill>
                            <a:srgbClr val="305496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R="50165" algn="ctr">
                        <a:lnSpc>
                          <a:spcPts val="1850"/>
                        </a:lnSpc>
                        <a:spcBef>
                          <a:spcPts val="50"/>
                        </a:spcBef>
                      </a:pPr>
                      <a:r>
                        <a:rPr sz="1600" spc="-25" dirty="0">
                          <a:latin typeface="Tahoma"/>
                          <a:cs typeface="Tahoma"/>
                        </a:rPr>
                        <a:t>59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8080"/>
                      </a:solidFill>
                      <a:prstDash val="solid"/>
                    </a:lnL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850"/>
                        </a:lnSpc>
                        <a:spcBef>
                          <a:spcPts val="50"/>
                        </a:spcBef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7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  <a:spcBef>
                          <a:spcPts val="50"/>
                        </a:spcBef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4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1850"/>
                        </a:lnSpc>
                        <a:spcBef>
                          <a:spcPts val="50"/>
                        </a:spcBef>
                      </a:pPr>
                      <a:r>
                        <a:rPr sz="1600" spc="-50" dirty="0">
                          <a:solidFill>
                            <a:srgbClr val="305496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R="50165" algn="ctr">
                        <a:lnSpc>
                          <a:spcPts val="1850"/>
                        </a:lnSpc>
                        <a:spcBef>
                          <a:spcPts val="50"/>
                        </a:spcBef>
                      </a:pPr>
                      <a:r>
                        <a:rPr sz="1600" spc="-25" dirty="0">
                          <a:latin typeface="Tahoma"/>
                          <a:cs typeface="Tahoma"/>
                        </a:rPr>
                        <a:t>32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80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850"/>
                        </a:lnSpc>
                        <a:spcBef>
                          <a:spcPts val="50"/>
                        </a:spcBef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6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  <a:spcBef>
                          <a:spcPts val="50"/>
                        </a:spcBef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5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1850"/>
                        </a:lnSpc>
                        <a:spcBef>
                          <a:spcPts val="50"/>
                        </a:spcBef>
                      </a:pPr>
                      <a:r>
                        <a:rPr sz="1600" spc="-50" dirty="0">
                          <a:solidFill>
                            <a:srgbClr val="305496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R="50165" algn="ctr">
                        <a:lnSpc>
                          <a:spcPts val="1850"/>
                        </a:lnSpc>
                        <a:spcBef>
                          <a:spcPts val="50"/>
                        </a:spcBef>
                      </a:pPr>
                      <a:r>
                        <a:rPr sz="1600" spc="-25" dirty="0">
                          <a:latin typeface="Tahoma"/>
                          <a:cs typeface="Tahoma"/>
                        </a:rPr>
                        <a:t>31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8080"/>
                      </a:solidFill>
                      <a:prstDash val="solid"/>
                    </a:lnL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850"/>
                        </a:lnSpc>
                        <a:spcBef>
                          <a:spcPts val="50"/>
                        </a:spcBef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5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  <a:spcBef>
                          <a:spcPts val="50"/>
                        </a:spcBef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4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1850"/>
                        </a:lnSpc>
                        <a:spcBef>
                          <a:spcPts val="50"/>
                        </a:spcBef>
                      </a:pPr>
                      <a:r>
                        <a:rPr sz="1600" spc="-50" dirty="0">
                          <a:solidFill>
                            <a:srgbClr val="305496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  <a:spcBef>
                          <a:spcPts val="50"/>
                        </a:spcBef>
                      </a:pPr>
                      <a:r>
                        <a:rPr sz="1600" spc="-50" dirty="0">
                          <a:solidFill>
                            <a:srgbClr val="305496"/>
                          </a:solidFill>
                          <a:latin typeface="Tahoma"/>
                          <a:cs typeface="Tahoma"/>
                        </a:rPr>
                        <a:t>9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1850"/>
                        </a:lnSpc>
                        <a:spcBef>
                          <a:spcPts val="50"/>
                        </a:spcBef>
                      </a:pPr>
                      <a:r>
                        <a:rPr sz="1600" spc="-50" dirty="0">
                          <a:solidFill>
                            <a:srgbClr val="305496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R="50165" algn="ctr">
                        <a:lnSpc>
                          <a:spcPts val="1900"/>
                        </a:lnSpc>
                        <a:spcBef>
                          <a:spcPts val="50"/>
                        </a:spcBef>
                      </a:pPr>
                      <a:r>
                        <a:rPr sz="1600" spc="-25" dirty="0">
                          <a:latin typeface="Tahoma"/>
                          <a:cs typeface="Tahoma"/>
                        </a:rPr>
                        <a:t>73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8080"/>
                      </a:solidFill>
                      <a:prstDash val="solid"/>
                    </a:lnL>
                    <a:lnB w="28575">
                      <a:solidFill>
                        <a:srgbClr val="0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1900"/>
                        </a:lnSpc>
                        <a:spcBef>
                          <a:spcPts val="50"/>
                        </a:spcBef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8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B w="28575">
                      <a:solidFill>
                        <a:srgbClr val="0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  <a:spcBef>
                          <a:spcPts val="50"/>
                        </a:spcBef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4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1900"/>
                        </a:lnSpc>
                        <a:spcBef>
                          <a:spcPts val="50"/>
                        </a:spcBef>
                      </a:pPr>
                      <a:r>
                        <a:rPr sz="1600" spc="-50" dirty="0">
                          <a:solidFill>
                            <a:srgbClr val="305496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1900"/>
                        </a:lnSpc>
                        <a:spcBef>
                          <a:spcPts val="50"/>
                        </a:spcBef>
                      </a:pPr>
                      <a:r>
                        <a:rPr sz="1600" spc="-25" dirty="0">
                          <a:solidFill>
                            <a:srgbClr val="305496"/>
                          </a:solidFill>
                          <a:latin typeface="Tahoma"/>
                          <a:cs typeface="Tahoma"/>
                        </a:rPr>
                        <a:t>12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Dictionaries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Hash</a:t>
            </a:r>
            <a:r>
              <a:rPr spc="-50" dirty="0"/>
              <a:t> </a:t>
            </a:r>
            <a:r>
              <a:rPr spc="-10" dirty="0"/>
              <a:t>Tables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410"/>
              </a:lnSpc>
            </a:pPr>
            <a:fld id="{81D60167-4931-47E6-BA6A-407CBD079E47}" type="slidenum">
              <a:rPr spc="-25" dirty="0"/>
              <a:pPr marL="37465">
                <a:lnSpc>
                  <a:spcPts val="1410"/>
                </a:lnSpc>
              </a:pPr>
              <a:t>26</a:t>
            </a:fld>
            <a:endParaRPr spc="-25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4B66E9-B4FA-804A-00C2-831D6986F3D8}"/>
              </a:ext>
            </a:extLst>
          </p:cNvPr>
          <p:cNvSpPr txBox="1"/>
          <p:nvPr/>
        </p:nvSpPr>
        <p:spPr>
          <a:xfrm>
            <a:off x="6096000" y="2163208"/>
            <a:ext cx="6653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504D"/>
                </a:solidFill>
                <a:latin typeface="Times New Roman"/>
                <a:cs typeface="Times New Roman"/>
              </a:rPr>
              <a:t>A[(</a:t>
            </a:r>
            <a:r>
              <a:rPr lang="en-US" sz="1800" b="1" i="1" dirty="0">
                <a:solidFill>
                  <a:srgbClr val="C0504D"/>
                </a:solidFill>
                <a:latin typeface="Times New Roman"/>
                <a:cs typeface="Times New Roman"/>
              </a:rPr>
              <a:t>h</a:t>
            </a:r>
            <a:r>
              <a:rPr lang="en-US" sz="1800" dirty="0">
                <a:solidFill>
                  <a:srgbClr val="C0504D"/>
                </a:solidFill>
                <a:latin typeface="Times New Roman"/>
                <a:cs typeface="Times New Roman"/>
              </a:rPr>
              <a:t>(</a:t>
            </a:r>
            <a:r>
              <a:rPr lang="en-US" sz="1800" b="1" i="1" dirty="0">
                <a:solidFill>
                  <a:srgbClr val="C0504D"/>
                </a:solidFill>
                <a:latin typeface="Times New Roman"/>
                <a:cs typeface="Times New Roman"/>
              </a:rPr>
              <a:t>k</a:t>
            </a:r>
            <a:r>
              <a:rPr lang="en-US" sz="1800" dirty="0">
                <a:solidFill>
                  <a:srgbClr val="C0504D"/>
                </a:solidFill>
                <a:latin typeface="Times New Roman"/>
                <a:cs typeface="Times New Roman"/>
              </a:rPr>
              <a:t>)</a:t>
            </a:r>
            <a:r>
              <a:rPr lang="en-US" sz="1800" spc="-3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C0504D"/>
                </a:solidFill>
                <a:latin typeface="Times New Roman"/>
                <a:cs typeface="Times New Roman"/>
              </a:rPr>
              <a:t>+</a:t>
            </a:r>
            <a:r>
              <a:rPr lang="en-US" sz="1800" spc="-3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lang="en-US" sz="1800" b="1" i="1" dirty="0">
                <a:solidFill>
                  <a:srgbClr val="C0504D"/>
                </a:solidFill>
                <a:latin typeface="Times New Roman"/>
                <a:cs typeface="Times New Roman"/>
              </a:rPr>
              <a:t>id</a:t>
            </a:r>
            <a:r>
              <a:rPr lang="en-US" sz="1800" dirty="0">
                <a:solidFill>
                  <a:srgbClr val="C0504D"/>
                </a:solidFill>
                <a:latin typeface="Times New Roman"/>
                <a:cs typeface="Times New Roman"/>
              </a:rPr>
              <a:t>(</a:t>
            </a:r>
            <a:r>
              <a:rPr lang="en-US" sz="1800" b="1" i="1" dirty="0">
                <a:solidFill>
                  <a:srgbClr val="C0504D"/>
                </a:solidFill>
                <a:latin typeface="Times New Roman"/>
                <a:cs typeface="Times New Roman"/>
              </a:rPr>
              <a:t>k</a:t>
            </a:r>
            <a:r>
              <a:rPr lang="en-US" sz="1800" dirty="0">
                <a:solidFill>
                  <a:srgbClr val="C0504D"/>
                </a:solidFill>
                <a:latin typeface="Times New Roman"/>
                <a:cs typeface="Times New Roman"/>
              </a:rPr>
              <a:t>))</a:t>
            </a:r>
            <a:r>
              <a:rPr lang="en-US" sz="1800" spc="-3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C0504D"/>
                </a:solidFill>
                <a:latin typeface="Times New Roman"/>
                <a:cs typeface="Times New Roman"/>
              </a:rPr>
              <a:t>mod</a:t>
            </a:r>
            <a:r>
              <a:rPr lang="en-US" sz="1800" spc="-2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lang="en-US" sz="1800" b="1" i="1" spc="-25" dirty="0">
                <a:solidFill>
                  <a:srgbClr val="C0504D"/>
                </a:solidFill>
                <a:latin typeface="Times New Roman"/>
                <a:cs typeface="Times New Roman"/>
              </a:rPr>
              <a:t>N</a:t>
            </a:r>
            <a:r>
              <a:rPr lang="en-US" sz="1800" spc="-25" dirty="0">
                <a:solidFill>
                  <a:srgbClr val="C0504D"/>
                </a:solidFill>
                <a:latin typeface="Times New Roman"/>
                <a:cs typeface="Times New Roman"/>
              </a:rPr>
              <a:t>]</a:t>
            </a:r>
            <a:r>
              <a:rPr lang="en-US" sz="1800" dirty="0">
                <a:solidFill>
                  <a:srgbClr val="C0504D"/>
                </a:solidFill>
                <a:latin typeface="Times New Roman"/>
                <a:cs typeface="Times New Roman"/>
              </a:rPr>
              <a:t>	for</a:t>
            </a:r>
            <a:r>
              <a:rPr lang="en-US" sz="1800" spc="-1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lang="en-US" sz="1800" b="1" i="1" dirty="0" err="1">
                <a:solidFill>
                  <a:srgbClr val="C0504D"/>
                </a:solidFill>
                <a:latin typeface="Times New Roman"/>
                <a:cs typeface="Times New Roman"/>
              </a:rPr>
              <a:t>i</a:t>
            </a:r>
            <a:r>
              <a:rPr lang="en-US" sz="1800" b="1" i="1" spc="-1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C0504D"/>
                </a:solidFill>
                <a:latin typeface="Times New Roman"/>
                <a:cs typeface="Times New Roman"/>
              </a:rPr>
              <a:t>=</a:t>
            </a:r>
            <a:r>
              <a:rPr lang="en-US" sz="1800" spc="-1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C0504D"/>
                </a:solidFill>
                <a:latin typeface="Times New Roman"/>
                <a:cs typeface="Times New Roman"/>
              </a:rPr>
              <a:t>0,1,2,…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DB8A-C8AD-E271-A713-E919C13B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Rehashing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912AC-7FB4-D6E8-F705-2ABA6A8B2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587" y="1353820"/>
            <a:ext cx="7438813" cy="4985980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Once the hash table gets too full, the running time for operations will start to take too long and may fail.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Rehashing – make table size double and copy all the elements from old to the new table.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new size of the hash table: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should also be prime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will be used to calculate the new insertion spot (hence the name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rehashing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is a very expensive operation! O(N).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is ok though since it doesn't happen that often.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When to rehash?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once the table becomes half full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once an insertion fails.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once a </a:t>
            </a:r>
            <a:r>
              <a:rPr lang="en-US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</a:rPr>
              <a:t>specific load factor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has been reached, 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where load factor is the ratio of the number of elements in the hash table to the table size.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FF5E1-7705-E256-B986-FED1747F9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2743200"/>
            <a:ext cx="899238" cy="1508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50204E-F643-E50E-1508-B9B39BE59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0" y="761829"/>
            <a:ext cx="937341" cy="34902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3D1B1A-C0CF-B0A7-B35D-4C56AE34BCD0}"/>
              </a:ext>
            </a:extLst>
          </p:cNvPr>
          <p:cNvSpPr txBox="1"/>
          <p:nvPr/>
        </p:nvSpPr>
        <p:spPr>
          <a:xfrm>
            <a:off x="8910088" y="426708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h(x)= x%6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7AADB-0DE0-5914-7697-5674E32EE043}"/>
              </a:ext>
            </a:extLst>
          </p:cNvPr>
          <p:cNvSpPr txBox="1"/>
          <p:nvPr/>
        </p:nvSpPr>
        <p:spPr>
          <a:xfrm>
            <a:off x="10750358" y="4270829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h(x)= x%17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63DF8C-7D82-EDA1-CF8E-879D4FE34009}"/>
              </a:ext>
            </a:extLst>
          </p:cNvPr>
          <p:cNvCxnSpPr>
            <a:cxnSpLocks/>
          </p:cNvCxnSpPr>
          <p:nvPr/>
        </p:nvCxnSpPr>
        <p:spPr>
          <a:xfrm>
            <a:off x="9974619" y="2971800"/>
            <a:ext cx="921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557DB4-5FA6-B3B7-5575-99D0D2DC7C5C}"/>
              </a:ext>
            </a:extLst>
          </p:cNvPr>
          <p:cNvSpPr txBox="1"/>
          <p:nvPr/>
        </p:nvSpPr>
        <p:spPr>
          <a:xfrm>
            <a:off x="10058400" y="3048000"/>
            <a:ext cx="11199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Rehashing</a:t>
            </a:r>
          </a:p>
        </p:txBody>
      </p:sp>
    </p:spTree>
    <p:extLst>
      <p:ext uri="{BB962C8B-B14F-4D97-AF65-F5344CB8AC3E}">
        <p14:creationId xmlns:p14="http://schemas.microsoft.com/office/powerpoint/2010/main" val="3260468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Dictionaries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Hash</a:t>
            </a:r>
            <a:r>
              <a:rPr spc="-50" dirty="0"/>
              <a:t> </a:t>
            </a:r>
            <a:r>
              <a:rPr spc="-10" dirty="0"/>
              <a:t>Tables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410"/>
              </a:lnSpc>
            </a:pPr>
            <a:fld id="{81D60167-4931-47E6-BA6A-407CBD079E47}" type="slidenum">
              <a:rPr spc="-25" dirty="0"/>
              <a:pPr marL="37465">
                <a:lnSpc>
                  <a:spcPts val="1410"/>
                </a:lnSpc>
              </a:pPr>
              <a:t>28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1284" y="592836"/>
            <a:ext cx="6054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Performance</a:t>
            </a:r>
            <a:r>
              <a:rPr spc="-120" dirty="0"/>
              <a:t> </a:t>
            </a:r>
            <a:r>
              <a:rPr dirty="0"/>
              <a:t>of</a:t>
            </a:r>
            <a:r>
              <a:rPr spc="-114" dirty="0"/>
              <a:t> </a:t>
            </a:r>
            <a:r>
              <a:rPr spc="-10" dirty="0"/>
              <a:t>Hashing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7800" y="1981200"/>
            <a:ext cx="9528436" cy="28110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5"/>
              </a:spcBef>
              <a:tabLst>
                <a:tab pos="354965" algn="l"/>
                <a:tab pos="3266440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A good hash function,</a:t>
            </a:r>
          </a:p>
          <a:p>
            <a:pPr marL="354965" lvl="2" indent="-342265">
              <a:spcBef>
                <a:spcPts val="5"/>
              </a:spcBef>
              <a:buFont typeface="Arial"/>
              <a:buChar char="•"/>
              <a:tabLst>
                <a:tab pos="354965" algn="l"/>
                <a:tab pos="326644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less collision- Evenly distributes the items throughout the hash table.</a:t>
            </a:r>
          </a:p>
          <a:p>
            <a:pPr marL="354965" lvl="2" indent="-342265">
              <a:spcBef>
                <a:spcPts val="5"/>
              </a:spcBef>
              <a:buFont typeface="Arial"/>
              <a:buChar char="•"/>
              <a:tabLst>
                <a:tab pos="354965" algn="l"/>
                <a:tab pos="326644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Easy to compute, constant time O(1)</a:t>
            </a:r>
          </a:p>
          <a:p>
            <a:pPr marL="354965" lvl="2" indent="-342265">
              <a:spcBef>
                <a:spcPts val="5"/>
              </a:spcBef>
              <a:buFont typeface="Arial"/>
              <a:buChar char="•"/>
              <a:tabLst>
                <a:tab pos="354965" algn="l"/>
                <a:tab pos="326644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Use the entire key to calculate hash value</a:t>
            </a:r>
          </a:p>
          <a:p>
            <a:pPr marL="354965" lvl="2" indent="-342265">
              <a:spcBef>
                <a:spcPts val="5"/>
              </a:spcBef>
              <a:buFont typeface="Arial"/>
              <a:buChar char="•"/>
              <a:tabLst>
                <a:tab pos="354965" algn="l"/>
                <a:tab pos="326644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For a given input, the hash function should always produce the same output.</a:t>
            </a:r>
          </a:p>
          <a:p>
            <a:pPr marL="354965" lvl="2" indent="-342265">
              <a:spcBef>
                <a:spcPts val="5"/>
              </a:spcBef>
              <a:buFont typeface="Arial"/>
              <a:buChar char="•"/>
              <a:tabLst>
                <a:tab pos="354965" algn="l"/>
                <a:tab pos="326644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For module arithmetic, use prime numbers.</a:t>
            </a:r>
          </a:p>
          <a:p>
            <a:pPr marL="354965" lvl="2" indent="-342265">
              <a:spcBef>
                <a:spcPts val="5"/>
              </a:spcBef>
              <a:buFont typeface="Arial"/>
              <a:buChar char="•"/>
              <a:tabLst>
                <a:tab pos="354965" algn="l"/>
                <a:tab pos="3266440" algn="l"/>
              </a:tabLst>
            </a:pPr>
            <a:endParaRPr lang="en-US" sz="2200" dirty="0">
              <a:latin typeface="Times New Roman"/>
              <a:cs typeface="Times New Roman"/>
            </a:endParaRPr>
          </a:p>
          <a:p>
            <a:pPr lvl="1">
              <a:spcBef>
                <a:spcPts val="685"/>
              </a:spcBef>
              <a:buFont typeface="Arial"/>
              <a:buChar char="–"/>
            </a:pPr>
            <a:endParaRPr sz="2200" dirty="0">
              <a:latin typeface="Symbol"/>
              <a:cs typeface="Symbo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4E60AC-D4D2-11F7-4574-1576B04AF189}"/>
              </a:ext>
            </a:extLst>
          </p:cNvPr>
          <p:cNvSpPr txBox="1"/>
          <p:nvPr/>
        </p:nvSpPr>
        <p:spPr>
          <a:xfrm>
            <a:off x="1447800" y="4876800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cost of hashing - </a:t>
            </a:r>
            <a:r>
              <a:rPr lang="en-US" dirty="0">
                <a:solidFill>
                  <a:srgbClr val="FF0000"/>
                </a:solidFill>
              </a:rPr>
              <a:t>insert, delete &amp; search is O(1)</a:t>
            </a:r>
          </a:p>
        </p:txBody>
      </p:sp>
    </p:spTree>
    <p:extLst>
      <p:ext uri="{BB962C8B-B14F-4D97-AF65-F5344CB8AC3E}">
        <p14:creationId xmlns:p14="http://schemas.microsoft.com/office/powerpoint/2010/main" val="2614320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Dictionaries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Hash</a:t>
            </a:r>
            <a:r>
              <a:rPr spc="-50" dirty="0"/>
              <a:t> </a:t>
            </a:r>
            <a:r>
              <a:rPr spc="-10" dirty="0"/>
              <a:t>Tables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410"/>
              </a:lnSpc>
            </a:pPr>
            <a:fld id="{81D60167-4931-47E6-BA6A-407CBD079E47}" type="slidenum">
              <a:rPr spc="-25" dirty="0"/>
              <a:pPr marL="37465">
                <a:lnSpc>
                  <a:spcPts val="1410"/>
                </a:lnSpc>
              </a:pPr>
              <a:t>29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1284" y="592836"/>
            <a:ext cx="6054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Performance</a:t>
            </a:r>
            <a:r>
              <a:rPr spc="-120" dirty="0"/>
              <a:t> </a:t>
            </a:r>
            <a:r>
              <a:rPr dirty="0"/>
              <a:t>of</a:t>
            </a:r>
            <a:r>
              <a:rPr spc="-114" dirty="0"/>
              <a:t> </a:t>
            </a:r>
            <a:r>
              <a:rPr spc="-10" dirty="0"/>
              <a:t>Hashing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981200"/>
            <a:ext cx="7696200" cy="420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spcBef>
                <a:spcPts val="5"/>
              </a:spcBef>
              <a:buFont typeface="Arial"/>
              <a:buChar char="•"/>
              <a:tabLst>
                <a:tab pos="354965" algn="l"/>
                <a:tab pos="3266440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load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factor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3375" b="1" i="1" baseline="1234" dirty="0">
                <a:latin typeface="Symbol"/>
                <a:cs typeface="Symbol"/>
              </a:rPr>
              <a:t></a:t>
            </a:r>
            <a:r>
              <a:rPr sz="3375" spc="-82" baseline="123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b="1" i="1" spc="-25" dirty="0">
                <a:latin typeface="Times New Roman"/>
                <a:cs typeface="Times New Roman"/>
              </a:rPr>
              <a:t>n</a:t>
            </a:r>
            <a:r>
              <a:rPr sz="2200" spc="-25" dirty="0">
                <a:latin typeface="Symbol"/>
                <a:cs typeface="Symbol"/>
              </a:rPr>
              <a:t></a:t>
            </a:r>
            <a:r>
              <a:rPr sz="2200" b="1" i="1" spc="-25" dirty="0">
                <a:latin typeface="Times New Roman"/>
                <a:cs typeface="Times New Roman"/>
              </a:rPr>
              <a:t>N</a:t>
            </a:r>
            <a:r>
              <a:rPr sz="2200" b="1" i="1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Times New Roman"/>
                <a:cs typeface="Times New Roman"/>
              </a:rPr>
              <a:t>affects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performance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lang="en-US" sz="2200" spc="-10" dirty="0">
                <a:latin typeface="Times New Roman"/>
                <a:cs typeface="Times New Roman"/>
              </a:rPr>
              <a:t>hashing</a:t>
            </a:r>
          </a:p>
          <a:p>
            <a:pPr marL="12700">
              <a:spcBef>
                <a:spcPts val="5"/>
              </a:spcBef>
              <a:tabLst>
                <a:tab pos="354965" algn="l"/>
                <a:tab pos="3266440" algn="l"/>
              </a:tabLst>
            </a:pPr>
            <a:endParaRPr lang="en-US" sz="2200" spc="-10" dirty="0">
              <a:latin typeface="Times New Roman"/>
              <a:cs typeface="Times New Roman"/>
            </a:endParaRPr>
          </a:p>
          <a:p>
            <a:pPr marL="354965" indent="-342265">
              <a:spcBef>
                <a:spcPts val="5"/>
              </a:spcBef>
              <a:buFont typeface="Arial"/>
              <a:buChar char="•"/>
              <a:tabLst>
                <a:tab pos="354965" algn="l"/>
                <a:tab pos="3266440" algn="l"/>
              </a:tabLst>
            </a:pPr>
            <a:r>
              <a:rPr lang="en-US" sz="22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Searching cost ( insert, delete require searching a location):</a:t>
            </a:r>
          </a:p>
          <a:p>
            <a:pPr marL="354965" indent="-342265">
              <a:spcBef>
                <a:spcPts val="5"/>
              </a:spcBef>
              <a:buFont typeface="Arial"/>
              <a:buChar char="•"/>
              <a:tabLst>
                <a:tab pos="354965" algn="l"/>
                <a:tab pos="3266440" algn="l"/>
              </a:tabLst>
            </a:pPr>
            <a:endParaRPr sz="22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55650" marR="299720" lvl="1" indent="-285750">
              <a:lnSpc>
                <a:spcPct val="88300"/>
              </a:lnSpc>
              <a:spcBef>
                <a:spcPts val="560"/>
              </a:spcBef>
              <a:buFont typeface="Arial"/>
              <a:buChar char="–"/>
              <a:tabLst>
                <a:tab pos="755650" algn="l"/>
                <a:tab pos="2957195" algn="l"/>
              </a:tabLst>
            </a:pPr>
            <a:r>
              <a:rPr sz="2200" dirty="0">
                <a:latin typeface="Times New Roman"/>
                <a:cs typeface="Times New Roman"/>
              </a:rPr>
              <a:t>Assuming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hash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values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like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random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numbers,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-25" dirty="0">
                <a:latin typeface="Times New Roman"/>
                <a:cs typeface="Times New Roman"/>
              </a:rPr>
              <a:t> be </a:t>
            </a:r>
            <a:r>
              <a:rPr sz="2200" dirty="0">
                <a:latin typeface="Times New Roman"/>
                <a:cs typeface="Times New Roman"/>
              </a:rPr>
              <a:t>shown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expected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number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probes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searching an item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with </a:t>
            </a:r>
            <a:r>
              <a:rPr sz="2200" dirty="0">
                <a:solidFill>
                  <a:srgbClr val="1F497D"/>
                </a:solidFill>
                <a:latin typeface="Times New Roman"/>
                <a:cs typeface="Times New Roman"/>
              </a:rPr>
              <a:t>open</a:t>
            </a:r>
            <a:r>
              <a:rPr sz="2200" spc="-4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497D"/>
                </a:solidFill>
                <a:latin typeface="Times New Roman"/>
                <a:cs typeface="Times New Roman"/>
              </a:rPr>
              <a:t>addressing</a:t>
            </a:r>
            <a:r>
              <a:rPr sz="2200" spc="-4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376092"/>
                </a:solidFill>
                <a:latin typeface="Times New Roman"/>
                <a:cs typeface="Times New Roman"/>
              </a:rPr>
              <a:t>1</a:t>
            </a:r>
            <a:r>
              <a:rPr sz="2200" spc="-10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76092"/>
                </a:solidFill>
                <a:latin typeface="Symbol"/>
                <a:cs typeface="Symbol"/>
              </a:rPr>
              <a:t></a:t>
            </a:r>
            <a:r>
              <a:rPr sz="2200" spc="-5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76092"/>
                </a:solidFill>
                <a:latin typeface="Times New Roman"/>
                <a:cs typeface="Times New Roman"/>
              </a:rPr>
              <a:t>(1</a:t>
            </a:r>
            <a:r>
              <a:rPr sz="2200" spc="-5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76092"/>
                </a:solidFill>
                <a:latin typeface="Symbol"/>
                <a:cs typeface="Symbol"/>
              </a:rPr>
              <a:t></a:t>
            </a:r>
            <a:r>
              <a:rPr sz="2200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3375" b="1" i="1" spc="-52" baseline="1234" dirty="0">
                <a:solidFill>
                  <a:srgbClr val="376092"/>
                </a:solidFill>
                <a:latin typeface="Symbol"/>
                <a:cs typeface="Symbol"/>
              </a:rPr>
              <a:t></a:t>
            </a:r>
            <a:r>
              <a:rPr sz="2200" spc="-35" dirty="0">
                <a:solidFill>
                  <a:srgbClr val="376092"/>
                </a:solidFill>
                <a:latin typeface="Times New Roman"/>
                <a:cs typeface="Times New Roman"/>
              </a:rPr>
              <a:t>)</a:t>
            </a:r>
            <a:endParaRPr lang="en-US" sz="2200" spc="-35" dirty="0">
              <a:solidFill>
                <a:srgbClr val="376092"/>
              </a:solidFill>
              <a:latin typeface="Times New Roman"/>
              <a:cs typeface="Times New Roman"/>
            </a:endParaRPr>
          </a:p>
          <a:p>
            <a:pPr marL="469900" marR="299720" lvl="1">
              <a:lnSpc>
                <a:spcPct val="88300"/>
              </a:lnSpc>
              <a:spcBef>
                <a:spcPts val="560"/>
              </a:spcBef>
              <a:tabLst>
                <a:tab pos="755650" algn="l"/>
                <a:tab pos="2957195" algn="l"/>
              </a:tabLst>
            </a:pPr>
            <a:r>
              <a:rPr lang="en-US" sz="2200" spc="-35" dirty="0">
                <a:solidFill>
                  <a:srgbClr val="376092"/>
                </a:solidFill>
                <a:latin typeface="Times New Roman"/>
                <a:cs typeface="Times New Roman"/>
              </a:rPr>
              <a:t>             ( check the book for proof)</a:t>
            </a:r>
          </a:p>
          <a:p>
            <a:pPr marL="755650" marR="299720" lvl="1" indent="-285750">
              <a:lnSpc>
                <a:spcPct val="88300"/>
              </a:lnSpc>
              <a:spcBef>
                <a:spcPts val="560"/>
              </a:spcBef>
              <a:buFont typeface="Arial"/>
              <a:buChar char="–"/>
              <a:tabLst>
                <a:tab pos="755650" algn="l"/>
                <a:tab pos="2957195" algn="l"/>
              </a:tabLst>
            </a:pPr>
            <a:endParaRPr sz="2200" dirty="0">
              <a:latin typeface="Times New Roman"/>
              <a:cs typeface="Times New Roman"/>
            </a:endParaRPr>
          </a:p>
          <a:p>
            <a:pPr marL="755650" marR="466725" lvl="1" indent="-285750">
              <a:lnSpc>
                <a:spcPts val="2400"/>
              </a:lnSpc>
              <a:spcBef>
                <a:spcPts val="535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For 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Separate Chaining</a:t>
            </a:r>
            <a:r>
              <a:rPr lang="en-US" sz="2200" dirty="0">
                <a:latin typeface="Times New Roman"/>
                <a:cs typeface="Times New Roman"/>
              </a:rPr>
              <a:t>, t</a:t>
            </a:r>
            <a:r>
              <a:rPr sz="2200" dirty="0">
                <a:latin typeface="Times New Roman"/>
                <a:cs typeface="Times New Roman"/>
              </a:rPr>
              <a:t>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expected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number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probes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search an item </a:t>
            </a:r>
            <a:r>
              <a:rPr sz="2200" spc="-25" dirty="0"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srgbClr val="1F497D"/>
                </a:solidFill>
                <a:latin typeface="Times New Roman"/>
                <a:cs typeface="Times New Roman"/>
              </a:rPr>
              <a:t>O(1</a:t>
            </a:r>
            <a:r>
              <a:rPr sz="2200" spc="-1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497D"/>
                </a:solidFill>
                <a:latin typeface="Times New Roman"/>
                <a:cs typeface="Times New Roman"/>
              </a:rPr>
              <a:t>+ </a:t>
            </a:r>
            <a:r>
              <a:rPr sz="3375" b="1" i="1" spc="-52" baseline="1234" dirty="0">
                <a:solidFill>
                  <a:srgbClr val="1F497D"/>
                </a:solidFill>
                <a:latin typeface="Symbol"/>
                <a:cs typeface="Symbol"/>
              </a:rPr>
              <a:t></a:t>
            </a:r>
            <a:r>
              <a:rPr sz="2200" spc="-35" dirty="0">
                <a:solidFill>
                  <a:srgbClr val="1F497D"/>
                </a:solidFill>
                <a:latin typeface="Symbol"/>
                <a:cs typeface="Symbol"/>
              </a:rPr>
              <a:t></a:t>
            </a:r>
            <a:endParaRPr sz="2200" dirty="0">
              <a:latin typeface="Symbol"/>
              <a:cs typeface="Symbol"/>
            </a:endParaRPr>
          </a:p>
          <a:p>
            <a:pPr lvl="1">
              <a:spcBef>
                <a:spcPts val="685"/>
              </a:spcBef>
              <a:buFont typeface="Arial"/>
              <a:buChar char="–"/>
            </a:pPr>
            <a:endParaRPr sz="2200" dirty="0">
              <a:latin typeface="Symbol"/>
              <a:cs typeface="Symbo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0C4666-2EC9-B664-5CC8-13283DC04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730" y="3922652"/>
            <a:ext cx="3667034" cy="2362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889BE-4FD0-24B4-36D5-CC5466B9B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977" y="1323547"/>
            <a:ext cx="2445292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0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304800"/>
            <a:ext cx="8229600" cy="68608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78840" marR="5080" indent="-866775">
              <a:lnSpc>
                <a:spcPct val="100499"/>
              </a:lnSpc>
              <a:spcBef>
                <a:spcPts val="70"/>
              </a:spcBef>
            </a:pPr>
            <a:r>
              <a:rPr dirty="0"/>
              <a:t>Hash</a:t>
            </a:r>
            <a:r>
              <a:rPr spc="-220" dirty="0"/>
              <a:t> </a:t>
            </a:r>
            <a:r>
              <a:rPr spc="-70" dirty="0"/>
              <a:t>Table</a:t>
            </a:r>
            <a:r>
              <a:rPr spc="-145" dirty="0"/>
              <a:t> </a:t>
            </a:r>
            <a:r>
              <a:rPr spc="-10" dirty="0"/>
              <a:t>-based Dictionaries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D72FD-4DA9-A421-79B6-F6F361E05D3C}"/>
              </a:ext>
            </a:extLst>
          </p:cNvPr>
          <p:cNvSpPr txBox="1"/>
          <p:nvPr/>
        </p:nvSpPr>
        <p:spPr>
          <a:xfrm>
            <a:off x="2667000" y="1524000"/>
            <a:ext cx="6934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Hashing can be used to build, search, store or delete from a table/Dictionary</a:t>
            </a:r>
          </a:p>
          <a:p>
            <a:endParaRPr lang="en-US" dirty="0"/>
          </a:p>
          <a:p>
            <a:r>
              <a:rPr lang="en-US" dirty="0"/>
              <a:t>Ex. 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hashmap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, Python dictionary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616BA-94D3-58DC-0EB1-4085AFA5CF43}"/>
              </a:ext>
            </a:extLst>
          </p:cNvPr>
          <p:cNvSpPr txBox="1"/>
          <p:nvPr/>
        </p:nvSpPr>
        <p:spPr>
          <a:xfrm>
            <a:off x="2743200" y="3733800"/>
            <a:ext cx="553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Advantages of Hashing: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O(1) time for data storing and retrieval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Dictionaries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Hash</a:t>
            </a:r>
            <a:r>
              <a:rPr spc="-50" dirty="0"/>
              <a:t> </a:t>
            </a:r>
            <a:r>
              <a:rPr spc="-10" dirty="0"/>
              <a:t>Tables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410"/>
              </a:lnSpc>
            </a:pPr>
            <a:fld id="{81D60167-4931-47E6-BA6A-407CBD079E47}" type="slidenum">
              <a:rPr spc="-25" dirty="0"/>
              <a:pPr marL="37465">
                <a:lnSpc>
                  <a:spcPts val="1410"/>
                </a:lnSpc>
              </a:pPr>
              <a:t>30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1284" y="592836"/>
            <a:ext cx="6054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Performance</a:t>
            </a:r>
            <a:r>
              <a:rPr spc="-120" dirty="0"/>
              <a:t> </a:t>
            </a:r>
            <a:r>
              <a:rPr dirty="0"/>
              <a:t>of</a:t>
            </a:r>
            <a:r>
              <a:rPr spc="-114" dirty="0"/>
              <a:t> </a:t>
            </a:r>
            <a:r>
              <a:rPr spc="-10" dirty="0"/>
              <a:t>Hashing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981200"/>
            <a:ext cx="7696200" cy="4099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spcBef>
                <a:spcPts val="5"/>
              </a:spcBef>
              <a:buFont typeface="Arial"/>
              <a:buChar char="•"/>
              <a:tabLst>
                <a:tab pos="354965" algn="l"/>
                <a:tab pos="3266440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load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factor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3375" b="1" i="1" baseline="1234" dirty="0">
                <a:latin typeface="Symbol"/>
                <a:cs typeface="Symbol"/>
              </a:rPr>
              <a:t></a:t>
            </a:r>
            <a:r>
              <a:rPr sz="3375" spc="-82" baseline="123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b="1" i="1" spc="-25" dirty="0">
                <a:latin typeface="Times New Roman"/>
                <a:cs typeface="Times New Roman"/>
              </a:rPr>
              <a:t>n</a:t>
            </a:r>
            <a:r>
              <a:rPr sz="2200" spc="-25" dirty="0">
                <a:latin typeface="Symbol"/>
                <a:cs typeface="Symbol"/>
              </a:rPr>
              <a:t></a:t>
            </a:r>
            <a:r>
              <a:rPr sz="2200" b="1" i="1" spc="-25" dirty="0">
                <a:latin typeface="Times New Roman"/>
                <a:cs typeface="Times New Roman"/>
              </a:rPr>
              <a:t>N</a:t>
            </a:r>
            <a:r>
              <a:rPr sz="2200" b="1" i="1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Times New Roman"/>
                <a:cs typeface="Times New Roman"/>
              </a:rPr>
              <a:t>affects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performance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lang="en-US" sz="2200" spc="-10" dirty="0">
                <a:latin typeface="Times New Roman"/>
                <a:cs typeface="Times New Roman"/>
              </a:rPr>
              <a:t>hashing</a:t>
            </a:r>
          </a:p>
          <a:p>
            <a:pPr marL="12700">
              <a:spcBef>
                <a:spcPts val="5"/>
              </a:spcBef>
              <a:tabLst>
                <a:tab pos="354965" algn="l"/>
                <a:tab pos="3266440" algn="l"/>
              </a:tabLst>
            </a:pPr>
            <a:endParaRPr lang="en-US" sz="2200" spc="-10" dirty="0">
              <a:latin typeface="Times New Roman"/>
              <a:cs typeface="Times New Roman"/>
            </a:endParaRPr>
          </a:p>
          <a:p>
            <a:pPr marL="354965" indent="-342265">
              <a:spcBef>
                <a:spcPts val="5"/>
              </a:spcBef>
              <a:buFont typeface="Arial"/>
              <a:buChar char="•"/>
              <a:tabLst>
                <a:tab pos="354965" algn="l"/>
                <a:tab pos="3266440" algn="l"/>
              </a:tabLst>
            </a:pPr>
            <a:r>
              <a:rPr lang="en-US" sz="22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insertion cost:</a:t>
            </a:r>
            <a:endParaRPr sz="22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9900" marR="299720" lvl="1">
              <a:lnSpc>
                <a:spcPct val="88300"/>
              </a:lnSpc>
              <a:spcBef>
                <a:spcPts val="560"/>
              </a:spcBef>
              <a:tabLst>
                <a:tab pos="755650" algn="l"/>
                <a:tab pos="2957195" algn="l"/>
              </a:tabLst>
            </a:pPr>
            <a:r>
              <a:rPr sz="2200" dirty="0">
                <a:solidFill>
                  <a:srgbClr val="1F497D"/>
                </a:solidFill>
                <a:latin typeface="Times New Roman"/>
                <a:cs typeface="Times New Roman"/>
              </a:rPr>
              <a:t>open</a:t>
            </a:r>
            <a:r>
              <a:rPr sz="2200" spc="-4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497D"/>
                </a:solidFill>
                <a:latin typeface="Times New Roman"/>
                <a:cs typeface="Times New Roman"/>
              </a:rPr>
              <a:t>addressing</a:t>
            </a:r>
            <a:r>
              <a:rPr lang="en-US" sz="2200" dirty="0">
                <a:solidFill>
                  <a:srgbClr val="1F497D"/>
                </a:solidFill>
                <a:latin typeface="Times New Roman"/>
                <a:cs typeface="Times New Roman"/>
              </a:rPr>
              <a:t>: require</a:t>
            </a:r>
            <a:r>
              <a:rPr sz="2200" spc="-4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76092"/>
                </a:solidFill>
                <a:latin typeface="Times New Roman"/>
                <a:cs typeface="Times New Roman"/>
              </a:rPr>
              <a:t>1</a:t>
            </a:r>
            <a:r>
              <a:rPr sz="2200" spc="-10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76092"/>
                </a:solidFill>
                <a:latin typeface="Symbol"/>
                <a:cs typeface="Symbol"/>
              </a:rPr>
              <a:t></a:t>
            </a:r>
            <a:r>
              <a:rPr sz="2200" spc="-5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76092"/>
                </a:solidFill>
                <a:latin typeface="Times New Roman"/>
                <a:cs typeface="Times New Roman"/>
              </a:rPr>
              <a:t>(1</a:t>
            </a:r>
            <a:r>
              <a:rPr sz="2200" spc="-5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76092"/>
                </a:solidFill>
                <a:latin typeface="Symbol"/>
                <a:cs typeface="Symbol"/>
              </a:rPr>
              <a:t></a:t>
            </a:r>
            <a:r>
              <a:rPr sz="2200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3375" b="1" i="1" spc="-52" baseline="1234" dirty="0">
                <a:solidFill>
                  <a:srgbClr val="376092"/>
                </a:solidFill>
                <a:latin typeface="Symbol"/>
                <a:cs typeface="Symbol"/>
              </a:rPr>
              <a:t></a:t>
            </a:r>
            <a:r>
              <a:rPr sz="2200" spc="-35" dirty="0">
                <a:solidFill>
                  <a:srgbClr val="376092"/>
                </a:solidFill>
                <a:latin typeface="Times New Roman"/>
                <a:cs typeface="Times New Roman"/>
              </a:rPr>
              <a:t>)</a:t>
            </a:r>
            <a:r>
              <a:rPr lang="en-US" sz="2200" spc="-35" dirty="0">
                <a:solidFill>
                  <a:srgbClr val="376092"/>
                </a:solidFill>
                <a:latin typeface="Times New Roman"/>
                <a:cs typeface="Times New Roman"/>
              </a:rPr>
              <a:t> searches on average</a:t>
            </a:r>
          </a:p>
          <a:p>
            <a:pPr marL="1198563" marR="299720" lvl="2" indent="-728663">
              <a:lnSpc>
                <a:spcPct val="88300"/>
              </a:lnSpc>
              <a:spcBef>
                <a:spcPts val="560"/>
              </a:spcBef>
              <a:buFont typeface="Arial" panose="020B0604020202020204" pitchFamily="34" charset="0"/>
              <a:buChar char="•"/>
              <a:tabLst>
                <a:tab pos="755650" algn="l"/>
                <a:tab pos="2957195" algn="l"/>
              </a:tabLst>
            </a:pPr>
            <a:r>
              <a:rPr lang="en-US" sz="2200" spc="-35" dirty="0">
                <a:solidFill>
                  <a:srgbClr val="376092"/>
                </a:solidFill>
                <a:latin typeface="Times New Roman"/>
                <a:cs typeface="Times New Roman"/>
              </a:rPr>
              <a:t>Rehashing will be worst. O(N), do when </a:t>
            </a:r>
            <a:r>
              <a:rPr lang="en-US" sz="3375" b="1" i="1" spc="-52" baseline="1234" dirty="0">
                <a:solidFill>
                  <a:srgbClr val="376092"/>
                </a:solidFill>
                <a:latin typeface="Symbol"/>
                <a:cs typeface="Symbol"/>
              </a:rPr>
              <a:t> </a:t>
            </a:r>
            <a:r>
              <a:rPr lang="en-US" sz="2200" spc="-35" dirty="0">
                <a:solidFill>
                  <a:srgbClr val="376092"/>
                </a:solidFill>
                <a:latin typeface="Times New Roman"/>
                <a:cs typeface="Times New Roman"/>
              </a:rPr>
              <a:t>&gt;0.5</a:t>
            </a:r>
          </a:p>
          <a:p>
            <a:pPr marL="1198563" marR="299720" lvl="2" indent="-728663">
              <a:lnSpc>
                <a:spcPct val="88300"/>
              </a:lnSpc>
              <a:spcBef>
                <a:spcPts val="560"/>
              </a:spcBef>
              <a:buFont typeface="Arial" panose="020B0604020202020204" pitchFamily="34" charset="0"/>
              <a:buChar char="•"/>
              <a:tabLst>
                <a:tab pos="755650" algn="l"/>
                <a:tab pos="2957195" algn="l"/>
              </a:tabLst>
            </a:pPr>
            <a:endParaRPr sz="2200" dirty="0">
              <a:latin typeface="Times New Roman"/>
              <a:cs typeface="Times New Roman"/>
            </a:endParaRPr>
          </a:p>
          <a:p>
            <a:pPr marL="469900" marR="466725" lvl="1">
              <a:lnSpc>
                <a:spcPts val="2400"/>
              </a:lnSpc>
              <a:spcBef>
                <a:spcPts val="535"/>
              </a:spcBef>
              <a:tabLst>
                <a:tab pos="75565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For Separate Chaining:	</a:t>
            </a:r>
          </a:p>
          <a:p>
            <a:pPr marL="1146175" marR="466725" lvl="6" indent="-342900">
              <a:lnSpc>
                <a:spcPts val="2400"/>
              </a:lnSpc>
              <a:spcBef>
                <a:spcPts val="535"/>
              </a:spcBef>
              <a:buFont typeface="Arial" panose="020B0604020202020204" pitchFamily="34" charset="0"/>
              <a:buChar char="•"/>
              <a:tabLst>
                <a:tab pos="1027113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It is O(1) if you insert at the beginning of the list.</a:t>
            </a:r>
          </a:p>
          <a:p>
            <a:pPr marL="1146175" marR="466725" lvl="6" indent="-342900">
              <a:lnSpc>
                <a:spcPts val="2400"/>
              </a:lnSpc>
              <a:spcBef>
                <a:spcPts val="535"/>
              </a:spcBef>
              <a:buFont typeface="Arial" panose="020B0604020202020204" pitchFamily="34" charset="0"/>
              <a:buChar char="•"/>
              <a:tabLst>
                <a:tab pos="1027113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Rehash when </a:t>
            </a:r>
            <a:r>
              <a:rPr lang="en-US" sz="3375" b="1" i="1" spc="-52" baseline="1234" dirty="0">
                <a:solidFill>
                  <a:srgbClr val="376092"/>
                </a:solidFill>
                <a:latin typeface="Symbol"/>
                <a:cs typeface="Symbol"/>
              </a:rPr>
              <a:t> </a:t>
            </a:r>
            <a:r>
              <a:rPr lang="en-US" sz="2200" spc="-35" dirty="0">
                <a:solidFill>
                  <a:srgbClr val="376092"/>
                </a:solidFill>
                <a:latin typeface="Times New Roman"/>
                <a:cs typeface="Times New Roman"/>
              </a:rPr>
              <a:t>&gt;1</a:t>
            </a:r>
          </a:p>
          <a:p>
            <a:pPr marL="1146175" marR="466725" lvl="6" indent="-342900">
              <a:lnSpc>
                <a:spcPts val="2400"/>
              </a:lnSpc>
              <a:spcBef>
                <a:spcPts val="535"/>
              </a:spcBef>
              <a:buFont typeface="Arial" panose="020B0604020202020204" pitchFamily="34" charset="0"/>
              <a:buChar char="•"/>
              <a:tabLst>
                <a:tab pos="1027113" algn="l"/>
              </a:tabLst>
            </a:pPr>
            <a:endParaRPr lang="en-US" sz="2200" dirty="0">
              <a:latin typeface="Times New Roman"/>
              <a:cs typeface="Times New Roman"/>
            </a:endParaRPr>
          </a:p>
          <a:p>
            <a:pPr lvl="1">
              <a:spcBef>
                <a:spcPts val="685"/>
              </a:spcBef>
              <a:buFont typeface="Arial"/>
              <a:buChar char="–"/>
            </a:pPr>
            <a:endParaRPr sz="2200" dirty="0">
              <a:latin typeface="Symbol"/>
              <a:cs typeface="Symbo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D889BE-4FD0-24B4-36D5-CC5466B9B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977" y="1323547"/>
            <a:ext cx="2445292" cy="236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C4566B-B72C-E027-1FA3-3E94023FB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730" y="3922652"/>
            <a:ext cx="3667034" cy="236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50B92-496C-C93B-3587-2A1E853BE8F4}"/>
              </a:ext>
            </a:extLst>
          </p:cNvPr>
          <p:cNvSpPr txBox="1"/>
          <p:nvPr/>
        </p:nvSpPr>
        <p:spPr>
          <a:xfrm>
            <a:off x="530902" y="5727226"/>
            <a:ext cx="6657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The cost for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deletion</a:t>
            </a:r>
            <a:r>
              <a:rPr lang="en-US" sz="2000" b="1" dirty="0"/>
              <a:t> will be mainly for the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searching </a:t>
            </a:r>
          </a:p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– no shifting in array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6309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852" y="494404"/>
            <a:ext cx="11557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9445">
              <a:spcBef>
                <a:spcPts val="100"/>
              </a:spcBef>
            </a:pPr>
            <a:r>
              <a:rPr dirty="0"/>
              <a:t>Chaining</a:t>
            </a:r>
            <a:r>
              <a:rPr spc="-95" dirty="0"/>
              <a:t> </a:t>
            </a:r>
            <a:r>
              <a:rPr dirty="0"/>
              <a:t>vs.</a:t>
            </a:r>
            <a:r>
              <a:rPr spc="-75" dirty="0"/>
              <a:t> </a:t>
            </a:r>
            <a:r>
              <a:rPr spc="-20" dirty="0"/>
              <a:t>Open</a:t>
            </a:r>
            <a:r>
              <a:rPr spc="-285" dirty="0"/>
              <a:t> </a:t>
            </a:r>
            <a:r>
              <a:rPr spc="-10" dirty="0"/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2" y="1618996"/>
            <a:ext cx="10496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u="sng" spc="-10" dirty="0">
                <a:solidFill>
                  <a:srgbClr val="4F81BD"/>
                </a:solidFill>
                <a:uFill>
                  <a:solidFill>
                    <a:srgbClr val="4F81BD"/>
                  </a:solidFill>
                </a:uFill>
                <a:latin typeface="Times New Roman"/>
                <a:cs typeface="Times New Roman"/>
              </a:rPr>
              <a:t>Chaining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2" y="2027428"/>
            <a:ext cx="5560058" cy="109728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225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Less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sensitive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hash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functions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20" dirty="0">
                <a:latin typeface="Times New Roman"/>
                <a:cs typeface="Times New Roman"/>
              </a:rPr>
              <a:t> load </a:t>
            </a:r>
            <a:r>
              <a:rPr sz="2200" spc="-10" dirty="0">
                <a:latin typeface="Times New Roman"/>
                <a:cs typeface="Times New Roman"/>
              </a:rPr>
              <a:t>factor</a:t>
            </a:r>
            <a:endParaRPr sz="2200" dirty="0">
              <a:latin typeface="Times New Roman"/>
              <a:cs typeface="Times New Roman"/>
            </a:endParaRPr>
          </a:p>
          <a:p>
            <a:pPr marL="354965" indent="-342265">
              <a:spcBef>
                <a:spcPts val="425"/>
              </a:spcBef>
              <a:buFont typeface="Arial"/>
              <a:buChar char="•"/>
              <a:tabLst>
                <a:tab pos="354965" algn="l"/>
                <a:tab pos="1734820" algn="l"/>
              </a:tabLst>
            </a:pPr>
            <a:r>
              <a:rPr sz="2200" dirty="0">
                <a:latin typeface="Times New Roman"/>
                <a:cs typeface="Times New Roman"/>
              </a:rPr>
              <a:t>Supports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3375" b="1" i="1" spc="-75" baseline="1234" dirty="0">
                <a:latin typeface="Symbol"/>
                <a:cs typeface="Symbol"/>
              </a:rPr>
              <a:t></a:t>
            </a:r>
            <a:r>
              <a:rPr sz="3375" baseline="1234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Symbol"/>
                <a:cs typeface="Symbol"/>
              </a:rPr>
              <a:t>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Symbol"/>
                <a:cs typeface="Symbol"/>
              </a:rPr>
              <a:t></a:t>
            </a:r>
            <a:r>
              <a:rPr lang="en-US" sz="2200" spc="-20" dirty="0">
                <a:latin typeface="Symbol"/>
                <a:cs typeface="Symbol"/>
              </a:rPr>
              <a:t> </a:t>
            </a:r>
            <a:endParaRPr sz="2200" dirty="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42" y="3563620"/>
            <a:ext cx="19564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u="sng" dirty="0">
                <a:solidFill>
                  <a:srgbClr val="4F81BD"/>
                </a:solidFill>
                <a:uFill>
                  <a:solidFill>
                    <a:srgbClr val="4F81BD"/>
                  </a:solidFill>
                </a:uFill>
                <a:latin typeface="Times New Roman"/>
                <a:cs typeface="Times New Roman"/>
              </a:rPr>
              <a:t>Open</a:t>
            </a:r>
            <a:r>
              <a:rPr sz="2200" u="sng" spc="-135" dirty="0">
                <a:solidFill>
                  <a:srgbClr val="4F81BD"/>
                </a:solidFill>
                <a:uFill>
                  <a:solidFill>
                    <a:srgbClr val="4F81B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spc="-10" dirty="0">
                <a:solidFill>
                  <a:srgbClr val="4F81BD"/>
                </a:solidFill>
                <a:uFill>
                  <a:solidFill>
                    <a:srgbClr val="4F81BD"/>
                  </a:solidFill>
                </a:uFill>
                <a:latin typeface="Times New Roman"/>
                <a:cs typeface="Times New Roman"/>
              </a:rPr>
              <a:t>Addressing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9942" y="3969004"/>
            <a:ext cx="4153535" cy="18973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55600" marR="5080" indent="-342900">
              <a:lnSpc>
                <a:spcPts val="2620"/>
              </a:lnSpc>
              <a:spcBef>
                <a:spcPts val="200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Requires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careful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selection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hash </a:t>
            </a:r>
            <a:r>
              <a:rPr sz="2200" dirty="0">
                <a:latin typeface="Times New Roman"/>
                <a:cs typeface="Times New Roman"/>
              </a:rPr>
              <a:t>function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avoid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clustering</a:t>
            </a:r>
            <a:endParaRPr sz="2200" dirty="0">
              <a:latin typeface="Times New Roman"/>
              <a:cs typeface="Times New Roman"/>
            </a:endParaRPr>
          </a:p>
          <a:p>
            <a:pPr marL="354965" indent="-342265">
              <a:spcBef>
                <a:spcPts val="415"/>
              </a:spcBef>
              <a:buFont typeface="Arial"/>
              <a:buChar char="•"/>
              <a:tabLst>
                <a:tab pos="354965" algn="l"/>
                <a:tab pos="2313940" algn="l"/>
              </a:tabLst>
            </a:pPr>
            <a:r>
              <a:rPr sz="2200" dirty="0">
                <a:latin typeface="Times New Roman"/>
                <a:cs typeface="Times New Roman"/>
              </a:rPr>
              <a:t>Degrades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past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3375" b="1" i="1" spc="-75" baseline="1234" dirty="0">
                <a:latin typeface="Symbol"/>
                <a:cs typeface="Symbol"/>
              </a:rPr>
              <a:t></a:t>
            </a:r>
            <a:r>
              <a:rPr sz="3375" baseline="1234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Symbol"/>
                <a:cs typeface="Symbol"/>
              </a:rPr>
              <a:t>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lang="en-US" sz="2200" spc="-10" dirty="0">
                <a:latin typeface="Times New Roman"/>
                <a:cs typeface="Times New Roman"/>
              </a:rPr>
              <a:t>0.</a:t>
            </a:r>
            <a:r>
              <a:rPr sz="2200" spc="-25" dirty="0">
                <a:latin typeface="Symbol"/>
                <a:cs typeface="Symbol"/>
              </a:rPr>
              <a:t></a:t>
            </a:r>
            <a:endParaRPr sz="2200" dirty="0">
              <a:latin typeface="Symbol"/>
              <a:cs typeface="Symbol"/>
            </a:endParaRPr>
          </a:p>
          <a:p>
            <a:pPr marL="354965" indent="-342265">
              <a:spcBef>
                <a:spcPts val="495"/>
              </a:spcBef>
              <a:buFont typeface="Arial"/>
              <a:buChar char="•"/>
              <a:tabLst>
                <a:tab pos="354965" algn="l"/>
                <a:tab pos="2019935" algn="l"/>
                <a:tab pos="2334895" algn="l"/>
              </a:tabLst>
            </a:pPr>
            <a:r>
              <a:rPr sz="2200" dirty="0">
                <a:latin typeface="Times New Roman"/>
                <a:cs typeface="Times New Roman"/>
              </a:rPr>
              <a:t>Can’t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support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3375" b="1" i="1" spc="-75" baseline="1234" dirty="0">
                <a:latin typeface="Symbol"/>
                <a:cs typeface="Symbol"/>
              </a:rPr>
              <a:t></a:t>
            </a:r>
            <a:r>
              <a:rPr sz="3375" baseline="1234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Symbol"/>
                <a:cs typeface="Symbol"/>
              </a:rPr>
              <a:t>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Symbol"/>
                <a:cs typeface="Symbol"/>
              </a:rPr>
              <a:t></a:t>
            </a:r>
            <a:endParaRPr sz="2200" dirty="0">
              <a:latin typeface="Symbol"/>
              <a:cs typeface="Symbol"/>
            </a:endParaRPr>
          </a:p>
          <a:p>
            <a:pPr marL="354965" indent="-342265">
              <a:spcBef>
                <a:spcPts val="445"/>
              </a:spcBef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Better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memory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usage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3900" y="2046999"/>
            <a:ext cx="289560" cy="278281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0805">
              <a:spcBef>
                <a:spcPts val="10"/>
              </a:spcBef>
            </a:pPr>
            <a:r>
              <a:rPr spc="525" dirty="0">
                <a:latin typeface="Symbol"/>
                <a:cs typeface="Symbol"/>
              </a:rPr>
              <a:t></a:t>
            </a:r>
            <a:endParaRPr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03900" y="2351798"/>
            <a:ext cx="289560" cy="304800"/>
          </a:xfrm>
          <a:custGeom>
            <a:avLst/>
            <a:gdLst/>
            <a:ahLst/>
            <a:cxnLst/>
            <a:rect l="l" t="t" r="r" b="b"/>
            <a:pathLst>
              <a:path w="289559" h="304800">
                <a:moveTo>
                  <a:pt x="0" y="0"/>
                </a:moveTo>
                <a:lnTo>
                  <a:pt x="289063" y="0"/>
                </a:lnTo>
                <a:lnTo>
                  <a:pt x="289063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03900" y="2656599"/>
            <a:ext cx="289560" cy="278281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0805">
              <a:spcBef>
                <a:spcPts val="10"/>
              </a:spcBef>
            </a:pPr>
            <a:r>
              <a:rPr spc="525" dirty="0">
                <a:latin typeface="Symbol"/>
                <a:cs typeface="Symbol"/>
              </a:rPr>
              <a:t></a:t>
            </a:r>
            <a:endParaRPr dirty="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3900" y="2961399"/>
            <a:ext cx="289560" cy="278281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0805">
              <a:spcBef>
                <a:spcPts val="10"/>
              </a:spcBef>
            </a:pPr>
            <a:r>
              <a:rPr spc="525" dirty="0">
                <a:latin typeface="Symbol"/>
                <a:cs typeface="Symbol"/>
              </a:rPr>
              <a:t></a:t>
            </a:r>
            <a:endParaRPr>
              <a:latin typeface="Symbol"/>
              <a:cs typeface="Symbo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394376" y="3256673"/>
            <a:ext cx="930275" cy="400050"/>
            <a:chOff x="6870375" y="3256673"/>
            <a:chExt cx="930275" cy="400050"/>
          </a:xfrm>
        </p:grpSpPr>
        <p:sp>
          <p:nvSpPr>
            <p:cNvPr id="12" name="object 12"/>
            <p:cNvSpPr/>
            <p:nvPr/>
          </p:nvSpPr>
          <p:spPr>
            <a:xfrm>
              <a:off x="6879900" y="3266198"/>
              <a:ext cx="289560" cy="304800"/>
            </a:xfrm>
            <a:custGeom>
              <a:avLst/>
              <a:gdLst/>
              <a:ahLst/>
              <a:cxnLst/>
              <a:rect l="l" t="t" r="r" b="b"/>
              <a:pathLst>
                <a:path w="289559" h="304800">
                  <a:moveTo>
                    <a:pt x="0" y="0"/>
                  </a:moveTo>
                  <a:lnTo>
                    <a:pt x="289063" y="0"/>
                  </a:lnTo>
                  <a:lnTo>
                    <a:pt x="289063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27914" y="3266198"/>
              <a:ext cx="363220" cy="381000"/>
            </a:xfrm>
            <a:custGeom>
              <a:avLst/>
              <a:gdLst/>
              <a:ahLst/>
              <a:cxnLst/>
              <a:rect l="l" t="t" r="r" b="b"/>
              <a:pathLst>
                <a:path w="363220" h="381000">
                  <a:moveTo>
                    <a:pt x="302361" y="0"/>
                  </a:moveTo>
                  <a:lnTo>
                    <a:pt x="60473" y="0"/>
                  </a:lnTo>
                  <a:lnTo>
                    <a:pt x="36934" y="4752"/>
                  </a:lnTo>
                  <a:lnTo>
                    <a:pt x="17712" y="17712"/>
                  </a:lnTo>
                  <a:lnTo>
                    <a:pt x="4752" y="36934"/>
                  </a:lnTo>
                  <a:lnTo>
                    <a:pt x="0" y="60473"/>
                  </a:lnTo>
                  <a:lnTo>
                    <a:pt x="0" y="320526"/>
                  </a:lnTo>
                  <a:lnTo>
                    <a:pt x="4752" y="344065"/>
                  </a:lnTo>
                  <a:lnTo>
                    <a:pt x="17712" y="363288"/>
                  </a:lnTo>
                  <a:lnTo>
                    <a:pt x="36934" y="376247"/>
                  </a:lnTo>
                  <a:lnTo>
                    <a:pt x="60473" y="381000"/>
                  </a:lnTo>
                  <a:lnTo>
                    <a:pt x="302361" y="381000"/>
                  </a:lnTo>
                  <a:lnTo>
                    <a:pt x="325900" y="376247"/>
                  </a:lnTo>
                  <a:lnTo>
                    <a:pt x="345122" y="363288"/>
                  </a:lnTo>
                  <a:lnTo>
                    <a:pt x="358081" y="344065"/>
                  </a:lnTo>
                  <a:lnTo>
                    <a:pt x="362833" y="320526"/>
                  </a:lnTo>
                  <a:lnTo>
                    <a:pt x="362833" y="60473"/>
                  </a:lnTo>
                  <a:lnTo>
                    <a:pt x="358081" y="36934"/>
                  </a:lnTo>
                  <a:lnTo>
                    <a:pt x="345122" y="17712"/>
                  </a:lnTo>
                  <a:lnTo>
                    <a:pt x="325900" y="4752"/>
                  </a:lnTo>
                  <a:lnTo>
                    <a:pt x="302361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27914" y="3266198"/>
              <a:ext cx="363220" cy="381000"/>
            </a:xfrm>
            <a:custGeom>
              <a:avLst/>
              <a:gdLst/>
              <a:ahLst/>
              <a:cxnLst/>
              <a:rect l="l" t="t" r="r" b="b"/>
              <a:pathLst>
                <a:path w="363220" h="381000">
                  <a:moveTo>
                    <a:pt x="0" y="60473"/>
                  </a:moveTo>
                  <a:lnTo>
                    <a:pt x="4752" y="36934"/>
                  </a:lnTo>
                  <a:lnTo>
                    <a:pt x="17712" y="17712"/>
                  </a:lnTo>
                  <a:lnTo>
                    <a:pt x="36934" y="4752"/>
                  </a:lnTo>
                  <a:lnTo>
                    <a:pt x="60473" y="0"/>
                  </a:lnTo>
                  <a:lnTo>
                    <a:pt x="302360" y="0"/>
                  </a:lnTo>
                  <a:lnTo>
                    <a:pt x="325899" y="4752"/>
                  </a:lnTo>
                  <a:lnTo>
                    <a:pt x="345121" y="17712"/>
                  </a:lnTo>
                  <a:lnTo>
                    <a:pt x="358081" y="36934"/>
                  </a:lnTo>
                  <a:lnTo>
                    <a:pt x="362834" y="60473"/>
                  </a:lnTo>
                  <a:lnTo>
                    <a:pt x="362834" y="320526"/>
                  </a:lnTo>
                  <a:lnTo>
                    <a:pt x="358081" y="344065"/>
                  </a:lnTo>
                  <a:lnTo>
                    <a:pt x="345121" y="363287"/>
                  </a:lnTo>
                  <a:lnTo>
                    <a:pt x="325899" y="376247"/>
                  </a:lnTo>
                  <a:lnTo>
                    <a:pt x="302360" y="381000"/>
                  </a:lnTo>
                  <a:lnTo>
                    <a:pt x="60473" y="381000"/>
                  </a:lnTo>
                  <a:lnTo>
                    <a:pt x="36934" y="376247"/>
                  </a:lnTo>
                  <a:lnTo>
                    <a:pt x="17712" y="363287"/>
                  </a:lnTo>
                  <a:lnTo>
                    <a:pt x="4752" y="344065"/>
                  </a:lnTo>
                  <a:lnTo>
                    <a:pt x="0" y="320526"/>
                  </a:lnTo>
                  <a:lnTo>
                    <a:pt x="0" y="6047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155940" y="1959355"/>
            <a:ext cx="139700" cy="15494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spc="-50" dirty="0">
                <a:latin typeface="Times New Roman"/>
                <a:cs typeface="Times New Roman"/>
              </a:rPr>
              <a:t>0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240"/>
              </a:spcBef>
            </a:pPr>
            <a:r>
              <a:rPr spc="-50"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240"/>
              </a:spcBef>
            </a:pPr>
            <a:r>
              <a:rPr spc="-50"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240"/>
              </a:spcBef>
            </a:pPr>
            <a:r>
              <a:rPr spc="-50"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240"/>
              </a:spcBef>
            </a:pPr>
            <a:r>
              <a:rPr spc="-50"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48367" y="3310635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0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534066" y="3256673"/>
            <a:ext cx="387985" cy="400050"/>
            <a:chOff x="8010065" y="3256673"/>
            <a:chExt cx="387985" cy="400050"/>
          </a:xfrm>
        </p:grpSpPr>
        <p:sp>
          <p:nvSpPr>
            <p:cNvPr id="18" name="object 18"/>
            <p:cNvSpPr/>
            <p:nvPr/>
          </p:nvSpPr>
          <p:spPr>
            <a:xfrm>
              <a:off x="8019590" y="3266198"/>
              <a:ext cx="368935" cy="381000"/>
            </a:xfrm>
            <a:custGeom>
              <a:avLst/>
              <a:gdLst/>
              <a:ahLst/>
              <a:cxnLst/>
              <a:rect l="l" t="t" r="r" b="b"/>
              <a:pathLst>
                <a:path w="368934" h="381000">
                  <a:moveTo>
                    <a:pt x="307379" y="0"/>
                  </a:moveTo>
                  <a:lnTo>
                    <a:pt x="61478" y="0"/>
                  </a:lnTo>
                  <a:lnTo>
                    <a:pt x="37548" y="4831"/>
                  </a:lnTo>
                  <a:lnTo>
                    <a:pt x="18006" y="18006"/>
                  </a:lnTo>
                  <a:lnTo>
                    <a:pt x="4831" y="37547"/>
                  </a:lnTo>
                  <a:lnTo>
                    <a:pt x="0" y="61476"/>
                  </a:lnTo>
                  <a:lnTo>
                    <a:pt x="0" y="319523"/>
                  </a:lnTo>
                  <a:lnTo>
                    <a:pt x="4831" y="343452"/>
                  </a:lnTo>
                  <a:lnTo>
                    <a:pt x="18006" y="362994"/>
                  </a:lnTo>
                  <a:lnTo>
                    <a:pt x="37548" y="376168"/>
                  </a:lnTo>
                  <a:lnTo>
                    <a:pt x="61478" y="381000"/>
                  </a:lnTo>
                  <a:lnTo>
                    <a:pt x="307379" y="381000"/>
                  </a:lnTo>
                  <a:lnTo>
                    <a:pt x="331309" y="376168"/>
                  </a:lnTo>
                  <a:lnTo>
                    <a:pt x="350850" y="362994"/>
                  </a:lnTo>
                  <a:lnTo>
                    <a:pt x="364025" y="343452"/>
                  </a:lnTo>
                  <a:lnTo>
                    <a:pt x="368856" y="319523"/>
                  </a:lnTo>
                  <a:lnTo>
                    <a:pt x="368856" y="61476"/>
                  </a:lnTo>
                  <a:lnTo>
                    <a:pt x="364025" y="37547"/>
                  </a:lnTo>
                  <a:lnTo>
                    <a:pt x="350850" y="18006"/>
                  </a:lnTo>
                  <a:lnTo>
                    <a:pt x="331309" y="4831"/>
                  </a:lnTo>
                  <a:lnTo>
                    <a:pt x="307379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19590" y="3266198"/>
              <a:ext cx="368935" cy="381000"/>
            </a:xfrm>
            <a:custGeom>
              <a:avLst/>
              <a:gdLst/>
              <a:ahLst/>
              <a:cxnLst/>
              <a:rect l="l" t="t" r="r" b="b"/>
              <a:pathLst>
                <a:path w="368934" h="381000">
                  <a:moveTo>
                    <a:pt x="0" y="61477"/>
                  </a:moveTo>
                  <a:lnTo>
                    <a:pt x="4831" y="37547"/>
                  </a:lnTo>
                  <a:lnTo>
                    <a:pt x="18006" y="18006"/>
                  </a:lnTo>
                  <a:lnTo>
                    <a:pt x="37547" y="4831"/>
                  </a:lnTo>
                  <a:lnTo>
                    <a:pt x="61477" y="0"/>
                  </a:lnTo>
                  <a:lnTo>
                    <a:pt x="307378" y="0"/>
                  </a:lnTo>
                  <a:lnTo>
                    <a:pt x="331308" y="4831"/>
                  </a:lnTo>
                  <a:lnTo>
                    <a:pt x="350849" y="18006"/>
                  </a:lnTo>
                  <a:lnTo>
                    <a:pt x="364024" y="37547"/>
                  </a:lnTo>
                  <a:lnTo>
                    <a:pt x="368856" y="61477"/>
                  </a:lnTo>
                  <a:lnTo>
                    <a:pt x="368856" y="319522"/>
                  </a:lnTo>
                  <a:lnTo>
                    <a:pt x="364024" y="343452"/>
                  </a:lnTo>
                  <a:lnTo>
                    <a:pt x="350849" y="362993"/>
                  </a:lnTo>
                  <a:lnTo>
                    <a:pt x="331308" y="376168"/>
                  </a:lnTo>
                  <a:lnTo>
                    <a:pt x="307378" y="381000"/>
                  </a:lnTo>
                  <a:lnTo>
                    <a:pt x="61477" y="381000"/>
                  </a:lnTo>
                  <a:lnTo>
                    <a:pt x="37547" y="376168"/>
                  </a:lnTo>
                  <a:lnTo>
                    <a:pt x="18006" y="362993"/>
                  </a:lnTo>
                  <a:lnTo>
                    <a:pt x="4831" y="343452"/>
                  </a:lnTo>
                  <a:lnTo>
                    <a:pt x="0" y="319522"/>
                  </a:lnTo>
                  <a:lnTo>
                    <a:pt x="0" y="6147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640337" y="3310635"/>
            <a:ext cx="1162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0" dirty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510332" y="3380500"/>
            <a:ext cx="1033780" cy="85725"/>
            <a:chOff x="6986332" y="3380499"/>
            <a:chExt cx="1033780" cy="85725"/>
          </a:xfrm>
        </p:grpSpPr>
        <p:sp>
          <p:nvSpPr>
            <p:cNvPr id="22" name="object 22"/>
            <p:cNvSpPr/>
            <p:nvPr/>
          </p:nvSpPr>
          <p:spPr>
            <a:xfrm>
              <a:off x="7790748" y="3456698"/>
              <a:ext cx="229235" cy="0"/>
            </a:xfrm>
            <a:custGeom>
              <a:avLst/>
              <a:gdLst/>
              <a:ahLst/>
              <a:cxnLst/>
              <a:rect l="l" t="t" r="r" b="b"/>
              <a:pathLst>
                <a:path w="229234">
                  <a:moveTo>
                    <a:pt x="0" y="0"/>
                  </a:moveTo>
                  <a:lnTo>
                    <a:pt x="228841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86332" y="3380499"/>
              <a:ext cx="441959" cy="76200"/>
            </a:xfrm>
            <a:custGeom>
              <a:avLst/>
              <a:gdLst/>
              <a:ahLst/>
              <a:cxnLst/>
              <a:rect l="l" t="t" r="r" b="b"/>
              <a:pathLst>
                <a:path w="441959" h="76200">
                  <a:moveTo>
                    <a:pt x="38106" y="0"/>
                  </a:moveTo>
                  <a:lnTo>
                    <a:pt x="23269" y="2992"/>
                  </a:lnTo>
                  <a:lnTo>
                    <a:pt x="11158" y="11158"/>
                  </a:lnTo>
                  <a:lnTo>
                    <a:pt x="2993" y="23268"/>
                  </a:lnTo>
                  <a:lnTo>
                    <a:pt x="0" y="38100"/>
                  </a:lnTo>
                  <a:lnTo>
                    <a:pt x="2993" y="52929"/>
                  </a:lnTo>
                  <a:lnTo>
                    <a:pt x="11158" y="65039"/>
                  </a:lnTo>
                  <a:lnTo>
                    <a:pt x="23269" y="73204"/>
                  </a:lnTo>
                  <a:lnTo>
                    <a:pt x="38106" y="76200"/>
                  </a:lnTo>
                  <a:lnTo>
                    <a:pt x="52929" y="73204"/>
                  </a:lnTo>
                  <a:lnTo>
                    <a:pt x="65040" y="65039"/>
                  </a:lnTo>
                  <a:lnTo>
                    <a:pt x="73205" y="52929"/>
                  </a:lnTo>
                  <a:lnTo>
                    <a:pt x="74276" y="47625"/>
                  </a:lnTo>
                  <a:lnTo>
                    <a:pt x="38099" y="47625"/>
                  </a:lnTo>
                  <a:lnTo>
                    <a:pt x="38099" y="28575"/>
                  </a:lnTo>
                  <a:lnTo>
                    <a:pt x="74277" y="28575"/>
                  </a:lnTo>
                  <a:lnTo>
                    <a:pt x="73205" y="23268"/>
                  </a:lnTo>
                  <a:lnTo>
                    <a:pt x="65040" y="11158"/>
                  </a:lnTo>
                  <a:lnTo>
                    <a:pt x="52930" y="2992"/>
                  </a:lnTo>
                  <a:lnTo>
                    <a:pt x="38106" y="0"/>
                  </a:lnTo>
                  <a:close/>
                </a:path>
                <a:path w="441959" h="76200">
                  <a:moveTo>
                    <a:pt x="365382" y="0"/>
                  </a:moveTo>
                  <a:lnTo>
                    <a:pt x="365382" y="76200"/>
                  </a:lnTo>
                  <a:lnTo>
                    <a:pt x="422532" y="47625"/>
                  </a:lnTo>
                  <a:lnTo>
                    <a:pt x="378082" y="47625"/>
                  </a:lnTo>
                  <a:lnTo>
                    <a:pt x="378082" y="28575"/>
                  </a:lnTo>
                  <a:lnTo>
                    <a:pt x="422532" y="28575"/>
                  </a:lnTo>
                  <a:lnTo>
                    <a:pt x="365382" y="0"/>
                  </a:lnTo>
                  <a:close/>
                </a:path>
                <a:path w="441959" h="76200">
                  <a:moveTo>
                    <a:pt x="74277" y="28575"/>
                  </a:moveTo>
                  <a:lnTo>
                    <a:pt x="38099" y="28575"/>
                  </a:lnTo>
                  <a:lnTo>
                    <a:pt x="38099" y="47625"/>
                  </a:lnTo>
                  <a:lnTo>
                    <a:pt x="74276" y="47625"/>
                  </a:lnTo>
                  <a:lnTo>
                    <a:pt x="76199" y="38100"/>
                  </a:lnTo>
                  <a:lnTo>
                    <a:pt x="74277" y="28575"/>
                  </a:lnTo>
                  <a:close/>
                </a:path>
                <a:path w="441959" h="76200">
                  <a:moveTo>
                    <a:pt x="365382" y="28575"/>
                  </a:moveTo>
                  <a:lnTo>
                    <a:pt x="74277" y="28575"/>
                  </a:lnTo>
                  <a:lnTo>
                    <a:pt x="76199" y="38100"/>
                  </a:lnTo>
                  <a:lnTo>
                    <a:pt x="74276" y="47625"/>
                  </a:lnTo>
                  <a:lnTo>
                    <a:pt x="365382" y="47625"/>
                  </a:lnTo>
                  <a:lnTo>
                    <a:pt x="365382" y="28575"/>
                  </a:lnTo>
                  <a:close/>
                </a:path>
                <a:path w="441959" h="76200">
                  <a:moveTo>
                    <a:pt x="422532" y="28575"/>
                  </a:moveTo>
                  <a:lnTo>
                    <a:pt x="378082" y="28575"/>
                  </a:lnTo>
                  <a:lnTo>
                    <a:pt x="378082" y="47625"/>
                  </a:lnTo>
                  <a:lnTo>
                    <a:pt x="422532" y="47625"/>
                  </a:lnTo>
                  <a:lnTo>
                    <a:pt x="441582" y="38100"/>
                  </a:lnTo>
                  <a:lnTo>
                    <a:pt x="422532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942389" y="2342273"/>
            <a:ext cx="382270" cy="323850"/>
            <a:chOff x="7418389" y="2342273"/>
            <a:chExt cx="382270" cy="323850"/>
          </a:xfrm>
        </p:grpSpPr>
        <p:sp>
          <p:nvSpPr>
            <p:cNvPr id="25" name="object 25"/>
            <p:cNvSpPr/>
            <p:nvPr/>
          </p:nvSpPr>
          <p:spPr>
            <a:xfrm>
              <a:off x="7427914" y="2351798"/>
              <a:ext cx="363220" cy="304800"/>
            </a:xfrm>
            <a:custGeom>
              <a:avLst/>
              <a:gdLst/>
              <a:ahLst/>
              <a:cxnLst/>
              <a:rect l="l" t="t" r="r" b="b"/>
              <a:pathLst>
                <a:path w="363220" h="304800">
                  <a:moveTo>
                    <a:pt x="312033" y="0"/>
                  </a:moveTo>
                  <a:lnTo>
                    <a:pt x="50801" y="0"/>
                  </a:lnTo>
                  <a:lnTo>
                    <a:pt x="31027" y="3992"/>
                  </a:lnTo>
                  <a:lnTo>
                    <a:pt x="14879" y="14879"/>
                  </a:lnTo>
                  <a:lnTo>
                    <a:pt x="3992" y="31027"/>
                  </a:lnTo>
                  <a:lnTo>
                    <a:pt x="0" y="50801"/>
                  </a:lnTo>
                  <a:lnTo>
                    <a:pt x="0" y="253998"/>
                  </a:lnTo>
                  <a:lnTo>
                    <a:pt x="3992" y="273772"/>
                  </a:lnTo>
                  <a:lnTo>
                    <a:pt x="14879" y="289920"/>
                  </a:lnTo>
                  <a:lnTo>
                    <a:pt x="31027" y="300807"/>
                  </a:lnTo>
                  <a:lnTo>
                    <a:pt x="50801" y="304800"/>
                  </a:lnTo>
                  <a:lnTo>
                    <a:pt x="312033" y="304800"/>
                  </a:lnTo>
                  <a:lnTo>
                    <a:pt x="331807" y="300807"/>
                  </a:lnTo>
                  <a:lnTo>
                    <a:pt x="347954" y="289920"/>
                  </a:lnTo>
                  <a:lnTo>
                    <a:pt x="358841" y="273772"/>
                  </a:lnTo>
                  <a:lnTo>
                    <a:pt x="362833" y="253998"/>
                  </a:lnTo>
                  <a:lnTo>
                    <a:pt x="362833" y="50801"/>
                  </a:lnTo>
                  <a:lnTo>
                    <a:pt x="358841" y="31027"/>
                  </a:lnTo>
                  <a:lnTo>
                    <a:pt x="347954" y="14879"/>
                  </a:lnTo>
                  <a:lnTo>
                    <a:pt x="331807" y="3992"/>
                  </a:lnTo>
                  <a:lnTo>
                    <a:pt x="312033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27914" y="2351798"/>
              <a:ext cx="363220" cy="304800"/>
            </a:xfrm>
            <a:custGeom>
              <a:avLst/>
              <a:gdLst/>
              <a:ahLst/>
              <a:cxnLst/>
              <a:rect l="l" t="t" r="r" b="b"/>
              <a:pathLst>
                <a:path w="363220" h="304800">
                  <a:moveTo>
                    <a:pt x="0" y="50801"/>
                  </a:moveTo>
                  <a:lnTo>
                    <a:pt x="3992" y="31027"/>
                  </a:lnTo>
                  <a:lnTo>
                    <a:pt x="14879" y="14879"/>
                  </a:lnTo>
                  <a:lnTo>
                    <a:pt x="31027" y="3992"/>
                  </a:lnTo>
                  <a:lnTo>
                    <a:pt x="50801" y="0"/>
                  </a:lnTo>
                  <a:lnTo>
                    <a:pt x="312032" y="0"/>
                  </a:lnTo>
                  <a:lnTo>
                    <a:pt x="331806" y="3992"/>
                  </a:lnTo>
                  <a:lnTo>
                    <a:pt x="347954" y="14879"/>
                  </a:lnTo>
                  <a:lnTo>
                    <a:pt x="358841" y="31027"/>
                  </a:lnTo>
                  <a:lnTo>
                    <a:pt x="362834" y="50801"/>
                  </a:lnTo>
                  <a:lnTo>
                    <a:pt x="362834" y="253998"/>
                  </a:lnTo>
                  <a:lnTo>
                    <a:pt x="358841" y="273772"/>
                  </a:lnTo>
                  <a:lnTo>
                    <a:pt x="347954" y="289920"/>
                  </a:lnTo>
                  <a:lnTo>
                    <a:pt x="331806" y="300807"/>
                  </a:lnTo>
                  <a:lnTo>
                    <a:pt x="312032" y="304800"/>
                  </a:lnTo>
                  <a:lnTo>
                    <a:pt x="50801" y="304800"/>
                  </a:lnTo>
                  <a:lnTo>
                    <a:pt x="31027" y="300807"/>
                  </a:lnTo>
                  <a:lnTo>
                    <a:pt x="14879" y="289920"/>
                  </a:lnTo>
                  <a:lnTo>
                    <a:pt x="3992" y="273772"/>
                  </a:lnTo>
                  <a:lnTo>
                    <a:pt x="0" y="253998"/>
                  </a:lnTo>
                  <a:lnTo>
                    <a:pt x="0" y="5080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045534" y="2356611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510333" y="2466100"/>
            <a:ext cx="441959" cy="76200"/>
          </a:xfrm>
          <a:custGeom>
            <a:avLst/>
            <a:gdLst/>
            <a:ahLst/>
            <a:cxnLst/>
            <a:rect l="l" t="t" r="r" b="b"/>
            <a:pathLst>
              <a:path w="441959" h="76200">
                <a:moveTo>
                  <a:pt x="38106" y="0"/>
                </a:moveTo>
                <a:lnTo>
                  <a:pt x="23269" y="2992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29"/>
                </a:lnTo>
                <a:lnTo>
                  <a:pt x="11158" y="65039"/>
                </a:lnTo>
                <a:lnTo>
                  <a:pt x="23269" y="73204"/>
                </a:lnTo>
                <a:lnTo>
                  <a:pt x="38106" y="76200"/>
                </a:lnTo>
                <a:lnTo>
                  <a:pt x="52929" y="73204"/>
                </a:lnTo>
                <a:lnTo>
                  <a:pt x="65040" y="65039"/>
                </a:lnTo>
                <a:lnTo>
                  <a:pt x="73205" y="52929"/>
                </a:lnTo>
                <a:lnTo>
                  <a:pt x="74276" y="47625"/>
                </a:lnTo>
                <a:lnTo>
                  <a:pt x="38099" y="47625"/>
                </a:lnTo>
                <a:lnTo>
                  <a:pt x="38099" y="28575"/>
                </a:lnTo>
                <a:lnTo>
                  <a:pt x="74277" y="28575"/>
                </a:lnTo>
                <a:lnTo>
                  <a:pt x="73205" y="23268"/>
                </a:lnTo>
                <a:lnTo>
                  <a:pt x="65040" y="11158"/>
                </a:lnTo>
                <a:lnTo>
                  <a:pt x="52930" y="2992"/>
                </a:lnTo>
                <a:lnTo>
                  <a:pt x="38106" y="0"/>
                </a:lnTo>
                <a:close/>
              </a:path>
              <a:path w="441959" h="76200">
                <a:moveTo>
                  <a:pt x="365382" y="0"/>
                </a:moveTo>
                <a:lnTo>
                  <a:pt x="365382" y="76200"/>
                </a:lnTo>
                <a:lnTo>
                  <a:pt x="422532" y="47625"/>
                </a:lnTo>
                <a:lnTo>
                  <a:pt x="378082" y="47625"/>
                </a:lnTo>
                <a:lnTo>
                  <a:pt x="378082" y="28575"/>
                </a:lnTo>
                <a:lnTo>
                  <a:pt x="422532" y="28575"/>
                </a:lnTo>
                <a:lnTo>
                  <a:pt x="365382" y="0"/>
                </a:lnTo>
                <a:close/>
              </a:path>
              <a:path w="441959" h="76200">
                <a:moveTo>
                  <a:pt x="74277" y="28575"/>
                </a:moveTo>
                <a:lnTo>
                  <a:pt x="38099" y="28575"/>
                </a:lnTo>
                <a:lnTo>
                  <a:pt x="38099" y="47625"/>
                </a:lnTo>
                <a:lnTo>
                  <a:pt x="74276" y="47625"/>
                </a:lnTo>
                <a:lnTo>
                  <a:pt x="76199" y="38100"/>
                </a:lnTo>
                <a:lnTo>
                  <a:pt x="74277" y="28575"/>
                </a:lnTo>
                <a:close/>
              </a:path>
              <a:path w="441959" h="76200">
                <a:moveTo>
                  <a:pt x="365382" y="28575"/>
                </a:moveTo>
                <a:lnTo>
                  <a:pt x="74277" y="28575"/>
                </a:lnTo>
                <a:lnTo>
                  <a:pt x="76199" y="38100"/>
                </a:lnTo>
                <a:lnTo>
                  <a:pt x="74276" y="47625"/>
                </a:lnTo>
                <a:lnTo>
                  <a:pt x="365382" y="47625"/>
                </a:lnTo>
                <a:lnTo>
                  <a:pt x="365382" y="28575"/>
                </a:lnTo>
                <a:close/>
              </a:path>
              <a:path w="441959" h="76200">
                <a:moveTo>
                  <a:pt x="422532" y="28575"/>
                </a:moveTo>
                <a:lnTo>
                  <a:pt x="378082" y="28575"/>
                </a:lnTo>
                <a:lnTo>
                  <a:pt x="378082" y="47625"/>
                </a:lnTo>
                <a:lnTo>
                  <a:pt x="422532" y="47625"/>
                </a:lnTo>
                <a:lnTo>
                  <a:pt x="441582" y="38100"/>
                </a:lnTo>
                <a:lnTo>
                  <a:pt x="422532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8423733" y="4495634"/>
          <a:ext cx="288925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5239099" y="6450414"/>
            <a:ext cx="17145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Dictionaries</a:t>
            </a:r>
            <a:r>
              <a:rPr sz="1200" spc="-40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&amp;</a:t>
            </a:r>
            <a:r>
              <a:rPr sz="1200" spc="-30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Hash</a:t>
            </a:r>
            <a:r>
              <a:rPr sz="1200" spc="-50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898989"/>
                </a:solidFill>
                <a:latin typeface="Times New Roman"/>
                <a:cs typeface="Times New Roman"/>
              </a:rPr>
              <a:t>Tables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31</a:t>
            </a:fld>
            <a:endParaRPr spc="-25" dirty="0"/>
          </a:p>
        </p:txBody>
      </p:sp>
      <p:sp>
        <p:nvSpPr>
          <p:cNvPr id="30" name="object 30"/>
          <p:cNvSpPr txBox="1"/>
          <p:nvPr/>
        </p:nvSpPr>
        <p:spPr>
          <a:xfrm>
            <a:off x="8185297" y="4419091"/>
            <a:ext cx="139700" cy="15494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spc="-50" dirty="0">
                <a:latin typeface="Times New Roman"/>
                <a:cs typeface="Times New Roman"/>
              </a:rPr>
              <a:t>0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240"/>
              </a:spcBef>
            </a:pPr>
            <a:r>
              <a:rPr spc="-50"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240"/>
              </a:spcBef>
            </a:pPr>
            <a:r>
              <a:rPr spc="-50"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240"/>
              </a:spcBef>
            </a:pPr>
            <a:r>
              <a:rPr spc="-50"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240"/>
              </a:spcBef>
            </a:pPr>
            <a:r>
              <a:rPr spc="-50"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69882" y="3873500"/>
            <a:ext cx="751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Times New Roman"/>
                <a:cs typeface="Times New Roman"/>
              </a:rPr>
              <a:t>h</a:t>
            </a:r>
            <a:r>
              <a:rPr dirty="0">
                <a:latin typeface="Times New Roman"/>
                <a:cs typeface="Times New Roman"/>
              </a:rPr>
              <a:t>(a)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=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123970" y="3873500"/>
            <a:ext cx="763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Times New Roman"/>
                <a:cs typeface="Times New Roman"/>
              </a:rPr>
              <a:t>h</a:t>
            </a:r>
            <a:r>
              <a:rPr dirty="0">
                <a:latin typeface="Times New Roman"/>
                <a:cs typeface="Times New Roman"/>
              </a:rPr>
              <a:t>(b)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=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47907" y="3873500"/>
            <a:ext cx="751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Times New Roman"/>
                <a:cs typeface="Times New Roman"/>
              </a:rPr>
              <a:t>h</a:t>
            </a:r>
            <a:r>
              <a:rPr dirty="0">
                <a:latin typeface="Times New Roman"/>
                <a:cs typeface="Times New Roman"/>
              </a:rPr>
              <a:t>(c)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=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C43D189-8ADB-0255-179A-2713C570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365" y="4445588"/>
            <a:ext cx="2349049" cy="1513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FDE0-8BCB-EE43-BC96-EE59B8DC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Hashing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73297-347F-DC70-F5B6-545997C7C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057400"/>
            <a:ext cx="10273453" cy="1969770"/>
          </a:xfrm>
        </p:spPr>
        <p:txBody>
          <a:bodyPr/>
          <a:lstStyle/>
          <a:p>
            <a:r>
              <a:rPr lang="en-US" sz="3200" b="1" dirty="0"/>
              <a:t>Following operations are expensive: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Finding the item with minimum or maximum search key.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Retrieving data in sorted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Range query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6D868-E600-48EE-2D00-B0D723FC4420}"/>
              </a:ext>
            </a:extLst>
          </p:cNvPr>
          <p:cNvSpPr txBox="1"/>
          <p:nvPr/>
        </p:nvSpPr>
        <p:spPr>
          <a:xfrm>
            <a:off x="914400" y="4800600"/>
            <a:ext cx="10092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 not use hashing/HashMap if you have these operations in the ADT.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Dictionary does not require these operations. </a:t>
            </a:r>
          </a:p>
        </p:txBody>
      </p:sp>
    </p:spTree>
    <p:extLst>
      <p:ext uri="{BB962C8B-B14F-4D97-AF65-F5344CB8AC3E}">
        <p14:creationId xmlns:p14="http://schemas.microsoft.com/office/powerpoint/2010/main" val="3258049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239099" y="6450414"/>
            <a:ext cx="17145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Dictionaries</a:t>
            </a:r>
            <a:r>
              <a:rPr sz="1200" spc="-40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&amp;</a:t>
            </a:r>
            <a:r>
              <a:rPr sz="1200" spc="-30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Hash</a:t>
            </a:r>
            <a:r>
              <a:rPr sz="1200" spc="-50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898989"/>
                </a:solidFill>
                <a:latin typeface="Times New Roman"/>
                <a:cs typeface="Times New Roman"/>
              </a:rPr>
              <a:t>Tables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33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852" y="494404"/>
            <a:ext cx="11557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01415">
              <a:spcBef>
                <a:spcPts val="100"/>
              </a:spcBef>
            </a:pPr>
            <a:r>
              <a:rPr lang="en-US" spc="-10" dirty="0"/>
              <a:t>Exercise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059941" y="1618996"/>
            <a:ext cx="7693659" cy="130016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0" marR="5080" indent="-342900">
              <a:lnSpc>
                <a:spcPct val="101400"/>
              </a:lnSpc>
              <a:spcBef>
                <a:spcPts val="5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65" dirty="0">
                <a:latin typeface="Times New Roman"/>
                <a:cs typeface="Times New Roman"/>
              </a:rPr>
              <a:t>You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given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array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integers.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Determine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integer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occurs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most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frequently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.</a:t>
            </a:r>
            <a:endParaRPr lang="en-US" sz="2800" spc="-25" dirty="0">
              <a:latin typeface="Times New Roman"/>
              <a:cs typeface="Times New Roman"/>
            </a:endParaRPr>
          </a:p>
          <a:p>
            <a:pPr marL="1143000" marR="5080" lvl="2" indent="-342900">
              <a:lnSpc>
                <a:spcPct val="101400"/>
              </a:lnSpc>
              <a:spcBef>
                <a:spcPts val="50"/>
              </a:spcBef>
              <a:buFont typeface="Arial"/>
              <a:buChar char="•"/>
              <a:tabLst>
                <a:tab pos="914400" algn="l"/>
              </a:tabLst>
            </a:pPr>
            <a:r>
              <a:rPr lang="en-US" sz="2800" spc="-25" dirty="0">
                <a:latin typeface="Times New Roman"/>
                <a:cs typeface="Times New Roman"/>
              </a:rPr>
              <a:t>Hint: use a </a:t>
            </a:r>
            <a:r>
              <a:rPr lang="en-US" sz="2800" spc="-25" dirty="0" err="1">
                <a:latin typeface="Times New Roman"/>
                <a:cs typeface="Times New Roman"/>
              </a:rPr>
              <a:t>hashmap</a:t>
            </a:r>
            <a:r>
              <a:rPr lang="en-US" sz="2800" spc="-25" dirty="0">
                <a:latin typeface="Times New Roman"/>
                <a:cs typeface="Times New Roman"/>
              </a:rPr>
              <a:t>/python dictionary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Dictionaries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Hash</a:t>
            </a:r>
            <a:r>
              <a:rPr spc="-50" dirty="0"/>
              <a:t> </a:t>
            </a:r>
            <a:r>
              <a:rPr spc="-10" dirty="0"/>
              <a:t>Tables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spc="-50" dirty="0"/>
              <a:pPr marL="114300">
                <a:lnSpc>
                  <a:spcPts val="1410"/>
                </a:lnSpc>
              </a:pPr>
              <a:t>4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8635" y="622299"/>
            <a:ext cx="74707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dirty="0"/>
              <a:t>Hash</a:t>
            </a:r>
            <a:r>
              <a:rPr sz="4000" spc="-90" dirty="0"/>
              <a:t> </a:t>
            </a:r>
            <a:r>
              <a:rPr sz="4000" dirty="0"/>
              <a:t>Functions</a:t>
            </a:r>
            <a:r>
              <a:rPr sz="4000" spc="-90" dirty="0"/>
              <a:t> </a:t>
            </a:r>
            <a:r>
              <a:rPr sz="4000" dirty="0"/>
              <a:t>and</a:t>
            </a:r>
            <a:r>
              <a:rPr sz="4000" spc="-90" dirty="0"/>
              <a:t> </a:t>
            </a:r>
            <a:r>
              <a:rPr sz="4000" dirty="0"/>
              <a:t>Hash</a:t>
            </a:r>
            <a:r>
              <a:rPr sz="4000" spc="-160" dirty="0"/>
              <a:t> </a:t>
            </a:r>
            <a:r>
              <a:rPr sz="4000" spc="-10" dirty="0"/>
              <a:t>Tables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5800" y="1600200"/>
            <a:ext cx="7391940" cy="3880678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4965" indent="-342265">
              <a:spcBef>
                <a:spcPts val="36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504D"/>
                </a:solidFill>
                <a:latin typeface="Times New Roman"/>
                <a:cs typeface="Times New Roman"/>
              </a:rPr>
              <a:t>hash</a:t>
            </a:r>
            <a:r>
              <a:rPr sz="2000" spc="-2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504D"/>
                </a:solidFill>
                <a:latin typeface="Times New Roman"/>
                <a:cs typeface="Times New Roman"/>
              </a:rPr>
              <a:t>table</a:t>
            </a:r>
            <a:r>
              <a:rPr sz="2000" spc="-2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consists</a:t>
            </a:r>
            <a:r>
              <a:rPr sz="2000" spc="-25" dirty="0">
                <a:latin typeface="Times New Roman"/>
                <a:cs typeface="Times New Roman"/>
              </a:rPr>
              <a:t> of</a:t>
            </a:r>
            <a:endParaRPr sz="2000" dirty="0">
              <a:latin typeface="Times New Roman"/>
              <a:cs typeface="Times New Roman"/>
            </a:endParaRPr>
          </a:p>
          <a:p>
            <a:pPr marL="755015" lvl="1" indent="-285750">
              <a:spcBef>
                <a:spcPts val="26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Array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(called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table)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size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i="1" spc="-60" dirty="0">
                <a:latin typeface="Times New Roman"/>
                <a:cs typeface="Times New Roman"/>
              </a:rPr>
              <a:t>N</a:t>
            </a:r>
            <a:endParaRPr sz="2000" dirty="0">
              <a:latin typeface="Times New Roman"/>
              <a:cs typeface="Times New Roman"/>
            </a:endParaRPr>
          </a:p>
          <a:p>
            <a:pPr marL="755015" lvl="1" indent="-285750">
              <a:spcBef>
                <a:spcPts val="265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Hash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i="1" spc="-60" dirty="0">
                <a:latin typeface="Times New Roman"/>
                <a:cs typeface="Times New Roman"/>
              </a:rPr>
              <a:t>h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spcBef>
                <a:spcPts val="780"/>
              </a:spcBef>
              <a:buFont typeface="Arial"/>
              <a:buChar char="–"/>
            </a:pPr>
            <a:endParaRPr sz="2000" dirty="0">
              <a:latin typeface="Times New Roman"/>
              <a:cs typeface="Times New Roman"/>
            </a:endParaRPr>
          </a:p>
          <a:p>
            <a:pPr marL="354965" marR="493395" indent="-342900">
              <a:lnSpc>
                <a:spcPct val="1018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97D"/>
                </a:solidFill>
                <a:latin typeface="Times New Roman"/>
                <a:cs typeface="Times New Roman"/>
              </a:rPr>
              <a:t>hash</a:t>
            </a:r>
            <a:r>
              <a:rPr sz="2000" spc="-1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97D"/>
                </a:solidFill>
                <a:latin typeface="Times New Roman"/>
                <a:cs typeface="Times New Roman"/>
              </a:rPr>
              <a:t>function</a:t>
            </a:r>
            <a:r>
              <a:rPr sz="2000" spc="-2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h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maps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given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type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integers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fixed </a:t>
            </a:r>
            <a:r>
              <a:rPr sz="2000" dirty="0">
                <a:latin typeface="Times New Roman"/>
                <a:cs typeface="Times New Roman"/>
              </a:rPr>
              <a:t>interval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[0,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N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1]</a:t>
            </a:r>
            <a:endParaRPr sz="2000" dirty="0">
              <a:latin typeface="Times New Roman"/>
              <a:cs typeface="Times New Roman"/>
            </a:endParaRPr>
          </a:p>
          <a:p>
            <a:pPr marL="755015" lvl="1" indent="-285750">
              <a:spcBef>
                <a:spcPts val="480"/>
              </a:spcBef>
              <a:buFont typeface="Arial"/>
              <a:buChar char="–"/>
              <a:tabLst>
                <a:tab pos="755015" algn="l"/>
                <a:tab pos="1283970" algn="l"/>
                <a:tab pos="3250565" algn="l"/>
              </a:tabLst>
            </a:pPr>
            <a:r>
              <a:rPr sz="2000" spc="-25" dirty="0">
                <a:latin typeface="Times New Roman"/>
                <a:cs typeface="Times New Roman"/>
              </a:rPr>
              <a:t>Ex: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i="1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b="1" i="1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x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i="1" spc="-50" dirty="0">
                <a:latin typeface="Times New Roman"/>
                <a:cs typeface="Times New Roman"/>
              </a:rPr>
              <a:t>N</a:t>
            </a:r>
            <a:r>
              <a:rPr sz="2000" b="1" i="1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integer</a:t>
            </a:r>
            <a:r>
              <a:rPr sz="2000" spc="-20" dirty="0">
                <a:latin typeface="Times New Roman"/>
                <a:cs typeface="Times New Roman"/>
              </a:rPr>
              <a:t> keys</a:t>
            </a:r>
            <a:endParaRPr sz="2000" dirty="0">
              <a:latin typeface="Times New Roman"/>
              <a:cs typeface="Times New Roman"/>
            </a:endParaRPr>
          </a:p>
          <a:p>
            <a:pPr marL="755015" lvl="1" indent="-285750">
              <a:spcBef>
                <a:spcPts val="55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b="1" i="1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97D"/>
                </a:solidFill>
                <a:latin typeface="Times New Roman"/>
                <a:cs typeface="Times New Roman"/>
              </a:rPr>
              <a:t>hash</a:t>
            </a:r>
            <a:r>
              <a:rPr sz="2000" spc="-2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97D"/>
                </a:solidFill>
                <a:latin typeface="Times New Roman"/>
                <a:cs typeface="Times New Roman"/>
              </a:rPr>
              <a:t>value</a:t>
            </a:r>
            <a:r>
              <a:rPr sz="2000" spc="-2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i="1" spc="-50" dirty="0">
                <a:latin typeface="Times New Roman"/>
                <a:cs typeface="Times New Roman"/>
              </a:rPr>
              <a:t>x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spcBef>
                <a:spcPts val="915"/>
              </a:spcBef>
              <a:buFont typeface="Arial"/>
              <a:buChar char="–"/>
            </a:pPr>
            <a:endParaRPr sz="2000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24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implementing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dictionary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table,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76092"/>
                </a:solidFill>
                <a:latin typeface="Times New Roman"/>
                <a:cs typeface="Times New Roman"/>
              </a:rPr>
              <a:t>store </a:t>
            </a:r>
            <a:r>
              <a:rPr sz="2000" dirty="0">
                <a:solidFill>
                  <a:srgbClr val="376092"/>
                </a:solidFill>
                <a:latin typeface="Times New Roman"/>
                <a:cs typeface="Times New Roman"/>
              </a:rPr>
              <a:t>item</a:t>
            </a:r>
            <a:r>
              <a:rPr sz="2000" spc="-15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6092"/>
                </a:solidFill>
                <a:latin typeface="Times New Roman"/>
                <a:cs typeface="Times New Roman"/>
              </a:rPr>
              <a:t>(</a:t>
            </a:r>
            <a:r>
              <a:rPr sz="2000" b="1" i="1" dirty="0">
                <a:solidFill>
                  <a:srgbClr val="376092"/>
                </a:solidFill>
                <a:latin typeface="Times New Roman"/>
                <a:cs typeface="Times New Roman"/>
              </a:rPr>
              <a:t>k</a:t>
            </a:r>
            <a:r>
              <a:rPr sz="2000" dirty="0">
                <a:solidFill>
                  <a:srgbClr val="376092"/>
                </a:solidFill>
                <a:latin typeface="Times New Roman"/>
                <a:cs typeface="Times New Roman"/>
              </a:rPr>
              <a:t>,</a:t>
            </a:r>
            <a:r>
              <a:rPr sz="2000" spc="-10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376092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376092"/>
                </a:solidFill>
                <a:latin typeface="Times New Roman"/>
                <a:cs typeface="Times New Roman"/>
              </a:rPr>
              <a:t>)</a:t>
            </a:r>
            <a:r>
              <a:rPr sz="2000" spc="-10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6092"/>
                </a:solidFill>
                <a:latin typeface="Times New Roman"/>
                <a:cs typeface="Times New Roman"/>
              </a:rPr>
              <a:t>at</a:t>
            </a:r>
            <a:r>
              <a:rPr sz="2000" spc="-10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6092"/>
                </a:solidFill>
                <a:latin typeface="Times New Roman"/>
                <a:cs typeface="Times New Roman"/>
              </a:rPr>
              <a:t>index</a:t>
            </a:r>
            <a:r>
              <a:rPr sz="2000" spc="-20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376092"/>
                </a:solidFill>
                <a:latin typeface="Times New Roman"/>
                <a:cs typeface="Times New Roman"/>
              </a:rPr>
              <a:t>i</a:t>
            </a:r>
            <a:r>
              <a:rPr sz="2000" b="1" i="1" spc="-10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6092"/>
                </a:solidFill>
                <a:latin typeface="Times New Roman"/>
                <a:cs typeface="Times New Roman"/>
              </a:rPr>
              <a:t>=</a:t>
            </a:r>
            <a:r>
              <a:rPr sz="2000" spc="-15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000" b="1" i="1" spc="-20" dirty="0">
                <a:solidFill>
                  <a:srgbClr val="376092"/>
                </a:solidFill>
                <a:latin typeface="Times New Roman"/>
                <a:cs typeface="Times New Roman"/>
              </a:rPr>
              <a:t>h</a:t>
            </a:r>
            <a:r>
              <a:rPr sz="2000" spc="-20" dirty="0">
                <a:solidFill>
                  <a:srgbClr val="376092"/>
                </a:solidFill>
                <a:latin typeface="Times New Roman"/>
                <a:cs typeface="Times New Roman"/>
              </a:rPr>
              <a:t>(</a:t>
            </a:r>
            <a:r>
              <a:rPr sz="2000" b="1" i="1" spc="-20" dirty="0">
                <a:solidFill>
                  <a:srgbClr val="376092"/>
                </a:solidFill>
                <a:latin typeface="Times New Roman"/>
                <a:cs typeface="Times New Roman"/>
              </a:rPr>
              <a:t>k</a:t>
            </a:r>
            <a:r>
              <a:rPr sz="2000" spc="-20" dirty="0">
                <a:solidFill>
                  <a:srgbClr val="376092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940C41-5D64-346C-781E-13019C3E6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660" y="2552700"/>
            <a:ext cx="3863340" cy="175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4E1822-56E9-24C4-E878-59C3F9B6E986}"/>
              </a:ext>
            </a:extLst>
          </p:cNvPr>
          <p:cNvSpPr txBox="1"/>
          <p:nvPr/>
        </p:nvSpPr>
        <p:spPr>
          <a:xfrm>
            <a:off x="9166860" y="4276997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 hashing h(x) =x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7EC985-E070-CEFF-D968-F2093D318833}"/>
              </a:ext>
            </a:extLst>
          </p:cNvPr>
          <p:cNvCxnSpPr/>
          <p:nvPr/>
        </p:nvCxnSpPr>
        <p:spPr>
          <a:xfrm>
            <a:off x="7772400" y="15240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Dictionaries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Hash</a:t>
            </a:r>
            <a:r>
              <a:rPr spc="-50" dirty="0"/>
              <a:t> </a:t>
            </a:r>
            <a:r>
              <a:rPr spc="-10" dirty="0"/>
              <a:t>Tables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spc="-50" dirty="0"/>
              <a:pPr marL="114300">
                <a:lnSpc>
                  <a:spcPts val="1410"/>
                </a:lnSpc>
              </a:pPr>
              <a:t>5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8635" y="622299"/>
            <a:ext cx="74707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dirty="0"/>
              <a:t>Hash</a:t>
            </a:r>
            <a:r>
              <a:rPr sz="4000" spc="-90" dirty="0"/>
              <a:t> </a:t>
            </a:r>
            <a:r>
              <a:rPr sz="4000" dirty="0"/>
              <a:t>Functions</a:t>
            </a:r>
            <a:r>
              <a:rPr sz="4000" spc="-90" dirty="0"/>
              <a:t> </a:t>
            </a:r>
            <a:r>
              <a:rPr sz="4000" dirty="0"/>
              <a:t>and</a:t>
            </a:r>
            <a:r>
              <a:rPr sz="4000" spc="-90" dirty="0"/>
              <a:t> </a:t>
            </a:r>
            <a:r>
              <a:rPr sz="4000" dirty="0"/>
              <a:t>Hash</a:t>
            </a:r>
            <a:r>
              <a:rPr sz="4000" spc="-160" dirty="0"/>
              <a:t> </a:t>
            </a:r>
            <a:r>
              <a:rPr sz="4000" spc="-10" dirty="0"/>
              <a:t>Tables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5800" y="1600200"/>
            <a:ext cx="7391940" cy="3880678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4965" indent="-342265">
              <a:spcBef>
                <a:spcPts val="36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504D"/>
                </a:solidFill>
                <a:latin typeface="Times New Roman"/>
                <a:cs typeface="Times New Roman"/>
              </a:rPr>
              <a:t>hash</a:t>
            </a:r>
            <a:r>
              <a:rPr sz="2000" spc="-2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504D"/>
                </a:solidFill>
                <a:latin typeface="Times New Roman"/>
                <a:cs typeface="Times New Roman"/>
              </a:rPr>
              <a:t>table</a:t>
            </a:r>
            <a:r>
              <a:rPr sz="2000" spc="-2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consists</a:t>
            </a:r>
            <a:r>
              <a:rPr sz="2000" spc="-25" dirty="0">
                <a:latin typeface="Times New Roman"/>
                <a:cs typeface="Times New Roman"/>
              </a:rPr>
              <a:t> of</a:t>
            </a:r>
            <a:endParaRPr sz="2000" dirty="0">
              <a:latin typeface="Times New Roman"/>
              <a:cs typeface="Times New Roman"/>
            </a:endParaRPr>
          </a:p>
          <a:p>
            <a:pPr marL="755015" lvl="1" indent="-285750">
              <a:spcBef>
                <a:spcPts val="26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Array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(called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table)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size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i="1" spc="-60" dirty="0">
                <a:latin typeface="Times New Roman"/>
                <a:cs typeface="Times New Roman"/>
              </a:rPr>
              <a:t>N</a:t>
            </a:r>
            <a:endParaRPr sz="2000" dirty="0">
              <a:latin typeface="Times New Roman"/>
              <a:cs typeface="Times New Roman"/>
            </a:endParaRPr>
          </a:p>
          <a:p>
            <a:pPr marL="755015" lvl="1" indent="-285750">
              <a:spcBef>
                <a:spcPts val="265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Hash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i="1" spc="-60" dirty="0">
                <a:latin typeface="Times New Roman"/>
                <a:cs typeface="Times New Roman"/>
              </a:rPr>
              <a:t>h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spcBef>
                <a:spcPts val="780"/>
              </a:spcBef>
              <a:buFont typeface="Arial"/>
              <a:buChar char="–"/>
            </a:pPr>
            <a:endParaRPr sz="2000" dirty="0">
              <a:latin typeface="Times New Roman"/>
              <a:cs typeface="Times New Roman"/>
            </a:endParaRPr>
          </a:p>
          <a:p>
            <a:pPr marL="354965" marR="493395" indent="-342900">
              <a:lnSpc>
                <a:spcPct val="1018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97D"/>
                </a:solidFill>
                <a:latin typeface="Times New Roman"/>
                <a:cs typeface="Times New Roman"/>
              </a:rPr>
              <a:t>hash</a:t>
            </a:r>
            <a:r>
              <a:rPr sz="2000" spc="-1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97D"/>
                </a:solidFill>
                <a:latin typeface="Times New Roman"/>
                <a:cs typeface="Times New Roman"/>
              </a:rPr>
              <a:t>function</a:t>
            </a:r>
            <a:r>
              <a:rPr sz="2000" spc="-2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h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maps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given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type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integers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fixed </a:t>
            </a:r>
            <a:r>
              <a:rPr sz="2000" dirty="0">
                <a:latin typeface="Times New Roman"/>
                <a:cs typeface="Times New Roman"/>
              </a:rPr>
              <a:t>interval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[0,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N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1]</a:t>
            </a:r>
            <a:endParaRPr sz="2000" dirty="0">
              <a:latin typeface="Times New Roman"/>
              <a:cs typeface="Times New Roman"/>
            </a:endParaRPr>
          </a:p>
          <a:p>
            <a:pPr marL="755015" lvl="1" indent="-285750">
              <a:spcBef>
                <a:spcPts val="480"/>
              </a:spcBef>
              <a:buFont typeface="Arial"/>
              <a:buChar char="–"/>
              <a:tabLst>
                <a:tab pos="755015" algn="l"/>
                <a:tab pos="1283970" algn="l"/>
                <a:tab pos="3250565" algn="l"/>
              </a:tabLst>
            </a:pPr>
            <a:r>
              <a:rPr sz="2000" spc="-25" dirty="0">
                <a:latin typeface="Times New Roman"/>
                <a:cs typeface="Times New Roman"/>
              </a:rPr>
              <a:t>Ex: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i="1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b="1" i="1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x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i="1" spc="-50" dirty="0">
                <a:latin typeface="Times New Roman"/>
                <a:cs typeface="Times New Roman"/>
              </a:rPr>
              <a:t>N</a:t>
            </a:r>
            <a:r>
              <a:rPr sz="2000" b="1" i="1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integer</a:t>
            </a:r>
            <a:r>
              <a:rPr sz="2000" spc="-20" dirty="0">
                <a:latin typeface="Times New Roman"/>
                <a:cs typeface="Times New Roman"/>
              </a:rPr>
              <a:t> keys</a:t>
            </a:r>
            <a:endParaRPr sz="2000" dirty="0">
              <a:latin typeface="Times New Roman"/>
              <a:cs typeface="Times New Roman"/>
            </a:endParaRPr>
          </a:p>
          <a:p>
            <a:pPr marL="755015" lvl="1" indent="-285750">
              <a:spcBef>
                <a:spcPts val="55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b="1" i="1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97D"/>
                </a:solidFill>
                <a:latin typeface="Times New Roman"/>
                <a:cs typeface="Times New Roman"/>
              </a:rPr>
              <a:t>hash</a:t>
            </a:r>
            <a:r>
              <a:rPr sz="2000" spc="-2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97D"/>
                </a:solidFill>
                <a:latin typeface="Times New Roman"/>
                <a:cs typeface="Times New Roman"/>
              </a:rPr>
              <a:t>value</a:t>
            </a:r>
            <a:r>
              <a:rPr sz="2000" spc="-2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i="1" spc="-50" dirty="0">
                <a:latin typeface="Times New Roman"/>
                <a:cs typeface="Times New Roman"/>
              </a:rPr>
              <a:t>x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spcBef>
                <a:spcPts val="915"/>
              </a:spcBef>
              <a:buFont typeface="Arial"/>
              <a:buChar char="–"/>
            </a:pPr>
            <a:endParaRPr sz="2000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24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implementing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dictionary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table,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76092"/>
                </a:solidFill>
                <a:latin typeface="Times New Roman"/>
                <a:cs typeface="Times New Roman"/>
              </a:rPr>
              <a:t>store </a:t>
            </a:r>
            <a:r>
              <a:rPr sz="2000" dirty="0">
                <a:solidFill>
                  <a:srgbClr val="376092"/>
                </a:solidFill>
                <a:latin typeface="Times New Roman"/>
                <a:cs typeface="Times New Roman"/>
              </a:rPr>
              <a:t>item</a:t>
            </a:r>
            <a:r>
              <a:rPr sz="2000" spc="-15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6092"/>
                </a:solidFill>
                <a:latin typeface="Times New Roman"/>
                <a:cs typeface="Times New Roman"/>
              </a:rPr>
              <a:t>(</a:t>
            </a:r>
            <a:r>
              <a:rPr sz="2000" b="1" i="1" dirty="0">
                <a:solidFill>
                  <a:srgbClr val="376092"/>
                </a:solidFill>
                <a:latin typeface="Times New Roman"/>
                <a:cs typeface="Times New Roman"/>
              </a:rPr>
              <a:t>k</a:t>
            </a:r>
            <a:r>
              <a:rPr sz="2000" dirty="0">
                <a:solidFill>
                  <a:srgbClr val="376092"/>
                </a:solidFill>
                <a:latin typeface="Times New Roman"/>
                <a:cs typeface="Times New Roman"/>
              </a:rPr>
              <a:t>,</a:t>
            </a:r>
            <a:r>
              <a:rPr sz="2000" spc="-10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376092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376092"/>
                </a:solidFill>
                <a:latin typeface="Times New Roman"/>
                <a:cs typeface="Times New Roman"/>
              </a:rPr>
              <a:t>)</a:t>
            </a:r>
            <a:r>
              <a:rPr sz="2000" spc="-10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6092"/>
                </a:solidFill>
                <a:latin typeface="Times New Roman"/>
                <a:cs typeface="Times New Roman"/>
              </a:rPr>
              <a:t>at</a:t>
            </a:r>
            <a:r>
              <a:rPr sz="2000" spc="-10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6092"/>
                </a:solidFill>
                <a:latin typeface="Times New Roman"/>
                <a:cs typeface="Times New Roman"/>
              </a:rPr>
              <a:t>index</a:t>
            </a:r>
            <a:r>
              <a:rPr sz="2000" spc="-20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376092"/>
                </a:solidFill>
                <a:latin typeface="Times New Roman"/>
                <a:cs typeface="Times New Roman"/>
              </a:rPr>
              <a:t>i</a:t>
            </a:r>
            <a:r>
              <a:rPr sz="2000" b="1" i="1" spc="-10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76092"/>
                </a:solidFill>
                <a:latin typeface="Times New Roman"/>
                <a:cs typeface="Times New Roman"/>
              </a:rPr>
              <a:t>=</a:t>
            </a:r>
            <a:r>
              <a:rPr sz="2000" spc="-15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000" b="1" i="1" spc="-20" dirty="0">
                <a:solidFill>
                  <a:srgbClr val="376092"/>
                </a:solidFill>
                <a:latin typeface="Times New Roman"/>
                <a:cs typeface="Times New Roman"/>
              </a:rPr>
              <a:t>h</a:t>
            </a:r>
            <a:r>
              <a:rPr sz="2000" spc="-20" dirty="0">
                <a:solidFill>
                  <a:srgbClr val="376092"/>
                </a:solidFill>
                <a:latin typeface="Times New Roman"/>
                <a:cs typeface="Times New Roman"/>
              </a:rPr>
              <a:t>(</a:t>
            </a:r>
            <a:r>
              <a:rPr sz="2000" b="1" i="1" spc="-20" dirty="0">
                <a:solidFill>
                  <a:srgbClr val="376092"/>
                </a:solidFill>
                <a:latin typeface="Times New Roman"/>
                <a:cs typeface="Times New Roman"/>
              </a:rPr>
              <a:t>k</a:t>
            </a:r>
            <a:r>
              <a:rPr sz="2000" spc="-20" dirty="0">
                <a:solidFill>
                  <a:srgbClr val="376092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38F044-A01E-E6C2-CDF1-58A8345B9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932" y="1743582"/>
            <a:ext cx="960203" cy="30254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5D7806-06D6-F7E9-FC84-70ACFF6C6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3256283"/>
            <a:ext cx="1143000" cy="16536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7F54D0-EE3E-B350-A1EF-C06C886BE48A}"/>
              </a:ext>
            </a:extLst>
          </p:cNvPr>
          <p:cNvSpPr txBox="1"/>
          <p:nvPr/>
        </p:nvSpPr>
        <p:spPr>
          <a:xfrm>
            <a:off x="7989793" y="1524000"/>
            <a:ext cx="25908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265" lvl="1">
              <a:spcBef>
                <a:spcPts val="260"/>
              </a:spcBef>
              <a:tabLst>
                <a:tab pos="755015" algn="l"/>
              </a:tabLst>
            </a:pPr>
            <a:r>
              <a:rPr lang="en-US" sz="2000" b="1" dirty="0">
                <a:latin typeface="Times New Roman"/>
                <a:cs typeface="Times New Roman"/>
              </a:rPr>
              <a:t>Example:</a:t>
            </a:r>
          </a:p>
          <a:p>
            <a:pPr marL="755015" lvl="1" indent="-285750">
              <a:spcBef>
                <a:spcPts val="260"/>
              </a:spcBef>
              <a:buFont typeface="Arial"/>
              <a:buChar char="–"/>
              <a:tabLst>
                <a:tab pos="755015" algn="l"/>
              </a:tabLst>
            </a:pPr>
            <a:r>
              <a:rPr lang="en-US" spc="-30" dirty="0">
                <a:latin typeface="Times New Roman"/>
                <a:cs typeface="Times New Roman"/>
              </a:rPr>
              <a:t>Table size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b="1" i="1" spc="-60" dirty="0">
                <a:latin typeface="Times New Roman"/>
                <a:cs typeface="Times New Roman"/>
              </a:rPr>
              <a:t>N=8</a:t>
            </a:r>
          </a:p>
          <a:p>
            <a:pPr marL="755015" lvl="1" indent="-285750">
              <a:spcBef>
                <a:spcPts val="260"/>
              </a:spcBef>
              <a:buFont typeface="Arial"/>
              <a:buChar char="–"/>
              <a:tabLst>
                <a:tab pos="755015" algn="l"/>
              </a:tabLst>
            </a:pPr>
            <a:r>
              <a:rPr lang="pt-BR" sz="1800" b="1" i="1" dirty="0">
                <a:latin typeface="Times New Roman"/>
                <a:cs typeface="Times New Roman"/>
              </a:rPr>
              <a:t>h</a:t>
            </a:r>
            <a:r>
              <a:rPr lang="pt-BR" sz="1800" dirty="0">
                <a:latin typeface="Times New Roman"/>
                <a:cs typeface="Times New Roman"/>
              </a:rPr>
              <a:t>(</a:t>
            </a:r>
            <a:r>
              <a:rPr lang="pt-BR" sz="1800" b="1" i="1" dirty="0">
                <a:latin typeface="Times New Roman"/>
                <a:cs typeface="Times New Roman"/>
              </a:rPr>
              <a:t>x</a:t>
            </a:r>
            <a:r>
              <a:rPr lang="pt-BR" sz="1800" dirty="0">
                <a:latin typeface="Times New Roman"/>
                <a:cs typeface="Times New Roman"/>
              </a:rPr>
              <a:t>)</a:t>
            </a:r>
            <a:r>
              <a:rPr lang="pt-BR" sz="1800" spc="-15" dirty="0">
                <a:latin typeface="Times New Roman"/>
                <a:cs typeface="Times New Roman"/>
              </a:rPr>
              <a:t> </a:t>
            </a:r>
            <a:r>
              <a:rPr lang="pt-BR" sz="1800" dirty="0">
                <a:latin typeface="Times New Roman"/>
                <a:cs typeface="Times New Roman"/>
              </a:rPr>
              <a:t>=</a:t>
            </a:r>
            <a:r>
              <a:rPr lang="pt-BR" sz="1800" spc="-15" dirty="0">
                <a:latin typeface="Times New Roman"/>
                <a:cs typeface="Times New Roman"/>
              </a:rPr>
              <a:t> </a:t>
            </a:r>
            <a:r>
              <a:rPr lang="pt-BR" sz="1800" b="1" i="1" dirty="0">
                <a:latin typeface="Times New Roman"/>
                <a:cs typeface="Times New Roman"/>
              </a:rPr>
              <a:t>x</a:t>
            </a:r>
            <a:r>
              <a:rPr lang="pt-BR" sz="1800" b="1" i="1" spc="-10" dirty="0">
                <a:latin typeface="Times New Roman"/>
                <a:cs typeface="Times New Roman"/>
              </a:rPr>
              <a:t> </a:t>
            </a:r>
            <a:r>
              <a:rPr lang="pt-BR" sz="1800" dirty="0">
                <a:latin typeface="Times New Roman"/>
                <a:cs typeface="Times New Roman"/>
              </a:rPr>
              <a:t>mod</a:t>
            </a:r>
            <a:r>
              <a:rPr lang="pt-BR" sz="1800" spc="-10" dirty="0">
                <a:latin typeface="Times New Roman"/>
                <a:cs typeface="Times New Roman"/>
              </a:rPr>
              <a:t> </a:t>
            </a:r>
            <a:r>
              <a:rPr lang="pt-BR" sz="1800" b="1" i="1" spc="-50" dirty="0">
                <a:latin typeface="Times New Roman"/>
                <a:cs typeface="Times New Roman"/>
              </a:rPr>
              <a:t>N</a:t>
            </a:r>
          </a:p>
          <a:p>
            <a:pPr marL="469265" lvl="1">
              <a:spcBef>
                <a:spcPts val="260"/>
              </a:spcBef>
              <a:tabLst>
                <a:tab pos="755015" algn="l"/>
              </a:tabLst>
            </a:pPr>
            <a:r>
              <a:rPr lang="pt-BR" b="1" i="1" spc="-50" dirty="0">
                <a:latin typeface="Times New Roman"/>
                <a:cs typeface="Times New Roman"/>
              </a:rPr>
              <a:t>               = x % 8</a:t>
            </a:r>
            <a:endParaRPr lang="pt-BR" sz="1800" b="1" i="1" spc="-50" dirty="0">
              <a:latin typeface="Times New Roman"/>
              <a:cs typeface="Times New Roman"/>
            </a:endParaRPr>
          </a:p>
          <a:p>
            <a:pPr marL="755015" lvl="1" indent="-285750">
              <a:spcBef>
                <a:spcPts val="260"/>
              </a:spcBef>
              <a:buFont typeface="Arial"/>
              <a:buChar char="–"/>
              <a:tabLst>
                <a:tab pos="755015" algn="l"/>
              </a:tabLst>
            </a:pPr>
            <a:endParaRPr lang="en-US" sz="1800" dirty="0">
              <a:latin typeface="Times New Roman"/>
              <a:cs typeface="Times New Roman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076C1E-F233-A5C2-0C8C-5893C9A7F441}"/>
              </a:ext>
            </a:extLst>
          </p:cNvPr>
          <p:cNvCxnSpPr/>
          <p:nvPr/>
        </p:nvCxnSpPr>
        <p:spPr>
          <a:xfrm>
            <a:off x="7772400" y="15240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8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852" y="494404"/>
            <a:ext cx="11557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13429">
              <a:spcBef>
                <a:spcPts val="100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3239" y="1849629"/>
            <a:ext cx="4147185" cy="1125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400"/>
              </a:lnSpc>
              <a:spcBef>
                <a:spcPts val="8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5" dirty="0">
                <a:latin typeface="Times New Roman"/>
                <a:cs typeface="Times New Roman"/>
              </a:rPr>
              <a:t>We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dictionary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items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(social </a:t>
            </a:r>
            <a:r>
              <a:rPr sz="2400" dirty="0">
                <a:latin typeface="Times New Roman"/>
                <a:cs typeface="Times New Roman"/>
              </a:rPr>
              <a:t>security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name)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3238" y="3462020"/>
            <a:ext cx="4691380" cy="11290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5080" indent="-342900">
              <a:lnSpc>
                <a:spcPct val="100800"/>
              </a:lnSpc>
              <a:spcBef>
                <a:spcPts val="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Our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size </a:t>
            </a:r>
            <a:r>
              <a:rPr sz="2400" b="1" i="1" dirty="0">
                <a:latin typeface="Times New Roman"/>
                <a:cs typeface="Times New Roman"/>
              </a:rPr>
              <a:t>N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10,000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hash</a:t>
            </a:r>
            <a:r>
              <a:rPr sz="2400" spc="-10" dirty="0">
                <a:latin typeface="Times New Roman"/>
                <a:cs typeface="Times New Roman"/>
              </a:rPr>
              <a:t> function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last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four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digits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75556" y="1905000"/>
            <a:ext cx="304800" cy="279564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0805">
              <a:spcBef>
                <a:spcPts val="20"/>
              </a:spcBef>
            </a:pPr>
            <a:r>
              <a:rPr spc="525" dirty="0">
                <a:latin typeface="Symbol"/>
                <a:cs typeface="Symbol"/>
              </a:rPr>
              <a:t></a:t>
            </a:r>
            <a:endParaRPr>
              <a:latin typeface="Symbol"/>
              <a:cs typeface="Symbo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566031" y="2200275"/>
            <a:ext cx="323850" cy="628650"/>
            <a:chOff x="6042031" y="2200275"/>
            <a:chExt cx="323850" cy="628650"/>
          </a:xfrm>
        </p:grpSpPr>
        <p:sp>
          <p:nvSpPr>
            <p:cNvPr id="7" name="object 7"/>
            <p:cNvSpPr/>
            <p:nvPr/>
          </p:nvSpPr>
          <p:spPr>
            <a:xfrm>
              <a:off x="6051556" y="2209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51556" y="2514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75556" y="2819400"/>
            <a:ext cx="304800" cy="279564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0805">
              <a:spcBef>
                <a:spcPts val="20"/>
              </a:spcBef>
            </a:pPr>
            <a:r>
              <a:rPr spc="525" dirty="0">
                <a:latin typeface="Symbol"/>
                <a:cs typeface="Symbol"/>
              </a:rPr>
              <a:t></a:t>
            </a:r>
            <a:endParaRPr>
              <a:latin typeface="Symbol"/>
              <a:cs typeface="Symbo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566031" y="3114675"/>
            <a:ext cx="2197100" cy="323850"/>
            <a:chOff x="6042031" y="3114675"/>
            <a:chExt cx="2197100" cy="323850"/>
          </a:xfrm>
        </p:grpSpPr>
        <p:sp>
          <p:nvSpPr>
            <p:cNvPr id="11" name="object 11"/>
            <p:cNvSpPr/>
            <p:nvPr/>
          </p:nvSpPr>
          <p:spPr>
            <a:xfrm>
              <a:off x="6051556" y="3124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29406" y="31242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1549402" y="0"/>
                  </a:moveTo>
                  <a:lnTo>
                    <a:pt x="50801" y="0"/>
                  </a:lnTo>
                  <a:lnTo>
                    <a:pt x="31027" y="3992"/>
                  </a:lnTo>
                  <a:lnTo>
                    <a:pt x="14879" y="14879"/>
                  </a:lnTo>
                  <a:lnTo>
                    <a:pt x="3992" y="31027"/>
                  </a:lnTo>
                  <a:lnTo>
                    <a:pt x="0" y="50801"/>
                  </a:lnTo>
                  <a:lnTo>
                    <a:pt x="0" y="253998"/>
                  </a:lnTo>
                  <a:lnTo>
                    <a:pt x="3992" y="273772"/>
                  </a:lnTo>
                  <a:lnTo>
                    <a:pt x="14879" y="289920"/>
                  </a:lnTo>
                  <a:lnTo>
                    <a:pt x="31027" y="300807"/>
                  </a:lnTo>
                  <a:lnTo>
                    <a:pt x="50801" y="304800"/>
                  </a:lnTo>
                  <a:lnTo>
                    <a:pt x="1549402" y="304800"/>
                  </a:lnTo>
                  <a:lnTo>
                    <a:pt x="1569176" y="300807"/>
                  </a:lnTo>
                  <a:lnTo>
                    <a:pt x="1585324" y="289920"/>
                  </a:lnTo>
                  <a:lnTo>
                    <a:pt x="1596211" y="273772"/>
                  </a:lnTo>
                  <a:lnTo>
                    <a:pt x="1600203" y="253998"/>
                  </a:lnTo>
                  <a:lnTo>
                    <a:pt x="1600203" y="50801"/>
                  </a:lnTo>
                  <a:lnTo>
                    <a:pt x="1596211" y="31027"/>
                  </a:lnTo>
                  <a:lnTo>
                    <a:pt x="1585324" y="14879"/>
                  </a:lnTo>
                  <a:lnTo>
                    <a:pt x="1569176" y="3992"/>
                  </a:lnTo>
                  <a:lnTo>
                    <a:pt x="154940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29406" y="31242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0" y="50800"/>
                  </a:moveTo>
                  <a:lnTo>
                    <a:pt x="3992" y="31026"/>
                  </a:lnTo>
                  <a:lnTo>
                    <a:pt x="14879" y="14879"/>
                  </a:lnTo>
                  <a:lnTo>
                    <a:pt x="31026" y="3992"/>
                  </a:lnTo>
                  <a:lnTo>
                    <a:pt x="50800" y="0"/>
                  </a:lnTo>
                  <a:lnTo>
                    <a:pt x="1549402" y="0"/>
                  </a:lnTo>
                  <a:lnTo>
                    <a:pt x="1569176" y="3992"/>
                  </a:lnTo>
                  <a:lnTo>
                    <a:pt x="1585323" y="14879"/>
                  </a:lnTo>
                  <a:lnTo>
                    <a:pt x="1596210" y="31026"/>
                  </a:lnTo>
                  <a:lnTo>
                    <a:pt x="1600203" y="50800"/>
                  </a:lnTo>
                  <a:lnTo>
                    <a:pt x="1600203" y="253999"/>
                  </a:lnTo>
                  <a:lnTo>
                    <a:pt x="1596210" y="273773"/>
                  </a:lnTo>
                  <a:lnTo>
                    <a:pt x="1585323" y="289920"/>
                  </a:lnTo>
                  <a:lnTo>
                    <a:pt x="1569176" y="300807"/>
                  </a:lnTo>
                  <a:lnTo>
                    <a:pt x="1549402" y="304800"/>
                  </a:lnTo>
                  <a:lnTo>
                    <a:pt x="50800" y="304800"/>
                  </a:lnTo>
                  <a:lnTo>
                    <a:pt x="31026" y="300807"/>
                  </a:lnTo>
                  <a:lnTo>
                    <a:pt x="14879" y="289920"/>
                  </a:lnTo>
                  <a:lnTo>
                    <a:pt x="3992" y="273773"/>
                  </a:lnTo>
                  <a:lnTo>
                    <a:pt x="0" y="253999"/>
                  </a:lnTo>
                  <a:lnTo>
                    <a:pt x="0" y="50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7575556" y="4343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575556" y="4038601"/>
            <a:ext cx="304800" cy="28020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90805">
              <a:spcBef>
                <a:spcPts val="25"/>
              </a:spcBef>
            </a:pPr>
            <a:r>
              <a:rPr spc="525" dirty="0">
                <a:latin typeface="Symbol"/>
                <a:cs typeface="Symbol"/>
              </a:rPr>
              <a:t></a:t>
            </a:r>
            <a:endParaRPr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75556" y="4648201"/>
            <a:ext cx="304800" cy="28020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90805">
              <a:spcBef>
                <a:spcPts val="25"/>
              </a:spcBef>
            </a:pPr>
            <a:r>
              <a:rPr spc="525" dirty="0">
                <a:latin typeface="Symbol"/>
                <a:cs typeface="Symbol"/>
              </a:rPr>
              <a:t></a:t>
            </a:r>
            <a:endParaRPr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17746" y="1819148"/>
            <a:ext cx="139700" cy="15494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spc="-50" dirty="0">
                <a:latin typeface="Times New Roman"/>
                <a:cs typeface="Times New Roman"/>
              </a:rPr>
              <a:t>0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240"/>
              </a:spcBef>
            </a:pPr>
            <a:r>
              <a:rPr spc="-50"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240"/>
              </a:spcBef>
            </a:pPr>
            <a:r>
              <a:rPr spc="-50" dirty="0">
                <a:latin typeface="Times New Roman"/>
                <a:cs typeface="Times New Roman"/>
              </a:rPr>
              <a:t>2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240"/>
              </a:spcBef>
            </a:pPr>
            <a:r>
              <a:rPr spc="-50" dirty="0">
                <a:latin typeface="Times New Roman"/>
                <a:cs typeface="Times New Roman"/>
              </a:rPr>
              <a:t>3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240"/>
              </a:spcBef>
            </a:pPr>
            <a:r>
              <a:rPr spc="-50" dirty="0"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60546" y="3952747"/>
            <a:ext cx="492125" cy="9398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2225">
              <a:spcBef>
                <a:spcPts val="340"/>
              </a:spcBef>
            </a:pPr>
            <a:r>
              <a:rPr spc="-20" dirty="0">
                <a:latin typeface="Times New Roman"/>
                <a:cs typeface="Times New Roman"/>
              </a:rPr>
              <a:t>9997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240"/>
              </a:spcBef>
            </a:pPr>
            <a:r>
              <a:rPr spc="-20" dirty="0">
                <a:latin typeface="Times New Roman"/>
                <a:cs typeface="Times New Roman"/>
              </a:rPr>
              <a:t>9998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240"/>
              </a:spcBef>
            </a:pPr>
            <a:r>
              <a:rPr spc="-20" dirty="0">
                <a:latin typeface="Times New Roman"/>
                <a:cs typeface="Times New Roman"/>
              </a:rPr>
              <a:t>9999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18450" y="3565652"/>
            <a:ext cx="269304" cy="2540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0" dirty="0">
                <a:latin typeface="Times New Roman"/>
                <a:cs typeface="Times New Roman"/>
              </a:rPr>
              <a:t>…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47026" y="3127755"/>
            <a:ext cx="10763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10" dirty="0">
                <a:latin typeface="Times New Roman"/>
                <a:cs typeface="Times New Roman"/>
              </a:rPr>
              <a:t>451-22-</a:t>
            </a:r>
            <a:r>
              <a:rPr sz="1600" b="1" spc="-20" dirty="0">
                <a:latin typeface="Times New Roman"/>
                <a:cs typeface="Times New Roman"/>
              </a:rPr>
              <a:t>0004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89856" y="3238501"/>
            <a:ext cx="463550" cy="76200"/>
          </a:xfrm>
          <a:custGeom>
            <a:avLst/>
            <a:gdLst/>
            <a:ahLst/>
            <a:cxnLst/>
            <a:rect l="l" t="t" r="r" b="b"/>
            <a:pathLst>
              <a:path w="463550" h="76200">
                <a:moveTo>
                  <a:pt x="38106" y="0"/>
                </a:moveTo>
                <a:lnTo>
                  <a:pt x="23269" y="2992"/>
                </a:lnTo>
                <a:lnTo>
                  <a:pt x="11159" y="11157"/>
                </a:lnTo>
                <a:lnTo>
                  <a:pt x="2993" y="23268"/>
                </a:lnTo>
                <a:lnTo>
                  <a:pt x="0" y="38100"/>
                </a:lnTo>
                <a:lnTo>
                  <a:pt x="2994" y="52929"/>
                </a:lnTo>
                <a:lnTo>
                  <a:pt x="11159" y="65039"/>
                </a:lnTo>
                <a:lnTo>
                  <a:pt x="23270" y="73204"/>
                </a:lnTo>
                <a:lnTo>
                  <a:pt x="38106" y="76200"/>
                </a:lnTo>
                <a:lnTo>
                  <a:pt x="52930" y="73204"/>
                </a:lnTo>
                <a:lnTo>
                  <a:pt x="65040" y="65039"/>
                </a:lnTo>
                <a:lnTo>
                  <a:pt x="73205" y="52929"/>
                </a:lnTo>
                <a:lnTo>
                  <a:pt x="74276" y="47625"/>
                </a:lnTo>
                <a:lnTo>
                  <a:pt x="38099" y="47625"/>
                </a:lnTo>
                <a:lnTo>
                  <a:pt x="38099" y="28575"/>
                </a:lnTo>
                <a:lnTo>
                  <a:pt x="74277" y="28575"/>
                </a:lnTo>
                <a:lnTo>
                  <a:pt x="73205" y="23268"/>
                </a:lnTo>
                <a:lnTo>
                  <a:pt x="65040" y="11157"/>
                </a:lnTo>
                <a:lnTo>
                  <a:pt x="52930" y="2992"/>
                </a:lnTo>
                <a:lnTo>
                  <a:pt x="38106" y="0"/>
                </a:lnTo>
                <a:close/>
              </a:path>
              <a:path w="463550" h="76200">
                <a:moveTo>
                  <a:pt x="387351" y="0"/>
                </a:moveTo>
                <a:lnTo>
                  <a:pt x="387351" y="76200"/>
                </a:lnTo>
                <a:lnTo>
                  <a:pt x="444501" y="47625"/>
                </a:lnTo>
                <a:lnTo>
                  <a:pt x="400051" y="47625"/>
                </a:lnTo>
                <a:lnTo>
                  <a:pt x="400051" y="28575"/>
                </a:lnTo>
                <a:lnTo>
                  <a:pt x="444501" y="28575"/>
                </a:lnTo>
                <a:lnTo>
                  <a:pt x="387351" y="0"/>
                </a:lnTo>
                <a:close/>
              </a:path>
              <a:path w="463550" h="76200">
                <a:moveTo>
                  <a:pt x="74277" y="28575"/>
                </a:moveTo>
                <a:lnTo>
                  <a:pt x="38099" y="28575"/>
                </a:lnTo>
                <a:lnTo>
                  <a:pt x="38099" y="47625"/>
                </a:lnTo>
                <a:lnTo>
                  <a:pt x="74276" y="47625"/>
                </a:lnTo>
                <a:lnTo>
                  <a:pt x="76199" y="38100"/>
                </a:lnTo>
                <a:lnTo>
                  <a:pt x="74277" y="28575"/>
                </a:lnTo>
                <a:close/>
              </a:path>
              <a:path w="463550" h="76200">
                <a:moveTo>
                  <a:pt x="387351" y="28575"/>
                </a:moveTo>
                <a:lnTo>
                  <a:pt x="74277" y="28575"/>
                </a:lnTo>
                <a:lnTo>
                  <a:pt x="76199" y="38100"/>
                </a:lnTo>
                <a:lnTo>
                  <a:pt x="74276" y="47625"/>
                </a:lnTo>
                <a:lnTo>
                  <a:pt x="387351" y="47625"/>
                </a:lnTo>
                <a:lnTo>
                  <a:pt x="387351" y="28575"/>
                </a:lnTo>
                <a:close/>
              </a:path>
              <a:path w="463550" h="76200">
                <a:moveTo>
                  <a:pt x="444501" y="28575"/>
                </a:moveTo>
                <a:lnTo>
                  <a:pt x="400051" y="28575"/>
                </a:lnTo>
                <a:lnTo>
                  <a:pt x="400051" y="47625"/>
                </a:lnTo>
                <a:lnTo>
                  <a:pt x="444501" y="47625"/>
                </a:lnTo>
                <a:lnTo>
                  <a:pt x="463551" y="38100"/>
                </a:lnTo>
                <a:lnTo>
                  <a:pt x="44450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8143881" y="2200275"/>
            <a:ext cx="1619250" cy="628650"/>
            <a:chOff x="6619881" y="2200275"/>
            <a:chExt cx="1619250" cy="628650"/>
          </a:xfrm>
        </p:grpSpPr>
        <p:sp>
          <p:nvSpPr>
            <p:cNvPr id="23" name="object 23"/>
            <p:cNvSpPr/>
            <p:nvPr/>
          </p:nvSpPr>
          <p:spPr>
            <a:xfrm>
              <a:off x="6629406" y="25146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1549402" y="0"/>
                  </a:moveTo>
                  <a:lnTo>
                    <a:pt x="50801" y="0"/>
                  </a:lnTo>
                  <a:lnTo>
                    <a:pt x="31027" y="3992"/>
                  </a:lnTo>
                  <a:lnTo>
                    <a:pt x="14879" y="14879"/>
                  </a:lnTo>
                  <a:lnTo>
                    <a:pt x="3992" y="31027"/>
                  </a:lnTo>
                  <a:lnTo>
                    <a:pt x="0" y="50801"/>
                  </a:lnTo>
                  <a:lnTo>
                    <a:pt x="0" y="253998"/>
                  </a:lnTo>
                  <a:lnTo>
                    <a:pt x="3992" y="273772"/>
                  </a:lnTo>
                  <a:lnTo>
                    <a:pt x="14879" y="289920"/>
                  </a:lnTo>
                  <a:lnTo>
                    <a:pt x="31027" y="300807"/>
                  </a:lnTo>
                  <a:lnTo>
                    <a:pt x="50801" y="304800"/>
                  </a:lnTo>
                  <a:lnTo>
                    <a:pt x="1549402" y="304800"/>
                  </a:lnTo>
                  <a:lnTo>
                    <a:pt x="1569176" y="300807"/>
                  </a:lnTo>
                  <a:lnTo>
                    <a:pt x="1585324" y="289920"/>
                  </a:lnTo>
                  <a:lnTo>
                    <a:pt x="1596211" y="273772"/>
                  </a:lnTo>
                  <a:lnTo>
                    <a:pt x="1600203" y="253998"/>
                  </a:lnTo>
                  <a:lnTo>
                    <a:pt x="1600203" y="50801"/>
                  </a:lnTo>
                  <a:lnTo>
                    <a:pt x="1596211" y="31027"/>
                  </a:lnTo>
                  <a:lnTo>
                    <a:pt x="1585324" y="14879"/>
                  </a:lnTo>
                  <a:lnTo>
                    <a:pt x="1569176" y="3992"/>
                  </a:lnTo>
                  <a:lnTo>
                    <a:pt x="154940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29406" y="25146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0" y="50800"/>
                  </a:moveTo>
                  <a:lnTo>
                    <a:pt x="3992" y="31026"/>
                  </a:lnTo>
                  <a:lnTo>
                    <a:pt x="14879" y="14879"/>
                  </a:lnTo>
                  <a:lnTo>
                    <a:pt x="31026" y="3992"/>
                  </a:lnTo>
                  <a:lnTo>
                    <a:pt x="50800" y="0"/>
                  </a:lnTo>
                  <a:lnTo>
                    <a:pt x="1549402" y="0"/>
                  </a:lnTo>
                  <a:lnTo>
                    <a:pt x="1569176" y="3992"/>
                  </a:lnTo>
                  <a:lnTo>
                    <a:pt x="1585323" y="14879"/>
                  </a:lnTo>
                  <a:lnTo>
                    <a:pt x="1596210" y="31026"/>
                  </a:lnTo>
                  <a:lnTo>
                    <a:pt x="1600203" y="50800"/>
                  </a:lnTo>
                  <a:lnTo>
                    <a:pt x="1600203" y="253999"/>
                  </a:lnTo>
                  <a:lnTo>
                    <a:pt x="1596210" y="273773"/>
                  </a:lnTo>
                  <a:lnTo>
                    <a:pt x="1585323" y="289920"/>
                  </a:lnTo>
                  <a:lnTo>
                    <a:pt x="1569176" y="300807"/>
                  </a:lnTo>
                  <a:lnTo>
                    <a:pt x="1549402" y="304800"/>
                  </a:lnTo>
                  <a:lnTo>
                    <a:pt x="50800" y="304800"/>
                  </a:lnTo>
                  <a:lnTo>
                    <a:pt x="31026" y="300807"/>
                  </a:lnTo>
                  <a:lnTo>
                    <a:pt x="14879" y="289920"/>
                  </a:lnTo>
                  <a:lnTo>
                    <a:pt x="3992" y="273773"/>
                  </a:lnTo>
                  <a:lnTo>
                    <a:pt x="0" y="253999"/>
                  </a:lnTo>
                  <a:lnTo>
                    <a:pt x="0" y="50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29406" y="22098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1549402" y="0"/>
                  </a:moveTo>
                  <a:lnTo>
                    <a:pt x="50801" y="0"/>
                  </a:lnTo>
                  <a:lnTo>
                    <a:pt x="31027" y="3992"/>
                  </a:lnTo>
                  <a:lnTo>
                    <a:pt x="14879" y="14879"/>
                  </a:lnTo>
                  <a:lnTo>
                    <a:pt x="3992" y="31027"/>
                  </a:lnTo>
                  <a:lnTo>
                    <a:pt x="0" y="50801"/>
                  </a:lnTo>
                  <a:lnTo>
                    <a:pt x="0" y="253998"/>
                  </a:lnTo>
                  <a:lnTo>
                    <a:pt x="3992" y="273772"/>
                  </a:lnTo>
                  <a:lnTo>
                    <a:pt x="14879" y="289920"/>
                  </a:lnTo>
                  <a:lnTo>
                    <a:pt x="31027" y="300807"/>
                  </a:lnTo>
                  <a:lnTo>
                    <a:pt x="50801" y="304800"/>
                  </a:lnTo>
                  <a:lnTo>
                    <a:pt x="1549402" y="304800"/>
                  </a:lnTo>
                  <a:lnTo>
                    <a:pt x="1569176" y="300807"/>
                  </a:lnTo>
                  <a:lnTo>
                    <a:pt x="1585324" y="289920"/>
                  </a:lnTo>
                  <a:lnTo>
                    <a:pt x="1596211" y="273772"/>
                  </a:lnTo>
                  <a:lnTo>
                    <a:pt x="1600203" y="253998"/>
                  </a:lnTo>
                  <a:lnTo>
                    <a:pt x="1600203" y="50801"/>
                  </a:lnTo>
                  <a:lnTo>
                    <a:pt x="1596211" y="31027"/>
                  </a:lnTo>
                  <a:lnTo>
                    <a:pt x="1585324" y="14879"/>
                  </a:lnTo>
                  <a:lnTo>
                    <a:pt x="1569176" y="3992"/>
                  </a:lnTo>
                  <a:lnTo>
                    <a:pt x="154940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29406" y="22098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0" y="50800"/>
                  </a:moveTo>
                  <a:lnTo>
                    <a:pt x="3992" y="31026"/>
                  </a:lnTo>
                  <a:lnTo>
                    <a:pt x="14879" y="14879"/>
                  </a:lnTo>
                  <a:lnTo>
                    <a:pt x="31026" y="3992"/>
                  </a:lnTo>
                  <a:lnTo>
                    <a:pt x="50800" y="0"/>
                  </a:lnTo>
                  <a:lnTo>
                    <a:pt x="1549402" y="0"/>
                  </a:lnTo>
                  <a:lnTo>
                    <a:pt x="1569176" y="3992"/>
                  </a:lnTo>
                  <a:lnTo>
                    <a:pt x="1585323" y="14879"/>
                  </a:lnTo>
                  <a:lnTo>
                    <a:pt x="1596210" y="31026"/>
                  </a:lnTo>
                  <a:lnTo>
                    <a:pt x="1600203" y="50800"/>
                  </a:lnTo>
                  <a:lnTo>
                    <a:pt x="1600203" y="253999"/>
                  </a:lnTo>
                  <a:lnTo>
                    <a:pt x="1596210" y="273773"/>
                  </a:lnTo>
                  <a:lnTo>
                    <a:pt x="1585323" y="289920"/>
                  </a:lnTo>
                  <a:lnTo>
                    <a:pt x="1569176" y="300807"/>
                  </a:lnTo>
                  <a:lnTo>
                    <a:pt x="1549402" y="304800"/>
                  </a:lnTo>
                  <a:lnTo>
                    <a:pt x="50800" y="304800"/>
                  </a:lnTo>
                  <a:lnTo>
                    <a:pt x="31026" y="300807"/>
                  </a:lnTo>
                  <a:lnTo>
                    <a:pt x="14879" y="289920"/>
                  </a:lnTo>
                  <a:lnTo>
                    <a:pt x="3992" y="273773"/>
                  </a:lnTo>
                  <a:lnTo>
                    <a:pt x="0" y="253999"/>
                  </a:lnTo>
                  <a:lnTo>
                    <a:pt x="0" y="50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247026" y="2152395"/>
            <a:ext cx="1076325" cy="6350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sz="1600" b="1" spc="-10" dirty="0">
                <a:latin typeface="Times New Roman"/>
                <a:cs typeface="Times New Roman"/>
              </a:rPr>
              <a:t>025-61-</a:t>
            </a:r>
            <a:r>
              <a:rPr sz="1600" b="1" spc="-20" dirty="0">
                <a:latin typeface="Times New Roman"/>
                <a:cs typeface="Times New Roman"/>
              </a:rPr>
              <a:t>0001</a:t>
            </a:r>
            <a:endParaRPr sz="1600">
              <a:latin typeface="Times New Roman"/>
              <a:cs typeface="Times New Roman"/>
            </a:endParaRPr>
          </a:p>
          <a:p>
            <a:pPr marL="12700">
              <a:spcBef>
                <a:spcPts val="480"/>
              </a:spcBef>
            </a:pPr>
            <a:r>
              <a:rPr sz="1600" b="1" spc="-10" dirty="0">
                <a:latin typeface="Times New Roman"/>
                <a:cs typeface="Times New Roman"/>
              </a:rPr>
              <a:t>981-10-</a:t>
            </a:r>
            <a:r>
              <a:rPr sz="1600" b="1" spc="-20" dirty="0">
                <a:latin typeface="Times New Roman"/>
                <a:cs typeface="Times New Roman"/>
              </a:rPr>
              <a:t>0002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150232" y="4333875"/>
            <a:ext cx="1619250" cy="323850"/>
            <a:chOff x="6626232" y="4333875"/>
            <a:chExt cx="1619250" cy="323850"/>
          </a:xfrm>
        </p:grpSpPr>
        <p:sp>
          <p:nvSpPr>
            <p:cNvPr id="29" name="object 29"/>
            <p:cNvSpPr/>
            <p:nvPr/>
          </p:nvSpPr>
          <p:spPr>
            <a:xfrm>
              <a:off x="6635757" y="43434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1549401" y="0"/>
                  </a:moveTo>
                  <a:lnTo>
                    <a:pt x="50800" y="0"/>
                  </a:lnTo>
                  <a:lnTo>
                    <a:pt x="31026" y="3992"/>
                  </a:lnTo>
                  <a:lnTo>
                    <a:pt x="14878" y="14879"/>
                  </a:lnTo>
                  <a:lnTo>
                    <a:pt x="3992" y="31027"/>
                  </a:lnTo>
                  <a:lnTo>
                    <a:pt x="0" y="50801"/>
                  </a:lnTo>
                  <a:lnTo>
                    <a:pt x="0" y="253998"/>
                  </a:lnTo>
                  <a:lnTo>
                    <a:pt x="3992" y="273772"/>
                  </a:lnTo>
                  <a:lnTo>
                    <a:pt x="14878" y="289920"/>
                  </a:lnTo>
                  <a:lnTo>
                    <a:pt x="31026" y="300807"/>
                  </a:lnTo>
                  <a:lnTo>
                    <a:pt x="50800" y="304800"/>
                  </a:lnTo>
                  <a:lnTo>
                    <a:pt x="1549401" y="304800"/>
                  </a:lnTo>
                  <a:lnTo>
                    <a:pt x="1569175" y="300807"/>
                  </a:lnTo>
                  <a:lnTo>
                    <a:pt x="1585323" y="289920"/>
                  </a:lnTo>
                  <a:lnTo>
                    <a:pt x="1596210" y="273772"/>
                  </a:lnTo>
                  <a:lnTo>
                    <a:pt x="1600202" y="253998"/>
                  </a:lnTo>
                  <a:lnTo>
                    <a:pt x="1600202" y="50801"/>
                  </a:lnTo>
                  <a:lnTo>
                    <a:pt x="1596210" y="31027"/>
                  </a:lnTo>
                  <a:lnTo>
                    <a:pt x="1585323" y="14879"/>
                  </a:lnTo>
                  <a:lnTo>
                    <a:pt x="1569175" y="3992"/>
                  </a:lnTo>
                  <a:lnTo>
                    <a:pt x="1549401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35757" y="434340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0" y="50800"/>
                  </a:moveTo>
                  <a:lnTo>
                    <a:pt x="3992" y="31026"/>
                  </a:lnTo>
                  <a:lnTo>
                    <a:pt x="14879" y="14879"/>
                  </a:lnTo>
                  <a:lnTo>
                    <a:pt x="31026" y="3992"/>
                  </a:lnTo>
                  <a:lnTo>
                    <a:pt x="50800" y="0"/>
                  </a:lnTo>
                  <a:lnTo>
                    <a:pt x="1549402" y="0"/>
                  </a:lnTo>
                  <a:lnTo>
                    <a:pt x="1569176" y="3992"/>
                  </a:lnTo>
                  <a:lnTo>
                    <a:pt x="1585323" y="14879"/>
                  </a:lnTo>
                  <a:lnTo>
                    <a:pt x="1596210" y="31026"/>
                  </a:lnTo>
                  <a:lnTo>
                    <a:pt x="1600203" y="50800"/>
                  </a:lnTo>
                  <a:lnTo>
                    <a:pt x="1600203" y="253999"/>
                  </a:lnTo>
                  <a:lnTo>
                    <a:pt x="1596210" y="273773"/>
                  </a:lnTo>
                  <a:lnTo>
                    <a:pt x="1585323" y="289920"/>
                  </a:lnTo>
                  <a:lnTo>
                    <a:pt x="1569176" y="300807"/>
                  </a:lnTo>
                  <a:lnTo>
                    <a:pt x="1549402" y="304800"/>
                  </a:lnTo>
                  <a:lnTo>
                    <a:pt x="50800" y="304800"/>
                  </a:lnTo>
                  <a:lnTo>
                    <a:pt x="31026" y="300807"/>
                  </a:lnTo>
                  <a:lnTo>
                    <a:pt x="14879" y="289920"/>
                  </a:lnTo>
                  <a:lnTo>
                    <a:pt x="3992" y="273773"/>
                  </a:lnTo>
                  <a:lnTo>
                    <a:pt x="0" y="253999"/>
                  </a:lnTo>
                  <a:lnTo>
                    <a:pt x="0" y="50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253376" y="4346955"/>
            <a:ext cx="10763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10" dirty="0">
                <a:latin typeface="Times New Roman"/>
                <a:cs typeface="Times New Roman"/>
              </a:rPr>
              <a:t>200-75-</a:t>
            </a:r>
            <a:r>
              <a:rPr sz="1600" b="1" spc="-20" dirty="0">
                <a:latin typeface="Times New Roman"/>
                <a:cs typeface="Times New Roman"/>
              </a:rPr>
              <a:t>9998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696206" y="4457701"/>
            <a:ext cx="463550" cy="76200"/>
          </a:xfrm>
          <a:custGeom>
            <a:avLst/>
            <a:gdLst/>
            <a:ahLst/>
            <a:cxnLst/>
            <a:rect l="l" t="t" r="r" b="b"/>
            <a:pathLst>
              <a:path w="463550" h="76200">
                <a:moveTo>
                  <a:pt x="38107" y="0"/>
                </a:moveTo>
                <a:lnTo>
                  <a:pt x="23270" y="2992"/>
                </a:lnTo>
                <a:lnTo>
                  <a:pt x="11159" y="11157"/>
                </a:lnTo>
                <a:lnTo>
                  <a:pt x="2993" y="23268"/>
                </a:lnTo>
                <a:lnTo>
                  <a:pt x="0" y="38100"/>
                </a:lnTo>
                <a:lnTo>
                  <a:pt x="2994" y="52929"/>
                </a:lnTo>
                <a:lnTo>
                  <a:pt x="11159" y="65039"/>
                </a:lnTo>
                <a:lnTo>
                  <a:pt x="23270" y="73204"/>
                </a:lnTo>
                <a:lnTo>
                  <a:pt x="38106" y="76200"/>
                </a:lnTo>
                <a:lnTo>
                  <a:pt x="52930" y="73204"/>
                </a:lnTo>
                <a:lnTo>
                  <a:pt x="65040" y="65039"/>
                </a:lnTo>
                <a:lnTo>
                  <a:pt x="73205" y="52929"/>
                </a:lnTo>
                <a:lnTo>
                  <a:pt x="74276" y="47625"/>
                </a:lnTo>
                <a:lnTo>
                  <a:pt x="38099" y="47625"/>
                </a:lnTo>
                <a:lnTo>
                  <a:pt x="38099" y="28575"/>
                </a:lnTo>
                <a:lnTo>
                  <a:pt x="74277" y="28575"/>
                </a:lnTo>
                <a:lnTo>
                  <a:pt x="73205" y="23268"/>
                </a:lnTo>
                <a:lnTo>
                  <a:pt x="65040" y="11157"/>
                </a:lnTo>
                <a:lnTo>
                  <a:pt x="52930" y="2992"/>
                </a:lnTo>
                <a:lnTo>
                  <a:pt x="38107" y="0"/>
                </a:lnTo>
                <a:close/>
              </a:path>
              <a:path w="463550" h="76200">
                <a:moveTo>
                  <a:pt x="387351" y="0"/>
                </a:moveTo>
                <a:lnTo>
                  <a:pt x="387351" y="76200"/>
                </a:lnTo>
                <a:lnTo>
                  <a:pt x="444501" y="47625"/>
                </a:lnTo>
                <a:lnTo>
                  <a:pt x="400051" y="47625"/>
                </a:lnTo>
                <a:lnTo>
                  <a:pt x="400051" y="28575"/>
                </a:lnTo>
                <a:lnTo>
                  <a:pt x="444501" y="28575"/>
                </a:lnTo>
                <a:lnTo>
                  <a:pt x="387351" y="0"/>
                </a:lnTo>
                <a:close/>
              </a:path>
              <a:path w="463550" h="76200">
                <a:moveTo>
                  <a:pt x="74277" y="28575"/>
                </a:moveTo>
                <a:lnTo>
                  <a:pt x="38099" y="28575"/>
                </a:lnTo>
                <a:lnTo>
                  <a:pt x="38099" y="47625"/>
                </a:lnTo>
                <a:lnTo>
                  <a:pt x="74276" y="47625"/>
                </a:lnTo>
                <a:lnTo>
                  <a:pt x="76199" y="38100"/>
                </a:lnTo>
                <a:lnTo>
                  <a:pt x="74277" y="28575"/>
                </a:lnTo>
                <a:close/>
              </a:path>
              <a:path w="463550" h="76200">
                <a:moveTo>
                  <a:pt x="387351" y="28575"/>
                </a:moveTo>
                <a:lnTo>
                  <a:pt x="74277" y="28575"/>
                </a:lnTo>
                <a:lnTo>
                  <a:pt x="76199" y="38100"/>
                </a:lnTo>
                <a:lnTo>
                  <a:pt x="74276" y="47625"/>
                </a:lnTo>
                <a:lnTo>
                  <a:pt x="387351" y="47625"/>
                </a:lnTo>
                <a:lnTo>
                  <a:pt x="387351" y="28575"/>
                </a:lnTo>
                <a:close/>
              </a:path>
              <a:path w="463550" h="76200">
                <a:moveTo>
                  <a:pt x="444501" y="28575"/>
                </a:moveTo>
                <a:lnTo>
                  <a:pt x="400051" y="28575"/>
                </a:lnTo>
                <a:lnTo>
                  <a:pt x="400051" y="47625"/>
                </a:lnTo>
                <a:lnTo>
                  <a:pt x="444501" y="47625"/>
                </a:lnTo>
                <a:lnTo>
                  <a:pt x="463551" y="38100"/>
                </a:lnTo>
                <a:lnTo>
                  <a:pt x="44450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58100" y="2324112"/>
            <a:ext cx="495300" cy="381000"/>
          </a:xfrm>
          <a:custGeom>
            <a:avLst/>
            <a:gdLst/>
            <a:ahLst/>
            <a:cxnLst/>
            <a:rect l="l" t="t" r="r" b="b"/>
            <a:pathLst>
              <a:path w="495300" h="381000">
                <a:moveTo>
                  <a:pt x="463550" y="342900"/>
                </a:moveTo>
                <a:lnTo>
                  <a:pt x="444500" y="333375"/>
                </a:lnTo>
                <a:lnTo>
                  <a:pt x="387350" y="304800"/>
                </a:lnTo>
                <a:lnTo>
                  <a:pt x="387350" y="333375"/>
                </a:lnTo>
                <a:lnTo>
                  <a:pt x="74282" y="333375"/>
                </a:lnTo>
                <a:lnTo>
                  <a:pt x="73202" y="328066"/>
                </a:lnTo>
                <a:lnTo>
                  <a:pt x="65036" y="315950"/>
                </a:lnTo>
                <a:lnTo>
                  <a:pt x="52933" y="307784"/>
                </a:lnTo>
                <a:lnTo>
                  <a:pt x="38112" y="304800"/>
                </a:lnTo>
                <a:lnTo>
                  <a:pt x="23266" y="307784"/>
                </a:lnTo>
                <a:lnTo>
                  <a:pt x="11163" y="315950"/>
                </a:lnTo>
                <a:lnTo>
                  <a:pt x="2997" y="328066"/>
                </a:lnTo>
                <a:lnTo>
                  <a:pt x="0" y="342900"/>
                </a:lnTo>
                <a:lnTo>
                  <a:pt x="2997" y="357720"/>
                </a:lnTo>
                <a:lnTo>
                  <a:pt x="11163" y="369836"/>
                </a:lnTo>
                <a:lnTo>
                  <a:pt x="23266" y="378002"/>
                </a:lnTo>
                <a:lnTo>
                  <a:pt x="38100" y="381000"/>
                </a:lnTo>
                <a:lnTo>
                  <a:pt x="52933" y="378002"/>
                </a:lnTo>
                <a:lnTo>
                  <a:pt x="65036" y="369836"/>
                </a:lnTo>
                <a:lnTo>
                  <a:pt x="73202" y="357720"/>
                </a:lnTo>
                <a:lnTo>
                  <a:pt x="74282" y="352425"/>
                </a:lnTo>
                <a:lnTo>
                  <a:pt x="387350" y="352425"/>
                </a:lnTo>
                <a:lnTo>
                  <a:pt x="387350" y="381000"/>
                </a:lnTo>
                <a:lnTo>
                  <a:pt x="444500" y="352425"/>
                </a:lnTo>
                <a:lnTo>
                  <a:pt x="463550" y="342900"/>
                </a:lnTo>
                <a:close/>
              </a:path>
              <a:path w="495300" h="381000">
                <a:moveTo>
                  <a:pt x="495300" y="38100"/>
                </a:moveTo>
                <a:lnTo>
                  <a:pt x="476250" y="28575"/>
                </a:lnTo>
                <a:lnTo>
                  <a:pt x="419100" y="0"/>
                </a:lnTo>
                <a:lnTo>
                  <a:pt x="419100" y="28575"/>
                </a:lnTo>
                <a:lnTo>
                  <a:pt x="106032" y="28575"/>
                </a:lnTo>
                <a:lnTo>
                  <a:pt x="104952" y="23266"/>
                </a:lnTo>
                <a:lnTo>
                  <a:pt x="96786" y="11150"/>
                </a:lnTo>
                <a:lnTo>
                  <a:pt x="84683" y="2984"/>
                </a:lnTo>
                <a:lnTo>
                  <a:pt x="69850" y="0"/>
                </a:lnTo>
                <a:lnTo>
                  <a:pt x="55016" y="2984"/>
                </a:lnTo>
                <a:lnTo>
                  <a:pt x="42913" y="11150"/>
                </a:lnTo>
                <a:lnTo>
                  <a:pt x="34747" y="23266"/>
                </a:lnTo>
                <a:lnTo>
                  <a:pt x="31750" y="38100"/>
                </a:lnTo>
                <a:lnTo>
                  <a:pt x="34747" y="52920"/>
                </a:lnTo>
                <a:lnTo>
                  <a:pt x="42913" y="65036"/>
                </a:lnTo>
                <a:lnTo>
                  <a:pt x="55016" y="73202"/>
                </a:lnTo>
                <a:lnTo>
                  <a:pt x="69850" y="76200"/>
                </a:lnTo>
                <a:lnTo>
                  <a:pt x="84683" y="73202"/>
                </a:lnTo>
                <a:lnTo>
                  <a:pt x="96786" y="65036"/>
                </a:lnTo>
                <a:lnTo>
                  <a:pt x="104952" y="52920"/>
                </a:lnTo>
                <a:lnTo>
                  <a:pt x="106032" y="47625"/>
                </a:lnTo>
                <a:lnTo>
                  <a:pt x="419100" y="47625"/>
                </a:lnTo>
                <a:lnTo>
                  <a:pt x="419100" y="76200"/>
                </a:lnTo>
                <a:lnTo>
                  <a:pt x="476250" y="47625"/>
                </a:lnTo>
                <a:lnTo>
                  <a:pt x="495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Dictionaries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Hash</a:t>
            </a:r>
            <a:r>
              <a:rPr spc="-50" dirty="0"/>
              <a:t> </a:t>
            </a:r>
            <a:r>
              <a:rPr spc="-10" dirty="0"/>
              <a:t>Tables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spc="-50" dirty="0"/>
              <a:pPr marL="114300">
                <a:lnSpc>
                  <a:spcPts val="1410"/>
                </a:lnSpc>
              </a:pPr>
              <a:t>6</a:t>
            </a:fld>
            <a:endParaRPr spc="-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F0A5C9-5F41-2F94-691C-3DCD277BE4A2}"/>
              </a:ext>
            </a:extLst>
          </p:cNvPr>
          <p:cNvSpPr txBox="1"/>
          <p:nvPr/>
        </p:nvSpPr>
        <p:spPr>
          <a:xfrm>
            <a:off x="7515990" y="109492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table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6CC1B0-6A3E-7EAD-D8C8-2778BF565407}"/>
              </a:ext>
            </a:extLst>
          </p:cNvPr>
          <p:cNvCxnSpPr>
            <a:stCxn id="36" idx="2"/>
            <a:endCxn id="5" idx="0"/>
          </p:cNvCxnSpPr>
          <p:nvPr/>
        </p:nvCxnSpPr>
        <p:spPr>
          <a:xfrm flipH="1">
            <a:off x="7727956" y="1464258"/>
            <a:ext cx="431800" cy="44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4DDDF4E-67B2-F97C-4786-8C1C4A687497}"/>
              </a:ext>
            </a:extLst>
          </p:cNvPr>
          <p:cNvSpPr txBox="1"/>
          <p:nvPr/>
        </p:nvSpPr>
        <p:spPr>
          <a:xfrm>
            <a:off x="5465879" y="5077586"/>
            <a:ext cx="1027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value h(x)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F5DA86-AD95-5070-8CA2-C9BABA4C0E66}"/>
              </a:ext>
            </a:extLst>
          </p:cNvPr>
          <p:cNvCxnSpPr>
            <a:cxnSpLocks/>
          </p:cNvCxnSpPr>
          <p:nvPr/>
        </p:nvCxnSpPr>
        <p:spPr>
          <a:xfrm flipV="1">
            <a:off x="5979850" y="4788303"/>
            <a:ext cx="801950" cy="28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F5D0E56-2B4D-AE4E-AAF3-11F16E657656}"/>
              </a:ext>
            </a:extLst>
          </p:cNvPr>
          <p:cNvSpPr txBox="1"/>
          <p:nvPr/>
        </p:nvSpPr>
        <p:spPr>
          <a:xfrm>
            <a:off x="8591556" y="51964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Keys x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071F269-50B8-3970-0905-3771A66A544C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9030138" y="4724400"/>
            <a:ext cx="37662" cy="47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Dictionaries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Hash</a:t>
            </a:r>
            <a:r>
              <a:rPr spc="-50" dirty="0"/>
              <a:t> </a:t>
            </a:r>
            <a:r>
              <a:rPr spc="-10" dirty="0"/>
              <a:t>Tables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spc="-50" dirty="0"/>
              <a:pPr marL="114300">
                <a:lnSpc>
                  <a:spcPts val="1410"/>
                </a:lnSpc>
              </a:pPr>
              <a:t>7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852" y="494404"/>
            <a:ext cx="11557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8720">
              <a:spcBef>
                <a:spcPts val="100"/>
              </a:spcBef>
            </a:pPr>
            <a:r>
              <a:rPr dirty="0"/>
              <a:t>Hash</a:t>
            </a:r>
            <a:r>
              <a:rPr spc="-8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383979"/>
            <a:ext cx="9217660" cy="33162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0" marR="5080" indent="-342900">
              <a:lnSpc>
                <a:spcPct val="101800"/>
              </a:lnSpc>
              <a:spcBef>
                <a:spcPts val="50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hash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function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usually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specified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composition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two </a:t>
            </a:r>
            <a:r>
              <a:rPr sz="2200" spc="-10" dirty="0">
                <a:latin typeface="Times New Roman"/>
                <a:cs typeface="Times New Roman"/>
              </a:rPr>
              <a:t>functions:</a:t>
            </a:r>
            <a:endParaRPr sz="22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664718" y="3072767"/>
                <a:ext cx="10003282" cy="3716595"/>
              </a:xfrm>
              <a:prstGeom prst="rect">
                <a:avLst/>
              </a:prstGeom>
            </p:spPr>
            <p:txBody>
              <a:bodyPr vert="horz" wrap="square" lIns="0" tIns="3175" rIns="0" bIns="0" rtlCol="0">
                <a:spAutoFit/>
              </a:bodyPr>
              <a:lstStyle/>
              <a:p>
                <a:pPr marL="368300" marR="43180">
                  <a:lnSpc>
                    <a:spcPct val="102699"/>
                  </a:lnSpc>
                  <a:spcBef>
                    <a:spcPts val="25"/>
                  </a:spcBef>
                </a:pPr>
                <a:r>
                  <a:rPr lang="en-US" sz="2200" b="1" dirty="0">
                    <a:latin typeface="Times New Roman"/>
                    <a:cs typeface="Times New Roman"/>
                  </a:rPr>
                  <a:t>Hash code: </a:t>
                </a:r>
                <a:r>
                  <a:rPr lang="en-US" sz="2200" dirty="0">
                    <a:latin typeface="Times New Roman"/>
                    <a:cs typeface="Times New Roman"/>
                  </a:rPr>
                  <a:t>Maps keys(any type) to integers. A good hash code avoids collisions, meaning different keys map to different values.</a:t>
                </a:r>
              </a:p>
              <a:p>
                <a:pPr marL="368300" marR="43180">
                  <a:lnSpc>
                    <a:spcPct val="102699"/>
                  </a:lnSpc>
                  <a:spcBef>
                    <a:spcPts val="25"/>
                  </a:spcBef>
                </a:pPr>
                <a:r>
                  <a:rPr lang="en-US" sz="2200" b="1" dirty="0">
                    <a:latin typeface="Times New Roman"/>
                    <a:cs typeface="Times New Roman"/>
                  </a:rPr>
                  <a:t>Compression map: </a:t>
                </a:r>
                <a:r>
                  <a:rPr lang="en-US" sz="2200" dirty="0">
                    <a:latin typeface="Times New Roman"/>
                    <a:cs typeface="Times New Roman"/>
                  </a:rPr>
                  <a:t>Maps the infinite set of integers to a finite range of integers</a:t>
                </a:r>
              </a:p>
              <a:p>
                <a:pPr marL="368300" marR="43180">
                  <a:lnSpc>
                    <a:spcPct val="102699"/>
                  </a:lnSpc>
                  <a:spcBef>
                    <a:spcPts val="25"/>
                  </a:spcBef>
                </a:pPr>
                <a:endParaRPr lang="en-US" sz="600" dirty="0">
                  <a:latin typeface="Times New Roman"/>
                  <a:cs typeface="Times New Roman"/>
                </a:endParaRPr>
              </a:p>
              <a:p>
                <a:pPr marL="368300" marR="43180">
                  <a:lnSpc>
                    <a:spcPct val="102699"/>
                  </a:lnSpc>
                  <a:spcBef>
                    <a:spcPts val="25"/>
                  </a:spcBef>
                </a:pPr>
                <a:r>
                  <a:rPr lang="en-US" sz="2200" dirty="0">
                    <a:latin typeface="Times New Roman"/>
                    <a:cs typeface="Times New Roman"/>
                  </a:rPr>
                  <a:t>The</a:t>
                </a:r>
                <a:r>
                  <a:rPr lang="en-US" sz="2200" spc="-30" dirty="0">
                    <a:latin typeface="Times New Roman"/>
                    <a:cs typeface="Times New Roman"/>
                  </a:rPr>
                  <a:t> </a:t>
                </a:r>
                <a:r>
                  <a:rPr lang="en-US" sz="2200" dirty="0">
                    <a:latin typeface="Times New Roman"/>
                    <a:cs typeface="Times New Roman"/>
                  </a:rPr>
                  <a:t>hash</a:t>
                </a:r>
                <a:r>
                  <a:rPr lang="en-US" sz="2200" spc="-25" dirty="0">
                    <a:latin typeface="Times New Roman"/>
                    <a:cs typeface="Times New Roman"/>
                  </a:rPr>
                  <a:t> </a:t>
                </a:r>
                <a:r>
                  <a:rPr lang="en-US" sz="2200" dirty="0">
                    <a:latin typeface="Times New Roman"/>
                    <a:cs typeface="Times New Roman"/>
                  </a:rPr>
                  <a:t>code</a:t>
                </a:r>
                <a:r>
                  <a:rPr lang="en-US" sz="2200" spc="-25" dirty="0">
                    <a:latin typeface="Times New Roman"/>
                    <a:cs typeface="Times New Roman"/>
                  </a:rPr>
                  <a:t> </a:t>
                </a:r>
                <a:r>
                  <a:rPr lang="en-US" sz="2200" dirty="0">
                    <a:latin typeface="Times New Roman"/>
                    <a:cs typeface="Times New Roman"/>
                  </a:rPr>
                  <a:t>map</a:t>
                </a:r>
                <a:r>
                  <a:rPr lang="en-US" sz="2200" spc="-25" dirty="0">
                    <a:latin typeface="Times New Roman"/>
                    <a:cs typeface="Times New Roman"/>
                  </a:rPr>
                  <a:t> </a:t>
                </a:r>
                <a:r>
                  <a:rPr lang="en-US" sz="2200" dirty="0">
                    <a:latin typeface="Times New Roman"/>
                    <a:cs typeface="Times New Roman"/>
                  </a:rPr>
                  <a:t>is</a:t>
                </a:r>
                <a:r>
                  <a:rPr lang="en-US" sz="2200" spc="-30" dirty="0">
                    <a:latin typeface="Times New Roman"/>
                    <a:cs typeface="Times New Roman"/>
                  </a:rPr>
                  <a:t> </a:t>
                </a:r>
                <a:r>
                  <a:rPr lang="en-US" sz="2200" dirty="0">
                    <a:latin typeface="Times New Roman"/>
                    <a:cs typeface="Times New Roman"/>
                  </a:rPr>
                  <a:t>applied</a:t>
                </a:r>
                <a:r>
                  <a:rPr lang="en-US" sz="2200" spc="-25" dirty="0">
                    <a:latin typeface="Times New Roman"/>
                    <a:cs typeface="Times New Roman"/>
                  </a:rPr>
                  <a:t> </a:t>
                </a:r>
                <a:r>
                  <a:rPr lang="en-US" sz="2200" dirty="0">
                    <a:latin typeface="Times New Roman"/>
                    <a:cs typeface="Times New Roman"/>
                  </a:rPr>
                  <a:t>first,</a:t>
                </a:r>
                <a:r>
                  <a:rPr lang="en-US" sz="2200" spc="-25" dirty="0">
                    <a:latin typeface="Times New Roman"/>
                    <a:cs typeface="Times New Roman"/>
                  </a:rPr>
                  <a:t> </a:t>
                </a:r>
                <a:r>
                  <a:rPr lang="en-US" sz="2200" dirty="0">
                    <a:latin typeface="Times New Roman"/>
                    <a:cs typeface="Times New Roman"/>
                  </a:rPr>
                  <a:t>and</a:t>
                </a:r>
                <a:r>
                  <a:rPr lang="en-US" sz="2200" spc="-20" dirty="0">
                    <a:latin typeface="Times New Roman"/>
                    <a:cs typeface="Times New Roman"/>
                  </a:rPr>
                  <a:t> </a:t>
                </a:r>
                <a:r>
                  <a:rPr lang="en-US" sz="2200" dirty="0">
                    <a:latin typeface="Times New Roman"/>
                    <a:cs typeface="Times New Roman"/>
                  </a:rPr>
                  <a:t>the</a:t>
                </a:r>
                <a:r>
                  <a:rPr lang="en-US" sz="2200" spc="-30" dirty="0">
                    <a:latin typeface="Times New Roman"/>
                    <a:cs typeface="Times New Roman"/>
                  </a:rPr>
                  <a:t> </a:t>
                </a:r>
                <a:r>
                  <a:rPr lang="en-US" sz="2200" dirty="0">
                    <a:latin typeface="Times New Roman"/>
                    <a:cs typeface="Times New Roman"/>
                  </a:rPr>
                  <a:t>compression</a:t>
                </a:r>
                <a:r>
                  <a:rPr lang="en-US" sz="2200" spc="-25" dirty="0">
                    <a:latin typeface="Times New Roman"/>
                    <a:cs typeface="Times New Roman"/>
                  </a:rPr>
                  <a:t> </a:t>
                </a:r>
                <a:r>
                  <a:rPr lang="en-US" sz="2200" dirty="0">
                    <a:latin typeface="Times New Roman"/>
                    <a:cs typeface="Times New Roman"/>
                  </a:rPr>
                  <a:t>map</a:t>
                </a:r>
                <a:r>
                  <a:rPr lang="en-US" sz="2200" spc="-20" dirty="0">
                    <a:latin typeface="Times New Roman"/>
                    <a:cs typeface="Times New Roman"/>
                  </a:rPr>
                  <a:t> </a:t>
                </a:r>
                <a:r>
                  <a:rPr lang="en-US" sz="2200" spc="-25" dirty="0">
                    <a:latin typeface="Times New Roman"/>
                    <a:cs typeface="Times New Roman"/>
                  </a:rPr>
                  <a:t>is </a:t>
                </a:r>
                <a:r>
                  <a:rPr lang="en-US" sz="2200" dirty="0">
                    <a:latin typeface="Times New Roman"/>
                    <a:cs typeface="Times New Roman"/>
                  </a:rPr>
                  <a:t>applied</a:t>
                </a:r>
                <a:r>
                  <a:rPr lang="en-US" sz="2200" spc="-20" dirty="0">
                    <a:latin typeface="Times New Roman"/>
                    <a:cs typeface="Times New Roman"/>
                  </a:rPr>
                  <a:t> </a:t>
                </a:r>
                <a:r>
                  <a:rPr lang="en-US" sz="2200" dirty="0">
                    <a:latin typeface="Times New Roman"/>
                    <a:cs typeface="Times New Roman"/>
                  </a:rPr>
                  <a:t>next</a:t>
                </a:r>
                <a:r>
                  <a:rPr lang="en-US" sz="2200" spc="-20" dirty="0">
                    <a:latin typeface="Times New Roman"/>
                    <a:cs typeface="Times New Roman"/>
                  </a:rPr>
                  <a:t> </a:t>
                </a:r>
                <a:r>
                  <a:rPr lang="en-US" sz="2200" dirty="0">
                    <a:latin typeface="Times New Roman"/>
                    <a:cs typeface="Times New Roman"/>
                  </a:rPr>
                  <a:t>on</a:t>
                </a:r>
                <a:r>
                  <a:rPr lang="en-US" sz="2200" spc="-15" dirty="0">
                    <a:latin typeface="Times New Roman"/>
                    <a:cs typeface="Times New Roman"/>
                  </a:rPr>
                  <a:t> </a:t>
                </a:r>
                <a:r>
                  <a:rPr lang="en-US" sz="2200" dirty="0">
                    <a:latin typeface="Times New Roman"/>
                    <a:cs typeface="Times New Roman"/>
                  </a:rPr>
                  <a:t>the</a:t>
                </a:r>
                <a:r>
                  <a:rPr lang="en-US" sz="2200" spc="-25" dirty="0">
                    <a:latin typeface="Times New Roman"/>
                    <a:cs typeface="Times New Roman"/>
                  </a:rPr>
                  <a:t> </a:t>
                </a:r>
                <a:r>
                  <a:rPr lang="en-US" sz="2200" spc="-10" dirty="0">
                    <a:latin typeface="Times New Roman"/>
                    <a:cs typeface="Times New Roman"/>
                  </a:rPr>
                  <a:t>result</a:t>
                </a:r>
                <a:endParaRPr lang="en-US" sz="2200" dirty="0">
                  <a:latin typeface="Times New Roman"/>
                  <a:cs typeface="Times New Roman"/>
                </a:endParaRPr>
              </a:p>
              <a:p>
                <a:pPr marL="3089275">
                  <a:spcBef>
                    <a:spcPts val="459"/>
                  </a:spcBef>
                </a:pPr>
                <a:r>
                  <a:rPr lang="en-US" sz="2200" b="1" i="1" dirty="0">
                    <a:latin typeface="Times New Roman"/>
                    <a:cs typeface="Times New Roman"/>
                  </a:rPr>
                  <a:t>h</a:t>
                </a:r>
                <a:r>
                  <a:rPr lang="en-US" sz="2200" dirty="0">
                    <a:latin typeface="Times New Roman"/>
                    <a:cs typeface="Times New Roman"/>
                  </a:rPr>
                  <a:t>(</a:t>
                </a:r>
                <a:r>
                  <a:rPr lang="en-US" sz="2200" b="1" i="1" dirty="0">
                    <a:latin typeface="Times New Roman"/>
                    <a:cs typeface="Times New Roman"/>
                  </a:rPr>
                  <a:t>x</a:t>
                </a:r>
                <a:r>
                  <a:rPr lang="en-US" sz="2200" dirty="0">
                    <a:latin typeface="Times New Roman"/>
                    <a:cs typeface="Times New Roman"/>
                  </a:rPr>
                  <a:t>)</a:t>
                </a:r>
                <a:r>
                  <a:rPr lang="en-US" sz="2200" spc="-15" dirty="0">
                    <a:latin typeface="Times New Roman"/>
                    <a:cs typeface="Times New Roman"/>
                  </a:rPr>
                  <a:t> </a:t>
                </a:r>
                <a:r>
                  <a:rPr lang="en-US" sz="2200" dirty="0">
                    <a:latin typeface="Times New Roman"/>
                    <a:cs typeface="Times New Roman"/>
                  </a:rPr>
                  <a:t>=</a:t>
                </a:r>
                <a:r>
                  <a:rPr lang="en-US" sz="2200" spc="-20" dirty="0">
                    <a:latin typeface="Times New Roman"/>
                    <a:cs typeface="Times New Roman"/>
                  </a:rPr>
                  <a:t> </a:t>
                </a:r>
                <a:r>
                  <a:rPr lang="en-US" sz="2200" b="1" i="1" spc="-10" dirty="0">
                    <a:latin typeface="Times New Roman"/>
                    <a:cs typeface="Times New Roman"/>
                  </a:rPr>
                  <a:t>h</a:t>
                </a:r>
                <a:r>
                  <a:rPr lang="en-US" sz="2250" spc="-15" baseline="-18518" dirty="0">
                    <a:latin typeface="Times New Roman"/>
                    <a:cs typeface="Times New Roman"/>
                  </a:rPr>
                  <a:t>2</a:t>
                </a:r>
                <a:r>
                  <a:rPr lang="en-US" sz="2200" spc="-10" dirty="0">
                    <a:latin typeface="Times New Roman"/>
                    <a:cs typeface="Times New Roman"/>
                  </a:rPr>
                  <a:t>(</a:t>
                </a:r>
                <a:r>
                  <a:rPr lang="en-US" sz="2200" b="1" i="1" spc="-10" dirty="0">
                    <a:latin typeface="Times New Roman"/>
                    <a:cs typeface="Times New Roman"/>
                  </a:rPr>
                  <a:t>h</a:t>
                </a:r>
                <a:r>
                  <a:rPr lang="en-US" sz="2250" spc="-15" baseline="-18518" dirty="0">
                    <a:latin typeface="Times New Roman"/>
                    <a:cs typeface="Times New Roman"/>
                  </a:rPr>
                  <a:t>1</a:t>
                </a:r>
                <a:r>
                  <a:rPr lang="en-US" sz="2200" spc="-10" dirty="0">
                    <a:latin typeface="Times New Roman"/>
                    <a:cs typeface="Times New Roman"/>
                  </a:rPr>
                  <a:t>(</a:t>
                </a:r>
                <a:r>
                  <a:rPr lang="en-US" sz="2200" b="1" i="1" spc="-10" dirty="0">
                    <a:latin typeface="Times New Roman"/>
                    <a:cs typeface="Times New Roman"/>
                  </a:rPr>
                  <a:t>x</a:t>
                </a:r>
                <a:r>
                  <a:rPr lang="en-US" sz="2200" spc="-10" dirty="0">
                    <a:latin typeface="Times New Roman"/>
                    <a:cs typeface="Times New Roman"/>
                  </a:rPr>
                  <a:t>))</a:t>
                </a:r>
              </a:p>
              <a:p>
                <a:pPr marL="3089275">
                  <a:spcBef>
                    <a:spcPts val="459"/>
                  </a:spcBef>
                </a:pPr>
                <a:r>
                  <a:rPr lang="en-US" sz="2200" spc="-10" dirty="0">
                    <a:latin typeface="Times New Roman"/>
                    <a:cs typeface="Times New Roman"/>
                  </a:rPr>
                  <a:t>h(x)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pc="-1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200" b="0" i="1" spc="-1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2200" b="0" i="1" spc="-1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p>
                        <m:r>
                          <a:rPr lang="en-US" sz="2200" b="0" i="1" spc="-1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sup>
                    </m:sSup>
                    <m:r>
                      <a:rPr lang="en-US" sz="2200" b="0" i="1" spc="-1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+2</m:t>
                    </m:r>
                    <m:r>
                      <a:rPr lang="en-US" sz="2200" b="0" i="1" spc="-1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  <m:r>
                      <a:rPr lang="en-US" sz="2200" b="0" i="1" spc="-1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)  </m:t>
                    </m:r>
                    <m:r>
                      <a:rPr lang="en-US" sz="2200" b="0" i="1" spc="-1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𝑚𝑜𝑑</m:t>
                    </m:r>
                    <m:r>
                      <a:rPr lang="en-US" sz="2200" b="0" i="1" spc="-1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US" sz="2200" b="0" i="1" spc="-1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𝑁</m:t>
                    </m:r>
                  </m:oMath>
                </a14:m>
                <a:endParaRPr lang="en-US" sz="2200" dirty="0">
                  <a:latin typeface="Times New Roman"/>
                  <a:cs typeface="Times New Roman"/>
                </a:endParaRPr>
              </a:p>
              <a:p>
                <a:pPr marL="3089275">
                  <a:spcBef>
                    <a:spcPts val="459"/>
                  </a:spcBef>
                </a:pPr>
                <a:endParaRPr lang="en-US" sz="2200" dirty="0">
                  <a:latin typeface="Times New Roman"/>
                  <a:cs typeface="Times New Roman"/>
                </a:endParaRPr>
              </a:p>
              <a:p>
                <a:pPr marL="368300" marR="415290" indent="-342900">
                  <a:lnSpc>
                    <a:spcPts val="2620"/>
                  </a:lnSpc>
                  <a:buFont typeface="Arial"/>
                  <a:buChar char="•"/>
                  <a:tabLst>
                    <a:tab pos="368300" algn="l"/>
                  </a:tabLst>
                </a:pPr>
                <a:r>
                  <a:rPr lang="en-US" sz="2200" dirty="0">
                    <a:latin typeface="Times New Roman"/>
                    <a:cs typeface="Times New Roman"/>
                  </a:rPr>
                  <a:t>The</a:t>
                </a:r>
                <a:r>
                  <a:rPr lang="en-US" sz="2200" spc="-25" dirty="0">
                    <a:latin typeface="Times New Roman"/>
                    <a:cs typeface="Times New Roman"/>
                  </a:rPr>
                  <a:t> </a:t>
                </a:r>
                <a:r>
                  <a:rPr lang="en-US" sz="2200" dirty="0">
                    <a:latin typeface="Times New Roman"/>
                    <a:cs typeface="Times New Roman"/>
                  </a:rPr>
                  <a:t>goal</a:t>
                </a:r>
                <a:r>
                  <a:rPr lang="en-US" sz="2200" spc="-10" dirty="0">
                    <a:latin typeface="Times New Roman"/>
                    <a:cs typeface="Times New Roman"/>
                  </a:rPr>
                  <a:t> </a:t>
                </a:r>
                <a:r>
                  <a:rPr lang="en-US" sz="2200" dirty="0">
                    <a:latin typeface="Times New Roman"/>
                    <a:cs typeface="Times New Roman"/>
                  </a:rPr>
                  <a:t>of</a:t>
                </a:r>
                <a:r>
                  <a:rPr lang="en-US" sz="2200" spc="-10" dirty="0">
                    <a:latin typeface="Times New Roman"/>
                    <a:cs typeface="Times New Roman"/>
                  </a:rPr>
                  <a:t> </a:t>
                </a:r>
                <a:r>
                  <a:rPr lang="en-US" sz="2200" dirty="0">
                    <a:latin typeface="Times New Roman"/>
                    <a:cs typeface="Times New Roman"/>
                  </a:rPr>
                  <a:t>the</a:t>
                </a:r>
                <a:r>
                  <a:rPr lang="en-US" sz="2200" spc="-10" dirty="0">
                    <a:latin typeface="Times New Roman"/>
                    <a:cs typeface="Times New Roman"/>
                  </a:rPr>
                  <a:t> </a:t>
                </a:r>
                <a:r>
                  <a:rPr lang="en-US" sz="2200" dirty="0">
                    <a:latin typeface="Times New Roman"/>
                    <a:cs typeface="Times New Roman"/>
                  </a:rPr>
                  <a:t>hash</a:t>
                </a:r>
                <a:r>
                  <a:rPr lang="en-US" sz="2200" spc="-10" dirty="0">
                    <a:latin typeface="Times New Roman"/>
                    <a:cs typeface="Times New Roman"/>
                  </a:rPr>
                  <a:t> </a:t>
                </a:r>
                <a:r>
                  <a:rPr lang="en-US" sz="2200" dirty="0">
                    <a:latin typeface="Times New Roman"/>
                    <a:cs typeface="Times New Roman"/>
                  </a:rPr>
                  <a:t>function</a:t>
                </a:r>
                <a:r>
                  <a:rPr lang="en-US" sz="2200" spc="-10" dirty="0">
                    <a:latin typeface="Times New Roman"/>
                    <a:cs typeface="Times New Roman"/>
                  </a:rPr>
                  <a:t> </a:t>
                </a:r>
                <a:r>
                  <a:rPr lang="en-US" sz="2200" dirty="0">
                    <a:latin typeface="Times New Roman"/>
                    <a:cs typeface="Times New Roman"/>
                  </a:rPr>
                  <a:t>is</a:t>
                </a:r>
                <a:r>
                  <a:rPr lang="en-US" sz="2200" spc="-15" dirty="0">
                    <a:latin typeface="Times New Roman"/>
                    <a:cs typeface="Times New Roman"/>
                  </a:rPr>
                  <a:t> </a:t>
                </a:r>
                <a:r>
                  <a:rPr lang="en-US" sz="2200" dirty="0">
                    <a:latin typeface="Times New Roman"/>
                    <a:cs typeface="Times New Roman"/>
                  </a:rPr>
                  <a:t>to</a:t>
                </a:r>
                <a:r>
                  <a:rPr lang="en-US" sz="2200" spc="-15" dirty="0">
                    <a:latin typeface="Times New Roman"/>
                    <a:cs typeface="Times New Roman"/>
                  </a:rPr>
                  <a:t> </a:t>
                </a:r>
                <a:r>
                  <a:rPr lang="en-US" sz="2200" spc="65" dirty="0">
                    <a:solidFill>
                      <a:srgbClr val="376092"/>
                    </a:solidFill>
                    <a:latin typeface="Arial"/>
                    <a:cs typeface="Arial"/>
                  </a:rPr>
                  <a:t>“</a:t>
                </a:r>
                <a:r>
                  <a:rPr lang="en-US" sz="2200" spc="65" dirty="0">
                    <a:solidFill>
                      <a:srgbClr val="376092"/>
                    </a:solidFill>
                    <a:latin typeface="Times New Roman"/>
                    <a:cs typeface="Times New Roman"/>
                  </a:rPr>
                  <a:t>disperse</a:t>
                </a:r>
                <a:r>
                  <a:rPr lang="en-US" sz="2200" spc="65" dirty="0">
                    <a:solidFill>
                      <a:srgbClr val="376092"/>
                    </a:solidFill>
                    <a:latin typeface="Arial"/>
                    <a:cs typeface="Arial"/>
                  </a:rPr>
                  <a:t>”</a:t>
                </a:r>
                <a:r>
                  <a:rPr lang="en-US" sz="2200" spc="-75" dirty="0">
                    <a:solidFill>
                      <a:srgbClr val="376092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376092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US" sz="2200" spc="-10" dirty="0">
                    <a:solidFill>
                      <a:srgbClr val="376092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200" dirty="0">
                    <a:solidFill>
                      <a:srgbClr val="376092"/>
                    </a:solidFill>
                    <a:latin typeface="Times New Roman"/>
                    <a:cs typeface="Times New Roman"/>
                  </a:rPr>
                  <a:t>keys</a:t>
                </a:r>
                <a:r>
                  <a:rPr lang="en-US" sz="2200" spc="-20" dirty="0">
                    <a:solidFill>
                      <a:srgbClr val="376092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200" dirty="0">
                    <a:latin typeface="Times New Roman"/>
                    <a:cs typeface="Times New Roman"/>
                  </a:rPr>
                  <a:t>in</a:t>
                </a:r>
                <a:r>
                  <a:rPr lang="en-US" sz="2200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2200" spc="-25" dirty="0">
                    <a:latin typeface="Times New Roman"/>
                    <a:cs typeface="Times New Roman"/>
                  </a:rPr>
                  <a:t>an </a:t>
                </a:r>
                <a:r>
                  <a:rPr lang="en-US" sz="2200" dirty="0">
                    <a:latin typeface="Times New Roman"/>
                    <a:cs typeface="Times New Roman"/>
                  </a:rPr>
                  <a:t>apparently</a:t>
                </a:r>
                <a:r>
                  <a:rPr lang="en-US" sz="2200" spc="-55" dirty="0">
                    <a:latin typeface="Times New Roman"/>
                    <a:cs typeface="Times New Roman"/>
                  </a:rPr>
                  <a:t> </a:t>
                </a:r>
                <a:r>
                  <a:rPr lang="en-US" sz="2200" dirty="0">
                    <a:latin typeface="Times New Roman"/>
                    <a:cs typeface="Times New Roman"/>
                  </a:rPr>
                  <a:t>random</a:t>
                </a:r>
                <a:r>
                  <a:rPr lang="en-US" sz="2200" spc="-55" dirty="0">
                    <a:latin typeface="Times New Roman"/>
                    <a:cs typeface="Times New Roman"/>
                  </a:rPr>
                  <a:t> </a:t>
                </a:r>
                <a:r>
                  <a:rPr lang="en-US" sz="2200" spc="-25" dirty="0">
                    <a:latin typeface="Times New Roman"/>
                    <a:cs typeface="Times New Roman"/>
                  </a:rPr>
                  <a:t>way.</a:t>
                </a:r>
                <a:endParaRPr sz="2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18" y="3072767"/>
                <a:ext cx="10003282" cy="3716595"/>
              </a:xfrm>
              <a:prstGeom prst="rect">
                <a:avLst/>
              </a:prstGeom>
              <a:blipFill>
                <a:blip r:embed="rId2"/>
                <a:stretch>
                  <a:fillRect l="-1341" t="-2623" b="-3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2803758" y="2277365"/>
                <a:ext cx="2285365" cy="7027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spcBef>
                    <a:spcPts val="100"/>
                  </a:spcBef>
                </a:pPr>
                <a:r>
                  <a:rPr sz="2200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Hash</a:t>
                </a:r>
                <a:r>
                  <a:rPr sz="2200" spc="-15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2200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code</a:t>
                </a:r>
                <a:r>
                  <a:rPr sz="2200" spc="-15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2200" spc="-25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map</a:t>
                </a:r>
                <a:endParaRPr sz="2200" dirty="0">
                  <a:latin typeface="Times New Roman"/>
                  <a:cs typeface="Times New Roman"/>
                </a:endParaRPr>
              </a:p>
              <a:p>
                <a:pPr algn="ctr">
                  <a:spcBef>
                    <a:spcPts val="70"/>
                  </a:spcBef>
                </a:pPr>
                <a:r>
                  <a:rPr sz="2200" b="1" i="1" dirty="0">
                    <a:latin typeface="Times New Roman"/>
                    <a:cs typeface="Times New Roman"/>
                  </a:rPr>
                  <a:t>h</a:t>
                </a:r>
                <a:r>
                  <a:rPr sz="2250" baseline="-18518" dirty="0">
                    <a:latin typeface="Times New Roman"/>
                    <a:cs typeface="Times New Roman"/>
                  </a:rPr>
                  <a:t>1</a:t>
                </a:r>
                <a:r>
                  <a:rPr sz="2200" dirty="0">
                    <a:latin typeface="Times New Roman"/>
                    <a:cs typeface="Times New Roman"/>
                  </a:rPr>
                  <a:t>:</a:t>
                </a:r>
                <a:r>
                  <a:rPr sz="2200" spc="-15" dirty="0">
                    <a:latin typeface="Times New Roman"/>
                    <a:cs typeface="Times New Roman"/>
                  </a:rPr>
                  <a:t> </a:t>
                </a:r>
                <a:r>
                  <a:rPr sz="2200" dirty="0">
                    <a:latin typeface="Times New Roman"/>
                    <a:cs typeface="Times New Roman"/>
                  </a:rPr>
                  <a:t>keys</a:t>
                </a:r>
                <a:r>
                  <a:rPr lang="en-US" sz="2200" spc="-2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pc="-2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→</m:t>
                    </m:r>
                  </m:oMath>
                </a14:m>
                <a:r>
                  <a:rPr sz="2200" spc="-10" dirty="0">
                    <a:latin typeface="Times New Roman"/>
                    <a:cs typeface="Times New Roman"/>
                  </a:rPr>
                  <a:t>integers</a:t>
                </a:r>
                <a:endParaRPr sz="2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758" y="2277365"/>
                <a:ext cx="2285365" cy="702756"/>
              </a:xfrm>
              <a:prstGeom prst="rect">
                <a:avLst/>
              </a:prstGeom>
              <a:blipFill>
                <a:blip r:embed="rId3"/>
                <a:stretch>
                  <a:fillRect l="-2667" t="-11304" r="-2667" b="-2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6106318" y="2262123"/>
                <a:ext cx="2874645" cy="68993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35" algn="ctr">
                  <a:spcBef>
                    <a:spcPts val="100"/>
                  </a:spcBef>
                </a:pPr>
                <a:r>
                  <a:rPr sz="2200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Compression</a:t>
                </a:r>
                <a:r>
                  <a:rPr sz="2200" spc="-85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2200" spc="-25" dirty="0">
                    <a:solidFill>
                      <a:srgbClr val="C0504D"/>
                    </a:solidFill>
                    <a:latin typeface="Times New Roman"/>
                    <a:cs typeface="Times New Roman"/>
                  </a:rPr>
                  <a:t>map</a:t>
                </a:r>
                <a:endParaRPr sz="2200" dirty="0">
                  <a:latin typeface="Times New Roman"/>
                  <a:cs typeface="Times New Roman"/>
                </a:endParaRPr>
              </a:p>
              <a:p>
                <a:pPr algn="ctr">
                  <a:spcBef>
                    <a:spcPts val="45"/>
                  </a:spcBef>
                </a:pPr>
                <a:r>
                  <a:rPr sz="2200" b="1" i="1" dirty="0">
                    <a:latin typeface="Times New Roman"/>
                    <a:cs typeface="Times New Roman"/>
                  </a:rPr>
                  <a:t>h</a:t>
                </a:r>
                <a:r>
                  <a:rPr sz="2250" baseline="-18518" dirty="0">
                    <a:latin typeface="Times New Roman"/>
                    <a:cs typeface="Times New Roman"/>
                  </a:rPr>
                  <a:t>2</a:t>
                </a:r>
                <a:r>
                  <a:rPr sz="2200" dirty="0">
                    <a:latin typeface="Times New Roman"/>
                    <a:cs typeface="Times New Roman"/>
                  </a:rPr>
                  <a:t>:</a:t>
                </a:r>
                <a:r>
                  <a:rPr sz="2200" spc="-20" dirty="0">
                    <a:latin typeface="Times New Roman"/>
                    <a:cs typeface="Times New Roman"/>
                  </a:rPr>
                  <a:t> </a:t>
                </a:r>
                <a:r>
                  <a:rPr sz="2200" dirty="0">
                    <a:latin typeface="Times New Roman"/>
                    <a:cs typeface="Times New Roman"/>
                  </a:rPr>
                  <a:t>integers</a:t>
                </a:r>
                <a:r>
                  <a:rPr sz="2200" spc="-2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pc="-2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→</m:t>
                    </m:r>
                  </m:oMath>
                </a14:m>
                <a:r>
                  <a:rPr sz="2200" spc="-15" dirty="0">
                    <a:latin typeface="Times New Roman"/>
                    <a:cs typeface="Times New Roman"/>
                  </a:rPr>
                  <a:t> </a:t>
                </a:r>
                <a:r>
                  <a:rPr sz="2200" dirty="0">
                    <a:latin typeface="Times New Roman"/>
                    <a:cs typeface="Times New Roman"/>
                  </a:rPr>
                  <a:t>[0,</a:t>
                </a:r>
                <a:r>
                  <a:rPr sz="2200" spc="-15" dirty="0">
                    <a:latin typeface="Times New Roman"/>
                    <a:cs typeface="Times New Roman"/>
                  </a:rPr>
                  <a:t> </a:t>
                </a:r>
                <a:r>
                  <a:rPr sz="2200" b="1" i="1" dirty="0">
                    <a:latin typeface="Times New Roman"/>
                    <a:cs typeface="Times New Roman"/>
                  </a:rPr>
                  <a:t>N</a:t>
                </a:r>
                <a:r>
                  <a:rPr sz="2200" b="1" i="1" spc="-20" dirty="0">
                    <a:latin typeface="Times New Roman"/>
                    <a:cs typeface="Times New Roman"/>
                  </a:rPr>
                  <a:t> </a:t>
                </a:r>
                <a:r>
                  <a:rPr sz="2200" dirty="0">
                    <a:latin typeface="Symbol"/>
                    <a:cs typeface="Symbol"/>
                  </a:rPr>
                  <a:t></a:t>
                </a:r>
                <a:r>
                  <a:rPr sz="2200" spc="-10" dirty="0">
                    <a:latin typeface="Times New Roman"/>
                    <a:cs typeface="Times New Roman"/>
                  </a:rPr>
                  <a:t> </a:t>
                </a:r>
                <a:r>
                  <a:rPr sz="2200" spc="-25" dirty="0">
                    <a:latin typeface="Times New Roman"/>
                    <a:cs typeface="Times New Roman"/>
                  </a:rPr>
                  <a:t>1]</a:t>
                </a:r>
                <a:endParaRPr sz="2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318" y="2262123"/>
                <a:ext cx="2874645" cy="689932"/>
              </a:xfrm>
              <a:prstGeom prst="rect">
                <a:avLst/>
              </a:prstGeom>
              <a:blipFill>
                <a:blip r:embed="rId4"/>
                <a:stretch>
                  <a:fillRect l="-3609" t="-10619" r="-3397" b="-23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B5FC201-DCCB-60C4-A6A2-1E1FF49DAA78}"/>
              </a:ext>
            </a:extLst>
          </p:cNvPr>
          <p:cNvSpPr txBox="1"/>
          <p:nvPr/>
        </p:nvSpPr>
        <p:spPr>
          <a:xfrm>
            <a:off x="5943600" y="571337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spc="-10" dirty="0">
                <a:latin typeface="Times New Roman"/>
                <a:cs typeface="Times New Roman"/>
              </a:rPr>
              <a:t>h</a:t>
            </a:r>
            <a:r>
              <a:rPr lang="en-US" sz="1800" spc="-15" baseline="-18518" dirty="0">
                <a:latin typeface="Times New Roman"/>
                <a:cs typeface="Times New Roman"/>
              </a:rPr>
              <a:t>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60C87-361A-9AA5-4273-1833B516CB27}"/>
              </a:ext>
            </a:extLst>
          </p:cNvPr>
          <p:cNvSpPr txBox="1"/>
          <p:nvPr/>
        </p:nvSpPr>
        <p:spPr>
          <a:xfrm>
            <a:off x="4735430" y="5715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spc="-10" dirty="0">
                <a:latin typeface="Times New Roman"/>
                <a:cs typeface="Times New Roman"/>
              </a:rPr>
              <a:t>h</a:t>
            </a:r>
            <a:r>
              <a:rPr lang="en-US" b="1" i="1" spc="-15" baseline="-18518" dirty="0">
                <a:latin typeface="Times New Roman"/>
                <a:cs typeface="Times New Roman"/>
              </a:rPr>
              <a:t>1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28D19C-0A97-DBCC-34AA-CAFC6EE9329C}"/>
              </a:ext>
            </a:extLst>
          </p:cNvPr>
          <p:cNvCxnSpPr/>
          <p:nvPr/>
        </p:nvCxnSpPr>
        <p:spPr>
          <a:xfrm>
            <a:off x="4495800" y="5713375"/>
            <a:ext cx="97459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1C2CF9-F354-C4B3-5419-E136214F2DA3}"/>
              </a:ext>
            </a:extLst>
          </p:cNvPr>
          <p:cNvCxnSpPr/>
          <p:nvPr/>
        </p:nvCxnSpPr>
        <p:spPr>
          <a:xfrm>
            <a:off x="5715000" y="5713375"/>
            <a:ext cx="6858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239099" y="6450414"/>
            <a:ext cx="17145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Dictionaries</a:t>
            </a:r>
            <a:r>
              <a:rPr sz="1200" spc="-40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&amp;</a:t>
            </a:r>
            <a:r>
              <a:rPr sz="1200" spc="-30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Hash</a:t>
            </a:r>
            <a:r>
              <a:rPr sz="1200" spc="-50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898989"/>
                </a:solidFill>
                <a:latin typeface="Times New Roman"/>
                <a:cs typeface="Times New Roman"/>
              </a:rPr>
              <a:t>Tables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8</a:t>
            </a:fld>
            <a:endParaRPr spc="-2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751852" y="494405"/>
                <a:ext cx="9373348" cy="62837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478155">
                  <a:spcBef>
                    <a:spcPts val="100"/>
                  </a:spcBef>
                </a:pPr>
                <a:r>
                  <a:rPr sz="4000" dirty="0"/>
                  <a:t>Hash</a:t>
                </a:r>
                <a:r>
                  <a:rPr sz="4000" spc="-55" dirty="0"/>
                  <a:t> </a:t>
                </a:r>
                <a:r>
                  <a:rPr sz="4000" dirty="0"/>
                  <a:t>Code</a:t>
                </a:r>
                <a:r>
                  <a:rPr sz="4000" spc="-50" dirty="0"/>
                  <a:t> </a:t>
                </a:r>
                <a:r>
                  <a:rPr sz="4000" dirty="0"/>
                  <a:t>Maps:</a:t>
                </a:r>
                <a:r>
                  <a:rPr sz="4000" spc="-50" dirty="0"/>
                  <a:t> </a:t>
                </a:r>
                <a:r>
                  <a:rPr sz="4000" dirty="0"/>
                  <a:t>keys</a:t>
                </a:r>
                <a:r>
                  <a:rPr sz="4000" spc="-50" dirty="0"/>
                  <a:t> </a:t>
                </a:r>
                <a14:m>
                  <m:oMath xmlns:m="http://schemas.openxmlformats.org/officeDocument/2006/math">
                    <m:r>
                      <a:rPr lang="en-US" sz="4000" i="1" spc="-2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→ </m:t>
                    </m:r>
                  </m:oMath>
                </a14:m>
                <a:r>
                  <a:rPr sz="4000" spc="-10" dirty="0"/>
                  <a:t>integers</a:t>
                </a:r>
                <a:endParaRPr sz="4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51852" y="494405"/>
                <a:ext cx="9373348" cy="628377"/>
              </a:xfrm>
              <a:prstGeom prst="rect">
                <a:avLst/>
              </a:prstGeom>
              <a:blipFill>
                <a:blip r:embed="rId2"/>
                <a:stretch>
                  <a:fillRect t="-22330" b="-48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"/>
          <p:cNvSpPr txBox="1"/>
          <p:nvPr/>
        </p:nvSpPr>
        <p:spPr>
          <a:xfrm>
            <a:off x="2059940" y="1545844"/>
            <a:ext cx="7887334" cy="39268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spcBef>
                <a:spcPts val="675"/>
              </a:spcBef>
            </a:pPr>
            <a:r>
              <a:rPr sz="2200" u="sng" dirty="0">
                <a:solidFill>
                  <a:srgbClr val="376092"/>
                </a:solidFill>
                <a:uFill>
                  <a:solidFill>
                    <a:srgbClr val="376092"/>
                  </a:solidFill>
                </a:uFill>
                <a:latin typeface="Times New Roman"/>
                <a:cs typeface="Times New Roman"/>
              </a:rPr>
              <a:t>Memory</a:t>
            </a:r>
            <a:r>
              <a:rPr sz="2200" u="sng" spc="-55" dirty="0">
                <a:solidFill>
                  <a:srgbClr val="376092"/>
                </a:solidFill>
                <a:uFill>
                  <a:solidFill>
                    <a:srgbClr val="37609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spc="-10" dirty="0">
                <a:solidFill>
                  <a:srgbClr val="376092"/>
                </a:solidFill>
                <a:uFill>
                  <a:solidFill>
                    <a:srgbClr val="376092"/>
                  </a:solidFill>
                </a:uFill>
                <a:latin typeface="Times New Roman"/>
                <a:cs typeface="Times New Roman"/>
              </a:rPr>
              <a:t>address</a:t>
            </a:r>
            <a:endParaRPr sz="2200" dirty="0">
              <a:latin typeface="Times New Roman"/>
              <a:cs typeface="Times New Roman"/>
            </a:endParaRPr>
          </a:p>
          <a:p>
            <a:pPr marL="354965" indent="-342265">
              <a:spcBef>
                <a:spcPts val="575"/>
              </a:spcBef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reinterpret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memory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address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key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object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integer</a:t>
            </a:r>
            <a:endParaRPr sz="2200" dirty="0">
              <a:latin typeface="Times New Roman"/>
              <a:cs typeface="Times New Roman"/>
            </a:endParaRPr>
          </a:p>
          <a:p>
            <a:pPr marL="354965" indent="-342265"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default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hash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code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Java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objects</a:t>
            </a:r>
            <a:endParaRPr sz="2200" dirty="0">
              <a:latin typeface="Times New Roman"/>
              <a:cs typeface="Times New Roman"/>
            </a:endParaRPr>
          </a:p>
          <a:p>
            <a:pPr marL="355600" marR="42545" indent="-342900">
              <a:lnSpc>
                <a:spcPct val="102699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disadvantage: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two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key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objects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equal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value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have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different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hash </a:t>
            </a:r>
            <a:r>
              <a:rPr sz="2200" spc="-10" dirty="0">
                <a:latin typeface="Times New Roman"/>
                <a:cs typeface="Times New Roman"/>
              </a:rPr>
              <a:t>codes</a:t>
            </a: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1120"/>
              </a:spcBef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12700"/>
            <a:r>
              <a:rPr sz="2200" u="sng" dirty="0">
                <a:solidFill>
                  <a:srgbClr val="376092"/>
                </a:solidFill>
                <a:uFill>
                  <a:solidFill>
                    <a:srgbClr val="376092"/>
                  </a:solidFill>
                </a:uFill>
                <a:latin typeface="Times New Roman"/>
                <a:cs typeface="Times New Roman"/>
              </a:rPr>
              <a:t>Integer</a:t>
            </a:r>
            <a:r>
              <a:rPr sz="2200" u="sng" spc="-45" dirty="0">
                <a:solidFill>
                  <a:srgbClr val="376092"/>
                </a:solidFill>
                <a:uFill>
                  <a:solidFill>
                    <a:srgbClr val="37609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spc="-20" dirty="0">
                <a:solidFill>
                  <a:srgbClr val="376092"/>
                </a:solidFill>
                <a:uFill>
                  <a:solidFill>
                    <a:srgbClr val="376092"/>
                  </a:solidFill>
                </a:uFill>
                <a:latin typeface="Times New Roman"/>
                <a:cs typeface="Times New Roman"/>
              </a:rPr>
              <a:t>cast</a:t>
            </a:r>
            <a:endParaRPr sz="2200" dirty="0">
              <a:latin typeface="Times New Roman"/>
              <a:cs typeface="Times New Roman"/>
            </a:endParaRPr>
          </a:p>
          <a:p>
            <a:pPr marL="354965" indent="-342265">
              <a:spcBef>
                <a:spcPts val="575"/>
              </a:spcBef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reinterpret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bits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key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integer</a:t>
            </a:r>
            <a:endParaRPr sz="22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1800"/>
              </a:lnSpc>
              <a:spcBef>
                <a:spcPts val="409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suitable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smaller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keys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(when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number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bits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key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</a:t>
            </a:r>
            <a:r>
              <a:rPr sz="2200" spc="-20" dirty="0">
                <a:latin typeface="Times New Roman"/>
                <a:cs typeface="Times New Roman"/>
              </a:rPr>
              <a:t> most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number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bits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integer)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239099" y="6450414"/>
            <a:ext cx="17145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Dictionaries</a:t>
            </a:r>
            <a:r>
              <a:rPr sz="1200" spc="-40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&amp;</a:t>
            </a:r>
            <a:r>
              <a:rPr sz="1200" spc="-30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98989"/>
                </a:solidFill>
                <a:latin typeface="Times New Roman"/>
                <a:cs typeface="Times New Roman"/>
              </a:rPr>
              <a:t>Hash</a:t>
            </a:r>
            <a:r>
              <a:rPr sz="1200" spc="-50" dirty="0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898989"/>
                </a:solidFill>
                <a:latin typeface="Times New Roman"/>
                <a:cs typeface="Times New Roman"/>
              </a:rPr>
              <a:t>Tables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9</a:t>
            </a:fld>
            <a:endParaRPr spc="-2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751852" y="494405"/>
                <a:ext cx="11557000" cy="62837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478155">
                  <a:spcBef>
                    <a:spcPts val="100"/>
                  </a:spcBef>
                </a:pPr>
                <a:r>
                  <a:rPr sz="4000" dirty="0"/>
                  <a:t>Hash</a:t>
                </a:r>
                <a:r>
                  <a:rPr sz="4000" spc="-55" dirty="0"/>
                  <a:t> </a:t>
                </a:r>
                <a:r>
                  <a:rPr sz="4000" dirty="0"/>
                  <a:t>Code</a:t>
                </a:r>
                <a:r>
                  <a:rPr sz="4000" spc="-50" dirty="0"/>
                  <a:t> </a:t>
                </a:r>
                <a:r>
                  <a:rPr sz="4000" dirty="0"/>
                  <a:t>Maps:</a:t>
                </a:r>
                <a:r>
                  <a:rPr sz="4000" spc="-50" dirty="0"/>
                  <a:t> </a:t>
                </a:r>
                <a:r>
                  <a:rPr sz="4000" dirty="0"/>
                  <a:t>keys</a:t>
                </a:r>
                <a:r>
                  <a:rPr sz="4000" spc="-50" dirty="0"/>
                  <a:t> </a:t>
                </a:r>
                <a14:m>
                  <m:oMath xmlns:m="http://schemas.openxmlformats.org/officeDocument/2006/math">
                    <m:r>
                      <a:rPr lang="en-US" sz="4000" i="1" spc="-2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→</m:t>
                    </m:r>
                  </m:oMath>
                </a14:m>
                <a:r>
                  <a:rPr sz="4000" spc="65" dirty="0">
                    <a:latin typeface="Times New Roman"/>
                    <a:cs typeface="Times New Roman"/>
                  </a:rPr>
                  <a:t> </a:t>
                </a:r>
                <a:r>
                  <a:rPr sz="4000" spc="-10" dirty="0"/>
                  <a:t>integers</a:t>
                </a:r>
                <a:endParaRPr sz="4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51852" y="494405"/>
                <a:ext cx="11557000" cy="628377"/>
              </a:xfrm>
              <a:prstGeom prst="rect">
                <a:avLst/>
              </a:prstGeom>
              <a:blipFill>
                <a:blip r:embed="rId2"/>
                <a:stretch>
                  <a:fillRect t="-22330" b="-48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"/>
          <p:cNvSpPr txBox="1"/>
          <p:nvPr/>
        </p:nvSpPr>
        <p:spPr>
          <a:xfrm>
            <a:off x="990601" y="1676400"/>
            <a:ext cx="5105400" cy="463652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88900">
              <a:spcBef>
                <a:spcPts val="675"/>
              </a:spcBef>
            </a:pPr>
            <a:r>
              <a:rPr u="sng" dirty="0">
                <a:solidFill>
                  <a:srgbClr val="376092"/>
                </a:solidFill>
                <a:uFill>
                  <a:solidFill>
                    <a:srgbClr val="376092"/>
                  </a:solidFill>
                </a:uFill>
                <a:latin typeface="Times New Roman"/>
                <a:cs typeface="Times New Roman"/>
              </a:rPr>
              <a:t>Component</a:t>
            </a:r>
            <a:r>
              <a:rPr u="sng" spc="-45" dirty="0">
                <a:solidFill>
                  <a:srgbClr val="376092"/>
                </a:solidFill>
                <a:uFill>
                  <a:solidFill>
                    <a:srgbClr val="376092"/>
                  </a:solidFill>
                </a:uFill>
                <a:latin typeface="Times New Roman"/>
                <a:cs typeface="Times New Roman"/>
              </a:rPr>
              <a:t> </a:t>
            </a:r>
            <a:r>
              <a:rPr u="sng" spc="-25" dirty="0">
                <a:solidFill>
                  <a:srgbClr val="376092"/>
                </a:solidFill>
                <a:uFill>
                  <a:solidFill>
                    <a:srgbClr val="376092"/>
                  </a:solidFill>
                </a:uFill>
                <a:latin typeface="Times New Roman"/>
                <a:cs typeface="Times New Roman"/>
              </a:rPr>
              <a:t>sum</a:t>
            </a:r>
            <a:endParaRPr dirty="0">
              <a:latin typeface="Times New Roman"/>
              <a:cs typeface="Times New Roman"/>
            </a:endParaRPr>
          </a:p>
          <a:p>
            <a:pPr marL="431165" indent="-342265">
              <a:spcBef>
                <a:spcPts val="575"/>
              </a:spcBef>
              <a:buFont typeface="Arial"/>
              <a:buChar char="•"/>
              <a:tabLst>
                <a:tab pos="431165" algn="l"/>
              </a:tabLst>
            </a:pPr>
            <a:r>
              <a:rPr dirty="0">
                <a:latin typeface="Times New Roman"/>
                <a:cs typeface="Times New Roman"/>
              </a:rPr>
              <a:t>suitable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larger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keys</a:t>
            </a:r>
            <a:endParaRPr dirty="0">
              <a:latin typeface="Times New Roman"/>
              <a:cs typeface="Times New Roman"/>
            </a:endParaRPr>
          </a:p>
          <a:p>
            <a:pPr marL="431800" marR="93980" indent="-342900">
              <a:lnSpc>
                <a:spcPts val="2590"/>
              </a:lnSpc>
              <a:spcBef>
                <a:spcPts val="680"/>
              </a:spcBef>
              <a:buFont typeface="Arial"/>
              <a:buChar char="•"/>
              <a:tabLst>
                <a:tab pos="431800" algn="l"/>
              </a:tabLst>
            </a:pPr>
            <a:r>
              <a:rPr dirty="0">
                <a:latin typeface="Times New Roman"/>
                <a:cs typeface="Times New Roman"/>
              </a:rPr>
              <a:t>partition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bits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key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into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components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fixed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length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sum</a:t>
            </a:r>
            <a:r>
              <a:rPr spc="-25" dirty="0">
                <a:latin typeface="Times New Roman"/>
                <a:cs typeface="Times New Roman"/>
              </a:rPr>
              <a:t> the </a:t>
            </a:r>
            <a:r>
              <a:rPr spc="-10" dirty="0">
                <a:latin typeface="Times New Roman"/>
                <a:cs typeface="Times New Roman"/>
              </a:rPr>
              <a:t>components</a:t>
            </a:r>
            <a:endParaRPr dirty="0">
              <a:latin typeface="Times New Roman"/>
              <a:cs typeface="Times New Roman"/>
            </a:endParaRPr>
          </a:p>
          <a:p>
            <a:pPr marL="431165" indent="-342265">
              <a:spcBef>
                <a:spcPts val="500"/>
              </a:spcBef>
              <a:buFont typeface="Arial"/>
              <a:buChar char="•"/>
              <a:tabLst>
                <a:tab pos="431165" algn="l"/>
              </a:tabLst>
            </a:pPr>
            <a:r>
              <a:rPr dirty="0">
                <a:latin typeface="Times New Roman"/>
                <a:cs typeface="Times New Roman"/>
              </a:rPr>
              <a:t>disadvantage: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many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strings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will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have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same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sum</a:t>
            </a:r>
            <a:endParaRPr dirty="0">
              <a:latin typeface="Times New Roman"/>
              <a:cs typeface="Times New Roman"/>
            </a:endParaRPr>
          </a:p>
          <a:p>
            <a:pPr marL="1459865">
              <a:spcBef>
                <a:spcPts val="455"/>
              </a:spcBef>
            </a:pPr>
            <a:r>
              <a:rPr b="1" i="1" dirty="0">
                <a:latin typeface="Times New Roman"/>
                <a:cs typeface="Times New Roman"/>
              </a:rPr>
              <a:t>h</a:t>
            </a:r>
            <a:r>
              <a:rPr b="1" i="1" baseline="-18518" dirty="0">
                <a:latin typeface="Times New Roman"/>
                <a:cs typeface="Times New Roman"/>
              </a:rPr>
              <a:t>1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b="1" i="1" dirty="0">
                <a:latin typeface="Times New Roman"/>
                <a:cs typeface="Times New Roman"/>
              </a:rPr>
              <a:t>k</a:t>
            </a:r>
            <a:r>
              <a:rPr dirty="0">
                <a:latin typeface="Times New Roman"/>
                <a:cs typeface="Times New Roman"/>
              </a:rPr>
              <a:t>)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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b="1" i="1" dirty="0">
                <a:latin typeface="Times New Roman"/>
                <a:cs typeface="Times New Roman"/>
              </a:rPr>
              <a:t>a</a:t>
            </a:r>
            <a:r>
              <a:rPr baseline="-18518" dirty="0">
                <a:latin typeface="Times New Roman"/>
                <a:cs typeface="Times New Roman"/>
              </a:rPr>
              <a:t>0</a:t>
            </a:r>
            <a:r>
              <a:rPr spc="225" baseline="-18518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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b="1" i="1" dirty="0">
                <a:latin typeface="Times New Roman"/>
                <a:cs typeface="Times New Roman"/>
              </a:rPr>
              <a:t>a</a:t>
            </a:r>
            <a:r>
              <a:rPr baseline="-18518" dirty="0">
                <a:latin typeface="Times New Roman"/>
                <a:cs typeface="Times New Roman"/>
              </a:rPr>
              <a:t>1</a:t>
            </a:r>
            <a:r>
              <a:rPr spc="-44" baseline="-18518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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b="1" i="1" dirty="0">
                <a:latin typeface="Times New Roman"/>
                <a:cs typeface="Times New Roman"/>
              </a:rPr>
              <a:t>a</a:t>
            </a:r>
            <a:r>
              <a:rPr baseline="-18518" dirty="0">
                <a:latin typeface="Times New Roman"/>
                <a:cs typeface="Times New Roman"/>
              </a:rPr>
              <a:t>2</a:t>
            </a:r>
            <a:r>
              <a:rPr spc="225" baseline="-18518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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…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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b="1" i="1" spc="-20" dirty="0">
                <a:latin typeface="Times New Roman"/>
                <a:cs typeface="Times New Roman"/>
              </a:rPr>
              <a:t>a</a:t>
            </a:r>
            <a:r>
              <a:rPr b="1" i="1" spc="-30" baseline="-18518" dirty="0">
                <a:latin typeface="Times New Roman"/>
                <a:cs typeface="Times New Roman"/>
              </a:rPr>
              <a:t>n</a:t>
            </a:r>
            <a:r>
              <a:rPr spc="-30" baseline="-18518" dirty="0">
                <a:latin typeface="Symbol"/>
                <a:cs typeface="Symbol"/>
              </a:rPr>
              <a:t></a:t>
            </a:r>
            <a:r>
              <a:rPr spc="-30" baseline="-18518" dirty="0">
                <a:latin typeface="Times New Roman"/>
                <a:cs typeface="Times New Roman"/>
              </a:rPr>
              <a:t>1</a:t>
            </a:r>
            <a:endParaRPr baseline="-18518" dirty="0">
              <a:latin typeface="Times New Roman"/>
              <a:cs typeface="Times New Roman"/>
            </a:endParaRPr>
          </a:p>
          <a:p>
            <a:pPr>
              <a:spcBef>
                <a:spcPts val="1240"/>
              </a:spcBef>
            </a:pPr>
            <a:endParaRPr dirty="0">
              <a:latin typeface="Times New Roman"/>
              <a:cs typeface="Times New Roman"/>
            </a:endParaRPr>
          </a:p>
          <a:p>
            <a:pPr marL="88900"/>
            <a:r>
              <a:rPr u="sng" dirty="0">
                <a:solidFill>
                  <a:srgbClr val="376092"/>
                </a:solidFill>
                <a:uFill>
                  <a:solidFill>
                    <a:srgbClr val="376092"/>
                  </a:solidFill>
                </a:uFill>
                <a:latin typeface="Times New Roman"/>
                <a:cs typeface="Times New Roman"/>
              </a:rPr>
              <a:t>Polynomial</a:t>
            </a:r>
            <a:r>
              <a:rPr u="sng" spc="-100" dirty="0">
                <a:solidFill>
                  <a:srgbClr val="376092"/>
                </a:solidFill>
                <a:uFill>
                  <a:solidFill>
                    <a:srgbClr val="376092"/>
                  </a:solidFill>
                </a:uFill>
                <a:latin typeface="Times New Roman"/>
                <a:cs typeface="Times New Roman"/>
              </a:rPr>
              <a:t> </a:t>
            </a:r>
            <a:r>
              <a:rPr u="sng" spc="-10" dirty="0">
                <a:solidFill>
                  <a:srgbClr val="376092"/>
                </a:solidFill>
                <a:uFill>
                  <a:solidFill>
                    <a:srgbClr val="376092"/>
                  </a:solidFill>
                </a:uFill>
                <a:latin typeface="Times New Roman"/>
                <a:cs typeface="Times New Roman"/>
              </a:rPr>
              <a:t>accumulation</a:t>
            </a:r>
            <a:endParaRPr dirty="0">
              <a:latin typeface="Times New Roman"/>
              <a:cs typeface="Times New Roman"/>
            </a:endParaRPr>
          </a:p>
          <a:p>
            <a:pPr marL="431165" indent="-342265">
              <a:spcBef>
                <a:spcPts val="455"/>
              </a:spcBef>
              <a:buFont typeface="Arial"/>
              <a:buChar char="•"/>
              <a:tabLst>
                <a:tab pos="431165" algn="l"/>
              </a:tabLst>
            </a:pPr>
            <a:r>
              <a:rPr dirty="0">
                <a:latin typeface="Times New Roman"/>
                <a:cs typeface="Times New Roman"/>
              </a:rPr>
              <a:t>good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strings</a:t>
            </a:r>
            <a:endParaRPr dirty="0">
              <a:latin typeface="Times New Roman"/>
              <a:cs typeface="Times New Roman"/>
            </a:endParaRPr>
          </a:p>
          <a:p>
            <a:pPr marL="431800" marR="1040130" indent="-342900">
              <a:lnSpc>
                <a:spcPts val="2590"/>
              </a:lnSpc>
              <a:spcBef>
                <a:spcPts val="680"/>
              </a:spcBef>
              <a:buFont typeface="Arial"/>
              <a:buChar char="•"/>
              <a:tabLst>
                <a:tab pos="431800" algn="l"/>
              </a:tabLst>
            </a:pPr>
            <a:r>
              <a:rPr dirty="0">
                <a:latin typeface="Times New Roman"/>
                <a:cs typeface="Times New Roman"/>
              </a:rPr>
              <a:t>partition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bits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key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into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components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fixed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length</a:t>
            </a:r>
            <a:r>
              <a:rPr spc="-25" dirty="0">
                <a:latin typeface="Times New Roman"/>
                <a:cs typeface="Times New Roman"/>
              </a:rPr>
              <a:t> and </a:t>
            </a:r>
            <a:r>
              <a:rPr dirty="0">
                <a:latin typeface="Times New Roman"/>
                <a:cs typeface="Times New Roman"/>
              </a:rPr>
              <a:t>evaluate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polynomial</a:t>
            </a:r>
            <a:endParaRPr dirty="0">
              <a:latin typeface="Times New Roman"/>
              <a:cs typeface="Times New Roman"/>
            </a:endParaRPr>
          </a:p>
          <a:p>
            <a:pPr marL="1459865">
              <a:spcBef>
                <a:spcPts val="500"/>
              </a:spcBef>
            </a:pPr>
            <a:r>
              <a:rPr b="1" i="1" dirty="0">
                <a:latin typeface="Times New Roman"/>
                <a:cs typeface="Times New Roman"/>
              </a:rPr>
              <a:t>h</a:t>
            </a:r>
            <a:r>
              <a:rPr b="1" i="1" baseline="-18518" dirty="0">
                <a:latin typeface="Times New Roman"/>
                <a:cs typeface="Times New Roman"/>
              </a:rPr>
              <a:t>1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b="1" i="1" dirty="0">
                <a:latin typeface="Times New Roman"/>
                <a:cs typeface="Times New Roman"/>
              </a:rPr>
              <a:t>k</a:t>
            </a:r>
            <a:r>
              <a:rPr dirty="0">
                <a:latin typeface="Times New Roman"/>
                <a:cs typeface="Times New Roman"/>
              </a:rPr>
              <a:t>)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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b="1" i="1" dirty="0">
                <a:latin typeface="Times New Roman"/>
                <a:cs typeface="Times New Roman"/>
              </a:rPr>
              <a:t>a</a:t>
            </a:r>
            <a:r>
              <a:rPr baseline="-18518" dirty="0">
                <a:latin typeface="Times New Roman"/>
                <a:cs typeface="Times New Roman"/>
              </a:rPr>
              <a:t>0</a:t>
            </a:r>
            <a:r>
              <a:rPr spc="225" baseline="-18518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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b="1" i="1" dirty="0">
                <a:latin typeface="Times New Roman"/>
                <a:cs typeface="Times New Roman"/>
              </a:rPr>
              <a:t>a</a:t>
            </a:r>
            <a:r>
              <a:rPr baseline="-18518" dirty="0">
                <a:latin typeface="Times New Roman"/>
                <a:cs typeface="Times New Roman"/>
              </a:rPr>
              <a:t>1</a:t>
            </a:r>
            <a:r>
              <a:rPr spc="-44" baseline="-18518" dirty="0">
                <a:latin typeface="Times New Roman"/>
                <a:cs typeface="Times New Roman"/>
              </a:rPr>
              <a:t> </a:t>
            </a:r>
            <a:r>
              <a:rPr b="1" i="1" dirty="0">
                <a:latin typeface="Times New Roman"/>
                <a:cs typeface="Times New Roman"/>
              </a:rPr>
              <a:t>z</a:t>
            </a:r>
            <a:r>
              <a:rPr b="1" i="1" spc="340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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b="1" i="1" dirty="0">
                <a:latin typeface="Times New Roman"/>
                <a:cs typeface="Times New Roman"/>
              </a:rPr>
              <a:t>a</a:t>
            </a:r>
            <a:r>
              <a:rPr baseline="-18518" dirty="0">
                <a:latin typeface="Times New Roman"/>
                <a:cs typeface="Times New Roman"/>
              </a:rPr>
              <a:t>2</a:t>
            </a:r>
            <a:r>
              <a:rPr spc="-44" baseline="-18518" dirty="0">
                <a:latin typeface="Times New Roman"/>
                <a:cs typeface="Times New Roman"/>
              </a:rPr>
              <a:t> </a:t>
            </a:r>
            <a:r>
              <a:rPr b="1" i="1" dirty="0">
                <a:latin typeface="Times New Roman"/>
                <a:cs typeface="Times New Roman"/>
              </a:rPr>
              <a:t>z</a:t>
            </a:r>
            <a:r>
              <a:rPr baseline="25925" dirty="0">
                <a:latin typeface="Times New Roman"/>
                <a:cs typeface="Times New Roman"/>
              </a:rPr>
              <a:t>2</a:t>
            </a:r>
            <a:r>
              <a:rPr spc="225" baseline="25925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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…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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b="1" i="1" spc="-10" dirty="0">
                <a:latin typeface="Times New Roman"/>
                <a:cs typeface="Times New Roman"/>
              </a:rPr>
              <a:t>a</a:t>
            </a:r>
            <a:r>
              <a:rPr b="1" i="1" spc="-15" baseline="-18518" dirty="0">
                <a:latin typeface="Times New Roman"/>
                <a:cs typeface="Times New Roman"/>
              </a:rPr>
              <a:t>n</a:t>
            </a:r>
            <a:r>
              <a:rPr spc="-15" baseline="-18518" dirty="0">
                <a:latin typeface="Symbol"/>
                <a:cs typeface="Symbol"/>
              </a:rPr>
              <a:t></a:t>
            </a:r>
            <a:r>
              <a:rPr spc="-15" baseline="-18518" dirty="0">
                <a:latin typeface="Times New Roman"/>
                <a:cs typeface="Times New Roman"/>
              </a:rPr>
              <a:t>1</a:t>
            </a:r>
            <a:r>
              <a:rPr b="1" i="1" spc="-10" dirty="0">
                <a:latin typeface="Times New Roman"/>
                <a:cs typeface="Times New Roman"/>
              </a:rPr>
              <a:t>z</a:t>
            </a:r>
            <a:r>
              <a:rPr b="1" i="1" spc="-15" baseline="25925" dirty="0">
                <a:latin typeface="Times New Roman"/>
                <a:cs typeface="Times New Roman"/>
              </a:rPr>
              <a:t>n</a:t>
            </a:r>
            <a:r>
              <a:rPr spc="-15" baseline="25925" dirty="0">
                <a:latin typeface="Symbol"/>
                <a:cs typeface="Symbol"/>
              </a:rPr>
              <a:t></a:t>
            </a:r>
            <a:r>
              <a:rPr spc="-15" baseline="25925" dirty="0">
                <a:latin typeface="Times New Roman"/>
                <a:cs typeface="Times New Roman"/>
              </a:rPr>
              <a:t>1</a:t>
            </a:r>
            <a:endParaRPr baseline="25925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9F4823-83F2-8CEB-B750-FB1A0E28D75D}"/>
              </a:ext>
            </a:extLst>
          </p:cNvPr>
          <p:cNvSpPr txBox="1"/>
          <p:nvPr/>
        </p:nvSpPr>
        <p:spPr>
          <a:xfrm>
            <a:off x="6858000" y="2362200"/>
            <a:ext cx="52693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Ex. h1(“dog”) = ASCII(‘d’) + ASCII(‘o’) + ASCII(‘g’)</a:t>
            </a:r>
          </a:p>
          <a:p>
            <a:r>
              <a:rPr lang="en-US" sz="1400" dirty="0"/>
              <a:t>                     = 100 + 111 + 314 = 314</a:t>
            </a:r>
          </a:p>
          <a:p>
            <a:r>
              <a:rPr lang="en-US" sz="1400" dirty="0"/>
              <a:t>       h1(“god”) = 314   - Different values expected, h1 is not good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86B3A-73D4-F9FC-B284-F01241269B78}"/>
              </a:ext>
            </a:extLst>
          </p:cNvPr>
          <p:cNvSpPr txBox="1"/>
          <p:nvPr/>
        </p:nvSpPr>
        <p:spPr>
          <a:xfrm>
            <a:off x="7086600" y="5105400"/>
            <a:ext cx="44823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With the value of z = 3:</a:t>
            </a:r>
          </a:p>
          <a:p>
            <a:r>
              <a:rPr lang="en-US" sz="1400" dirty="0"/>
              <a:t>Ex. h1(“dog”) = ASCII(‘d’) + ASCII(‘o’)*3 + ASCII(‘g’)*9</a:t>
            </a:r>
          </a:p>
          <a:p>
            <a:r>
              <a:rPr lang="en-US" sz="1400" dirty="0"/>
              <a:t>                     = 100 + 111*3 + 314*9 = 1336</a:t>
            </a:r>
          </a:p>
          <a:p>
            <a:r>
              <a:rPr lang="en-US" sz="1400" dirty="0"/>
              <a:t>       h1(“god”) = 1360  </a:t>
            </a:r>
            <a:r>
              <a:rPr lang="en-US" sz="1400" dirty="0">
                <a:solidFill>
                  <a:srgbClr val="00B0F0"/>
                </a:solidFill>
              </a:rPr>
              <a:t>Different!!!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2020</TotalTime>
  <Words>3908</Words>
  <Application>Microsoft Office PowerPoint</Application>
  <PresentationFormat>Widescreen</PresentationFormat>
  <Paragraphs>612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Hash Table &amp; Dictionaries</vt:lpstr>
      <vt:lpstr>Dictionary ADT</vt:lpstr>
      <vt:lpstr>Hash Table -based Dictionaries</vt:lpstr>
      <vt:lpstr>Hash Functions and Hash Tables</vt:lpstr>
      <vt:lpstr>Hash Functions and Hash Tables</vt:lpstr>
      <vt:lpstr>Example</vt:lpstr>
      <vt:lpstr>Hash Functions</vt:lpstr>
      <vt:lpstr>Hash Code Maps: keys → integers</vt:lpstr>
      <vt:lpstr>Hash Code Maps: keys → integers</vt:lpstr>
      <vt:lpstr>Collision</vt:lpstr>
      <vt:lpstr>Compression Maps: integers → </vt:lpstr>
      <vt:lpstr>Universal Hashing</vt:lpstr>
      <vt:lpstr>Collision Handling Collisions occur when different elements are mapped to the same cell No matter which function you select. Still collision possible</vt:lpstr>
      <vt:lpstr>Separate Chaining</vt:lpstr>
      <vt:lpstr>Open Addressing: Linear Probing</vt:lpstr>
      <vt:lpstr>Open Addressing: Linear Probing</vt:lpstr>
      <vt:lpstr>Open Addressing: Linear Probing</vt:lpstr>
      <vt:lpstr>Open Addressing: Linear Probing</vt:lpstr>
      <vt:lpstr>Open Addressing: Linear Probing</vt:lpstr>
      <vt:lpstr>Open Addressing: Linear Probing</vt:lpstr>
      <vt:lpstr>Search with Linear Probing</vt:lpstr>
      <vt:lpstr>Updates with Linear Probing A special object, called AVAILABLE, replaces deleted elements</vt:lpstr>
      <vt:lpstr>Open Addressing: Quadratic  Probing</vt:lpstr>
      <vt:lpstr>Open Addressing: Quadratic  Probing</vt:lpstr>
      <vt:lpstr>Open Addressing: Double Hashing</vt:lpstr>
      <vt:lpstr>Example of Double Hashing</vt:lpstr>
      <vt:lpstr>Rehashing</vt:lpstr>
      <vt:lpstr>Performance of Hashing</vt:lpstr>
      <vt:lpstr>Performance of Hashing</vt:lpstr>
      <vt:lpstr>Performance of Hashing</vt:lpstr>
      <vt:lpstr>Chaining vs. Open Addressing</vt:lpstr>
      <vt:lpstr>Disadvantages of Hashing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Md Amjad Hossain</cp:lastModifiedBy>
  <cp:revision>2</cp:revision>
  <dcterms:created xsi:type="dcterms:W3CDTF">2024-09-19T02:53:07Z</dcterms:created>
  <dcterms:modified xsi:type="dcterms:W3CDTF">2025-02-06T03:58:57Z</dcterms:modified>
</cp:coreProperties>
</file>