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3.xml" ContentType="application/inkml+xml"/>
  <Override PartName="/ppt/notesSlides/notesSlide1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810" r:id="rId2"/>
    <p:sldId id="699" r:id="rId3"/>
    <p:sldId id="792" r:id="rId4"/>
    <p:sldId id="701" r:id="rId5"/>
    <p:sldId id="796" r:id="rId6"/>
    <p:sldId id="711" r:id="rId7"/>
    <p:sldId id="797" r:id="rId8"/>
    <p:sldId id="713" r:id="rId9"/>
    <p:sldId id="803" r:id="rId10"/>
    <p:sldId id="801" r:id="rId11"/>
    <p:sldId id="715" r:id="rId12"/>
    <p:sldId id="366" r:id="rId13"/>
    <p:sldId id="811" r:id="rId14"/>
    <p:sldId id="717" r:id="rId15"/>
    <p:sldId id="806" r:id="rId16"/>
    <p:sldId id="802" r:id="rId17"/>
    <p:sldId id="532" r:id="rId18"/>
    <p:sldId id="809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BD8"/>
    <a:srgbClr val="FF388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3557" autoAdjust="0"/>
  </p:normalViewPr>
  <p:slideViewPr>
    <p:cSldViewPr snapToGrid="0" showGuides="1">
      <p:cViewPr varScale="1">
        <p:scale>
          <a:sx n="60" d="100"/>
          <a:sy n="60" d="100"/>
        </p:scale>
        <p:origin x="172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xin Wang" userId="31a98a6f-286e-468c-99ee-196e3a8bd35e" providerId="ADAL" clId="{5AD65C5F-26D6-492A-A845-AE0786009511}"/>
    <pc:docChg chg="delSld modSld modShowInfo">
      <pc:chgData name="Lixin Wang" userId="31a98a6f-286e-468c-99ee-196e3a8bd35e" providerId="ADAL" clId="{5AD65C5F-26D6-492A-A845-AE0786009511}" dt="2024-08-27T20:24:01.497" v="10" actId="2744"/>
      <pc:docMkLst>
        <pc:docMk/>
      </pc:docMkLst>
      <pc:sldChg chg="del">
        <pc:chgData name="Lixin Wang" userId="31a98a6f-286e-468c-99ee-196e3a8bd35e" providerId="ADAL" clId="{5AD65C5F-26D6-492A-A845-AE0786009511}" dt="2024-08-27T20:14:12.189" v="8" actId="47"/>
        <pc:sldMkLst>
          <pc:docMk/>
          <pc:sldMk cId="0" sldId="703"/>
        </pc:sldMkLst>
      </pc:sldChg>
      <pc:sldChg chg="del">
        <pc:chgData name="Lixin Wang" userId="31a98a6f-286e-468c-99ee-196e3a8bd35e" providerId="ADAL" clId="{5AD65C5F-26D6-492A-A845-AE0786009511}" dt="2024-08-27T20:14:12.189" v="8" actId="47"/>
        <pc:sldMkLst>
          <pc:docMk/>
          <pc:sldMk cId="209877964" sldId="704"/>
        </pc:sldMkLst>
      </pc:sldChg>
      <pc:sldChg chg="del">
        <pc:chgData name="Lixin Wang" userId="31a98a6f-286e-468c-99ee-196e3a8bd35e" providerId="ADAL" clId="{5AD65C5F-26D6-492A-A845-AE0786009511}" dt="2024-08-27T20:14:12.189" v="8" actId="47"/>
        <pc:sldMkLst>
          <pc:docMk/>
          <pc:sldMk cId="198066254" sldId="706"/>
        </pc:sldMkLst>
      </pc:sldChg>
      <pc:sldChg chg="del">
        <pc:chgData name="Lixin Wang" userId="31a98a6f-286e-468c-99ee-196e3a8bd35e" providerId="ADAL" clId="{5AD65C5F-26D6-492A-A845-AE0786009511}" dt="2024-08-27T20:10:07.893" v="2" actId="47"/>
        <pc:sldMkLst>
          <pc:docMk/>
          <pc:sldMk cId="0" sldId="720"/>
        </pc:sldMkLst>
      </pc:sldChg>
      <pc:sldChg chg="del">
        <pc:chgData name="Lixin Wang" userId="31a98a6f-286e-468c-99ee-196e3a8bd35e" providerId="ADAL" clId="{5AD65C5F-26D6-492A-A845-AE0786009511}" dt="2024-08-27T20:10:07.893" v="2" actId="47"/>
        <pc:sldMkLst>
          <pc:docMk/>
          <pc:sldMk cId="0" sldId="722"/>
        </pc:sldMkLst>
      </pc:sldChg>
      <pc:sldChg chg="del">
        <pc:chgData name="Lixin Wang" userId="31a98a6f-286e-468c-99ee-196e3a8bd35e" providerId="ADAL" clId="{5AD65C5F-26D6-492A-A845-AE0786009511}" dt="2024-08-27T20:10:07.893" v="2" actId="47"/>
        <pc:sldMkLst>
          <pc:docMk/>
          <pc:sldMk cId="0" sldId="723"/>
        </pc:sldMkLst>
      </pc:sldChg>
      <pc:sldChg chg="del">
        <pc:chgData name="Lixin Wang" userId="31a98a6f-286e-468c-99ee-196e3a8bd35e" providerId="ADAL" clId="{5AD65C5F-26D6-492A-A845-AE0786009511}" dt="2024-08-27T20:10:07.893" v="2" actId="47"/>
        <pc:sldMkLst>
          <pc:docMk/>
          <pc:sldMk cId="0" sldId="726"/>
        </pc:sldMkLst>
      </pc:sldChg>
      <pc:sldChg chg="del">
        <pc:chgData name="Lixin Wang" userId="31a98a6f-286e-468c-99ee-196e3a8bd35e" providerId="ADAL" clId="{5AD65C5F-26D6-492A-A845-AE0786009511}" dt="2024-08-27T20:10:07.893" v="2" actId="47"/>
        <pc:sldMkLst>
          <pc:docMk/>
          <pc:sldMk cId="0" sldId="780"/>
        </pc:sldMkLst>
      </pc:sldChg>
      <pc:sldChg chg="del">
        <pc:chgData name="Lixin Wang" userId="31a98a6f-286e-468c-99ee-196e3a8bd35e" providerId="ADAL" clId="{5AD65C5F-26D6-492A-A845-AE0786009511}" dt="2024-08-27T20:11:24.333" v="6" actId="47"/>
        <pc:sldMkLst>
          <pc:docMk/>
          <pc:sldMk cId="1646568195" sldId="782"/>
        </pc:sldMkLst>
      </pc:sldChg>
      <pc:sldChg chg="del">
        <pc:chgData name="Lixin Wang" userId="31a98a6f-286e-468c-99ee-196e3a8bd35e" providerId="ADAL" clId="{5AD65C5F-26D6-492A-A845-AE0786009511}" dt="2024-08-27T20:11:10.637" v="5" actId="47"/>
        <pc:sldMkLst>
          <pc:docMk/>
          <pc:sldMk cId="1414461927" sldId="793"/>
        </pc:sldMkLst>
      </pc:sldChg>
      <pc:sldChg chg="modSp mod">
        <pc:chgData name="Lixin Wang" userId="31a98a6f-286e-468c-99ee-196e3a8bd35e" providerId="ADAL" clId="{5AD65C5F-26D6-492A-A845-AE0786009511}" dt="2024-08-27T20:11:37.899" v="7" actId="20577"/>
        <pc:sldMkLst>
          <pc:docMk/>
          <pc:sldMk cId="0" sldId="794"/>
        </pc:sldMkLst>
        <pc:spChg chg="mod">
          <ac:chgData name="Lixin Wang" userId="31a98a6f-286e-468c-99ee-196e3a8bd35e" providerId="ADAL" clId="{5AD65C5F-26D6-492A-A845-AE0786009511}" dt="2024-08-27T20:11:37.899" v="7" actId="20577"/>
          <ac:spMkLst>
            <pc:docMk/>
            <pc:sldMk cId="0" sldId="794"/>
            <ac:spMk id="2" creationId="{00000000-0000-0000-0000-000000000000}"/>
          </ac:spMkLst>
        </pc:spChg>
      </pc:sldChg>
      <pc:sldChg chg="del">
        <pc:chgData name="Lixin Wang" userId="31a98a6f-286e-468c-99ee-196e3a8bd35e" providerId="ADAL" clId="{5AD65C5F-26D6-492A-A845-AE0786009511}" dt="2024-08-27T20:10:52.018" v="4" actId="47"/>
        <pc:sldMkLst>
          <pc:docMk/>
          <pc:sldMk cId="0" sldId="795"/>
        </pc:sldMkLst>
      </pc:sldChg>
      <pc:sldChg chg="del">
        <pc:chgData name="Lixin Wang" userId="31a98a6f-286e-468c-99ee-196e3a8bd35e" providerId="ADAL" clId="{5AD65C5F-26D6-492A-A845-AE0786009511}" dt="2024-08-27T20:08:45.406" v="1" actId="47"/>
        <pc:sldMkLst>
          <pc:docMk/>
          <pc:sldMk cId="2975308756" sldId="798"/>
        </pc:sldMkLst>
      </pc:sldChg>
      <pc:sldChg chg="del">
        <pc:chgData name="Lixin Wang" userId="31a98a6f-286e-468c-99ee-196e3a8bd35e" providerId="ADAL" clId="{5AD65C5F-26D6-492A-A845-AE0786009511}" dt="2024-08-27T20:14:12.189" v="8" actId="47"/>
        <pc:sldMkLst>
          <pc:docMk/>
          <pc:sldMk cId="1440754303" sldId="799"/>
        </pc:sldMkLst>
      </pc:sldChg>
      <pc:sldChg chg="del">
        <pc:chgData name="Lixin Wang" userId="31a98a6f-286e-468c-99ee-196e3a8bd35e" providerId="ADAL" clId="{5AD65C5F-26D6-492A-A845-AE0786009511}" dt="2024-08-27T20:10:07.893" v="2" actId="47"/>
        <pc:sldMkLst>
          <pc:docMk/>
          <pc:sldMk cId="416127181" sldId="804"/>
        </pc:sldMkLst>
      </pc:sldChg>
      <pc:sldChg chg="del">
        <pc:chgData name="Lixin Wang" userId="31a98a6f-286e-468c-99ee-196e3a8bd35e" providerId="ADAL" clId="{5AD65C5F-26D6-492A-A845-AE0786009511}" dt="2024-08-27T20:10:07.893" v="2" actId="47"/>
        <pc:sldMkLst>
          <pc:docMk/>
          <pc:sldMk cId="2197317775" sldId="805"/>
        </pc:sldMkLst>
      </pc:sldChg>
      <pc:sldChg chg="del">
        <pc:chgData name="Lixin Wang" userId="31a98a6f-286e-468c-99ee-196e3a8bd35e" providerId="ADAL" clId="{5AD65C5F-26D6-492A-A845-AE0786009511}" dt="2024-08-27T20:10:07.893" v="2" actId="47"/>
        <pc:sldMkLst>
          <pc:docMk/>
          <pc:sldMk cId="2663526374" sldId="807"/>
        </pc:sldMkLst>
      </pc:sldChg>
      <pc:sldChg chg="del">
        <pc:chgData name="Lixin Wang" userId="31a98a6f-286e-468c-99ee-196e3a8bd35e" providerId="ADAL" clId="{5AD65C5F-26D6-492A-A845-AE0786009511}" dt="2024-08-27T20:10:07.893" v="2" actId="47"/>
        <pc:sldMkLst>
          <pc:docMk/>
          <pc:sldMk cId="612569743" sldId="808"/>
        </pc:sldMkLst>
      </pc:sldChg>
      <pc:sldChg chg="modSp mod">
        <pc:chgData name="Lixin Wang" userId="31a98a6f-286e-468c-99ee-196e3a8bd35e" providerId="ADAL" clId="{5AD65C5F-26D6-492A-A845-AE0786009511}" dt="2024-08-27T20:10:26.015" v="3" actId="20577"/>
        <pc:sldMkLst>
          <pc:docMk/>
          <pc:sldMk cId="2426373589" sldId="809"/>
        </pc:sldMkLst>
        <pc:spChg chg="mod">
          <ac:chgData name="Lixin Wang" userId="31a98a6f-286e-468c-99ee-196e3a8bd35e" providerId="ADAL" clId="{5AD65C5F-26D6-492A-A845-AE0786009511}" dt="2024-08-27T20:10:26.015" v="3" actId="20577"/>
          <ac:spMkLst>
            <pc:docMk/>
            <pc:sldMk cId="2426373589" sldId="809"/>
            <ac:spMk id="22531" creationId="{00000000-0000-0000-0000-000000000000}"/>
          </ac:spMkLst>
        </pc:spChg>
      </pc:sldChg>
      <pc:sldChg chg="del">
        <pc:chgData name="Lixin Wang" userId="31a98a6f-286e-468c-99ee-196e3a8bd35e" providerId="ADAL" clId="{5AD65C5F-26D6-492A-A845-AE0786009511}" dt="2024-08-27T20:10:07.893" v="2" actId="47"/>
        <pc:sldMkLst>
          <pc:docMk/>
          <pc:sldMk cId="1022345311" sldId="812"/>
        </pc:sldMkLst>
      </pc:sldChg>
      <pc:sldChg chg="del">
        <pc:chgData name="Lixin Wang" userId="31a98a6f-286e-468c-99ee-196e3a8bd35e" providerId="ADAL" clId="{5AD65C5F-26D6-492A-A845-AE0786009511}" dt="2024-08-27T20:10:07.893" v="2" actId="47"/>
        <pc:sldMkLst>
          <pc:docMk/>
          <pc:sldMk cId="2572178602" sldId="813"/>
        </pc:sldMkLst>
      </pc:sldChg>
    </pc:docChg>
  </pc:docChgLst>
  <pc:docChgLst>
    <pc:chgData name="Lixin Wang" userId="31a98a6f-286e-468c-99ee-196e3a8bd35e" providerId="ADAL" clId="{19ADFED6-A1F6-4455-8870-81FF8966211D}"/>
    <pc:docChg chg="delSld">
      <pc:chgData name="Lixin Wang" userId="31a98a6f-286e-468c-99ee-196e3a8bd35e" providerId="ADAL" clId="{19ADFED6-A1F6-4455-8870-81FF8966211D}" dt="2025-01-27T02:32:41.092" v="2" actId="47"/>
      <pc:docMkLst>
        <pc:docMk/>
      </pc:docMkLst>
      <pc:sldChg chg="del">
        <pc:chgData name="Lixin Wang" userId="31a98a6f-286e-468c-99ee-196e3a8bd35e" providerId="ADAL" clId="{19ADFED6-A1F6-4455-8870-81FF8966211D}" dt="2025-01-27T02:32:26.899" v="0" actId="47"/>
        <pc:sldMkLst>
          <pc:docMk/>
          <pc:sldMk cId="1266532245" sldId="781"/>
        </pc:sldMkLst>
      </pc:sldChg>
      <pc:sldChg chg="del">
        <pc:chgData name="Lixin Wang" userId="31a98a6f-286e-468c-99ee-196e3a8bd35e" providerId="ADAL" clId="{19ADFED6-A1F6-4455-8870-81FF8966211D}" dt="2025-01-27T02:32:28.972" v="1" actId="47"/>
        <pc:sldMkLst>
          <pc:docMk/>
          <pc:sldMk cId="0" sldId="794"/>
        </pc:sldMkLst>
      </pc:sldChg>
      <pc:sldChg chg="del">
        <pc:chgData name="Lixin Wang" userId="31a98a6f-286e-468c-99ee-196e3a8bd35e" providerId="ADAL" clId="{19ADFED6-A1F6-4455-8870-81FF8966211D}" dt="2025-01-27T02:32:41.092" v="2" actId="47"/>
        <pc:sldMkLst>
          <pc:docMk/>
          <pc:sldMk cId="4223964938" sldId="80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1-03-11T19:33:45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15769 9349 0,'0'-18'16,"0"0"15,0 1 16,0-19-16,0 19-15,0-1 15,18 0-31,-1 1 16,-17-1-1,18 1 1,17-1-1,-17 0 1,0 1 0,-18-1-16,17 0 15,19 18 1,16-35 15,1 17-15,-35 18-1,35 0 1,-35-17 0,52 17-1,-17-18 1,18 18 0,-36 0-1,18 0 1,-36 0-16,19 0 15,34 0 1,-17 0 0,0 0-1,0 0 1,-18 0 15,54 0-15,-19 0-1,-17 0 1,-18 0 0,1 0-1,34 0 1,-35 0 0,1 0-1,-1 0 1,-17 0-1,17 0 1,-18 0 0,1 0-1,17 18 32,-17-18 31,0 17-31,-1 1 0,-17 0 31,0-1-78,0 1 16,0 0-1,0-1 1,0 19 0,0-19-1,0 18 1,0 1 0,0-19-1,0 19 1,0-19-1,-17 19 1,-19 17 0,19-53-1,-1 35 17,0-18-17,1 1 1,17 0-1,-18-1 1,-17 19 0,35-19-1,-35-17 1,-1 18 0,1 0-1,0-1-15,0-17 16,-1 0-1,-17 0 1,0 0 0,-17 18-1,17-18 17,0 0-17,18 0 1,-18 0-1,-18 0 1,36 0 0,-36 0-1,54 0 1,-36 0 0,0 0-1,35 0 1,1 0-1,-36-18 1,17 18 0,1 0 15,0-17-15,17 17-1,-35 0 1,18-18 15,17 18-15,1 0-1,-1 0 1,1-18 0,-1 18-1,0-17 1,1-1 31,-1 18-32,0 0 1,18-18 0,-17 1-1,-1-1 1,0 0 31,1 1-16,17-1 0,-18-17-15,18 17 46,0 1-46,0-1 46,0 0 32</inkml:trace>
  <inkml:trace contextRef="#ctx0" brushRef="#br0" timeOffset="40103.45">15557 8784 0,'-17'0'703,"-18"0"-687,17 0 0,18 18-1,-18-18 1,1 0-1,-1 17 1,0-17 15,1 0-31,-1 0 32,0 0 14,1 0-30,-18 0 15,17 0-15,0 0 0,1 0 15,-1 0-16,0 0 32,1 18-47,-1-18 344,0 0-313,18-18-15,-17 1-16,17-1 31,0 1-15,0-1-1,-18-17 1,1-1 0,17 19-1,-18-1 1,18 0 0,-18-17-1,1 0 1,-1 17-1,0 1 1,1-1 0,-1 0 15,0-17-15,36 35 312,0 0-313,-1 0 1,1 0 156,0 0-110,-1 0-30,-17 18-17,36-1 1,-19-17-16,18 0 15,36 36 1,0-1 0,-19-18-1,19 1 17,-53-18-17,17 18 1,18 17-1,-36-17-15,54-1 16,0 36 0,-18-17-1,-1-1 1,-16-18 0,-1 1-1,-17 0 1,17-18 15,-17 17 0,-36-17 391,0 0-406,1 0-16,-19 0 15,1 18 1,17-18 0,-17 0-1,18 18 17,-1-18 233,0 0-234,1 0-15,-1 0 0,0 0 15,1 0 0,-1 0-31,0 0 16,-17 0-1,17 0 1,1 0 0,-1 0 15,1 0-15,-1 0-1,0 17 16,-17-17-15,17 0 0,1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1-03-23T17:57:45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12823 6332 0,'-17'0'63,"17"-17"-32,-35 17-15,17-18-1,18 0 1,-18 1-16,1-1 16,-1 1-1,0 17 1,1-18 15,17-17-15,-18 17-1,0-17 1,1-1 0,-1 19-1,1-1 1,-1 0-16,18 1 47,-18-1-32,1-17 1,-36 0 0,53 17-1,-18 18 1,18-18 0,-18 1-1,18-1 1,0 0-1,0-17 1,0 18-16,0-1 16,0-17-1,0 17 1,0-17 0,0-18 15,18 35-16,0-35 1,17 18 0,-17 0-1,-1-1 1,19 19 0,-1-36-1,18 0 1,-36 35-1,36-35 1,0 36 0,0-19-1,0 19 1,0-18 0,0-1 15,0 19-16,-18 17 1,0-18 0,1 18-1,-1-18-15,0 1 16,53-1 0,-52 18-1,17 0 1,-18 0-1,0 0 1,-17 0 0,35-18-1,-36 18 1,19 0 15,16 0-15,1 0-1,-17 0-15,-1 0 16,36 0 0,-36 0-1,0 0 1,0 0 0,18 0-1,-17 0 1,-19 0-1,1 0 1,-1 0 0,19 0-1,-1 0 1,0 0 0,-17 0 15,17 0-16,18 18 1,-18-18 0,18 18-1,0-1 1,-35-17 0,17 18-1,18-18 1,-35 0-1,-1 0-15,19 0 16,-19 18 0,1-18-1,17 17 1,-17-17 15,17 18-15,-17-18-1,17 0 1,0 18 0,1-1-1,-1 1 1,18-1 0,-18 1-1,0 0 1,-17-18-1,0 17 1,-1 1 0,36 0-1,-53-1 1,35 1 0,-17-18 30,17 18-30,-35-1 0,18-17-1,0 18 1,-1 17 0,1-35-1,0 18 1,-1-1-1,-17 1 17,18 17-17,-1-17 1,-17 0 15,0-1-31,0 19 31,18-36-15,-18 35 0,0-18-1,0 19 1,0-19 15,0 1-15,0 0-1,0 17 1,0-17 15,0-1-31,0 1 16,0 17 15,0-17-15,0-1-1,0 1 1,-18 0 0,18-1-1,0 1 1,0 0 0,-17-1-1,-1 1 1,18-1-16,0 1 31,0 0-15,-35 17-1,17 0 1,1-35 15,-1 36-15,-35-1-1,18 0 1,0 0 0,-1-17-1,19-18-15,-19 35 16,-52 1 0,18-19-1,-19 1 1,36-18-1,1 18 1,16-18 0,-34 0-1,-18 0 17,17 0-17,18 0 1,-18 0-1,1 0 1,17 0 0,0 0-1,18-18 1,0 18 0,-1-18-1,-34 18 1,-1-17-1,36 17 1,-36-18 0,18 18-1,-35 0 17,53 0-32,-18 0 15,18 0 1,-18 0-1,0 0 1,-35-18 0,0 18-1,-18 0 1,53 0 0,0 0-1,0-17 1,-35 17-1,-18 0 1,-88 0 0,88 0-1,18 0 17,35-18-17,18 18 1,17-18-1</inkml:trace>
  <inkml:trace contextRef="#ctx0" brushRef="#br0" timeOffset="55596.37">15663 6967 0,'0'36'203,"0"-19"-187,-17 1-16,17 0 15,-18 17 1,0-18 0,1 1-1,17 0 1,-18-1 0,-17 19-1,35-19 1,-35 19-1,17-1 17,-17-18-17,-1 19 1,1-19 0,0-17-1,0 18 1,-1-18-1,-17 0 1,0 0 0,18 0-1,18 0-15,-54 0 16,18-35 0,0-1-1,0 1 1,18 18-1,17-1 17,1-35-1,-19 0-15,19-17-1,-1-19 1,0 36-1,18-17 1,0 35-16,0-36 16,18-17-1,35 53 1,-35 17 0,35 0-1,-18 18 16,35 0-15,-34 0 0,-19 0-1,1 0 1,0 0 0,-1 0 15</inkml:trace>
  <inkml:trace contextRef="#ctx0" brushRef="#br0" timeOffset="62719.24">14905 6632 0,'0'0'0,"53"-17"16,-36-1-16,19 0 15,52-17 1,-53 17-1,18 1 1,-18-1 0,-17 18-1,0 0 1,17-18 15,18 18-15,0 0-1,0 0 1,0 0 0,-1 0-1,-16 0 1,-19 0 0,1 0-1,0 0 1,17 18-1,-17 0 1,17-18 15,-35 17-15,18 1 0,-1 0 15,-17 17-16,18-17 1,-18-1 0,0 18-1,0 18 1,0-35 0,0 17-1,0 1 1,0 17-1,0-1 1,0-16 0,0-19-1,0 36 17,-18-35-17,1 17 1,-1 0-1,0 1 1,1-19 0,-36 36-1,35-17 1,0-36 0,1 17-16,-1 1 15,-17 35 1,0-36-1,17 1 1,-35 0 0,35-18 15,-17 17-15,17-17 15,-17 0-16,0 0 1,0 0-16,-1 0 16,1 0-1,17-17 1,-34-19 0,-1 1 15,17 0 0,19 17-15,-1 18-1,18-17 1,-18-1 15,1 0-15,-1 18-1,0-17 1,18-1 0,-17 18-1,-1-35 1,18 17 0,-17 0-1,17-17 1,0-35-1,0-1 1,0 18 0,0-17 15,35 34-15,-35 19-1,35-1 1,-17-17-1,35 17 1,-18 18 0,-17-18-1,17 1 1,18 17 0,-18-18-1,-17 18 1,-1 0-16,19-17 15,-19 17 1,19 0 0,-19 0 15,18 0-15,1 0-1,-19 0 1,19 0-1,-19 17 1,1-17 0,0 18-1,-1-1-15,1 1 32,17 17-17,-17 1 16,-18-19-15,17 1-16,-17 17 31,0-17-15,0 17 0,18 0-1,-18 1 1,0-1-1,0 0 1,0 1 0,-18 16-1,1-16 1,-36 34 0,35-52-1,-35 35 1,18-18-1,0-17 1,-36-1 0,1 1 15,17 0-15,0-1-16,0-17 15,0 0 1,0 18-1,18-18 1,-1 0 0,19 0-1,-1 0 1,1 0 0,-19-18-1,36 1 1,-35-1-1,17-17 17,-17-36-17,17 36 1,18-36 0,0-17-1,0 35 1,0 18-16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1-03-23T16:32:44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16051 11994 0,'-17'0'62,"17"-35"-46,17 0 0,54-71-1,-18 35 1,35-17-1,36 18 1,-54-1 0,36 18-1,-36 0-15,19 0 16,34 1 15,36-19-15,-53 18-1,17 0 1,18 0 0,-17 18-1,-1 0 1,18-1 0,18 1-1,-18 0 1,53-18-1,-53 0 1,-52 18 0,69-18-1,107-53 1,-124 53 15,-18 0-15,1-17-1,-18 34 1,88-52 0,-53 53-1,0-18 1,-88 18-16,53-1 16,-36 1-1,19 0 1,-37 0-1,19 35 1,0-53 0,52 0-1,-35 17 1,0 19 15,1-36-15,52 18-1,-35-1 1,-89 19-16,71-19 16,-52 19-1,17-1 1,-1 0 0,1-17-1,36 35 1,16-35-1,19 0 1,35-1 0,17-34-1,-70 70 17,70-35-17,-105 35 1,17-18-1,18 0 1,0 1 0,17-19-1,36 19 1,0-1 0,-18 0-1,-18 1 1,-17-1-1,-18 0 1,-35 1-16,18 17 16,-1-18-1,1 18 17,-18 0-17,-36 0 1,1 0-1,0 0 1,-1 0 31,19 18-16,-36-1-31,0 72 16,0-1-1,0 53 1,0-35 0,0 17-1,0-17 1,0-18 15,0 18-15,-18-18-1,0-35 1,1 53 0,-1-71-16,0 36 15,1-1 1,-19 19 0,-16-1-1,-19 0 1,18 18-1,-17-53 1,-36 53 0,35-18-1,-88 0 1,18 0 15,-35 18-15,-36-18-1,53-17 1,18-1 0,0-17-1,-17 18 1,-1 17 0,0-35-1,18 18 1,-35-1-1,34-17 1,-34 35 0,53-35-1,34-18 1,-52 18 0,0-17-1,-35-1 1,35 18-1,35-18 1,-18 18 0,1 0-1,-18-35 1,35 17 0,-35 0-1,0 0 1,-53 1-1,88-19 1,-18 1 0,54-18-1,-36 18 17,53-1-17,-35 1 1,-18-18-1,-17 0 1,17 0 0,18 17-1,-1 1 1,-69 0 0,52-18-1,0 0 1,-18 0-1,19 0 1,-19 0 0,1 0 15,-1 0-15,18 0-1,1 0 1,-19 0-1,1 0 1,-71-18 0,105 0-1,1 1 1,18-1 0,-19 1-1,1-19 1,18 19-1,17-1 1,17 18 0,1-18 31,0 1-47,35-1 15,-18 18-15,-17-18 16,17 1 15,1-36-15,-1 35-1,18-17 1,0-18 0,-18 0-1,18-17 1,0-1-1,0-17 1,0 53 0,18-71-1,0 35 1,-18 36 0,17 0-1,19-18 1,-36 35-1,17 0 1,1 1 15,0-1-15,-1 0 15,1 18-15,-1 0-16,54-17 15,-36 17 1,1-18 0,-1 18 15,0-17-15,-17 17 15,-1-18-16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1-03-23T16:32:19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16122 12806 0,'0'0'0,"0"-18"31,18 18-15,17-17-1,0 17 1,-17 0-16,17-18 15,-17 18 1,35 0 0,-18 0-1,0 0 1,18 0 0,0 0-1,18 0 1,-19 0-1,-16 0 1,70 0 15,-53 0-15,35 0 0,0 0-1,-18 18 1,-17-1-1,36-17 1,-19 0 0,1 18-1,17-1 1,18 1 0,0 17-1,52-17 1,-70 0-1,1-1 17,-19 1-17,36 0 1,-35-1 0,34 1-1,1 17 1,-18 0-1,36 1 1,-1-1 0,-17-17-1,35 35 1,-17-18 0,-36-18-1,18 19 1,0-1-1,17 0 1,1-17 15,-36 0-15,18 17 0,-36 0-1,36-17 1,18-1-1,17 19 1,-36-1 0,-16-17-1,34 17 1,-17 0 0,17 0-1,-17-17 1,0 17-1,18 1 17,-36-1-17,-18-35 1,54 53 0,-54-53-16,36 35 15,0 0 1,0 1-1,0-1 1,-18 0 0,-18 0-1,-34-35 1,-1 18 0,0 0-1,-17-1 1,0-17-1,52 71 17,1-18-17,17 17 1,-35-17 0,17 0-1,-17-17 1,0-1-1,35 18 1,1 0 0,-19 0-1,18-1 1,-17 19 0,52 0-1,-87-36 1,17 0-1,-1 18 17,19 0-1,-36 0-15,18 0-1,-35-18 1,-1-17-1,1 17 1,17 18 0,-17-35-16,0 17 15,17 0 1,0 18 0,-17-35-1,-18 17 1,0 0 15,17 0-15,1 18-1,-18-35 1,0 0 0,18 35-1,-18-36 1,0 19-1,0-1 1,0-18 0,0 19-1,-36-1 1,19 0 0,-36 18-1,35-35 1,-17 35-1,-18-36 17,35 19-17,-17-19 1,18 1 0,-1 0-1,-53 17 1,36-18-1,-18 1 1,-17 17 0,17 1-1,-18-19 1,1 1 0,-19 0-1,-16 17 1,-19 0 15,18-17-15,53-18-1,-17 0 1,-18 0 0,-1 0-1,1 0 1,0 0-1,-18 0 1,-35 0 0,35 0-1,0 0 1,-35-18 0,53 1-1,0 17 1,0-18 15,-18 0-15,0 1-1,-17-1 1,34 0 0,-34 1-1,35-19 1,-53 1-1,-89-35 1,89 17 0,-35-18-1,-1 1 1,36 17 0,-35-36-1,17 19 1,36 35 15,-18-36-15,-1 0-1,19 1 1,-1 17 0,1-18-1,17 19 1,18 16-1,17-17 1,-17 18 0,-18-18-1,1-17 1,-37-1 0,19 18-1,17 0 16,0 0-15,53 36 0,0-19-16,-35 1 15,0-18 1,0 18 0,0 17-1,35-35 1,-35 0-1,-36-17 1,18 17 0,0 0-1,1 0 1,34-17 0,1 34-1,52 19 1,-17-19-1,-1 19 1,1-19 0,-36-52-1,36 53 1,0 17 0,17 1-1,1-19 1,-1 1-1,0 0 1,18 17 0,-17 1-1,17-1 1,-18-35 0,0 18-1,1-18 1,17 18 15,-18 17-15,18-17-1,0-36 1,0 18 0,0 18-1,0 17 1,0-35-1,0 18 1,0 17 0,0-17-1,-17 0 1,17 17 0,0 1 15,0-1 0,0 0-15,0 1-1,0-1 1,0 0 0,0 1-1,0-1 1,0-17-1,0 17 1,0-17 0,17 35-1,1-53 1,-18 35 15,17 1-15,-17-1-1,0 0 1,18 1 0,0-1 46,-1 1-31,1 17 1,0 0-1,-1-18-15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1-03-23T18:19:05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16669 16175 0,'17'-18'125,"19"-17"-110,-19 17-15,54-70 16,-18-18-1,-18 0 1,18 1 0,-18 16 15,1 19-15,-19-1-1,1 18 1,-18 18-1,17 17 1,-17-17 0,18 18-16,0 34 140,-18 18-140,0 18 16,17-17 0,1 105-1,0 53 1,-18-88-1,0-53 1,0-18 0,17 18-1,-17-18 1,0-17 0,0-1-1,0 1 1,0 0-1,0-1 1,0 1 62,18 17-62</inkml:trace>
  <inkml:trace contextRef="#ctx0" brushRef="#br0" timeOffset="941.1">17022 15998 0,'35'0'172,"-18"0"-156,1 0-16,0 0 16,35-17-1,-36 17 16,1 0 16</inkml:trace>
  <inkml:trace contextRef="#ctx0" brushRef="#br0" timeOffset="2061.96">17533 15716 0,'18'0'31,"-1"-17"-15,1-1 0,-18 0-1,0 1 1,0-1-1,0 0 95,-18 18-79,-17 0 0,17 0-31,1 0 16,-19 18 0,1 17-1,18-17 1,-1 0-1,0-1 1,1 19 0,-1-1-1,0 0 1,1 0 0,17-17-1,0 17 1,0-17-16,0 17 31,0 0-15,0 1-1,0-1 1,0 18 0,17-18-1,19 0 1,34 36-1,1-53 1,-36-1 0,0-17-1,-17 0 17</inkml:trace>
  <inkml:trace contextRef="#ctx0" brushRef="#br0" timeOffset="2829.27">17833 15646 0,'0'17'110,"0"19"-95,0-1-15,-18 18 16,18 17-16,-17 19 31,17-37-31,0 37 16,-18-1-1,0-35 1,18-36 0,0 1 15,0 0-16,-17-1 1,17 1 0,0 0-1</inkml:trace>
  <inkml:trace contextRef="#ctx0" brushRef="#br0" timeOffset="4158.49">18186 15875 0,'0'35'63,"-18"-17"-63,0 0 15,-17 17 1,-18 0 0,18-17-1,-18-1-15,35 1 32,1-18-1,-1 18 172,0-18-187,1 0-1,-1 0 1,1 0 156,-1 17-157,18 1 17,18 0-17,-1 17 1,18 0-16,1 0 15,34 71 1,-34-70 0,-19 16-16,1-34 15,0 0 1,-1-1 31</inkml:trace>
  <inkml:trace contextRef="#ctx0" brushRef="#br0" timeOffset="5086.29">18856 15487 0,'0'0'0,"-35"0"32,17 18-32,-17 17 15,-36 0 1,54 0-16,-89 36 16,18 35 15,17 0-16,0 35 1,19-18 0,16 36-1,1 53 1,-18 35 0,53 17-1,0-52 1,53 35-1,123 176 1,-35-211 0,-17-71-1,-71-88 1,-18-36 0,0-34 62</inkml:trace>
  <inkml:trace contextRef="#ctx0" brushRef="#br0" timeOffset="7726.71">19015 16510 0,'-18'0'15,"-17"0"-15,17 0 32,-17 0-17,35 18 48,0-1-48,0 19-15,18-1 16,52 106 0,1-35-1,-36-53 1,-17-36-1,-1 19 1,-17-1 15,0 0 1,-17-35-17,-1 18 1,18-1 15,-18-17-15,-17 0 15,17-17-15,-17-1-1,17 18 1,-17 0-1,18-17 1,-19-1 0,19 0-1</inkml:trace>
  <inkml:trace contextRef="#ctx0" brushRef="#br0" timeOffset="8778.04">19191 16880 0,'35'0'47,"-17"0"-16,0 0-15,-1 0-1,1 0-15,0-17 32,17-1-17,-35 0-15,18-17 16,-18 0-1,0 17 1,0-17 0,0 17-1,0 1 1,-18-1 0,-17 0-1,17 1 1,0 17-1,-17 0 1,-18 0 15,35 0-15,-17 17 0,18 1-1,17 35 1,-18 0-1,18-35 1,0 17 0,0 0-1,0 18 1,18 18 0,87 52-1,19-17 1,-18-71-1,-36-35 1,-52 0 0,17 0 15,-17 0-15,-1 0-1,19 0-15</inkml:trace>
  <inkml:trace contextRef="#ctx0" brushRef="#br0" timeOffset="9909.11">19667 16757 0,'-17'0'31,"-1"0"-15,0 0-1,-17 35 1,18-35-1,-1 35 1,18-17 0,0 0-1,0-1 1,0 1 31,18 0-32,-1-18 1,36 0 0,-35 0 15,17 0-15,-17-18-1,-18 36 141,0 35-156,-18 17 16,18-35-16,-35 107 31,17 16-15,-17 1 0,35-71-1,-18-17 1,18-36-1,0-17 1</inkml:trace>
  <inkml:trace contextRef="#ctx0" brushRef="#br0" timeOffset="10565.93">19826 16916 0,'18'0'47,"-1"0"-47,1 0 15,70 0 1,-35 17 0,0 1-1,-35-18 1,17 18-1,-17-18 1</inkml:trace>
  <inkml:trace contextRef="#ctx0" brushRef="#br0" timeOffset="11414.04">19879 17057 0,'0'17'93,"0"19"-77,18-36-16,17 0 16,-17 0-1,34 17-15,1 1 16,0 0 0,71 17-1,-54 0 1,-34-35-1,-19 0 17</inkml:trace>
  <inkml:trace contextRef="#ctx0" brushRef="#br0" timeOffset="12318.78">20443 16933 0,'18'-35'16,"-18"17"31,18 1-32,-1-1 1,1 0-1,-18 1 32,18 17 110,-18 35-157,0 18 15,17 18 1,1 34-1,0 1 1,35 18 0,-18-1-1,-18-70 1,1-35 0,0 17-1,-1-35 157</inkml:trace>
  <inkml:trace contextRef="#ctx0" brushRef="#br0" timeOffset="13245.59">20761 16969 0,'0'-18'78,"-18"36"-62,-17 17-16,17-17 16,18-1-16,-52 54 15,16-1 1,-17 1 15,-17 35-15,34-36-1,-34 18 1,52-70-16,1 17 16,-1-17-1,0 0 1,1-1-1,17 1 32,-18-18-15</inkml:trace>
  <inkml:trace contextRef="#ctx0" brushRef="#br0" timeOffset="13882.06">20920 17674 0,'17'0'31,"1"18"-31,-18-1 16,0 1-1,0 17 1,0 1-1,-88 17 1,17-36 0,-70 1-1,18 17 1,87-35 0</inkml:trace>
  <inkml:trace contextRef="#ctx0" brushRef="#br0" timeOffset="17807.05">21625 17621 0,'0'-35'188,"0"0"-173,0-1 1,0-17-1,0 18 1,0-18 0,0 18-1,0 17-15,0 1 16,0-19 0,0 1-1,18 18 1,-18-1-1,0 0 1,18 18 0,-18-35-1,17 35 1,-17-35 15,0 17-15,18-35-1,-1 18 1,-17 0 0,18-18-1,-18 35 1,18 18 0,-18-18-1,17 1 1,1 52 156,-18 36-157,0-18 1,0-18-16,0 0 16,0 53-1,35 36 1,-35-71-1,18 0 1,-18-1 0,18-16-1,-18-19 48,0 1 46,0 0-78,0-1 32,17 1-63,-17 0 78,0-1-15,0 1 108</inkml:trace>
  <inkml:trace contextRef="#ctx0" brushRef="#br0" timeOffset="18614.14">21713 17498 0,'18'0'172,"0"-18"-156,-1 18-1,1 0 1,0 0 15,-18-18 1</inkml:trace>
  <inkml:trace contextRef="#ctx0" brushRef="#br0" timeOffset="19935.03">22190 17039 0,'0'-17'78,"-18"17"-62,0 0-1,1 0 1,-18 0 0,17 17-1,0 1 1,-17-1 0,17 1-1,1 0 1,-1 17-1,0-17 1,1 17 0,-1 18 15,18-36-15,0 19-1,0 17 1,0-18-1,0 0 1,0-17 0,0-1-1,0 1 1,18 0 0,35-18-1,0 17 1,-36 1-1,1-18 1,0 0 109</inkml:trace>
  <inkml:trace contextRef="#ctx0" brushRef="#br0" timeOffset="20717.88">22384 16916 0,'0'35'63,"0"0"-63,0 18 15,0 53 1,-18 35 0,0-35-1,1-53 1,17 0 0,0-18-1,0 0 1,0-17-1,0 0 1,0-1 0,-18 19 15,18-1-15,0-18-16</inkml:trace>
  <inkml:trace contextRef="#ctx0" brushRef="#br0" timeOffset="22253.6">22613 17022 0,'18'0'79,"-18"35"-64,0-18-15,0 19 16,-36 17-16,1 0 15,-18-1 1,18 19 15,-18-36-15,18 1 0,17-1-1,0-18 1,1-17-1,-1 18 1,18 0 172,35-1-188,-17-17 15,53 18 1,-54 17-1,19-35 1,-19 18 0,1 0 31,-1-1 46,1 1-61,0-18-17,-1 18 1,1-18 15,0 17-15,-1 1 15</inkml:trace>
  <inkml:trace contextRef="#ctx0" brushRef="#br0" timeOffset="22949.6">22737 17268 0,'17'-17'47,"18"17"0,1 0-31,-19 0-16,19 0 15,34 0 1,18 0 0,-52 17-16,17-17 15</inkml:trace>
  <inkml:trace contextRef="#ctx0" brushRef="#br0" timeOffset="24077.42">22754 17480 0,'53'0'125,"-18"0"-110,1 0 1,17 0 0,17 0-1,-52 0 1,-1 0 0,1 0 30,0 0 79,-1 0-109,1 0-16</inkml:trace>
  <inkml:trace contextRef="#ctx0" brushRef="#br0" timeOffset="24877.57">23354 17145 0,'18'0'140,"-18"18"-140,0 35 16,17-1 0,1-34-1,17 53 1,-17-54-1,-1 54 1,1-54 0,0 1 77</inkml:trace>
  <inkml:trace contextRef="#ctx0" brushRef="#br0" timeOffset="25637.84">23654 16986 0,'0'36'78,"0"-19"-63,-18 36-15,18-18 16,0 18 0,0-17-16,-18 105 15,-17-18 1,-18 18 0,18 0-1,-18 0 1,18 1-1,-36-1 1,1 0 0,34-35-1,19-53 1,-19-18 0,36-18 30,0 1-30</inkml:trace>
  <inkml:trace contextRef="#ctx0" brushRef="#br0" timeOffset="26622.48">23865 16245 0,'36'0'78,"-1"18"-78,0 17 16,53 89-1,-17-18 1,17 35 0,0 35-1,1 1 17,-54-89-17,-18 35 1,-17-35-16,18-17 15,17 141 1,-35-142-16,0 124 16,0-35-1,0 17 1,-70-35 0,17 1-1,18-37 1,-18-34-1,-18-1 1,36-52 0,0 0-1,17-18 1,0 0 15,1 0-15,-1 0 78</inkml:trace>
  <inkml:trace contextRef="#ctx0" brushRef="#br0" timeOffset="107532.98">18292 11800 0,'-18'0'47,"0"0"0,-17 0-16,17 0-15,-17 18 0,17-18-1,-17 18 1,0-18-1,-18 0 1,35 0-16,-17 17 16,-53 1-1,17 0 1,18-18 0,-17 17 15,-1-17-16,18 0 1,-17 0 0,17 0-1,-35 0 1,35 0 0,17 18-1,1-18-15,-18 18 16,-17-1-1,-1-17 1,18 0 0,0 0-1,0 0 1,18 0 0,-18 0-1,18 0 16,0 0-15,35-17 0,-18-1-1,0 0 1,18-35 0,0-35-1,0-18 1,-17 18-1,17-18 1,0 18 0,0 18-1,0-1 1,17 18 0,19-18-1,17-17 16,35 0-15,-18 18 0,1 17-1,17-18 1,18 1 0,0 34-1,17-34 1,18 17-1,0-18 1,1 18 0,52-35-1,123-35 1,-123 52 0,18-35 15,-18 36-16,-18-19 1,18 19 0,18-18-1,-53 17 1,-1 36 0,1-18-1,-35 18 1,140-53-1,-52 70 1,-53-17 0,-18 17-1,-35 0 1,-1 1 15,-16 17-15,-1-18-1,0 18 1,-17 0 0,17 0-1,-35 0-15,35 0 16,18 0 0,-36 0-1,1 0 1,-18 0-1,35 0 1,-18 0 0,-17 0-1,-17 0 1,17 0 0,-18 0 15,18 35-16,-18-35 1,0 18 0,18 0-1,-18 17 1,1-35 0,-19 35-1,19-17 1,-19-18 15,-17 35-15,0-17-1,18 17 1,0 18 0,-1 17 15,-17-34-16,0 17 1,0 17 0,0 1-1,0-18 1,0-18 0,0 36-1,-17-1 1,-19-17-1,1 18 1,-36-1 0,71-52-16,-70 35 15,35-18 1,-36 0 15,-17 0-15,17 1-1,-52 17 1,-18-18 0,-18 18-1,-53 17 1,71-17 0,0 18-1,-53-1 1,106-34-1,-18-1 1,0 0 0,-17 1-1,35-1 1,-18-35 15,0 35-15,18 0-1,0 1 1,-1-1 0,1 18-1,35-53-15,-70 53 16,52-36 0,-52 19-1,17-1 1,35-17-1,-17 17 1,0 0 0,-18-17-1,0 17 1,0 0 15,1-17-15,-19 17-1,-35-17 1,-17-18 0,35 18-1,35-18 1,53 17 0,36-17-1,-19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AA0ABBF-AC47-41DE-A95D-6184A976DE38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4859117-A06A-4DD6-900B-66B64C869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</a:t>
            </a:r>
            <a:r>
              <a:rPr lang="en-US" baseline="0" dirty="0"/>
              <a:t> this chapter, we will see TCP and UDP, two primary transport layer protocols, as well as socket programming.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 Repeat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ARQ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an error control method for data transmission that makes use of error-detection codes, acknowledgment and/or negative acknowledgment messages, and timeouts to achieve reliable data transmission.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An Acknowledgement (ACK) or Negative Acknowledgement (NACK) is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short message sent by the receiver to the transmitter to indicate whether it has correctly or incorrectly received a data packet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respectively.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If Host 2 found it does not have enough resources, such as CPU, Memory, or some other limits, it will reject the request from Host 1. If Host 2 accepts the CR, it will acknowledge Host 1 with </a:t>
            </a:r>
            <a:r>
              <a:rPr lang="en-US" baseline="0" dirty="0" err="1"/>
              <a:t>seq</a:t>
            </a:r>
            <a:r>
              <a:rPr lang="en-US" baseline="0" dirty="0"/>
              <a:t> =y, and ACK = x. This indicates that it accepts the sequence number x used by Host 1, and also tells Host 1 that Host 2 will use y as initial sequence number.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33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As soon as Host 1 receives the Acknowledgement response from Host 2, it acknowledges Host 2, and the connection is established successfully. Host 1 can either acknowledge Host 2 only, or carry some data in the last ACK, just as shown in this diagram.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45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7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0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transport service, we will look at the services provided to the upper layer, Berkeley Sockets, and its programming example.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6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some primitives can</a:t>
            </a:r>
            <a:r>
              <a:rPr lang="en-US" baseline="0" dirty="0"/>
              <a:t> be called by applications in the app layer to transport data using TCP services. In a client side, the primitives Connect, Send, Receive, and Disconnect can be called. But in a server side, the available primitives are Listen, Receive, Send, and Disconnect. [</a:t>
            </a:r>
            <a:r>
              <a:rPr lang="en-US" b="0" baseline="0" dirty="0"/>
              <a:t>Explain each primitive using the table</a:t>
            </a:r>
            <a:r>
              <a:rPr lang="en-US" baseline="0" dirty="0"/>
              <a:t>]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4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6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discuss the elements</a:t>
            </a:r>
            <a:r>
              <a:rPr lang="en-US" baseline="0" dirty="0"/>
              <a:t> in Transport protocols. We will look at how to address a node, how to set up/release a connection, how to detect error and control flow, and how to share one NIC interface by multiple processes.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97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Transport Services Access Point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end-point of data communication between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Transport layer (layer 4) and the Application layer (layer 5).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TSAPs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ports for TCP/UDP. It also means that</a:t>
            </a:r>
          </a:p>
          <a:p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running application process is addressed by a port number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</a:p>
          <a:p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host in network communication is addressed by IP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[Explain the communication between Host 1 and Host 2 using the diagram in the slide]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78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Transport Services Access Point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an end-point for communication between the Transport layer (layer 4) and the Application layer (layer 5). TSAPs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ports for TCP/UDP, it also means each running application process is addressed by a port number, and each host/node in network communication is addressed by IP. [Explain the communication between Host 1 and Host 2 using the diagram in the slide]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32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51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114800" cy="486727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C1A63-B5C3-46ED-8DB5-40D0E3C3620A}"/>
              </a:ext>
            </a:extLst>
          </p:cNvPr>
          <p:cNvSpPr/>
          <p:nvPr userDrawn="1"/>
        </p:nvSpPr>
        <p:spPr>
          <a:xfrm>
            <a:off x="8358981" y="6032260"/>
            <a:ext cx="466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75E3A62E-607D-4C70-8AA8-4E7424A8B6C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1239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57200" y="2266950"/>
            <a:ext cx="4114800" cy="374332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8E5043-B2B3-4410-9BB5-030AB163A1B8}"/>
              </a:ext>
            </a:extLst>
          </p:cNvPr>
          <p:cNvSpPr/>
          <p:nvPr userDrawn="1"/>
        </p:nvSpPr>
        <p:spPr>
          <a:xfrm>
            <a:off x="8358981" y="6032260"/>
            <a:ext cx="466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75E3A62E-607D-4C70-8AA8-4E7424A8B6C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399" y="1463951"/>
            <a:ext cx="7315201" cy="40195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79AE9F-6755-4E25-906F-91FFEDC2489E}"/>
              </a:ext>
            </a:extLst>
          </p:cNvPr>
          <p:cNvSpPr/>
          <p:nvPr userDrawn="1"/>
        </p:nvSpPr>
        <p:spPr>
          <a:xfrm>
            <a:off x="8358981" y="6032260"/>
            <a:ext cx="466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75E3A62E-607D-4C70-8AA8-4E7424A8B6C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1256" y="1382113"/>
            <a:ext cx="7790214" cy="4600081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1B252-EB46-4566-883F-CC7A733326D6}"/>
              </a:ext>
            </a:extLst>
          </p:cNvPr>
          <p:cNvSpPr/>
          <p:nvPr userDrawn="1"/>
        </p:nvSpPr>
        <p:spPr>
          <a:xfrm>
            <a:off x="8358981" y="6032260"/>
            <a:ext cx="466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75E3A62E-607D-4C70-8AA8-4E7424A8B6C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727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558FDE-23CA-480C-928D-493EA03BEE05}"/>
              </a:ext>
            </a:extLst>
          </p:cNvPr>
          <p:cNvSpPr/>
          <p:nvPr userDrawn="1"/>
        </p:nvSpPr>
        <p:spPr>
          <a:xfrm>
            <a:off x="8358981" y="6032260"/>
            <a:ext cx="466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75E3A62E-607D-4C70-8AA8-4E7424A8B6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8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4898" y="1372014"/>
            <a:ext cx="7315201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800" i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78" r:id="rId3"/>
    <p:sldLayoutId id="2147483679" r:id="rId4"/>
    <p:sldLayoutId id="2147483682" r:id="rId5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ts val="1800"/>
        </a:spcBef>
        <a:spcAft>
          <a:spcPct val="0"/>
        </a:spcAft>
        <a:buClr>
          <a:srgbClr val="0000FF"/>
        </a:buClr>
        <a:buFont typeface="Arial" pitchFamily="34" charset="0"/>
        <a:buNone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457200" algn="l" rtl="0" eaLnBrk="0" fontAlgn="base" hangingPunct="0">
        <a:spcBef>
          <a:spcPts val="600"/>
        </a:spcBef>
        <a:spcAft>
          <a:spcPct val="0"/>
        </a:spcAft>
        <a:buClr>
          <a:srgbClr val="0000FF"/>
        </a:buClr>
        <a:buFont typeface="Arial" pitchFamily="34" charset="0"/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001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−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0287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»"/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emf"/><Relationship Id="rId4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12.emf"/><Relationship Id="rId4" Type="http://schemas.openxmlformats.org/officeDocument/2006/relationships/customXml" Target="../ink/ink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10.emf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676275"/>
            <a:ext cx="9144000" cy="1143000"/>
          </a:xfrm>
        </p:spPr>
        <p:txBody>
          <a:bodyPr/>
          <a:lstStyle/>
          <a:p>
            <a:r>
              <a:rPr lang="en-US" b="1" dirty="0"/>
              <a:t>Transport Layer – Part I</a:t>
            </a:r>
            <a:br>
              <a:rPr lang="en-US" b="1" dirty="0"/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Chapter 3</a:t>
            </a:r>
            <a:endParaRPr lang="en-US" b="1" dirty="0"/>
          </a:p>
        </p:txBody>
      </p:sp>
      <p:sp>
        <p:nvSpPr>
          <p:cNvPr id="4099" name="Subtitle 2"/>
          <p:cNvSpPr>
            <a:spLocks noGrp="1"/>
          </p:cNvSpPr>
          <p:nvPr>
            <p:ph idx="1"/>
          </p:nvPr>
        </p:nvSpPr>
        <p:spPr>
          <a:xfrm>
            <a:off x="511628" y="2352719"/>
            <a:ext cx="8120743" cy="396240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b="1" dirty="0"/>
              <a:t>Part I</a:t>
            </a:r>
          </a:p>
          <a:p>
            <a:pPr lvl="1"/>
            <a:r>
              <a:rPr lang="en-US" sz="2800" b="1" dirty="0"/>
              <a:t>1. Transport Service</a:t>
            </a:r>
          </a:p>
          <a:p>
            <a:pPr lvl="1"/>
            <a:r>
              <a:rPr lang="en-US" sz="2800" b="1" dirty="0"/>
              <a:t>2. Elements of Transport Protocols</a:t>
            </a:r>
          </a:p>
          <a:p>
            <a:pPr lvl="3"/>
            <a:endParaRPr lang="en-US" sz="2200" dirty="0"/>
          </a:p>
          <a:p>
            <a:pPr marL="0" lvl="1" indent="0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</a:t>
            </a:r>
          </a:p>
          <a:p>
            <a:pPr lvl="1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Internet Protocols – UDP </a:t>
            </a:r>
          </a:p>
          <a:p>
            <a:pPr lvl="1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Internet Protocols – TCP </a:t>
            </a:r>
          </a:p>
          <a:p>
            <a:pPr lvl="1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Establishment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19743" y="1143000"/>
            <a:ext cx="8828314" cy="5529943"/>
          </a:xfrm>
        </p:spPr>
        <p:txBody>
          <a:bodyPr/>
          <a:lstStyle/>
          <a:p>
            <a:pPr lvl="1"/>
            <a:r>
              <a:rPr lang="en-US" sz="3200" dirty="0"/>
              <a:t>To establish a connection, </a:t>
            </a:r>
            <a:r>
              <a:rPr lang="en-US" sz="3200" kern="1200" dirty="0"/>
              <a:t>it would seem sufficient for a client to send a CONNECTION REQUEST to the server and wait for acceptance</a:t>
            </a:r>
          </a:p>
          <a:p>
            <a:pPr lvl="1"/>
            <a:r>
              <a:rPr lang="en-US" sz="3200" kern="1200" dirty="0"/>
              <a:t>The problem occurs when the network may lose, delay, corrupt, and duplicate packets</a:t>
            </a:r>
          </a:p>
          <a:p>
            <a:pPr lvl="1"/>
            <a:r>
              <a:rPr lang="en-US" sz="3200" kern="1200" dirty="0"/>
              <a:t>This behavior causes serious complications</a:t>
            </a:r>
          </a:p>
          <a:p>
            <a:pPr lvl="1"/>
            <a:r>
              <a:rPr lang="en-US" sz="3200" b="1" dirty="0"/>
              <a:t>The key problem is to ensure reliability even though packets may be lost, corrupted, delayed, or duplicated</a:t>
            </a:r>
          </a:p>
        </p:txBody>
      </p:sp>
    </p:spTree>
    <p:extLst>
      <p:ext uri="{BB962C8B-B14F-4D97-AF65-F5344CB8AC3E}">
        <p14:creationId xmlns:p14="http://schemas.microsoft.com/office/powerpoint/2010/main" val="345671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ensure TCP reliability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8857" y="1143000"/>
            <a:ext cx="8937172" cy="5562600"/>
          </a:xfrm>
        </p:spPr>
        <p:txBody>
          <a:bodyPr/>
          <a:lstStyle/>
          <a:p>
            <a:pPr marL="0" lvl="1" indent="0">
              <a:buNone/>
            </a:pPr>
            <a:r>
              <a:rPr lang="en-US" sz="3200" b="1" dirty="0"/>
              <a:t>The TCP 3-way handshake </a:t>
            </a:r>
            <a:r>
              <a:rPr lang="en-US" sz="3200" dirty="0"/>
              <a:t>is used for establishing a connection</a:t>
            </a:r>
          </a:p>
          <a:p>
            <a:pPr lvl="1"/>
            <a:r>
              <a:rPr lang="en-US" sz="3200" dirty="0"/>
              <a:t>Uses ARQ (</a:t>
            </a:r>
            <a:r>
              <a:rPr lang="en-US" sz="3200" kern="1200" dirty="0"/>
              <a:t>Automatic Repeat </a:t>
            </a:r>
            <a:r>
              <a:rPr lang="en-US" sz="3200" kern="1200" dirty="0" err="1"/>
              <a:t>reQuest</a:t>
            </a:r>
            <a:r>
              <a:rPr lang="en-US" sz="3200" dirty="0"/>
              <a:t>) and checksums to handle packet loss/corruption</a:t>
            </a:r>
          </a:p>
          <a:p>
            <a:pPr lvl="1"/>
            <a:r>
              <a:rPr lang="en-US" sz="3200" kern="1200" dirty="0"/>
              <a:t>ARQ is an error control method used to achieve reliable data transmission by using error-detection codes, ack or negative-ack messages, and timeouts</a:t>
            </a:r>
            <a:endParaRPr lang="en-US" sz="3200" dirty="0"/>
          </a:p>
          <a:p>
            <a:pPr lvl="1"/>
            <a:r>
              <a:rPr lang="en-US" sz="3200" dirty="0"/>
              <a:t>Old or duplicated packets can be identified by packet </a:t>
            </a:r>
            <a:r>
              <a:rPr lang="en-US" sz="3200" b="1" i="1" dirty="0"/>
              <a:t>sequence numbers</a:t>
            </a:r>
          </a:p>
          <a:p>
            <a:pPr lvl="1"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9D73E2C0-3256-4929-8705-E6E97FA4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5C1F39-8D1A-44BE-986B-1A936AC61E72}" type="slidenum">
              <a:rPr lang="en-US" altLang="en-US" sz="2400" smtClean="0"/>
              <a:pPr/>
              <a:t>12</a:t>
            </a:fld>
            <a:endParaRPr lang="en-US" altLang="en-US" sz="2400" dirty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631DDCA-3D1C-451A-9522-AF8FEE7AD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49086"/>
          </a:xfrm>
        </p:spPr>
        <p:txBody>
          <a:bodyPr/>
          <a:lstStyle/>
          <a:p>
            <a:pPr eaLnBrk="1" hangingPunct="1"/>
            <a:r>
              <a:rPr lang="en-US" altLang="en-US" dirty="0"/>
              <a:t>Sequence and Acknowledgement numbers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9A20E321-FC98-4F9E-B3CF-86E3F6819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968829"/>
            <a:ext cx="8961474" cy="5665887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3000" dirty="0"/>
              <a:t>TCP is a </a:t>
            </a:r>
            <a:r>
              <a:rPr lang="en-US" altLang="en-US" sz="3000" b="1" dirty="0"/>
              <a:t>byte-oriented protocol</a:t>
            </a:r>
          </a:p>
          <a:p>
            <a:pPr marL="800100" lvl="1" indent="-342900">
              <a:spcBef>
                <a:spcPts val="0"/>
              </a:spcBef>
            </a:pPr>
            <a:r>
              <a:rPr lang="en-US" altLang="en-US" sz="3000" dirty="0"/>
              <a:t>the sender writes bytes into a TCP connection and the receiver reads bytes out of the TCP connection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3000" b="1" dirty="0"/>
              <a:t>A sequence number </a:t>
            </a:r>
            <a:r>
              <a:rPr lang="en-US" altLang="en-US" sz="3000" dirty="0"/>
              <a:t>identifies a TCP segment’s place (byte #) in the sequence of the byte stream</a:t>
            </a:r>
          </a:p>
          <a:p>
            <a:pPr marL="800100" lvl="1" indent="-342900">
              <a:spcBef>
                <a:spcPts val="0"/>
              </a:spcBef>
            </a:pPr>
            <a:r>
              <a:rPr lang="en-US" altLang="en-US" sz="3000" dirty="0"/>
              <a:t>used to keep track of how many bytes of data the sender has transmitted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3000" b="1" dirty="0"/>
              <a:t>An acknowledgement number </a:t>
            </a:r>
            <a:r>
              <a:rPr lang="en-US" altLang="en-US" sz="3000" dirty="0"/>
              <a:t>is used by the receiver to inform the sender that the data up to which byte (byte #) has been successfully received</a:t>
            </a:r>
          </a:p>
        </p:txBody>
      </p:sp>
    </p:spTree>
    <p:extLst>
      <p:ext uri="{BB962C8B-B14F-4D97-AF65-F5344CB8AC3E}">
        <p14:creationId xmlns:p14="http://schemas.microsoft.com/office/powerpoint/2010/main" val="3514600760"/>
      </p:ext>
    </p:extLst>
  </p:cSld>
  <p:clrMapOvr>
    <a:masterClrMapping/>
  </p:clrMapOvr>
  <p:transition advTm="14183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9D73E2C0-3256-4929-8705-E6E97FA4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5C1F39-8D1A-44BE-986B-1A936AC61E72}" type="slidenum">
              <a:rPr lang="en-US" altLang="en-US" sz="2400" smtClean="0"/>
              <a:pPr/>
              <a:t>13</a:t>
            </a:fld>
            <a:endParaRPr lang="en-US" altLang="en-US" sz="2400" dirty="0"/>
          </a:p>
        </p:txBody>
      </p:sp>
      <p:pic>
        <p:nvPicPr>
          <p:cNvPr id="1026" name="Picture 2" descr="TCP Sequence and Acknowledgement Numbers Explained – MadPackets">
            <a:extLst>
              <a:ext uri="{FF2B5EF4-FFF2-40B4-BE49-F238E27FC236}">
                <a16:creationId xmlns:a16="http://schemas.microsoft.com/office/drawing/2014/main" id="{20325CDD-0931-4310-97C6-065DE6106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3" y="0"/>
            <a:ext cx="4879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338307"/>
      </p:ext>
    </p:extLst>
  </p:cSld>
  <p:clrMapOvr>
    <a:masterClrMapping/>
  </p:clrMapOvr>
  <p:transition advTm="14183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40526"/>
          </a:xfrm>
        </p:spPr>
        <p:txBody>
          <a:bodyPr/>
          <a:lstStyle/>
          <a:p>
            <a:r>
              <a:rPr lang="en-US" dirty="0"/>
              <a:t>TCP Three-way Handshake (1)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56753" y="1637121"/>
            <a:ext cx="5094516" cy="5116376"/>
          </a:xfrm>
        </p:spPr>
        <p:txBody>
          <a:bodyPr/>
          <a:lstStyle/>
          <a:p>
            <a:r>
              <a:rPr lang="en-US" sz="2800" b="1" u="sng" dirty="0"/>
              <a:t>Step 1</a:t>
            </a:r>
            <a:endParaRPr lang="en-US" sz="2800" dirty="0"/>
          </a:p>
          <a:p>
            <a:r>
              <a:rPr lang="en-US" sz="2800" dirty="0"/>
              <a:t>Host 1 sends a CR segment (</a:t>
            </a:r>
            <a:r>
              <a:rPr lang="en-US" sz="2800" b="1" dirty="0"/>
              <a:t>SYN</a:t>
            </a:r>
            <a:r>
              <a:rPr lang="en-US" sz="2800" dirty="0"/>
              <a:t>) containing its initial sequence number </a:t>
            </a:r>
            <a:r>
              <a:rPr lang="en-US" sz="2800" b="1" dirty="0"/>
              <a:t>x</a:t>
            </a:r>
            <a:r>
              <a:rPr lang="en-US" sz="2800" dirty="0"/>
              <a:t> to Host 2</a:t>
            </a:r>
          </a:p>
          <a:p>
            <a:endParaRPr lang="en-US" sz="2800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945" y="1839594"/>
            <a:ext cx="3995055" cy="377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2956C3-EFAC-408E-BFCC-B6147DB74A15}"/>
              </a:ext>
            </a:extLst>
          </p:cNvPr>
          <p:cNvSpPr txBox="1"/>
          <p:nvPr/>
        </p:nvSpPr>
        <p:spPr>
          <a:xfrm>
            <a:off x="6381206" y="1490169"/>
            <a:ext cx="1632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CR: Connection Request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40526"/>
          </a:xfrm>
        </p:spPr>
        <p:txBody>
          <a:bodyPr/>
          <a:lstStyle/>
          <a:p>
            <a:r>
              <a:rPr lang="en-US" dirty="0"/>
              <a:t>TCP Three-way Handshake (2)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1918" y="977165"/>
            <a:ext cx="5617521" cy="577295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b="1" u="sng" dirty="0"/>
              <a:t>Step 2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When Host 2 receives the CR, it checks its own resources to decide whether it will accept or reject the request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If accept (</a:t>
            </a:r>
            <a:r>
              <a:rPr lang="en-US" sz="2600" b="1" dirty="0"/>
              <a:t>SYN/ACK</a:t>
            </a:r>
            <a:r>
              <a:rPr lang="en-US" sz="2600" dirty="0"/>
              <a:t>), Host 2 replies with an </a:t>
            </a:r>
            <a:r>
              <a:rPr lang="en-US" sz="2600" b="1" dirty="0"/>
              <a:t>ACK</a:t>
            </a:r>
            <a:r>
              <a:rPr lang="en-US" sz="2600" dirty="0"/>
              <a:t> segment of (seq = </a:t>
            </a:r>
            <a:r>
              <a:rPr lang="en-US" sz="2600" b="1" dirty="0"/>
              <a:t>y</a:t>
            </a:r>
            <a:r>
              <a:rPr lang="en-US" sz="2600" dirty="0"/>
              <a:t>, ACK = </a:t>
            </a:r>
            <a:r>
              <a:rPr lang="en-US" sz="2600" b="1" dirty="0"/>
              <a:t>x</a:t>
            </a:r>
            <a:r>
              <a:rPr lang="en-US" sz="2600" dirty="0"/>
              <a:t>)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Announcing its own initial sequence number </a:t>
            </a:r>
            <a:r>
              <a:rPr lang="en-US" sz="2600" b="1" i="1" dirty="0"/>
              <a:t>y</a:t>
            </a:r>
            <a:endParaRPr lang="en-US" sz="2600" b="1" dirty="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Indicating up to byte </a:t>
            </a:r>
            <a:r>
              <a:rPr lang="en-US" sz="2600" b="1" dirty="0"/>
              <a:t>x</a:t>
            </a:r>
            <a:r>
              <a:rPr lang="en-US" sz="2600" dirty="0"/>
              <a:t> successfully received</a:t>
            </a:r>
          </a:p>
          <a:p>
            <a:r>
              <a:rPr lang="en-US" sz="2600" dirty="0"/>
              <a:t>Otherwise, an </a:t>
            </a:r>
            <a:r>
              <a:rPr lang="en-US" sz="2600" b="1" dirty="0"/>
              <a:t>RST</a:t>
            </a:r>
            <a:r>
              <a:rPr lang="en-US" sz="2600" dirty="0"/>
              <a:t> is sent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302" y="1839595"/>
            <a:ext cx="3820617" cy="361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2956C3-EFAC-408E-BFCC-B6147DB74A15}"/>
              </a:ext>
            </a:extLst>
          </p:cNvPr>
          <p:cNvSpPr txBox="1"/>
          <p:nvPr/>
        </p:nvSpPr>
        <p:spPr>
          <a:xfrm>
            <a:off x="6381206" y="1637121"/>
            <a:ext cx="1632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Connection Request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B6003C-81BF-4D68-BD5F-20565A435293}"/>
                  </a:ext>
                </a:extLst>
              </p14:cNvPr>
              <p14:cNvContentPartPr/>
              <p14:nvPr/>
            </p14:nvContentPartPr>
            <p14:xfrm>
              <a:off x="5689440" y="3301920"/>
              <a:ext cx="2934360" cy="1327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B6003C-81BF-4D68-BD5F-20565A4352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0080" y="3292560"/>
                <a:ext cx="2953080" cy="13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3351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Three-way Handshake (3)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1120" y="1143000"/>
            <a:ext cx="4871955" cy="561049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b="1" u="sng" dirty="0"/>
              <a:t>Step 3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Assuming Host 1 receives an ACK response from Host 2, it acknowledges host 2’s choice of the initial sequence number </a:t>
            </a:r>
            <a:r>
              <a:rPr lang="en-US" sz="2600" b="1" dirty="0"/>
              <a:t>y</a:t>
            </a:r>
            <a:r>
              <a:rPr lang="en-US" sz="2600" dirty="0"/>
              <a:t> in the first data segment that to be sent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The connection is then established successfully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Host 1 can </a:t>
            </a:r>
            <a:r>
              <a:rPr lang="en-US" sz="2600" b="1" dirty="0"/>
              <a:t>either</a:t>
            </a:r>
            <a:r>
              <a:rPr lang="en-US" sz="2600" dirty="0"/>
              <a:t> ACK Host 2 only, </a:t>
            </a:r>
            <a:r>
              <a:rPr lang="en-US" sz="2600" b="1" dirty="0"/>
              <a:t>or</a:t>
            </a:r>
            <a:r>
              <a:rPr lang="en-US" sz="2600" dirty="0"/>
              <a:t> carry some data in the last ACK (shown in this diagram)</a:t>
            </a:r>
          </a:p>
          <a:p>
            <a:pPr>
              <a:spcBef>
                <a:spcPts val="600"/>
              </a:spcBef>
            </a:pPr>
            <a:endParaRPr lang="en-US" sz="2600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3075" y="1839594"/>
            <a:ext cx="4200926" cy="3973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F454E0-7844-468E-A9F7-AEF9316CA468}"/>
                  </a:ext>
                </a:extLst>
              </p14:cNvPr>
              <p14:cNvContentPartPr/>
              <p14:nvPr/>
            </p14:nvContentPartPr>
            <p14:xfrm>
              <a:off x="5740560" y="4591080"/>
              <a:ext cx="2845080" cy="1321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F454E0-7844-468E-A9F7-AEF9316CA4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1200" y="4581720"/>
                <a:ext cx="2863800" cy="13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FA3C8D-3AA3-4A17-B845-F2D249DE29F1}"/>
                  </a:ext>
                </a:extLst>
              </p14:cNvPr>
              <p14:cNvContentPartPr/>
              <p14:nvPr/>
            </p14:nvContentPartPr>
            <p14:xfrm>
              <a:off x="6000840" y="3340080"/>
              <a:ext cx="2819520" cy="3416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FA3C8D-3AA3-4A17-B845-F2D249DE29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1480" y="3330720"/>
                <a:ext cx="2838240" cy="343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1771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38896" y="1061358"/>
            <a:ext cx="8854792" cy="5677646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What is the responsibility of the transport layer?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What are the services of the transport layer provided to the upper layers?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What are the transport-layer primitives that applications can call to transport data for a connection-oriented (TCP) service?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What is a socket? What are the socket primitives?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What are the basic steps of a socket server program? What are the basic steps of a socket client program?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When an app wishes to set up a connection to another app running on a remote host, how does it know which one to connect to?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How does an application at the app-layer access the services implemented at the trans-layer?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63858" y="6374378"/>
            <a:ext cx="553995" cy="457200"/>
          </a:xfrm>
        </p:spPr>
        <p:txBody>
          <a:bodyPr/>
          <a:lstStyle/>
          <a:p>
            <a:pPr>
              <a:defRPr/>
            </a:pPr>
            <a:fld id="{75E3A62E-607D-4C70-8AA8-4E7424A8B6C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78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Review Questions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38896" y="1567543"/>
            <a:ext cx="8854792" cy="517146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Font typeface="+mj-lt"/>
              <a:buAutoNum type="arabicPeriod" startAt="8"/>
            </a:pPr>
            <a:r>
              <a:rPr lang="en-US" dirty="0"/>
              <a:t>What are the default port numbers used by HTTP, HTTPS, SSH and FTP, respectively?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8"/>
            </a:pPr>
            <a:r>
              <a:rPr lang="en-US" dirty="0"/>
              <a:t>What are the approaches used by TCP to ensure reliability?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8"/>
            </a:pPr>
            <a:r>
              <a:rPr lang="en-US" dirty="0"/>
              <a:t>What is a TCP sequence number? What is an acknowledgement number? What are they used for?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8"/>
            </a:pPr>
            <a:r>
              <a:rPr lang="en-US" dirty="0"/>
              <a:t>How does TCP Three-way Handshake work?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63858" y="6374378"/>
            <a:ext cx="553995" cy="457200"/>
          </a:xfrm>
        </p:spPr>
        <p:txBody>
          <a:bodyPr/>
          <a:lstStyle/>
          <a:p>
            <a:pPr>
              <a:defRPr/>
            </a:pPr>
            <a:fld id="{75E3A62E-607D-4C70-8AA8-4E7424A8B6C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7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Transport Service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1" y="1463950"/>
            <a:ext cx="8577942" cy="4566736"/>
          </a:xfrm>
        </p:spPr>
        <p:txBody>
          <a:bodyPr/>
          <a:lstStyle/>
          <a:p>
            <a:pPr lvl="1"/>
            <a:r>
              <a:rPr lang="en-US" sz="2800" dirty="0"/>
              <a:t>Services Provided to the Upper Layer </a:t>
            </a:r>
            <a:r>
              <a:rPr lang="en-US" sz="2800" dirty="0">
                <a:solidFill>
                  <a:srgbClr val="0000FF"/>
                </a:solidFill>
              </a:rPr>
              <a:t>»</a:t>
            </a:r>
            <a:endParaRPr lang="en-US" sz="2800" dirty="0"/>
          </a:p>
          <a:p>
            <a:pPr lvl="1"/>
            <a:r>
              <a:rPr lang="en-US" sz="2800" dirty="0"/>
              <a:t>Transport Service Primitives </a:t>
            </a:r>
            <a:r>
              <a:rPr lang="en-US" sz="2800" dirty="0">
                <a:solidFill>
                  <a:srgbClr val="0000FF"/>
                </a:solidFill>
              </a:rPr>
              <a:t>»</a:t>
            </a:r>
            <a:endParaRPr lang="en-US" sz="2800" dirty="0"/>
          </a:p>
          <a:p>
            <a:pPr lvl="1"/>
            <a:r>
              <a:rPr lang="en-US" sz="2800" dirty="0"/>
              <a:t>Berkeley Sockets </a:t>
            </a:r>
            <a:r>
              <a:rPr lang="en-US" sz="2800" dirty="0">
                <a:solidFill>
                  <a:srgbClr val="0000FF"/>
                </a:solidFill>
              </a:rPr>
              <a:t>»</a:t>
            </a:r>
            <a:endParaRPr lang="en-US" sz="2800" dirty="0"/>
          </a:p>
          <a:p>
            <a:pPr lvl="1"/>
            <a:r>
              <a:rPr lang="en-US" sz="2800" dirty="0"/>
              <a:t>Socket Example: Internet File Server </a:t>
            </a:r>
            <a:r>
              <a:rPr lang="en-US" sz="2800" dirty="0">
                <a:solidFill>
                  <a:srgbClr val="0000FF"/>
                </a:solidFill>
              </a:rPr>
              <a:t>»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Provided to the Upper Layers (1)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832" y="1152016"/>
            <a:ext cx="9065342" cy="541528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sz="2800" b="1" dirty="0"/>
              <a:t>The goal of the transport layer </a:t>
            </a:r>
            <a:r>
              <a:rPr lang="en-US" sz="2800" dirty="0"/>
              <a:t>is to provide efficient, reliable, and cost-effective data transmission service to its users – programs in the app-layer</a:t>
            </a:r>
          </a:p>
          <a:p>
            <a:pPr lvl="2">
              <a:spcBef>
                <a:spcPts val="1200"/>
              </a:spcBef>
            </a:pPr>
            <a:r>
              <a:rPr lang="en-US" sz="2600" dirty="0"/>
              <a:t>To achieve this, the transport layer makes use of the services provided by the network layer</a:t>
            </a:r>
          </a:p>
          <a:p>
            <a:pPr lvl="1">
              <a:spcBef>
                <a:spcPts val="1200"/>
              </a:spcBef>
            </a:pPr>
            <a:r>
              <a:rPr lang="en-US" sz="2800" dirty="0"/>
              <a:t>The software and/or hardware within the transport layer that does the work is called the </a:t>
            </a:r>
            <a:r>
              <a:rPr lang="en-US" sz="2800" b="1" u="sng" dirty="0"/>
              <a:t>transport entity</a:t>
            </a:r>
          </a:p>
          <a:p>
            <a:pPr lvl="2">
              <a:spcBef>
                <a:spcPts val="1200"/>
              </a:spcBef>
            </a:pPr>
            <a:r>
              <a:rPr lang="en-US" sz="2800" dirty="0"/>
              <a:t>can be located in the OS kernel, in a library package bound into network applications, or in a separate user program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Service Primitives (1)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24151" y="1143000"/>
            <a:ext cx="8695698" cy="48391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For apps to access the transport services, the transport layer must provide some operations to the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Primitives that applications can call to transport data for a connection-oriented (</a:t>
            </a:r>
            <a:r>
              <a:rPr lang="en-US" sz="2600" b="1" dirty="0"/>
              <a:t>TCP</a:t>
            </a:r>
            <a:r>
              <a:rPr lang="en-US" sz="2600" dirty="0"/>
              <a:t>) service:</a:t>
            </a:r>
          </a:p>
          <a:p>
            <a:pPr lvl="2"/>
            <a:r>
              <a:rPr lang="en-US" sz="2600" dirty="0"/>
              <a:t>Server calls </a:t>
            </a:r>
            <a:r>
              <a:rPr lang="en-US" sz="2600" b="1" cap="small" dirty="0"/>
              <a:t>listen, receive, send, disconnect</a:t>
            </a:r>
          </a:p>
          <a:p>
            <a:pPr lvl="2"/>
            <a:r>
              <a:rPr lang="en-US" sz="2600" dirty="0"/>
              <a:t>Client calls </a:t>
            </a:r>
            <a:r>
              <a:rPr lang="en-US" sz="2600" b="1" cap="small" dirty="0"/>
              <a:t>connect, send, receive, disconnect</a:t>
            </a:r>
          </a:p>
          <a:p>
            <a:pPr lvl="1">
              <a:buNone/>
            </a:pPr>
            <a:endParaRPr lang="en-US" sz="2600" cap="small" dirty="0"/>
          </a:p>
        </p:txBody>
      </p:sp>
      <p:grpSp>
        <p:nvGrpSpPr>
          <p:cNvPr id="10" name="Group 9"/>
          <p:cNvGrpSpPr/>
          <p:nvPr/>
        </p:nvGrpSpPr>
        <p:grpSpPr>
          <a:xfrm>
            <a:off x="57647" y="4233753"/>
            <a:ext cx="9028706" cy="2558145"/>
            <a:chOff x="440454" y="2917971"/>
            <a:chExt cx="8263091" cy="2123269"/>
          </a:xfrm>
        </p:grpSpPr>
        <p:pic>
          <p:nvPicPr>
            <p:cNvPr id="922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0454" y="2917971"/>
              <a:ext cx="8263091" cy="2123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2638404" y="3134900"/>
              <a:ext cx="86562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/>
                <a:t>Segment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Service Primitives (2)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0226" y="1143000"/>
            <a:ext cx="9022814" cy="557728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u="sng" dirty="0"/>
              <a:t>An example</a:t>
            </a:r>
            <a:r>
              <a:rPr lang="en-US" sz="2800" dirty="0"/>
              <a:t>: </a:t>
            </a:r>
            <a:r>
              <a:rPr lang="en-US" sz="2800" b="1" dirty="0"/>
              <a:t>an application with one server and a number of clients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/>
              <a:t>The server executes a LISTEN primitive 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/>
              <a:t>a client executes a CONNECT primitive, and a CONNECTION REQUEST segment is sent to server 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/>
              <a:t>server sends a CONNECTION ACCEPTED segment back to the client (connection established)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/>
              <a:t>Data can now be exchanged using the SEND and RECEIVE primitives from both sides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/>
              <a:t>a connection is released when both sides call a DISCONNECT primitive</a:t>
            </a:r>
          </a:p>
        </p:txBody>
      </p:sp>
    </p:spTree>
    <p:extLst>
      <p:ext uri="{BB962C8B-B14F-4D97-AF65-F5344CB8AC3E}">
        <p14:creationId xmlns:p14="http://schemas.microsoft.com/office/powerpoint/2010/main" val="419501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Elements of Transport Protocols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79562" y="1463951"/>
            <a:ext cx="8526633" cy="4190615"/>
          </a:xfrm>
        </p:spPr>
        <p:txBody>
          <a:bodyPr/>
          <a:lstStyle/>
          <a:p>
            <a:pPr lvl="1"/>
            <a:r>
              <a:rPr lang="en-US" sz="2800" dirty="0"/>
              <a:t>Addressing </a:t>
            </a:r>
            <a:r>
              <a:rPr lang="en-US" sz="2800" dirty="0">
                <a:solidFill>
                  <a:srgbClr val="0000FF"/>
                </a:solidFill>
              </a:rPr>
              <a:t>»</a:t>
            </a:r>
            <a:endParaRPr lang="en-US" sz="2800" dirty="0"/>
          </a:p>
          <a:p>
            <a:pPr lvl="1"/>
            <a:r>
              <a:rPr lang="en-US" sz="2800" dirty="0"/>
              <a:t>Connection establishment </a:t>
            </a:r>
            <a:r>
              <a:rPr lang="en-US" sz="2800" dirty="0">
                <a:solidFill>
                  <a:srgbClr val="0000FF"/>
                </a:solidFill>
              </a:rPr>
              <a:t>»</a:t>
            </a:r>
            <a:endParaRPr lang="en-US" sz="2800" dirty="0"/>
          </a:p>
          <a:p>
            <a:pPr lvl="1"/>
            <a:r>
              <a:rPr lang="en-US" sz="2800" dirty="0"/>
              <a:t>Connection release </a:t>
            </a:r>
            <a:r>
              <a:rPr lang="en-US" sz="2800" dirty="0">
                <a:solidFill>
                  <a:srgbClr val="0000FF"/>
                </a:solidFill>
              </a:rPr>
              <a:t>»</a:t>
            </a:r>
            <a:endParaRPr lang="en-US" sz="2800" dirty="0"/>
          </a:p>
          <a:p>
            <a:pPr lvl="1"/>
            <a:r>
              <a:rPr lang="en-US" sz="2800" dirty="0"/>
              <a:t>Error control and flow control </a:t>
            </a:r>
            <a:r>
              <a:rPr lang="en-US" sz="2800" dirty="0">
                <a:solidFill>
                  <a:srgbClr val="0000FF"/>
                </a:solidFill>
              </a:rPr>
              <a:t>»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at the trans-layer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48408" y="1369109"/>
            <a:ext cx="8812712" cy="5377919"/>
          </a:xfrm>
        </p:spPr>
        <p:txBody>
          <a:bodyPr/>
          <a:lstStyle/>
          <a:p>
            <a:pPr marL="166688" indent="-166688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/>
              <a:t>When an app wishes to set up a connection to another app running on a remote host, it must specify which one to connect to</a:t>
            </a:r>
          </a:p>
          <a:p>
            <a:pPr marL="166688" indent="-166688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/>
              <a:t>The method normally used is to define transport addresses to which apps can listen for connection requests</a:t>
            </a:r>
          </a:p>
          <a:p>
            <a:pPr marL="166688" indent="-166688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/>
              <a:t>On the Internet, these endpoints are called </a:t>
            </a:r>
            <a:r>
              <a:rPr lang="en-US" sz="2800" b="1" dirty="0"/>
              <a:t>ports</a:t>
            </a:r>
            <a:r>
              <a:rPr lang="en-US" sz="2800" dirty="0"/>
              <a:t> (</a:t>
            </a:r>
            <a:r>
              <a:rPr lang="en-US" sz="2800" b="1" dirty="0"/>
              <a:t>or port numbers</a:t>
            </a:r>
            <a:r>
              <a:rPr lang="en-US" sz="2800" dirty="0"/>
              <a:t>)</a:t>
            </a:r>
          </a:p>
          <a:p>
            <a:pPr marL="166688" indent="-166688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/>
              <a:t>The term </a:t>
            </a:r>
            <a:r>
              <a:rPr lang="en-US" sz="2800" b="1" dirty="0"/>
              <a:t>TSAP </a:t>
            </a:r>
            <a:r>
              <a:rPr lang="en-US" sz="2800" dirty="0"/>
              <a:t>(</a:t>
            </a:r>
            <a:r>
              <a:rPr lang="en-US" sz="2800" b="1" dirty="0"/>
              <a:t>Transport Service Access Point</a:t>
            </a:r>
            <a:r>
              <a:rPr lang="en-US" sz="2800" dirty="0"/>
              <a:t>) is used to mean a specific endpoint in the 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21443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76202"/>
            <a:ext cx="9144000" cy="840828"/>
          </a:xfrm>
        </p:spPr>
        <p:txBody>
          <a:bodyPr/>
          <a:lstStyle/>
          <a:p>
            <a:r>
              <a:rPr lang="en-US" dirty="0"/>
              <a:t>Transport Service Access Point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0" y="1261241"/>
            <a:ext cx="4572000" cy="5596759"/>
          </a:xfrm>
        </p:spPr>
        <p:txBody>
          <a:bodyPr/>
          <a:lstStyle/>
          <a:p>
            <a:pPr marL="166688" indent="-166688">
              <a:spcBef>
                <a:spcPts val="600"/>
              </a:spcBef>
              <a:buFont typeface="Arial" pitchFamily="34" charset="0"/>
              <a:buChar char="•"/>
            </a:pPr>
            <a:r>
              <a:rPr lang="en-US" sz="3000" dirty="0"/>
              <a:t>A </a:t>
            </a:r>
            <a:r>
              <a:rPr lang="en-US" sz="3000" b="1" dirty="0"/>
              <a:t>TSAP</a:t>
            </a:r>
            <a:r>
              <a:rPr lang="en-US" sz="3000" dirty="0"/>
              <a:t> is an end-point of data communication between the Transport layer (layer 4) and the App layer (layer 5)</a:t>
            </a:r>
          </a:p>
          <a:p>
            <a:pPr marL="166688" indent="-166688">
              <a:spcBef>
                <a:spcPts val="600"/>
              </a:spcBef>
              <a:buFont typeface="Arial" pitchFamily="34" charset="0"/>
              <a:buChar char="•"/>
            </a:pPr>
            <a:r>
              <a:rPr lang="en-US" sz="3000" kern="1200" dirty="0"/>
              <a:t>Each running application is addressed by </a:t>
            </a:r>
            <a:r>
              <a:rPr lang="en-US" sz="3000" b="1" kern="1200" dirty="0"/>
              <a:t>a port number (or TSAP)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9491" y="1527717"/>
            <a:ext cx="4764618" cy="3961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9A0765-3887-4186-8344-A8642B35FDF3}"/>
                  </a:ext>
                </a:extLst>
              </p14:cNvPr>
              <p14:cNvContentPartPr/>
              <p14:nvPr/>
            </p14:nvContentPartPr>
            <p14:xfrm>
              <a:off x="5391000" y="3041640"/>
              <a:ext cx="864000" cy="425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9A0765-3887-4186-8344-A8642B35FD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1640" y="3032280"/>
                <a:ext cx="8827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DDBD4F-BFCE-46EE-95EC-11D700C64B94}"/>
                  </a:ext>
                </a:extLst>
              </p14:cNvPr>
              <p14:cNvContentPartPr/>
              <p14:nvPr/>
            </p14:nvContentPartPr>
            <p14:xfrm>
              <a:off x="4413240" y="1803240"/>
              <a:ext cx="1270440" cy="870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DDBD4F-BFCE-46EE-95EC-11D700C64B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03880" y="1793880"/>
                <a:ext cx="1289160" cy="889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15122"/>
          </a:xfrm>
        </p:spPr>
        <p:txBody>
          <a:bodyPr/>
          <a:lstStyle/>
          <a:p>
            <a:r>
              <a:rPr lang="en-US" sz="3600" dirty="0"/>
              <a:t>Default ports using by applications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9199" y="1226635"/>
            <a:ext cx="3798154" cy="55329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HTTP Web server: 80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HTTPS Web server: 443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SSH: 22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FTP server: 20/21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SMTP server: 25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353" y="1369110"/>
            <a:ext cx="5260899" cy="437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9485653"/>
      </p:ext>
    </p:extLst>
  </p:cSld>
  <p:clrMapOvr>
    <a:masterClrMapping/>
  </p:clrMapOvr>
</p:sld>
</file>

<file path=ppt/theme/theme1.xml><?xml version="1.0" encoding="utf-8"?>
<a:theme xmlns:a="http://schemas.openxmlformats.org/drawingml/2006/main" name="Tannenbaum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64181</TotalTime>
  <Words>1609</Words>
  <Application>Microsoft Office PowerPoint</Application>
  <PresentationFormat>On-screen Show (4:3)</PresentationFormat>
  <Paragraphs>131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Roboto</vt:lpstr>
      <vt:lpstr>Times New Roman</vt:lpstr>
      <vt:lpstr>Wingdings</vt:lpstr>
      <vt:lpstr>Tannenbaum</vt:lpstr>
      <vt:lpstr>Transport Layer – Part I Chapter 3</vt:lpstr>
      <vt:lpstr>1. Transport Service</vt:lpstr>
      <vt:lpstr>Services Provided to the Upper Layers (1)</vt:lpstr>
      <vt:lpstr>Transport Service Primitives (1)</vt:lpstr>
      <vt:lpstr>Transport Service Primitives (2)</vt:lpstr>
      <vt:lpstr>2. Elements of Transport Protocols</vt:lpstr>
      <vt:lpstr>Addressing at the trans-layer</vt:lpstr>
      <vt:lpstr>Transport Service Access Point</vt:lpstr>
      <vt:lpstr>Default ports using by applications</vt:lpstr>
      <vt:lpstr>Connection Establishment</vt:lpstr>
      <vt:lpstr>Approach to ensure TCP reliability</vt:lpstr>
      <vt:lpstr>Sequence and Acknowledgement numbers</vt:lpstr>
      <vt:lpstr>PowerPoint Presentation</vt:lpstr>
      <vt:lpstr>TCP Three-way Handshake (1)</vt:lpstr>
      <vt:lpstr>TCP Three-way Handshake (2)</vt:lpstr>
      <vt:lpstr>TCP Three-way Handshake (3)</vt:lpstr>
      <vt:lpstr>Review Questions</vt:lpstr>
      <vt:lpstr>More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Lixin Wang</cp:lastModifiedBy>
  <cp:revision>1441</cp:revision>
  <dcterms:created xsi:type="dcterms:W3CDTF">2010-05-03T15:18:06Z</dcterms:created>
  <dcterms:modified xsi:type="dcterms:W3CDTF">2025-01-27T02:32:43Z</dcterms:modified>
</cp:coreProperties>
</file>