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ink/ink4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5.xml" ContentType="application/inkml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795" r:id="rId2"/>
    <p:sldId id="738" r:id="rId3"/>
    <p:sldId id="796" r:id="rId4"/>
    <p:sldId id="739" r:id="rId5"/>
    <p:sldId id="797" r:id="rId6"/>
    <p:sldId id="811" r:id="rId7"/>
    <p:sldId id="813" r:id="rId8"/>
    <p:sldId id="814" r:id="rId9"/>
    <p:sldId id="799" r:id="rId10"/>
    <p:sldId id="800" r:id="rId11"/>
    <p:sldId id="801" r:id="rId12"/>
    <p:sldId id="747" r:id="rId13"/>
    <p:sldId id="749" r:id="rId14"/>
    <p:sldId id="802" r:id="rId15"/>
    <p:sldId id="751" r:id="rId16"/>
    <p:sldId id="803" r:id="rId17"/>
    <p:sldId id="804" r:id="rId18"/>
    <p:sldId id="805" r:id="rId19"/>
    <p:sldId id="806" r:id="rId20"/>
    <p:sldId id="807" r:id="rId21"/>
    <p:sldId id="808" r:id="rId22"/>
    <p:sldId id="812" r:id="rId23"/>
    <p:sldId id="809" r:id="rId24"/>
    <p:sldId id="790" r:id="rId25"/>
    <p:sldId id="532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88C"/>
    <a:srgbClr val="0000FF"/>
    <a:srgbClr val="FF2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1737" autoAdjust="0"/>
  </p:normalViewPr>
  <p:slideViewPr>
    <p:cSldViewPr snapToGrid="0" showGuides="1">
      <p:cViewPr varScale="1">
        <p:scale>
          <a:sx n="59" d="100"/>
          <a:sy n="59" d="100"/>
        </p:scale>
        <p:origin x="176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xin Wang" userId="31a98a6f-286e-468c-99ee-196e3a8bd35e" providerId="ADAL" clId="{16ED99AD-38DE-430D-A435-1EDA8649CAF1}"/>
    <pc:docChg chg="custSel modSld modShowInfo">
      <pc:chgData name="Lixin Wang" userId="31a98a6f-286e-468c-99ee-196e3a8bd35e" providerId="ADAL" clId="{16ED99AD-38DE-430D-A435-1EDA8649CAF1}" dt="2024-08-27T20:24:14.386" v="4" actId="2744"/>
      <pc:docMkLst>
        <pc:docMk/>
      </pc:docMkLst>
      <pc:sldChg chg="modSp mod">
        <pc:chgData name="Lixin Wang" userId="31a98a6f-286e-468c-99ee-196e3a8bd35e" providerId="ADAL" clId="{16ED99AD-38DE-430D-A435-1EDA8649CAF1}" dt="2024-08-27T20:15:23.387" v="3" actId="1035"/>
        <pc:sldMkLst>
          <pc:docMk/>
          <pc:sldMk cId="2345748287" sldId="800"/>
        </pc:sldMkLst>
        <pc:spChg chg="mod">
          <ac:chgData name="Lixin Wang" userId="31a98a6f-286e-468c-99ee-196e3a8bd35e" providerId="ADAL" clId="{16ED99AD-38DE-430D-A435-1EDA8649CAF1}" dt="2024-08-27T20:15:23.387" v="3" actId="1035"/>
          <ac:spMkLst>
            <pc:docMk/>
            <pc:sldMk cId="2345748287" sldId="800"/>
            <ac:spMk id="49155" creationId="{00000000-0000-0000-0000-000000000000}"/>
          </ac:spMkLst>
        </pc:spChg>
      </pc:sldChg>
    </pc:docChg>
  </pc:docChgLst>
  <pc:docChgLst>
    <pc:chgData name="Lixin Wang" userId="31a98a6f-286e-468c-99ee-196e3a8bd35e" providerId="ADAL" clId="{F0143242-8570-4C6B-87D4-B09D70AB7F14}"/>
    <pc:docChg chg="modSld">
      <pc:chgData name="Lixin Wang" userId="31a98a6f-286e-468c-99ee-196e3a8bd35e" providerId="ADAL" clId="{F0143242-8570-4C6B-87D4-B09D70AB7F14}" dt="2024-11-05T18:26:09.675" v="1" actId="255"/>
      <pc:docMkLst>
        <pc:docMk/>
      </pc:docMkLst>
      <pc:sldChg chg="modSp mod">
        <pc:chgData name="Lixin Wang" userId="31a98a6f-286e-468c-99ee-196e3a8bd35e" providerId="ADAL" clId="{F0143242-8570-4C6B-87D4-B09D70AB7F14}" dt="2024-11-05T18:26:09.675" v="1" actId="255"/>
        <pc:sldMkLst>
          <pc:docMk/>
          <pc:sldMk cId="2038771791" sldId="802"/>
        </pc:sldMkLst>
        <pc:spChg chg="mod">
          <ac:chgData name="Lixin Wang" userId="31a98a6f-286e-468c-99ee-196e3a8bd35e" providerId="ADAL" clId="{F0143242-8570-4C6B-87D4-B09D70AB7F14}" dt="2024-11-05T18:26:09.675" v="1" actId="255"/>
          <ac:spMkLst>
            <pc:docMk/>
            <pc:sldMk cId="2038771791" sldId="802"/>
            <ac:spMk id="60419" creationId="{00000000-0000-0000-0000-000000000000}"/>
          </ac:spMkLst>
        </pc:spChg>
      </pc:sldChg>
    </pc:docChg>
  </pc:docChgLst>
  <pc:docChgLst>
    <pc:chgData name="Lixin Wang" userId="31a98a6f-286e-468c-99ee-196e3a8bd35e" providerId="ADAL" clId="{3A66E107-599A-4910-93C6-A5539ECC1B57}"/>
    <pc:docChg chg="delSld modSld">
      <pc:chgData name="Lixin Wang" userId="31a98a6f-286e-468c-99ee-196e3a8bd35e" providerId="ADAL" clId="{3A66E107-599A-4910-93C6-A5539ECC1B57}" dt="2025-01-27T02:36:54.493" v="15" actId="47"/>
      <pc:docMkLst>
        <pc:docMk/>
      </pc:docMkLst>
      <pc:sldChg chg="del">
        <pc:chgData name="Lixin Wang" userId="31a98a6f-286e-468c-99ee-196e3a8bd35e" providerId="ADAL" clId="{3A66E107-599A-4910-93C6-A5539ECC1B57}" dt="2025-01-27T02:34:46.849" v="1" actId="47"/>
        <pc:sldMkLst>
          <pc:docMk/>
          <pc:sldMk cId="0" sldId="740"/>
        </pc:sldMkLst>
      </pc:sldChg>
      <pc:sldChg chg="del">
        <pc:chgData name="Lixin Wang" userId="31a98a6f-286e-468c-99ee-196e3a8bd35e" providerId="ADAL" clId="{3A66E107-599A-4910-93C6-A5539ECC1B57}" dt="2025-01-27T02:34:47.915" v="2" actId="47"/>
        <pc:sldMkLst>
          <pc:docMk/>
          <pc:sldMk cId="0" sldId="741"/>
        </pc:sldMkLst>
      </pc:sldChg>
      <pc:sldChg chg="del">
        <pc:chgData name="Lixin Wang" userId="31a98a6f-286e-468c-99ee-196e3a8bd35e" providerId="ADAL" clId="{3A66E107-599A-4910-93C6-A5539ECC1B57}" dt="2025-01-27T02:34:49.019" v="3" actId="47"/>
        <pc:sldMkLst>
          <pc:docMk/>
          <pc:sldMk cId="0" sldId="742"/>
        </pc:sldMkLst>
      </pc:sldChg>
      <pc:sldChg chg="modSp mod">
        <pc:chgData name="Lixin Wang" userId="31a98a6f-286e-468c-99ee-196e3a8bd35e" providerId="ADAL" clId="{3A66E107-599A-4910-93C6-A5539ECC1B57}" dt="2025-01-27T02:36:34.799" v="14" actId="20577"/>
        <pc:sldMkLst>
          <pc:docMk/>
          <pc:sldMk cId="0" sldId="749"/>
        </pc:sldMkLst>
        <pc:spChg chg="mod">
          <ac:chgData name="Lixin Wang" userId="31a98a6f-286e-468c-99ee-196e3a8bd35e" providerId="ADAL" clId="{3A66E107-599A-4910-93C6-A5539ECC1B57}" dt="2025-01-27T02:36:34.799" v="14" actId="20577"/>
          <ac:spMkLst>
            <pc:docMk/>
            <pc:sldMk cId="0" sldId="749"/>
            <ac:spMk id="58370" creationId="{00000000-0000-0000-0000-000000000000}"/>
          </ac:spMkLst>
        </pc:spChg>
        <pc:spChg chg="mod">
          <ac:chgData name="Lixin Wang" userId="31a98a6f-286e-468c-99ee-196e3a8bd35e" providerId="ADAL" clId="{3A66E107-599A-4910-93C6-A5539ECC1B57}" dt="2025-01-27T02:36:26.190" v="10" actId="20577"/>
          <ac:spMkLst>
            <pc:docMk/>
            <pc:sldMk cId="0" sldId="749"/>
            <ac:spMk id="58371" creationId="{00000000-0000-0000-0000-000000000000}"/>
          </ac:spMkLst>
        </pc:spChg>
      </pc:sldChg>
      <pc:sldChg chg="del">
        <pc:chgData name="Lixin Wang" userId="31a98a6f-286e-468c-99ee-196e3a8bd35e" providerId="ADAL" clId="{3A66E107-599A-4910-93C6-A5539ECC1B57}" dt="2025-01-27T02:36:07.656" v="9" actId="47"/>
        <pc:sldMkLst>
          <pc:docMk/>
          <pc:sldMk cId="0" sldId="750"/>
        </pc:sldMkLst>
      </pc:sldChg>
      <pc:sldChg chg="del">
        <pc:chgData name="Lixin Wang" userId="31a98a6f-286e-468c-99ee-196e3a8bd35e" providerId="ADAL" clId="{3A66E107-599A-4910-93C6-A5539ECC1B57}" dt="2025-01-27T02:36:54.493" v="15" actId="47"/>
        <pc:sldMkLst>
          <pc:docMk/>
          <pc:sldMk cId="1692356316" sldId="791"/>
        </pc:sldMkLst>
      </pc:sldChg>
      <pc:sldChg chg="del">
        <pc:chgData name="Lixin Wang" userId="31a98a6f-286e-468c-99ee-196e3a8bd35e" providerId="ADAL" clId="{3A66E107-599A-4910-93C6-A5539ECC1B57}" dt="2025-01-27T02:34:45.909" v="0" actId="47"/>
        <pc:sldMkLst>
          <pc:docMk/>
          <pc:sldMk cId="2032594617" sldId="810"/>
        </pc:sldMkLst>
      </pc:sldChg>
      <pc:sldChg chg="modSp mod">
        <pc:chgData name="Lixin Wang" userId="31a98a6f-286e-468c-99ee-196e3a8bd35e" providerId="ADAL" clId="{3A66E107-599A-4910-93C6-A5539ECC1B57}" dt="2025-01-27T02:35:32.961" v="8" actId="113"/>
        <pc:sldMkLst>
          <pc:docMk/>
          <pc:sldMk cId="1665061110" sldId="813"/>
        </pc:sldMkLst>
        <pc:spChg chg="mod">
          <ac:chgData name="Lixin Wang" userId="31a98a6f-286e-468c-99ee-196e3a8bd35e" providerId="ADAL" clId="{3A66E107-599A-4910-93C6-A5539ECC1B57}" dt="2025-01-27T02:35:32.961" v="8" actId="113"/>
          <ac:spMkLst>
            <pc:docMk/>
            <pc:sldMk cId="1665061110" sldId="813"/>
            <ac:spMk id="48131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3-03-01T19:15:56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3171 10067 0,'0'30'63,"0"-1"15,0 0-47,0 1-15,30-30-1,-30 29-15,0 0 16,0 1 15,0-1-15,0 0-1,29 1 1,-29-1 0,29-29 15,-29 30-15,30-1 77,-30 0-61,29-29 14,0 0-14,1 0-1,-1 0-15,1 0-16,-1-29 15,0 29-15,1 0 16,-30-29-16,29-1 15,0 30 1,1-29-16,-30-1 16,29 30-16,0-29 15,1 0 1,-30-1 0,29 30-16,1-29 15,-1 0 1,0-1-1,1 1 1,-1 0 0,-29-1-1,29 30-15,-29-29 16,30 29-16,-30-29 16,29-1-16,0 1 31,1 0-16,-1 29 1,-29-30-16,0 1 63,30 29-17,-30-30 64</inkml:trace>
  <inkml:trace contextRef="#ctx0" brushRef="#br0" timeOffset="2299.71">3113 11036 0,'29'0'172,"-29"29"-141,29-29-15,-29 30-1,30-30 17,-30 29-17,0 0 1,0 1 15,29-30-15,-29 29-1,29 0 1,-29 1 0,30-30-1,-1 0 17,-29 29-1,29-29-16,-29 29 17,30-29 93,-1 0-94,1 0-31,-1 0 16,0-29-1,1 29-15,-1 0 16,-29-29-16,59-1 15,-1-28-15,-28 58 0,29-30 16,-1 1-16,1 0 16,-30-1-16,30 1 15,-30 0 1,30-1-16,-29 30 16,-30-29-16,29 0 15,0 29-15,1 0 16,-1 0-16,0 0 62,-29-30-62</inkml:trace>
  <inkml:trace contextRef="#ctx0" brushRef="#br0" timeOffset="4431.79">3201 11975 0,'29'0'141,"-29"30"-110,29-30-15,-29 29-16,30 0 31,-30 1-15,0-1-1,29 0 1,-29 1 0,0-1-16,29-29 15,-29 29 1,0 1 46,0-1-30,0 0-1,30-29-15,-1 0 15,-29 30-16,30-30 17,-1 0 124,0 0-109,30 0-47,0 0 15,-30 0-15,59-30 16,-29 1-16,0 29 16,-1-29-16,1-1 15,0 1 1,-30 29-16,30 0 16,-30-29-16,30 29 15,-30-30-15,1 1 31,-1 29-15,0 0-16,-29-29 0,30 29 16,-1 0-16,1-30 15,-1 30 1,0 0 0,1 0-16,-1 0 15,-29-29 1,29 29-16,-29-29 47,30 29-47,-30-30 109</inkml:trace>
  <inkml:trace contextRef="#ctx0" brushRef="#br0" timeOffset="7163.89">3230 13003 0,'0'29'203,"0"0"-187,0 1-16,0-1 16,0 0-1,29-29 1,-29 30 15,0-1 0,0 0-15,30-29-16,-30 30 16,0-1-1,0 0 1,29-29-1,0 0 1,-29 30 0,0-1-1,30-29 1,-30 30 0,0-1-1,0 0 32,29-29-47,-29 30 31,30-30 1,-1 0-17,0 0 1,1 0-1,-1 0 32,0 0-31,1 0 0,-1 0-16,0 0 0,-29-30 15,30 30-15,-30-29 16,29 0-1,1-1 1,-1 1 0,0 29-1,1-30-15,-1 30 16,-29-58-16,29 28 16,1 1-1,-1 29-15,0-29 16,1-1-16,-1 30 15,1 0-15,-1-29 16,30 0 0,-30 29-16,0 0 15,-29-30-15,30 30 0,-1 0 16,-29-29 0,29 29 15,1 0-31,-1 0 31,1 0-15,-30-29-1,29 29-15,0 0 32,-29-30 202</inkml:trace>
  <inkml:trace contextRef="#ctx0" brushRef="#br0" timeOffset="74507.73">3113 16143 0,'29'0'47,"0"0"203,1 0-187,-1 0-32,-29 30-16,0-1 17,0 0-17,0 1 17,0-1-1,29-29-16,1 0 17,-30 29-17,0 1 1,0-1 0,0 1-1,29-30 1,-29 29 15,0 0 16,29-29-31,1 30 46,-30-1-31,0 0 16,29-29 156,1 0-171,-1 0-17,0 0-15,1 0 16,-30-29-1,29 29-15,-29-29 16,29 29 0,1 0-16,-30-30 15,29 30-15,-29-29 16,29 29-16,1-29 16,-1 29 15,-29-30-31,30 1 31,-1 29-15,-29-30-16,29 30 31,1 0-15,-1 0-1,-29-29-15,29 29 0,-29-29 31,30 29-31,-1-30 32,0 30-17,-29-29-15,30 29 16,-1-29-16,1-1 16,-1 30-1,0 0 16,-29-29-31,30 29 16,-1-29-16,0 29 16,-29-30-1,30 30-15,-30-29 16,29 29 0,0-29-1,1 29 1,-1-30 15,1 30 0,-1 0 79,-29-29 46,0 0-109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1-04-01T17:57:45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14728 11589 0,'0'35'172,"0"18"-156,-17-53-1,-1 35 1,1 0 0,-1 36-1,-17-36 1,-1 18-1,1 0 1,0-18 0,0 1-1,17-1 1,-35 0 0,18-17-1,17 0 1,0-1-16,-35-17 15,1 18 1,16-1 15,-52 19-15,35-36 0,-17 17-1,-1 1 1,-17-18-1,17 18 1,-35-18 0,71 0-16,-71 0 15,1 0 1,-37 0 0,37 0-1,-1 0 1,-18 0-1,18 0 1,-35 0 0,36 0 15,-1 0-15,0 0-1,18 0 1,-89-18-1,36 0 1,-18 1 0,18-1-1,-17-17 1,52 35 0,-18-35-1,36 35 1,53 0-1,-18-18 1,-53 0 0,53 1 15,-53-19-15,71 19-1,-18-19 1,18 1-1,17 0 1,1 17 0,17-35-1,0-17 1,0 17 0,0 0-1,17-18 1,18 1-1,18 35 1,18-36 15,-18 18-15,-18 35 0,36 1-1,-36-1 1,35 18-1,19-17 1,-19 17 0,18 0-1,36 0 1,-1 0 0,107 0-1,-89 0 1,-18 0-1,1 0 1,-18 0 15,-36 0-15,36 0 0,17 0-1,19 0 1,-1 0-1,17 0 1,1 0 0,53 0-1,-89 0 1,-35 17 0,1 1-1,-1-1 1,-35-17-1,17 18 17,19-18-17,-1 18 1,18-18 0,-1 17-1,19 1 1,-54-18-1,-34 0 1,-19 18 0,19-18-1,-19 0 1,19 0 0,-19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1-04-01T18:01:06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13970 16192 0,'18'-17'250,"-18"-1"-218,0 1 15,0-1 93,0 0 516,0 1-640,0-1-16,0 0 47,0 1-31,0-1-1,0 0 16,0 1-15,0-1 15,0 1-15,0-1 0,0 0-1,0 1 1,0-1-1,0 0 1,0 1 15,17-1-31,-17 0 16,0 1 0,0-1-1,0 1 1,18-19-1,-18 1 1,0 17 0,0 1 15,0-19-15,0 19-1,18-19 1,-18 19-1,0-1 1,0 1 0,17-1-1,-17 0-15,0 1 32,0-1-17,0 0 1,0 1-1,0-1 1,0 0 15,18 1-15,-18-1 31,0 1-32,0-1 1,0 0 15,0 1 1,0-1 249,-18 18-250,1 0-15,-1 0 546,0 18-546,18-1-1,-17-17 1,-1 53 0,0-53-1,18 35 1,-17-17 0,-1-18-1,0 18 1,18-1-1</inkml:trace>
  <inkml:trace contextRef="#ctx0" brushRef="#br0" timeOffset="1128.08">14041 15187 0,'17'-18'47,"1"18"-1,-1 18 1,1 0-15,0-1-17,-1 19 16,1-19-15,0 1 47,-1 0-1,1-18-31</inkml:trace>
  <inkml:trace contextRef="#ctx0" brushRef="#br0" timeOffset="-179896.58">14817 15117 0,'0'-18'172,"-18"36"-172,18-1 15,-18-17 1,1 35-1,-19-17-15,1 0 32,0-1-17,0 1 1,17-18-16,-17 18 16,-1-1 15,-16 1-16,-1 0 1,35-18 0,0 0-1,-17 0 1,17 0 0,-17 17-1,-18-17 1,18 0 15,0 0-15,-1 0-1,-34 0 1,-18 0 0,35 0 15,17 0-16,-16 0 1,-1-17 0,17-19-1,19 36 1,17-17 0,-36-1-16,19 0 15,-36-17 1,18 0-1,-18-18 1,35 53 0,-17-35-1,17 17 1,0 0 0,18 1 15,-17-19-16,17 19 1,-18-1 0,1-35-1,-1-17 1,18 52 0,-18-35-1,1 0 1,17-35-1,0 17 1,0 1 0,0 17-1,0-35 1,0 17 0,0-17 15,0-71-16,0 71 1,0 35 0,0 36-1,17-54 1,-17 53 0,0-35-1,18 18 1,17 0-1,-17 0 1,17-36 0,18 0-1,-35 54 1,17-36 0,35 18 15,-52-1-16,53 19 1,-36-1 0,-17 0-1,17 18 1,18-17 0,-36 17-1,19 0 1,-19-18-1,1 18 1,0 0 0,17 0-1,-17 0 17,-1 0-1,1 0-16,-1 0 1,-17 18 0,36-18-1,-19 17 1,-17 1-16,36-18 16,-19 18-1,-17-1 1,53 1-1,-18 17 1,-17-17 0,0 0-1,17 17 1,0-18 15,-35 1-15,18-18-1,0 18 17,-1-1-17,-4056 1 1,8096-18 0,-4057 18-1,18-1 1,-18 1-1,17 0 1,1 17 0,-1 0-1,-17-17 1,18-18 0,-18 17-1,35 19 1,-35-1-1,18-17 1,0 35 15,-18-36-15,17 18 0,-17-17-1,0 17 1,18-17-1,-18 0-15,18-1 16,-18 19 0,17-19-1,-17 18 17,0-17-17,0 0 1,18 17-1,-18-17 1,17 52 0,-17-35 15,0 1-15,18 17-1,-18-18 1,0-17-1,0-1 1,0 19 0,0 16-1,0-16 1,0 17 15,0-18-15,0 18-1,0 0 1,0-18 0,0 18-1,0-18-15,0 18 16,-18-18 0,1 54-1,-18-36 1,35-1-1,-18 1 1,18-17 0,-18-19-1,18 36 1,-17-18 15,17-17-15,-36 53-1</inkml:trace>
  <inkml:trace contextRef="#ctx0" brushRef="#br0" timeOffset="-177562.88">14922 12965 0,'-17'0'46,"17"17"-14,0 1-17,0-1 1,17 1-16,-17 17 16,18-17-1,-18 17 1,0 1-1,0-1 1,0 0-16,0-17 31,18 35-15,-18-18 0,0 0-1,0-17 1,17 35-1,-17-36 1,0 19 0,0-19-1,0 1 1,0 0 0,0-1-1</inkml:trace>
  <inkml:trace contextRef="#ctx0" brushRef="#br0" timeOffset="-175774.4">14887 13388 0,'35'0'141,"-17"0"-110,-18 18-15,18 17-1,-18-18 1,17 19-1,1-19 1,0 1 15,-18 0 94,0-1-109,0 1 46,0 0-46,0-1 0,17 1 93,1-18-93,-18-18-1,18-70 1,-1 35 0,-17 0-1,18 18-15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3-08-29T16:09:21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15564 15500 0,'-42'0'79,"-42"0"-64,63 0 1,-42 0 15,42 0 32,0 0-32,0 0-16,0 0 1,0-21 125,0 21-110,21-21-15,0 0-1,-21 21 16,21-21-15,0 0 0,-21-42 15,21 42-15,-21 0-1,21-21 16,-21 0 16,21 21 16,0 0-32,-21 0 0,21-21-15,-21 21 0,21 0-16,-42-63 46,42 63-46,0 0 16,0 0 31,-21 0-31,21 0-16,0 0 15,0-42 16,0 21-15,-21 21 0,21-63 15,0 42-15,0 0-1,0 21 1,0 0-1,0 0 17,0 0-17,0-63 17,0 63-32,0 0 0,0 0 31,0-42 0,0 42-15,21-21-1,-21 21 1,21 0 0,-21 0-16,21-21 31,0 21-16,0-21 17,0 0-17,0 42 1,-21-21 0,21 21-1,0 0 32,0 0-31,0 0 15,21 0 16,-21 0-47,0 0 219,-21 21-141,0 0-47,0 0-15,0 21-1,0-21-15,0 0 16,21 0-16,-21 0 15,0 0-15,21-21 16,-21 42-16,21-21 16,0 0-1,-21 0 63,0 0 32,21-21-95,-21 21 1,0 0 47,0 21-32,0-21-16,0 21 17,0-21-17,21 21 1,-21-21 0,0 0-1,0 0 1,0 21-1,0-21 1,0 21 0,0 0-1,0-21 1,0 21 0,0-21-1,0 0-15,0 0 16,0 0-16,0 0 15,0 0 1,0 0 0,0 0-1,0 21 1,0 0 0,0-21-1,0 21 1,0-21-1,0 0 1,0 0 0,0 0-1,0 0 1,0 21 15,0 0-15,0 0-1,0 0 1,0-21 0,21-21-16,-21 21 31,0 0 31,0 0-46,0 0 0,0 0-1,0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4" units="1/cm"/>
          <inkml:channelProperty channel="Y" name="resolution" value="24" units="1/cm"/>
          <inkml:channelProperty channel="T" name="resolution" value="1" units="1/dev"/>
        </inkml:channelProperties>
      </inkml:inkSource>
      <inkml:timestamp xml:id="ts0" timeString="2021-04-01T18:15:23.6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10213 15117 0,'18'0'94,"-36"35"-78,0-18-1,1 19-15,-1-1 16,-35 18 0,18-35-1,-18 34 1,-18-16 0,18 17-1,-52 0 16,87-36-31,-70 1 16,-18 35 0,53-36-1,-18 19 1,1-19 0,-18 1-1,-18 0 1,0-1-1,-35 1 1,17 0 0,-87-1-1,-124-17 1,141 0 0,0 0 15,52 0-31,54 0 31,-18 0-15,-17 0-1,17 0 1,-35 0 0,18 0-1,-36 0 1,35 0-1,-17-17 1,0 17 0,53-18-1,17-35 1,-34 18 0,-1-18-1,35 35 16,36-17-15,-36-18 0,36 35-1,0-35 1,-1 18 0,1-18-1,35-35 1,-17 17-1,-1 1 1</inkml:trace>
  <inkml:trace contextRef="#ctx0" brushRef="#br0" timeOffset="1167.08">5750 14958 0,'0'-53'31,"18"18"-16,-18-1 1,35 19 0,-17-1-1,17-17-15,-17 17 16,17 0 0,0 1-1,36 17 1,17-18-1,-35 18 1,35 0 0,18 0-1,0 0 1,35 0 0,-53 0-1,0 0 16,-52 0-15,17 0 0,35 0-1,-18 0 1,18 0 0,1 0-1,-1 0 1,0 0-1,18 0 1,0 0 0,17 0-1,-52 0-15,70 0 16,35 0 0,36 0 15,17 0-16,-88 0 1,-35 0 0,18 0-1,-19 0 1,1 0 0,18 0-1,-18 0 1,35 0-1,53 0 1,-53 0 0,-53 18-1,36-1 1,-36 1 0,-18 0 15,18-18-16,-52 0 1,-1 17 0,0 1-1,18 0 1,-35-1 0,-1 1-1,1 0 1,0-1-1,-1 36 1,1 0 0,-18 0-1,0 35 1,0-17 0,0-18 15,0-36-16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AA0ABBF-AC47-41DE-A95D-6184A976DE38}" type="datetimeFigureOut">
              <a:rPr lang="en-US" smtClean="0"/>
              <a:pPr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859117-A06A-4DD6-900B-66B64C869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</a:t>
            </a:r>
            <a:r>
              <a:rPr lang="en-US" baseline="0" dirty="0"/>
              <a:t> this chapter, we will see TCP and UDP, two primary transport layer protocols, as well as socket programming.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96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7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another important transport</a:t>
            </a:r>
            <a:r>
              <a:rPr lang="en-US" baseline="0" dirty="0"/>
              <a:t> layer protocol, TCP-Transmission Control Protocol.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75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 provide</a:t>
            </a:r>
            <a:r>
              <a:rPr lang="en-US" baseline="0" dirty="0"/>
              <a:t>s reliable data communication between two processes. There are tons of popular servers running on TCP protocol, such as HTTP, SMTP, SSH, FTP, HTTPs, etc. 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POP3 downloads the email from a server to a single computer,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deletes the email from the server.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other hand,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IMAP stores the message on a server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synchronizes the message across multiple users devices.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1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header is more complex than UDP header</a:t>
            </a:r>
            <a:r>
              <a:rPr lang="en-US" baseline="0" dirty="0"/>
              <a:t> due to flow control and reliable data transfer</a:t>
            </a:r>
            <a:r>
              <a:rPr lang="en-US" dirty="0"/>
              <a:t>. As</a:t>
            </a:r>
            <a:r>
              <a:rPr lang="en-US" baseline="0" dirty="0"/>
              <a:t> shown here, it is the TCP header. Without counting Options, it has 20 bytes.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Segments without any data are legal and are commonly used for acknowledgements and control messages.</a:t>
            </a:r>
            <a:r>
              <a:rPr lang="en-US" baseline="0" dirty="0"/>
              <a:t> </a:t>
            </a:r>
            <a:r>
              <a:rPr lang="en-US" dirty="0"/>
              <a:t>[Explain each field</a:t>
            </a:r>
            <a:r>
              <a:rPr lang="en-US" baseline="0" dirty="0"/>
              <a:t> in this Header</a:t>
            </a:r>
            <a:r>
              <a:rPr lang="en-US" dirty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2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header is more complex than UDP header</a:t>
            </a:r>
            <a:r>
              <a:rPr lang="en-US" baseline="0" dirty="0"/>
              <a:t> due to flow control and reliable data transfer</a:t>
            </a:r>
            <a:r>
              <a:rPr lang="en-US" dirty="0"/>
              <a:t>. As</a:t>
            </a:r>
            <a:r>
              <a:rPr lang="en-US" baseline="0" dirty="0"/>
              <a:t> shown here, it is the TCP header. Without counting Options, it has 20 bytes. </a:t>
            </a:r>
            <a:r>
              <a:rPr lang="en-US" dirty="0"/>
              <a:t>[Explain each field</a:t>
            </a:r>
            <a:r>
              <a:rPr lang="en-US" baseline="0" dirty="0"/>
              <a:t> in this Header</a:t>
            </a:r>
            <a:r>
              <a:rPr lang="en-US" dirty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header is more complex than UDP header</a:t>
            </a:r>
            <a:r>
              <a:rPr lang="en-US" baseline="0" dirty="0"/>
              <a:t> due to flow control and reliable data transfer</a:t>
            </a:r>
            <a:r>
              <a:rPr lang="en-US" dirty="0"/>
              <a:t>. As</a:t>
            </a:r>
            <a:r>
              <a:rPr lang="en-US" baseline="0" dirty="0"/>
              <a:t> shown here, it is the TCP header. Without counting Options, it has 20 bytes. </a:t>
            </a:r>
            <a:r>
              <a:rPr lang="en-US" dirty="0"/>
              <a:t>[Explain each field</a:t>
            </a:r>
            <a:r>
              <a:rPr lang="en-US" baseline="0" dirty="0"/>
              <a:t> in this Header</a:t>
            </a:r>
            <a:r>
              <a:rPr lang="en-US" dirty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4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96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07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UDP,</a:t>
            </a:r>
            <a:r>
              <a:rPr lang="en-US" baseline="0" dirty="0"/>
              <a:t> User Datagram Protocol, transport layer protocol.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251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header is more complex than UDP header</a:t>
            </a:r>
            <a:r>
              <a:rPr lang="en-US" baseline="0" dirty="0"/>
              <a:t> due to flow control and reliable data transfer</a:t>
            </a:r>
            <a:r>
              <a:rPr lang="en-US" dirty="0"/>
              <a:t>. As</a:t>
            </a:r>
            <a:r>
              <a:rPr lang="en-US" baseline="0" dirty="0"/>
              <a:t> shown here, it is the TCP header. Without counting Options, it has 20 bytes. </a:t>
            </a:r>
            <a:r>
              <a:rPr lang="en-US" dirty="0"/>
              <a:t>[Explain each field</a:t>
            </a:r>
            <a:r>
              <a:rPr lang="en-US" baseline="0" dirty="0"/>
              <a:t> in this Header</a:t>
            </a:r>
            <a:r>
              <a:rPr lang="en-US" dirty="0"/>
              <a:t>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90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40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3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245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5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dirty="0"/>
              <a:t>8 bytes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0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7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5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Protocol number: TCP = 6; UDP =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859117-A06A-4DD6-900B-66B64C8697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7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58FDE-23CA-480C-928D-493EA03BEE05}"/>
              </a:ext>
            </a:extLst>
          </p:cNvPr>
          <p:cNvSpPr/>
          <p:nvPr userDrawn="1"/>
        </p:nvSpPr>
        <p:spPr>
          <a:xfrm>
            <a:off x="8358981" y="6032260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5E3A62E-607D-4C70-8AA8-4E7424A8B6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114800" cy="486727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CC1A63-B5C3-46ED-8DB5-40D0E3C3620A}"/>
              </a:ext>
            </a:extLst>
          </p:cNvPr>
          <p:cNvSpPr/>
          <p:nvPr userDrawn="1"/>
        </p:nvSpPr>
        <p:spPr>
          <a:xfrm>
            <a:off x="8358981" y="6032260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5E3A62E-607D-4C70-8AA8-4E7424A8B6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1239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57200" y="2266950"/>
            <a:ext cx="4114800" cy="3743325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8E5043-B2B3-4410-9BB5-030AB163A1B8}"/>
              </a:ext>
            </a:extLst>
          </p:cNvPr>
          <p:cNvSpPr/>
          <p:nvPr userDrawn="1"/>
        </p:nvSpPr>
        <p:spPr>
          <a:xfrm>
            <a:off x="8358981" y="6032260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5E3A62E-607D-4C70-8AA8-4E7424A8B6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399" y="1463951"/>
            <a:ext cx="7315201" cy="4019550"/>
          </a:xfrm>
        </p:spPr>
        <p:txBody>
          <a:bodyPr/>
          <a:lstStyle>
            <a:lvl1pPr>
              <a:buClr>
                <a:srgbClr val="0000FF"/>
              </a:buCl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79AE9F-6755-4E25-906F-91FFEDC2489E}"/>
              </a:ext>
            </a:extLst>
          </p:cNvPr>
          <p:cNvSpPr/>
          <p:nvPr userDrawn="1"/>
        </p:nvSpPr>
        <p:spPr>
          <a:xfrm>
            <a:off x="8358981" y="6032260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5E3A62E-607D-4C70-8AA8-4E7424A8B6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800"/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1256" y="1382113"/>
            <a:ext cx="7790214" cy="4600081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  <a:lvl2pPr>
              <a:buClr>
                <a:srgbClr val="0000FF"/>
              </a:buClr>
              <a:defRPr/>
            </a:lvl2pPr>
            <a:lvl3pPr>
              <a:buClr>
                <a:srgbClr val="0000FF"/>
              </a:buClr>
              <a:defRPr/>
            </a:lvl3pPr>
            <a:lvl4pPr>
              <a:buClr>
                <a:srgbClr val="0000FF"/>
              </a:buClr>
              <a:defRPr/>
            </a:lvl4pPr>
            <a:lvl5pPr>
              <a:buClr>
                <a:srgbClr val="0000F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1B252-EB46-4566-883F-CC7A733326D6}"/>
              </a:ext>
            </a:extLst>
          </p:cNvPr>
          <p:cNvSpPr/>
          <p:nvPr userDrawn="1"/>
        </p:nvSpPr>
        <p:spPr>
          <a:xfrm>
            <a:off x="8358981" y="6032260"/>
            <a:ext cx="466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fld id="{75E3A62E-607D-4C70-8AA8-4E7424A8B6C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3-</a:t>
            </a:r>
            <a:fld id="{4F593C74-1BFB-433F-B094-9A571D0781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4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4898" y="1372014"/>
            <a:ext cx="7315201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 i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CN5E by Tanenbaum &amp; Wetherall, © Pearson Education-Prentice Hall and D. Wetherall, 2011</a:t>
            </a:r>
            <a:endParaRPr lang="en-US" i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0" r:id="rId2"/>
    <p:sldLayoutId id="2147483681" r:id="rId3"/>
    <p:sldLayoutId id="2147483678" r:id="rId4"/>
    <p:sldLayoutId id="2147483679" r:id="rId5"/>
    <p:sldLayoutId id="2147483682" r:id="rId6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1800"/>
        </a:spcBef>
        <a:spcAft>
          <a:spcPct val="0"/>
        </a:spcAft>
        <a:buClr>
          <a:srgbClr val="0000FF"/>
        </a:buClr>
        <a:buFont typeface="Arial" pitchFamily="34" charset="0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457200" algn="l" rtl="0" eaLnBrk="0" fontAlgn="base" hangingPunct="0">
        <a:spcBef>
          <a:spcPts val="600"/>
        </a:spcBef>
        <a:spcAft>
          <a:spcPct val="0"/>
        </a:spcAft>
        <a:buClr>
          <a:srgbClr val="0000FF"/>
        </a:buClr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001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−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0287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Arial" pitchFamily="34" charset="0"/>
        <a:buChar char="»"/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2573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6670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6pPr>
      <a:lvl7pPr marL="31242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7pPr>
      <a:lvl8pPr marL="35814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8pPr>
      <a:lvl9pPr marL="4038600" indent="-3810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emf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customXml" Target="../ink/ink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0.png"/><Relationship Id="rId4" Type="http://schemas.openxmlformats.org/officeDocument/2006/relationships/customXml" Target="../ink/ink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76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0" y="676275"/>
            <a:ext cx="9144000" cy="1143000"/>
          </a:xfrm>
        </p:spPr>
        <p:txBody>
          <a:bodyPr/>
          <a:lstStyle/>
          <a:p>
            <a:r>
              <a:rPr lang="en-US" b="1" dirty="0"/>
              <a:t>Transport Layer – Part II</a:t>
            </a:r>
            <a:br>
              <a:rPr lang="en-US" b="1" dirty="0"/>
            </a:b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Chapter 3</a:t>
            </a:r>
            <a:endParaRPr lang="en-US" b="1" dirty="0"/>
          </a:p>
        </p:txBody>
      </p:sp>
      <p:sp>
        <p:nvSpPr>
          <p:cNvPr id="4099" name="Subtitle 2"/>
          <p:cNvSpPr>
            <a:spLocks noGrp="1"/>
          </p:cNvSpPr>
          <p:nvPr>
            <p:ph idx="1"/>
          </p:nvPr>
        </p:nvSpPr>
        <p:spPr>
          <a:xfrm>
            <a:off x="555171" y="1959429"/>
            <a:ext cx="8120743" cy="3962400"/>
          </a:xfrm>
        </p:spPr>
        <p:txBody>
          <a:bodyPr/>
          <a:lstStyle/>
          <a:p>
            <a:pPr marL="0" lvl="1" indent="0">
              <a:buNone/>
            </a:pPr>
            <a:r>
              <a:rPr lang="en-US" sz="2800" dirty="0"/>
              <a:t>Part I</a:t>
            </a:r>
          </a:p>
          <a:p>
            <a:pPr lvl="1"/>
            <a:r>
              <a:rPr lang="en-US" sz="2800" dirty="0"/>
              <a:t>1. Transport Service</a:t>
            </a:r>
          </a:p>
          <a:p>
            <a:pPr lvl="1"/>
            <a:r>
              <a:rPr lang="en-US" sz="2800" dirty="0"/>
              <a:t>2. Elements of Transport Protocols</a:t>
            </a:r>
          </a:p>
          <a:p>
            <a:pPr lvl="3"/>
            <a:endParaRPr lang="en-US" sz="2200" dirty="0"/>
          </a:p>
          <a:p>
            <a:pPr marL="0" lvl="1" indent="0">
              <a:buNone/>
            </a:pPr>
            <a:r>
              <a:rPr lang="en-US" sz="2800" b="1" dirty="0"/>
              <a:t>Part II</a:t>
            </a:r>
          </a:p>
          <a:p>
            <a:pPr lvl="1"/>
            <a:r>
              <a:rPr lang="en-US" sz="2800" b="1" dirty="0"/>
              <a:t>3. Internet Protocols – UDP </a:t>
            </a:r>
          </a:p>
          <a:p>
            <a:pPr lvl="1"/>
            <a:r>
              <a:rPr lang="en-US" sz="2800" b="1" dirty="0"/>
              <a:t>4. Internet Protocols – TCP </a:t>
            </a:r>
          </a:p>
          <a:p>
            <a:pPr lvl="1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0575"/>
          </a:xfrm>
        </p:spPr>
        <p:txBody>
          <a:bodyPr/>
          <a:lstStyle/>
          <a:p>
            <a:r>
              <a:rPr lang="en-US" dirty="0"/>
              <a:t>The IP pseudo-header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0276" y="755624"/>
            <a:ext cx="9053724" cy="5046774"/>
          </a:xfrm>
        </p:spPr>
        <p:txBody>
          <a:bodyPr/>
          <a:lstStyle/>
          <a:p>
            <a:pPr lvl="1"/>
            <a:r>
              <a:rPr lang="en-US" sz="2800" dirty="0"/>
              <a:t>source &amp; destination IPv4 addresses</a:t>
            </a:r>
          </a:p>
          <a:p>
            <a:pPr lvl="1"/>
            <a:r>
              <a:rPr lang="en-US" sz="2800" dirty="0"/>
              <a:t>protocol number (an 8-bit field: UDP=17, TCP=6, and IPv4 = 4)</a:t>
            </a:r>
          </a:p>
          <a:p>
            <a:pPr lvl="1"/>
            <a:r>
              <a:rPr lang="en-US" sz="2800" dirty="0"/>
              <a:t>UDP length</a:t>
            </a:r>
          </a:p>
          <a:p>
            <a:pPr lvl="1"/>
            <a:r>
              <a:rPr lang="en-US" sz="2800" dirty="0"/>
              <a:t>padding zeros (8 bits)</a:t>
            </a:r>
          </a:p>
          <a:p>
            <a:pPr marL="0" lvl="1" indent="0">
              <a:buNone/>
            </a:pPr>
            <a:r>
              <a:rPr lang="en-US" sz="2800" b="1" u="sng" dirty="0"/>
              <a:t>Question</a:t>
            </a:r>
            <a:r>
              <a:rPr lang="en-US" sz="2800" dirty="0"/>
              <a:t>: Why is an IP pseudo-header included in the UDP checksum?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4CFD66E-5B14-461A-9549-27C3A865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6" y="4040054"/>
            <a:ext cx="8963447" cy="282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574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</a:t>
            </a:r>
            <a:r>
              <a:rPr lang="en-US" sz="3600" dirty="0"/>
              <a:t>pseudo header (2)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90276" y="1143000"/>
            <a:ext cx="8963447" cy="4839195"/>
          </a:xfrm>
        </p:spPr>
        <p:txBody>
          <a:bodyPr/>
          <a:lstStyle/>
          <a:p>
            <a:pPr lvl="1">
              <a:spcBef>
                <a:spcPts val="1200"/>
              </a:spcBef>
            </a:pPr>
            <a:r>
              <a:rPr lang="en-US" sz="2800" dirty="0"/>
              <a:t>Including the pseudo-header in the UDP checksum helps detect misdelivered packets</a:t>
            </a:r>
          </a:p>
          <a:p>
            <a:pPr lvl="2">
              <a:spcBef>
                <a:spcPts val="1200"/>
              </a:spcBef>
            </a:pPr>
            <a:r>
              <a:rPr lang="en-US" sz="2800" dirty="0"/>
              <a:t>but violates the TCP/IP protocol hierarchy since IP addresses belong to IP layer, not to the trans-layer</a:t>
            </a:r>
          </a:p>
          <a:p>
            <a:pPr lvl="1">
              <a:spcBef>
                <a:spcPts val="1200"/>
              </a:spcBef>
            </a:pPr>
            <a:r>
              <a:rPr lang="en-US" sz="2800" dirty="0"/>
              <a:t>Similarly, TCP also uses the same IP pseudo-header for its checksum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4CFD66E-5B14-461A-9549-27C3A865D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6" y="3996044"/>
            <a:ext cx="8675352" cy="273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988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Internet Protocols – TCP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337457" y="1317171"/>
            <a:ext cx="8512629" cy="4604658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The TCP service model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pPr lvl="1"/>
            <a:r>
              <a:rPr lang="en-US" sz="2800" dirty="0"/>
              <a:t>The TCP header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pPr lvl="1"/>
            <a:r>
              <a:rPr lang="en-US" sz="2800" dirty="0"/>
              <a:t>TCP connection establishment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pPr lvl="1"/>
            <a:r>
              <a:rPr lang="en-US" sz="2800" dirty="0"/>
              <a:t>TCP connection state modeling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56756"/>
          </a:xfrm>
        </p:spPr>
        <p:txBody>
          <a:bodyPr/>
          <a:lstStyle/>
          <a:p>
            <a:r>
              <a:rPr lang="en-US" dirty="0"/>
              <a:t>The TCP Service Model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08858" y="943584"/>
            <a:ext cx="8893628" cy="5057662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/>
              <a:t>Provides reliable data communication between two processes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Formally defined in </a:t>
            </a:r>
            <a:r>
              <a:rPr lang="en-US" sz="2600" b="1" dirty="0"/>
              <a:t>RFC 793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Popular servers run on standard TCP ports </a:t>
            </a:r>
          </a:p>
        </p:txBody>
      </p:sp>
      <p:pic>
        <p:nvPicPr>
          <p:cNvPr id="5837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0997" y="2945363"/>
            <a:ext cx="6741774" cy="391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EB27C9-B5F1-E6FA-E37D-F81880FDF8FE}"/>
                  </a:ext>
                </a:extLst>
              </p14:cNvPr>
              <p14:cNvContentPartPr/>
              <p14:nvPr/>
            </p14:nvContentPartPr>
            <p14:xfrm>
              <a:off x="1120680" y="3539520"/>
              <a:ext cx="528840" cy="2420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EB27C9-B5F1-E6FA-E37D-F81880FDF8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1320" y="3530160"/>
                <a:ext cx="547560" cy="243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91852"/>
          </a:xfrm>
        </p:spPr>
        <p:txBody>
          <a:bodyPr/>
          <a:lstStyle/>
          <a:p>
            <a:r>
              <a:rPr lang="en-US" dirty="0"/>
              <a:t>The TCP Header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73572" y="791852"/>
            <a:ext cx="8944305" cy="5066518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Each segment begins with a </a:t>
            </a:r>
            <a:r>
              <a:rPr lang="en-US" sz="3200" b="1" dirty="0"/>
              <a:t>20-byte header </a:t>
            </a:r>
            <a:r>
              <a:rPr lang="en-US" sz="3200" dirty="0"/>
              <a:t>(format fixed)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The header may be followed by </a:t>
            </a:r>
            <a:r>
              <a:rPr lang="en-US" sz="3200" b="1" dirty="0"/>
              <a:t>4-type</a:t>
            </a:r>
            <a:r>
              <a:rPr lang="en-US" sz="3200" dirty="0"/>
              <a:t> header options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6818" y="2894029"/>
            <a:ext cx="6205583" cy="3963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708A1FEB-14A7-4A93-99F3-417D0C552DA3}"/>
              </a:ext>
            </a:extLst>
          </p:cNvPr>
          <p:cNvSpPr/>
          <p:nvPr/>
        </p:nvSpPr>
        <p:spPr bwMode="auto">
          <a:xfrm>
            <a:off x="2487918" y="3477931"/>
            <a:ext cx="533924" cy="2272419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768A3F-B3F7-43EE-AE49-B5E24A3139D5}"/>
              </a:ext>
            </a:extLst>
          </p:cNvPr>
          <p:cNvSpPr txBox="1"/>
          <p:nvPr/>
        </p:nvSpPr>
        <p:spPr>
          <a:xfrm>
            <a:off x="1787927" y="4290974"/>
            <a:ext cx="9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 bytes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5EE3E283-EDCC-4ED6-BD9A-F7BF64BF96AB}"/>
              </a:ext>
            </a:extLst>
          </p:cNvPr>
          <p:cNvSpPr/>
          <p:nvPr/>
        </p:nvSpPr>
        <p:spPr bwMode="auto">
          <a:xfrm>
            <a:off x="2498913" y="5731501"/>
            <a:ext cx="533924" cy="444630"/>
          </a:xfrm>
          <a:prstGeom prst="leftBrace">
            <a:avLst>
              <a:gd name="adj1" fmla="val 18934"/>
              <a:gd name="adj2" fmla="val 50000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747B4-A148-4463-A76F-F1A94D6F9491}"/>
              </a:ext>
            </a:extLst>
          </p:cNvPr>
          <p:cNvSpPr txBox="1"/>
          <p:nvPr/>
        </p:nvSpPr>
        <p:spPr>
          <a:xfrm>
            <a:off x="1654446" y="5741114"/>
            <a:ext cx="110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bytes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CB91EEF-FDDE-40FE-9AB8-340DB6FBB0F8}"/>
              </a:ext>
            </a:extLst>
          </p:cNvPr>
          <p:cNvSpPr/>
          <p:nvPr/>
        </p:nvSpPr>
        <p:spPr bwMode="auto">
          <a:xfrm>
            <a:off x="2498913" y="6197941"/>
            <a:ext cx="533924" cy="589357"/>
          </a:xfrm>
          <a:prstGeom prst="leftBrace">
            <a:avLst>
              <a:gd name="adj1" fmla="val 18934"/>
              <a:gd name="adj2" fmla="val 50000"/>
            </a:avLst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9F8AF-A0A5-4C83-8D3D-F87F3D50A2DA}"/>
              </a:ext>
            </a:extLst>
          </p:cNvPr>
          <p:cNvSpPr txBox="1"/>
          <p:nvPr/>
        </p:nvSpPr>
        <p:spPr>
          <a:xfrm>
            <a:off x="384905" y="6281603"/>
            <a:ext cx="25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 to 65,495 bytes</a:t>
            </a:r>
          </a:p>
        </p:txBody>
      </p:sp>
    </p:spTree>
    <p:extLst>
      <p:ext uri="{BB962C8B-B14F-4D97-AF65-F5344CB8AC3E}">
        <p14:creationId xmlns:p14="http://schemas.microsoft.com/office/powerpoint/2010/main" val="2038771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5103" y="231228"/>
            <a:ext cx="8856017" cy="562714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kern="1200" dirty="0"/>
              <a:t>TCP segments without any data are legal (commonly used for acknowledgements and control messages)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 err="1"/>
              <a:t>src</a:t>
            </a:r>
            <a:r>
              <a:rPr lang="en-US" dirty="0"/>
              <a:t> port and </a:t>
            </a:r>
            <a:r>
              <a:rPr lang="en-US" b="1" dirty="0" err="1"/>
              <a:t>dst</a:t>
            </a:r>
            <a:r>
              <a:rPr lang="en-US" dirty="0"/>
              <a:t> port fields identify the local app end points of the TCP connection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/>
              <a:t>A sequence number </a:t>
            </a:r>
            <a:r>
              <a:rPr lang="en-US" altLang="en-US" dirty="0"/>
              <a:t>identifies a TCP segment’s place in the sequence of data stream, used to keep track of how much data the sender has transmitted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7002" y="3073243"/>
            <a:ext cx="5908916" cy="377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8CACF6-6B7B-45A3-A327-18739BE61D90}"/>
                  </a:ext>
                </a:extLst>
              </p14:cNvPr>
              <p14:cNvContentPartPr/>
              <p14:nvPr/>
            </p14:nvContentPartPr>
            <p14:xfrm>
              <a:off x="3841920" y="4070520"/>
              <a:ext cx="1460520" cy="34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8CACF6-6B7B-45A3-A327-18739BE61D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2560" y="4061160"/>
                <a:ext cx="1479240" cy="36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252248"/>
            <a:ext cx="8804384" cy="560612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b="1" dirty="0"/>
              <a:t>An acknowledgement number </a:t>
            </a:r>
            <a:r>
              <a:rPr lang="en-US" altLang="en-US" dirty="0"/>
              <a:t>is used to inform the sender that up to this byte of the transmitted data was successfully received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TCP header length (</a:t>
            </a:r>
            <a:r>
              <a:rPr lang="en-US" dirty="0"/>
              <a:t>4-bit</a:t>
            </a:r>
            <a:r>
              <a:rPr lang="en-US" altLang="en-US" dirty="0"/>
              <a:t>): # of 32-bit words contained in the header (needed as </a:t>
            </a:r>
            <a:r>
              <a:rPr lang="en-US" i="1" dirty="0"/>
              <a:t>Options </a:t>
            </a:r>
            <a:r>
              <a:rPr lang="en-US" dirty="0"/>
              <a:t>field is of variable length</a:t>
            </a:r>
            <a:r>
              <a:rPr lang="en-US" altLang="en-US" dirty="0"/>
              <a:t>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Next comes a 4-bit field </a:t>
            </a:r>
            <a:r>
              <a:rPr lang="en-US" b="1" dirty="0"/>
              <a:t>not used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604" y="2656075"/>
            <a:ext cx="6651887" cy="4249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213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5103" y="160256"/>
            <a:ext cx="8856017" cy="56981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</a:rPr>
              <a:t>Eight 1-bit flags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ECE</a:t>
            </a:r>
            <a:r>
              <a:rPr lang="en-US" dirty="0"/>
              <a:t> and </a:t>
            </a:r>
            <a:r>
              <a:rPr lang="en-US" b="1" dirty="0"/>
              <a:t>CWR</a:t>
            </a:r>
            <a:r>
              <a:rPr lang="en-US" dirty="0"/>
              <a:t> bits are used to signal congestion when ECN (</a:t>
            </a:r>
            <a:r>
              <a:rPr lang="en-US" b="1" dirty="0"/>
              <a:t>E</a:t>
            </a:r>
            <a:r>
              <a:rPr lang="en-US" dirty="0"/>
              <a:t>xplicit </a:t>
            </a:r>
            <a:r>
              <a:rPr lang="en-US" b="1" dirty="0"/>
              <a:t>C</a:t>
            </a:r>
            <a:r>
              <a:rPr lang="en-US" dirty="0"/>
              <a:t>ongestion </a:t>
            </a:r>
            <a:r>
              <a:rPr lang="en-US" b="1" dirty="0"/>
              <a:t>N</a:t>
            </a:r>
            <a:r>
              <a:rPr lang="en-US" dirty="0"/>
              <a:t>otification) is used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</a:rPr>
              <a:t>ECE bit</a:t>
            </a:r>
            <a:r>
              <a:rPr lang="en-US" dirty="0"/>
              <a:t> is set to signal an </a:t>
            </a:r>
            <a:r>
              <a:rPr lang="en-US" dirty="0">
                <a:solidFill>
                  <a:srgbClr val="FF0000"/>
                </a:solidFill>
              </a:rPr>
              <a:t>EC</a:t>
            </a:r>
            <a:r>
              <a:rPr lang="en-US" dirty="0"/>
              <a:t>N-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cho from a receiver to inform the sender to slow down transmission when the receiver gets a congestion indication from the network</a:t>
            </a:r>
          </a:p>
          <a:p>
            <a:pPr>
              <a:spcBef>
                <a:spcPts val="600"/>
              </a:spcBef>
            </a:pPr>
            <a:r>
              <a:rPr lang="en-US" b="1" dirty="0">
                <a:solidFill>
                  <a:srgbClr val="FF0000"/>
                </a:solidFill>
              </a:rPr>
              <a:t>CWR bit</a:t>
            </a:r>
            <a:r>
              <a:rPr lang="en-US" dirty="0"/>
              <a:t> (</a:t>
            </a:r>
            <a:r>
              <a:rPr lang="en-US" b="1" dirty="0"/>
              <a:t>C</a:t>
            </a:r>
            <a:r>
              <a:rPr lang="en-US" dirty="0"/>
              <a:t>ongestion </a:t>
            </a:r>
            <a:r>
              <a:rPr lang="en-US" b="1" dirty="0"/>
              <a:t>W</a:t>
            </a:r>
            <a:r>
              <a:rPr lang="en-US" dirty="0"/>
              <a:t>indow </a:t>
            </a:r>
            <a:r>
              <a:rPr lang="en-US" b="1" dirty="0"/>
              <a:t>R</a:t>
            </a:r>
            <a:r>
              <a:rPr lang="en-US" dirty="0"/>
              <a:t>educed) is set to signal from a sender to inform the receiver that transmission has been slowed down, and you can stop sending ECN-Echo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7502" y="3325602"/>
            <a:ext cx="5590758" cy="357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2CE81E-ADC0-4985-85D0-FA6E39B5ECBA}"/>
                  </a:ext>
                </a:extLst>
              </p14:cNvPr>
              <p14:cNvContentPartPr/>
              <p14:nvPr/>
            </p14:nvContentPartPr>
            <p14:xfrm>
              <a:off x="2445621" y="4771095"/>
              <a:ext cx="1689480" cy="116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2CE81E-ADC0-4985-85D0-FA6E39B5E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6261" y="4761735"/>
                <a:ext cx="1708200" cy="11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640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5103" y="150829"/>
            <a:ext cx="8856017" cy="57075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500" b="1" i="1" dirty="0">
                <a:solidFill>
                  <a:srgbClr val="FF0000"/>
                </a:solidFill>
              </a:rPr>
              <a:t>URG</a:t>
            </a:r>
            <a:r>
              <a:rPr lang="en-US" sz="2500" i="1" dirty="0"/>
              <a:t> </a:t>
            </a:r>
            <a:r>
              <a:rPr lang="en-US" sz="2500" dirty="0"/>
              <a:t>is set to 1 if the </a:t>
            </a:r>
            <a:r>
              <a:rPr lang="en-US" sz="2500" i="1" dirty="0"/>
              <a:t>Urgent pointer </a:t>
            </a:r>
            <a:r>
              <a:rPr lang="en-US" sz="2500" dirty="0"/>
              <a:t>is in use (used to indicate a byte offset from the current sequence number at which </a:t>
            </a:r>
            <a:r>
              <a:rPr lang="en-US" sz="2500" b="1" dirty="0"/>
              <a:t>urgent data </a:t>
            </a:r>
            <a:r>
              <a:rPr lang="en-US" sz="2500" dirty="0"/>
              <a:t>is to be found)</a:t>
            </a:r>
          </a:p>
          <a:p>
            <a:pPr>
              <a:spcBef>
                <a:spcPts val="600"/>
              </a:spcBef>
            </a:pPr>
            <a:r>
              <a:rPr lang="en-US" sz="2500" b="1" i="1" dirty="0">
                <a:solidFill>
                  <a:srgbClr val="FF0000"/>
                </a:solidFill>
              </a:rPr>
              <a:t>ACK</a:t>
            </a:r>
            <a:r>
              <a:rPr lang="en-US" sz="2500" i="1" dirty="0"/>
              <a:t> </a:t>
            </a:r>
            <a:r>
              <a:rPr lang="en-US" sz="2500" dirty="0"/>
              <a:t>bit is set to 1 to indicate that the </a:t>
            </a:r>
            <a:r>
              <a:rPr lang="en-US" sz="2500" i="1" dirty="0"/>
              <a:t>Acknowledgement number </a:t>
            </a:r>
            <a:r>
              <a:rPr lang="en-US" sz="2500" dirty="0"/>
              <a:t>is valid (the segment may contain pushed data). If ACK bit is set to 0, the segment does not contain an </a:t>
            </a:r>
            <a:r>
              <a:rPr lang="en-US" sz="2500" i="1" dirty="0"/>
              <a:t>Acknowledgement</a:t>
            </a:r>
          </a:p>
          <a:p>
            <a:pPr>
              <a:spcBef>
                <a:spcPts val="600"/>
              </a:spcBef>
            </a:pPr>
            <a:r>
              <a:rPr lang="en-US" sz="2500" b="1" i="1" dirty="0">
                <a:solidFill>
                  <a:srgbClr val="FF0000"/>
                </a:solidFill>
              </a:rPr>
              <a:t>PSH</a:t>
            </a:r>
            <a:r>
              <a:rPr lang="en-US" sz="2500" i="1" dirty="0"/>
              <a:t> </a:t>
            </a:r>
            <a:r>
              <a:rPr lang="en-US" sz="2500" dirty="0"/>
              <a:t>bit is set to 1 to indicate </a:t>
            </a:r>
            <a:r>
              <a:rPr lang="en-US" sz="2500" dirty="0" err="1"/>
              <a:t>PUSHed</a:t>
            </a:r>
            <a:r>
              <a:rPr lang="en-US" sz="2500" dirty="0"/>
              <a:t> data in the segment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2415" y="3431573"/>
            <a:ext cx="5411585" cy="345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888DCD-AF6D-1801-1618-1D6A0832E831}"/>
                  </a:ext>
                </a:extLst>
              </p14:cNvPr>
              <p14:cNvContentPartPr/>
              <p14:nvPr/>
            </p14:nvContentPartPr>
            <p14:xfrm>
              <a:off x="5406480" y="5028120"/>
              <a:ext cx="196920" cy="55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888DCD-AF6D-1801-1618-1D6A0832E8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97120" y="5018760"/>
                <a:ext cx="215640" cy="57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8694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5103" y="189186"/>
            <a:ext cx="8856017" cy="56691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</a:rPr>
              <a:t>Eight 1-bit flags</a:t>
            </a:r>
            <a:r>
              <a:rPr lang="en-US" sz="2800" b="1" dirty="0"/>
              <a:t>: </a:t>
            </a:r>
          </a:p>
          <a:p>
            <a:pPr>
              <a:spcBef>
                <a:spcPts val="0"/>
              </a:spcBef>
            </a:pPr>
            <a:r>
              <a:rPr lang="en-US" sz="2800" b="1" i="1" dirty="0">
                <a:solidFill>
                  <a:srgbClr val="FF0000"/>
                </a:solidFill>
              </a:rPr>
              <a:t>RST</a:t>
            </a:r>
            <a:r>
              <a:rPr lang="en-US" sz="2800" i="1" dirty="0"/>
              <a:t> </a:t>
            </a:r>
            <a:r>
              <a:rPr lang="en-US" sz="2800" dirty="0"/>
              <a:t>bit is used by a server to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abruptly reset a connection that has become confused (due to a host crash/reboot), or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refuse a request connection</a:t>
            </a:r>
          </a:p>
          <a:p>
            <a:pPr>
              <a:spcBef>
                <a:spcPts val="0"/>
              </a:spcBef>
            </a:pPr>
            <a:endParaRPr lang="en-US" sz="2800" dirty="0"/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8719" y="2427200"/>
            <a:ext cx="6928330" cy="442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602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Internet Protocols – UDP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Introduction to UDP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pPr lvl="1"/>
            <a:r>
              <a:rPr lang="en-US" sz="2800" dirty="0"/>
              <a:t>Remote Procedure Call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pPr lvl="1"/>
            <a:r>
              <a:rPr lang="en-US" sz="2800" dirty="0"/>
              <a:t>Real-Time Transport </a:t>
            </a:r>
            <a:r>
              <a:rPr lang="en-US" sz="2800" dirty="0">
                <a:solidFill>
                  <a:srgbClr val="0000FF"/>
                </a:solidFill>
              </a:rPr>
              <a:t>»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5103" y="231228"/>
            <a:ext cx="8856017" cy="62221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1" dirty="0">
                <a:solidFill>
                  <a:srgbClr val="FF0000"/>
                </a:solidFill>
              </a:rPr>
              <a:t>SYN</a:t>
            </a:r>
            <a:r>
              <a:rPr lang="en-US" b="1" i="1" dirty="0"/>
              <a:t> </a:t>
            </a:r>
            <a:r>
              <a:rPr lang="en-US" b="1" dirty="0"/>
              <a:t>bit is used to establish connections:</a:t>
            </a:r>
          </a:p>
          <a:p>
            <a:pPr>
              <a:spcBef>
                <a:spcPts val="600"/>
              </a:spcBef>
            </a:pPr>
            <a:r>
              <a:rPr lang="en-US" dirty="0"/>
              <a:t>A connection request has </a:t>
            </a:r>
            <a:r>
              <a:rPr lang="en-US" b="1" i="1" dirty="0"/>
              <a:t>SYN </a:t>
            </a:r>
            <a:r>
              <a:rPr lang="en-US" b="1" dirty="0"/>
              <a:t>= 1 and </a:t>
            </a:r>
            <a:r>
              <a:rPr lang="en-US" b="1" i="1" dirty="0"/>
              <a:t>ACK </a:t>
            </a:r>
            <a:r>
              <a:rPr lang="en-US" b="1" dirty="0"/>
              <a:t>= 0 </a:t>
            </a:r>
            <a:r>
              <a:rPr lang="en-US" dirty="0"/>
              <a:t>to indicate that the acknowledgement field is not in use</a:t>
            </a:r>
          </a:p>
          <a:p>
            <a:pPr>
              <a:spcBef>
                <a:spcPts val="600"/>
              </a:spcBef>
            </a:pPr>
            <a:r>
              <a:rPr lang="en-US" dirty="0"/>
              <a:t>The server reply bears an acknowledgement, and it has </a:t>
            </a:r>
            <a:r>
              <a:rPr lang="en-US" b="1" i="1" dirty="0"/>
              <a:t>SYN </a:t>
            </a:r>
            <a:r>
              <a:rPr lang="en-US" b="1" dirty="0"/>
              <a:t>= 1 and </a:t>
            </a:r>
            <a:r>
              <a:rPr lang="en-US" b="1" i="1" dirty="0"/>
              <a:t>ACK </a:t>
            </a:r>
            <a:r>
              <a:rPr lang="en-US" b="1" dirty="0"/>
              <a:t>= 1 </a:t>
            </a:r>
            <a:r>
              <a:rPr lang="en-US" dirty="0"/>
              <a:t>if it accepts the request</a:t>
            </a:r>
            <a:endParaRPr lang="en-US" b="1" i="1" dirty="0"/>
          </a:p>
          <a:p>
            <a:pPr>
              <a:spcBef>
                <a:spcPts val="600"/>
              </a:spcBef>
            </a:pPr>
            <a:r>
              <a:rPr lang="en-US" b="1" i="1" dirty="0"/>
              <a:t>SYN </a:t>
            </a:r>
            <a:r>
              <a:rPr lang="en-US" b="1" dirty="0"/>
              <a:t>= 1 </a:t>
            </a:r>
            <a:r>
              <a:rPr lang="en-US" dirty="0"/>
              <a:t>indicates either a CONNECTION REQUEST or CONNECTION ACCEPTED, with the </a:t>
            </a:r>
            <a:r>
              <a:rPr lang="en-US" b="1" i="1" dirty="0"/>
              <a:t>ACK </a:t>
            </a:r>
            <a:r>
              <a:rPr lang="en-US" b="1" dirty="0"/>
              <a:t>bit </a:t>
            </a:r>
            <a:r>
              <a:rPr lang="en-US" dirty="0"/>
              <a:t>used to distinguish between the two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i="1" dirty="0">
                <a:solidFill>
                  <a:srgbClr val="FF0000"/>
                </a:solidFill>
              </a:rPr>
              <a:t>FIN</a:t>
            </a:r>
            <a:r>
              <a:rPr lang="en-US" b="1" i="1" dirty="0"/>
              <a:t> </a:t>
            </a:r>
            <a:r>
              <a:rPr lang="en-US" b="1" dirty="0"/>
              <a:t>bit </a:t>
            </a:r>
            <a:r>
              <a:rPr lang="en-US" dirty="0"/>
              <a:t>is used to </a:t>
            </a:r>
          </a:p>
          <a:p>
            <a:pPr>
              <a:spcBef>
                <a:spcPts val="600"/>
              </a:spcBef>
            </a:pPr>
            <a:r>
              <a:rPr lang="en-US" dirty="0"/>
              <a:t>release a connection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1098" y="3413059"/>
            <a:ext cx="5552902" cy="354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6008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7370" y="195209"/>
            <a:ext cx="8972550" cy="566316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600" b="1" dirty="0"/>
              <a:t>TCP flow control: </a:t>
            </a:r>
            <a:r>
              <a:rPr lang="en-US" altLang="en-US" sz="2600" dirty="0"/>
              <a:t>A sender uses a variable-sized </a:t>
            </a:r>
            <a:r>
              <a:rPr lang="en-US" altLang="en-US" sz="2600" b="1" dirty="0"/>
              <a:t>sliding window</a:t>
            </a:r>
            <a:r>
              <a:rPr lang="en-US" altLang="en-US" sz="2600" dirty="0"/>
              <a:t>. Sliding window allows the sender to send multiple frames before they are acknowledged</a:t>
            </a:r>
          </a:p>
          <a:p>
            <a:pPr>
              <a:spcBef>
                <a:spcPts val="600"/>
              </a:spcBef>
            </a:pPr>
            <a:r>
              <a:rPr lang="en-US" altLang="en-US" sz="2600" dirty="0"/>
              <a:t>The </a:t>
            </a:r>
            <a:r>
              <a:rPr lang="en-US" altLang="en-US" sz="2600" b="1" i="1" dirty="0">
                <a:solidFill>
                  <a:srgbClr val="FF0000"/>
                </a:solidFill>
              </a:rPr>
              <a:t>Window size </a:t>
            </a:r>
            <a:r>
              <a:rPr lang="en-US" altLang="en-US" sz="2600" b="1" dirty="0">
                <a:solidFill>
                  <a:srgbClr val="FF0000"/>
                </a:solidFill>
              </a:rPr>
              <a:t>field</a:t>
            </a:r>
            <a:r>
              <a:rPr lang="en-US" altLang="en-US" sz="2600" dirty="0">
                <a:solidFill>
                  <a:srgbClr val="FF0000"/>
                </a:solidFill>
              </a:rPr>
              <a:t> </a:t>
            </a:r>
            <a:r>
              <a:rPr lang="en-US" altLang="en-US" sz="2600" dirty="0"/>
              <a:t>tells the sender how many unacknowledged bytes in total can be sent out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8946" y="2354197"/>
            <a:ext cx="7149409" cy="4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2894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7661" y="390418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TCP sliding window mechanism of a sender</a:t>
            </a:r>
          </a:p>
        </p:txBody>
      </p:sp>
      <p:pic>
        <p:nvPicPr>
          <p:cNvPr id="1026" name="Picture 2" descr="TCP sliding window mechanism | Download Scientific Diagram">
            <a:extLst>
              <a:ext uri="{FF2B5EF4-FFF2-40B4-BE49-F238E27FC236}">
                <a16:creationId xmlns:a16="http://schemas.microsoft.com/office/drawing/2014/main" id="{AD9B2526-F87A-34AF-D4F8-ABFACB99B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661" y="1752732"/>
            <a:ext cx="9144001" cy="458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4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71450" y="252248"/>
            <a:ext cx="8804384" cy="560612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800" b="1" dirty="0"/>
              <a:t>A </a:t>
            </a:r>
            <a:r>
              <a:rPr lang="en-US" altLang="en-US" sz="2800" b="1" i="1" dirty="0">
                <a:solidFill>
                  <a:srgbClr val="FF0000"/>
                </a:solidFill>
              </a:rPr>
              <a:t>Checksum</a:t>
            </a:r>
            <a:r>
              <a:rPr lang="en-US" altLang="en-US" sz="2800" b="1" dirty="0">
                <a:solidFill>
                  <a:srgbClr val="FF0000"/>
                </a:solidFill>
              </a:rPr>
              <a:t> field </a:t>
            </a:r>
            <a:r>
              <a:rPr lang="en-US" altLang="en-US" sz="2800" b="1" dirty="0"/>
              <a:t>is mandatory for any TCP segment for reliability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800" dirty="0"/>
              <a:t>It checksums the header, the data, and a conceptual IP pseudo-header in the same way as UDP does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381" y="2287969"/>
            <a:ext cx="6875000" cy="4391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BA0313-DCC3-4CC0-AB08-F14650F773CB}"/>
                  </a:ext>
                </a:extLst>
              </p14:cNvPr>
              <p14:cNvContentPartPr/>
              <p14:nvPr/>
            </p14:nvContentPartPr>
            <p14:xfrm>
              <a:off x="2070000" y="5110806"/>
              <a:ext cx="1727640" cy="387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BA0313-DCC3-4CC0-AB08-F14650F773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0640" y="5101446"/>
                <a:ext cx="174636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22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5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/>
              <a:t>Transport</a:t>
            </a:r>
            <a:r>
              <a:rPr lang="en-US" sz="1400"/>
              <a:t> </a:t>
            </a:r>
            <a:r>
              <a:rPr lang="en-US" sz="1200"/>
              <a:t>Layer</a:t>
            </a:r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endParaRPr lang="en-US" altLang="en-US" sz="1200" dirty="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81155" y="166688"/>
            <a:ext cx="8996855" cy="849312"/>
          </a:xfrm>
        </p:spPr>
        <p:txBody>
          <a:bodyPr/>
          <a:lstStyle/>
          <a:p>
            <a:r>
              <a:rPr lang="en-US" altLang="en-US" sz="3600" dirty="0"/>
              <a:t>TCP 3-Way Handshake with SYN/ACK bits</a:t>
            </a:r>
            <a:endParaRPr lang="en-US" altLang="en-US" dirty="0"/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 flipH="1">
            <a:off x="3282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94342" name="Group 102"/>
          <p:cNvGrpSpPr>
            <a:grpSpLocks/>
          </p:cNvGrpSpPr>
          <p:nvPr/>
        </p:nvGrpSpPr>
        <p:grpSpPr bwMode="auto">
          <a:xfrm>
            <a:off x="1023938" y="2241550"/>
            <a:ext cx="4767262" cy="955675"/>
            <a:chOff x="638" y="1363"/>
            <a:chExt cx="3003" cy="602"/>
          </a:xfrm>
        </p:grpSpPr>
        <p:sp>
          <p:nvSpPr>
            <p:cNvPr id="81992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60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3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994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25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dirty="0" err="1"/>
                <a:t>SYNbit</a:t>
              </a:r>
              <a:r>
                <a:rPr lang="en-US" b="1" dirty="0"/>
                <a:t>=1, Seq=x</a:t>
              </a:r>
            </a:p>
          </p:txBody>
        </p:sp>
        <p:sp>
          <p:nvSpPr>
            <p:cNvPr id="81995" name="Text Box 21"/>
            <p:cNvSpPr txBox="1">
              <a:spLocks noChangeArrowheads="1"/>
            </p:cNvSpPr>
            <p:nvPr/>
          </p:nvSpPr>
          <p:spPr bwMode="auto">
            <a:xfrm>
              <a:off x="638" y="1363"/>
              <a:ext cx="1402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dirty="0"/>
                <a:t>choose </a:t>
              </a:r>
              <a:r>
                <a:rPr lang="en-US" dirty="0" err="1"/>
                <a:t>init</a:t>
              </a:r>
              <a:r>
                <a:rPr lang="en-US" dirty="0"/>
                <a:t> seq num x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dirty="0"/>
                <a:t>send TCP SYN msg</a:t>
              </a:r>
            </a:p>
          </p:txBody>
        </p:sp>
      </p:grpSp>
      <p:sp>
        <p:nvSpPr>
          <p:cNvPr id="81928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315000" y="5380526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C0000"/>
                </a:solidFill>
              </a:rPr>
              <a:t>ESTAB</a:t>
            </a:r>
          </a:p>
        </p:txBody>
      </p:sp>
      <p:grpSp>
        <p:nvGrpSpPr>
          <p:cNvPr id="394349" name="Group 109"/>
          <p:cNvGrpSpPr>
            <a:grpSpLocks/>
          </p:cNvGrpSpPr>
          <p:nvPr/>
        </p:nvGrpSpPr>
        <p:grpSpPr bwMode="auto">
          <a:xfrm>
            <a:off x="3281363" y="2911475"/>
            <a:ext cx="4792662" cy="1425575"/>
            <a:chOff x="2060" y="1785"/>
            <a:chExt cx="3019" cy="898"/>
          </a:xfrm>
        </p:grpSpPr>
        <p:sp>
          <p:nvSpPr>
            <p:cNvPr id="81988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9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990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75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dirty="0" err="1"/>
                <a:t>SYNbit</a:t>
              </a:r>
              <a:r>
                <a:rPr lang="en-US" b="1" dirty="0"/>
                <a:t>=1, Seq=y</a:t>
              </a:r>
            </a:p>
            <a:p>
              <a:pPr>
                <a:defRPr/>
              </a:pPr>
              <a:r>
                <a:rPr lang="en-US" b="1" dirty="0" err="1"/>
                <a:t>ACKbit</a:t>
              </a:r>
              <a:r>
                <a:rPr lang="en-US" b="1" dirty="0"/>
                <a:t>=1; </a:t>
              </a:r>
              <a:r>
                <a:rPr lang="en-US" b="1" dirty="0" err="1"/>
                <a:t>ACKnum</a:t>
              </a:r>
              <a:r>
                <a:rPr lang="en-US" b="1" dirty="0"/>
                <a:t>=x+1</a:t>
              </a:r>
            </a:p>
          </p:txBody>
        </p:sp>
        <p:sp>
          <p:nvSpPr>
            <p:cNvPr id="81991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403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dirty="0"/>
                <a:t>choose </a:t>
              </a:r>
              <a:r>
                <a:rPr lang="en-US" dirty="0" err="1"/>
                <a:t>init</a:t>
              </a:r>
              <a:r>
                <a:rPr lang="en-US" dirty="0"/>
                <a:t> seq num y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dirty="0"/>
                <a:t>send TCP SYN/ACK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dirty="0"/>
                <a:t>msg, </a:t>
              </a:r>
              <a:r>
                <a:rPr lang="en-US" dirty="0" err="1"/>
                <a:t>acking</a:t>
              </a:r>
              <a:r>
                <a:rPr lang="en-US" dirty="0"/>
                <a:t> SYN</a:t>
              </a:r>
            </a:p>
          </p:txBody>
        </p:sp>
      </p:grpSp>
      <p:grpSp>
        <p:nvGrpSpPr>
          <p:cNvPr id="394350" name="Group 110"/>
          <p:cNvGrpSpPr>
            <a:grpSpLocks/>
          </p:cNvGrpSpPr>
          <p:nvPr/>
        </p:nvGrpSpPr>
        <p:grpSpPr bwMode="auto">
          <a:xfrm>
            <a:off x="901698" y="4010026"/>
            <a:ext cx="7910508" cy="1654176"/>
            <a:chOff x="561" y="2477"/>
            <a:chExt cx="4983" cy="1042"/>
          </a:xfrm>
        </p:grpSpPr>
        <p:sp>
          <p:nvSpPr>
            <p:cNvPr id="81983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4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1985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7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dirty="0" err="1"/>
                <a:t>ACKbit</a:t>
              </a:r>
              <a:r>
                <a:rPr lang="en-US" b="1" dirty="0"/>
                <a:t>=1, </a:t>
              </a:r>
              <a:r>
                <a:rPr lang="en-US" b="1" dirty="0" err="1"/>
                <a:t>ACKnum</a:t>
              </a:r>
              <a:r>
                <a:rPr lang="en-US" b="1" dirty="0"/>
                <a:t>=y+1</a:t>
              </a:r>
            </a:p>
          </p:txBody>
        </p:sp>
        <p:sp>
          <p:nvSpPr>
            <p:cNvPr id="81986" name="Text Box 94"/>
            <p:cNvSpPr txBox="1">
              <a:spLocks noChangeArrowheads="1"/>
            </p:cNvSpPr>
            <p:nvPr/>
          </p:nvSpPr>
          <p:spPr bwMode="auto">
            <a:xfrm>
              <a:off x="561" y="2477"/>
              <a:ext cx="1483" cy="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en-US" dirty="0"/>
                <a:t>received SYN/ACK(x)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dirty="0"/>
                <a:t>indicates acceptance of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dirty="0"/>
                <a:t>connection request;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dirty="0"/>
                <a:t>send ACK;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dirty="0"/>
                <a:t>this ACK-segment may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en-US" dirty="0"/>
                <a:t>contain payload data</a:t>
              </a:r>
            </a:p>
          </p:txBody>
        </p:sp>
        <p:sp>
          <p:nvSpPr>
            <p:cNvPr id="81987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904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dirty="0"/>
                <a:t>received ACK(y) 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dirty="0"/>
                <a:t>indicates client is ready to send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dirty="0"/>
                <a:t>payload data</a:t>
              </a:r>
            </a:p>
          </p:txBody>
        </p:sp>
      </p:grpSp>
      <p:grpSp>
        <p:nvGrpSpPr>
          <p:cNvPr id="394345" name="Group 105"/>
          <p:cNvGrpSpPr>
            <a:grpSpLocks/>
          </p:cNvGrpSpPr>
          <p:nvPr/>
        </p:nvGrpSpPr>
        <p:grpSpPr bwMode="auto">
          <a:xfrm>
            <a:off x="85589" y="2028031"/>
            <a:ext cx="1103312" cy="701676"/>
            <a:chOff x="182" y="1387"/>
            <a:chExt cx="695" cy="442"/>
          </a:xfrm>
        </p:grpSpPr>
        <p:sp>
          <p:nvSpPr>
            <p:cNvPr id="81981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9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chemeClr val="accent2"/>
                  </a:solidFill>
                </a:rPr>
                <a:t>SYN SENT</a:t>
              </a:r>
            </a:p>
          </p:txBody>
        </p:sp>
        <p:sp>
          <p:nvSpPr>
            <p:cNvPr id="81982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51" name="Group 111"/>
          <p:cNvGrpSpPr>
            <a:grpSpLocks/>
          </p:cNvGrpSpPr>
          <p:nvPr/>
        </p:nvGrpSpPr>
        <p:grpSpPr bwMode="auto">
          <a:xfrm>
            <a:off x="80915" y="2940050"/>
            <a:ext cx="771525" cy="1622425"/>
            <a:chOff x="183" y="1803"/>
            <a:chExt cx="486" cy="1022"/>
          </a:xfrm>
        </p:grpSpPr>
        <p:sp>
          <p:nvSpPr>
            <p:cNvPr id="81979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980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48" name="Group 108"/>
          <p:cNvGrpSpPr>
            <a:grpSpLocks/>
          </p:cNvGrpSpPr>
          <p:nvPr/>
        </p:nvGrpSpPr>
        <p:grpSpPr bwMode="auto">
          <a:xfrm>
            <a:off x="8001514" y="2335213"/>
            <a:ext cx="1119187" cy="1192212"/>
            <a:chOff x="4878" y="1422"/>
            <a:chExt cx="705" cy="751"/>
          </a:xfrm>
        </p:grpSpPr>
        <p:sp>
          <p:nvSpPr>
            <p:cNvPr id="81977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SYN RCVD</a:t>
              </a:r>
            </a:p>
          </p:txBody>
        </p:sp>
        <p:sp>
          <p:nvSpPr>
            <p:cNvPr id="81978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736440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99343" name="Group 113"/>
          <p:cNvGrpSpPr>
            <a:grpSpLocks/>
          </p:cNvGrpSpPr>
          <p:nvPr/>
        </p:nvGrpSpPr>
        <p:grpSpPr bwMode="auto">
          <a:xfrm>
            <a:off x="-9525" y="1590675"/>
            <a:ext cx="9069386" cy="736600"/>
            <a:chOff x="-6" y="1002"/>
            <a:chExt cx="5713" cy="464"/>
          </a:xfrm>
        </p:grpSpPr>
        <p:sp>
          <p:nvSpPr>
            <p:cNvPr id="81937" name="Text Box 114"/>
            <p:cNvSpPr txBox="1">
              <a:spLocks noChangeArrowheads="1"/>
            </p:cNvSpPr>
            <p:nvPr/>
          </p:nvSpPr>
          <p:spPr bwMode="auto">
            <a:xfrm>
              <a:off x="-6" y="1002"/>
              <a:ext cx="932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r"/>
              <a:r>
                <a:rPr lang="en-US" altLang="en-US" sz="1800" b="1" i="1" dirty="0">
                  <a:solidFill>
                    <a:srgbClr val="000099"/>
                  </a:solidFill>
                </a:rPr>
                <a:t>client state</a:t>
              </a:r>
            </a:p>
            <a:p>
              <a:pPr algn="r"/>
              <a:endParaRPr lang="en-US" altLang="en-US" sz="1800" b="1" i="1" dirty="0">
                <a:solidFill>
                  <a:srgbClr val="000099"/>
                </a:solidFill>
              </a:endParaRPr>
            </a:p>
          </p:txBody>
        </p:sp>
        <p:sp>
          <p:nvSpPr>
            <p:cNvPr id="81939" name="Text Box 116"/>
            <p:cNvSpPr txBox="1">
              <a:spLocks noChangeArrowheads="1"/>
            </p:cNvSpPr>
            <p:nvPr/>
          </p:nvSpPr>
          <p:spPr bwMode="auto">
            <a:xfrm>
              <a:off x="4594" y="1013"/>
              <a:ext cx="9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r"/>
              <a:r>
                <a:rPr lang="en-US" altLang="en-US" sz="1800" b="1" i="1">
                  <a:solidFill>
                    <a:srgbClr val="000099"/>
                  </a:solidFill>
                </a:rPr>
                <a:t>server state</a:t>
              </a:r>
            </a:p>
            <a:p>
              <a:pPr algn="r"/>
              <a:endParaRPr lang="en-US" altLang="en-US" sz="1800" b="1" i="1">
                <a:solidFill>
                  <a:srgbClr val="000099"/>
                </a:solidFill>
              </a:endParaRPr>
            </a:p>
          </p:txBody>
        </p:sp>
        <p:sp>
          <p:nvSpPr>
            <p:cNvPr id="81940" name="Text Box 117"/>
            <p:cNvSpPr txBox="1">
              <a:spLocks noChangeArrowheads="1"/>
            </p:cNvSpPr>
            <p:nvPr/>
          </p:nvSpPr>
          <p:spPr bwMode="auto">
            <a:xfrm>
              <a:off x="5176" y="125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/>
                <a:t>LISTEN</a:t>
              </a:r>
            </a:p>
          </p:txBody>
        </p:sp>
        <p:grpSp>
          <p:nvGrpSpPr>
            <p:cNvPr id="99348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99382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83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9349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99350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352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3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9355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97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197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8194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9357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97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197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8195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195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9360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96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197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9361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362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96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196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itchFamily="34" charset="0"/>
                      <a:ea typeface="MS PGothic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8195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364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5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367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196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196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196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196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196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itchFamily="34" charset="0"/>
                    <a:ea typeface="MS PGothic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368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38896" y="1143000"/>
            <a:ext cx="8854792" cy="5596003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What are the key differences between TCP and UDP?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What is the length of a UDP header? What is the maximum length of a UDP packet?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Give three applications of UDP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Give six application-layer protocols that are on top of TCP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What is the length of a TCP header?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In a TCP header, what is each of the eight 1-bit flags used for?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In a TCP header, what is the Window size field used for?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Why is a TCP header more complex than a UDP header?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563858" y="6374378"/>
            <a:ext cx="553995" cy="457200"/>
          </a:xfrm>
        </p:spPr>
        <p:txBody>
          <a:bodyPr/>
          <a:lstStyle/>
          <a:p>
            <a:pPr>
              <a:defRPr/>
            </a:pPr>
            <a:fld id="{75E3A62E-607D-4C70-8AA8-4E7424A8B6C4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7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UDP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15747" y="1342663"/>
            <a:ext cx="8877782" cy="5347504"/>
          </a:xfrm>
        </p:spPr>
        <p:txBody>
          <a:bodyPr/>
          <a:lstStyle/>
          <a:p>
            <a:r>
              <a:rPr lang="en-US" sz="2800" b="1" dirty="0"/>
              <a:t>There are two main protocols in the transport layer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connectionless protocol: </a:t>
            </a:r>
            <a:r>
              <a:rPr lang="en-US" sz="2800" b="1" dirty="0"/>
              <a:t>UDP (User Datagram Protocol) </a:t>
            </a:r>
          </a:p>
          <a:p>
            <a:pPr marL="914400" lvl="1"/>
            <a:r>
              <a:rPr lang="en-US" sz="2800" dirty="0"/>
              <a:t>It does almost nothing beyond sending packets between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connection-oriented one: </a:t>
            </a:r>
            <a:r>
              <a:rPr lang="en-US" sz="2800" b="1" dirty="0"/>
              <a:t>TCP (Transmission Control Protocol)</a:t>
            </a:r>
          </a:p>
          <a:p>
            <a:pPr marL="914400" lvl="1"/>
            <a:r>
              <a:rPr lang="en-US" sz="2800" dirty="0"/>
              <a:t>It does almost everything - makes connections and adds reliability with retransmissions, along with flow control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106757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UDP (1)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0279" y="1342663"/>
            <a:ext cx="8903442" cy="463953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/>
              <a:t>UDP (User Datagram Protocol)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provides a way for applications to send encapsulated IP datagrams without establishing a connection beforehand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is described in </a:t>
            </a:r>
            <a:r>
              <a:rPr lang="en-US" sz="2800" dirty="0">
                <a:hlinkClick r:id="rId3"/>
              </a:rPr>
              <a:t>RFC 768</a:t>
            </a:r>
            <a:endParaRPr lang="en-US" sz="2800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 UDP </a:t>
            </a:r>
            <a:r>
              <a:rPr lang="en-US" sz="2800" b="1" dirty="0"/>
              <a:t>segment </a:t>
            </a:r>
            <a:r>
              <a:rPr lang="en-US" sz="2800" dirty="0"/>
              <a:t>consists of an </a:t>
            </a:r>
            <a:r>
              <a:rPr lang="en-US" sz="2800" b="1" dirty="0"/>
              <a:t>8-byte header </a:t>
            </a:r>
            <a:r>
              <a:rPr lang="en-US" sz="2800" dirty="0"/>
              <a:t>followed by the payload data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279" y="4957711"/>
            <a:ext cx="8903442" cy="184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UDP (2)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31493" y="1273216"/>
            <a:ext cx="8588415" cy="469740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000" b="1" dirty="0"/>
              <a:t>UDP (User Datagram Protocol)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Has an efficient header comparing to TCP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Its header contains (64 bits = </a:t>
            </a:r>
            <a:r>
              <a:rPr lang="en-US" sz="2800" b="1" dirty="0"/>
              <a:t>8 bytes</a:t>
            </a:r>
            <a:r>
              <a:rPr lang="en-US" sz="2800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source port,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destination port,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checksum,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the length of a UDP segment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279" y="5005809"/>
            <a:ext cx="8903442" cy="184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108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UDP (3)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30789" y="945931"/>
            <a:ext cx="8903442" cy="502468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000" b="1" dirty="0"/>
              <a:t>UDP (User Datagram Protocol)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When a UDP packet arrives, its payload is handed to the application running on the destination port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/>
              <a:t>The source port is needed when a reply must be sent back to the source host</a:t>
            </a:r>
          </a:p>
          <a:p>
            <a:pPr>
              <a:spcBef>
                <a:spcPts val="600"/>
              </a:spcBef>
            </a:pPr>
            <a:r>
              <a:rPr lang="en-US" sz="3200" b="1" u="sng" dirty="0"/>
              <a:t>Question</a:t>
            </a:r>
            <a:r>
              <a:rPr lang="en-US" sz="3200" dirty="0"/>
              <a:t>: What is the min length of a UDP segment?</a:t>
            </a:r>
            <a:endParaRPr lang="en-US" sz="3200" b="1" dirty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279" y="5005809"/>
            <a:ext cx="8903442" cy="184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9842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UDP (4)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30789" y="1143000"/>
            <a:ext cx="8903442" cy="482762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Min length of an IP header (NH) is </a:t>
            </a:r>
            <a:r>
              <a:rPr lang="en-US" sz="3200" b="1" dirty="0"/>
              <a:t>20 bytes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Max length of an IP packet is </a:t>
            </a:r>
            <a:r>
              <a:rPr lang="en-US" sz="3200" b="1" dirty="0"/>
              <a:t>65,535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			 </a:t>
            </a:r>
            <a:r>
              <a:rPr lang="en-US" sz="3200" b="1" dirty="0"/>
              <a:t>= 2^16 – 1 (bytes)</a:t>
            </a:r>
            <a:endParaRPr lang="en-US" sz="3200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The </a:t>
            </a:r>
            <a:r>
              <a:rPr lang="en-US" sz="3200" b="1" dirty="0"/>
              <a:t>max size of a UDP segment </a:t>
            </a:r>
            <a:r>
              <a:rPr lang="en-US" sz="3200" dirty="0"/>
              <a:t>is </a:t>
            </a:r>
            <a:r>
              <a:rPr lang="en-US" sz="3200" b="1" dirty="0"/>
              <a:t>65,515</a:t>
            </a:r>
          </a:p>
          <a:p>
            <a:pPr>
              <a:spcBef>
                <a:spcPts val="600"/>
              </a:spcBef>
            </a:pPr>
            <a:r>
              <a:rPr lang="en-US" sz="3200" b="1" dirty="0"/>
              <a:t>			</a:t>
            </a:r>
            <a:r>
              <a:rPr lang="en-US" sz="3200" dirty="0"/>
              <a:t> </a:t>
            </a:r>
            <a:r>
              <a:rPr lang="en-US" sz="3200" b="1" dirty="0"/>
              <a:t>= 65,535 – 20 (bytes)</a:t>
            </a:r>
          </a:p>
        </p:txBody>
      </p:sp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A1791D22-6E25-29A0-CE87-7E717C3E4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9" y="4256685"/>
            <a:ext cx="7134162" cy="187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6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UDP (5)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30789" y="1366344"/>
            <a:ext cx="8903442" cy="460427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b="1" dirty="0"/>
              <a:t>UDP length field </a:t>
            </a:r>
            <a:r>
              <a:rPr lang="en-US" sz="3200" dirty="0"/>
              <a:t>includes both </a:t>
            </a:r>
          </a:p>
          <a:p>
            <a:pPr marL="914400" lvl="1"/>
            <a:r>
              <a:rPr lang="en-US" sz="3200" dirty="0"/>
              <a:t>the 8-byte header and </a:t>
            </a:r>
          </a:p>
          <a:p>
            <a:pPr marL="914400" lvl="1"/>
            <a:r>
              <a:rPr lang="en-US" sz="3200" dirty="0"/>
              <a:t>the payload data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769" y="3292365"/>
            <a:ext cx="8903442" cy="184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010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UDP (6)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31493" y="1143000"/>
            <a:ext cx="8588415" cy="482762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An optional Checksum</a:t>
            </a:r>
            <a:r>
              <a:rPr lang="en-US" sz="2800" dirty="0"/>
              <a:t> (16 bits) is also provided for extra reliability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checksums the header, the data, and a </a:t>
            </a:r>
            <a:r>
              <a:rPr lang="en-US" sz="2800" b="1" dirty="0"/>
              <a:t>conceptual</a:t>
            </a:r>
            <a:r>
              <a:rPr lang="en-US" sz="2800" dirty="0"/>
              <a:t> </a:t>
            </a:r>
            <a:r>
              <a:rPr lang="en-US" sz="2800" b="1" dirty="0"/>
              <a:t>IP pseudo-header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IP</a:t>
            </a:r>
            <a:r>
              <a:rPr lang="en-US" sz="2800" dirty="0"/>
              <a:t> </a:t>
            </a:r>
            <a:r>
              <a:rPr lang="en-US" sz="2800" b="1" dirty="0"/>
              <a:t>pseudo-header for IPv4 </a:t>
            </a:r>
            <a:r>
              <a:rPr lang="en-US" sz="2800" dirty="0"/>
              <a:t>is shown in the figure below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BB86785-32F7-4FAF-934E-DB4779CF4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6" y="3993585"/>
            <a:ext cx="8963447" cy="282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3309970"/>
      </p:ext>
    </p:extLst>
  </p:cSld>
  <p:clrMapOvr>
    <a:masterClrMapping/>
  </p:clrMapOvr>
</p:sld>
</file>

<file path=ppt/theme/theme1.xml><?xml version="1.0" encoding="utf-8"?>
<a:theme xmlns:a="http://schemas.openxmlformats.org/drawingml/2006/main" name="Tannenbaum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annenbaum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annenbaum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annenbaum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annenbaum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62633</TotalTime>
  <Words>1583</Words>
  <Application>Microsoft Office PowerPoint</Application>
  <PresentationFormat>On-screen Show (4:3)</PresentationFormat>
  <Paragraphs>176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Tahoma</vt:lpstr>
      <vt:lpstr>Times New Roman</vt:lpstr>
      <vt:lpstr>Wingdings</vt:lpstr>
      <vt:lpstr>Tannenbaum</vt:lpstr>
      <vt:lpstr>Transport Layer – Part II Chapter 3</vt:lpstr>
      <vt:lpstr>3. Internet Protocols – UDP </vt:lpstr>
      <vt:lpstr>Introduction to UDP</vt:lpstr>
      <vt:lpstr>Introduction to UDP (1)</vt:lpstr>
      <vt:lpstr>Introduction to UDP (2)</vt:lpstr>
      <vt:lpstr>Introduction to UDP (3)</vt:lpstr>
      <vt:lpstr>Introduction to UDP (4)</vt:lpstr>
      <vt:lpstr>Introduction to UDP (5)</vt:lpstr>
      <vt:lpstr>Introduction to UDP (6)</vt:lpstr>
      <vt:lpstr>The IP pseudo-header </vt:lpstr>
      <vt:lpstr>The IP pseudo header (2)</vt:lpstr>
      <vt:lpstr>4. Internet Protocols – TCP</vt:lpstr>
      <vt:lpstr>The TCP Service Model</vt:lpstr>
      <vt:lpstr>The TCP Header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TCP sliding window mechanism of a sender</vt:lpstr>
      <vt:lpstr>PowerPoint Presentation</vt:lpstr>
      <vt:lpstr>TCP 3-Way Handshake with SYN/ACK bits</vt:lpstr>
      <vt:lpstr>Review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Steve_2</dc:creator>
  <cp:lastModifiedBy>Lixin Wang</cp:lastModifiedBy>
  <cp:revision>1405</cp:revision>
  <dcterms:created xsi:type="dcterms:W3CDTF">2010-05-03T15:18:06Z</dcterms:created>
  <dcterms:modified xsi:type="dcterms:W3CDTF">2025-01-27T02:36:56Z</dcterms:modified>
</cp:coreProperties>
</file>