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h5sDJgG3lFkAyEsKc5P0C3RquP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 name="Google Shape;3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37" name="Google Shape;3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lecture 8 we’ll go over the probability theory of models more closely.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cartoon, you see that a line has been fit to only 2 data points. Haha extrapolating from two data points.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On the right, we see a more real world example, where noise has contributed high order terms to a polynomial model. The pink curve will generalize better than the green curve to new data, at the cost of not perfectly fitting the blue dots.</a:t>
            </a:r>
            <a:endParaRPr/>
          </a:p>
          <a:p>
            <a:pPr indent="0" lvl="0" marL="0" rtl="0" algn="l">
              <a:lnSpc>
                <a:spcPct val="100000"/>
              </a:lnSpc>
              <a:spcBef>
                <a:spcPts val="0"/>
              </a:spcBef>
              <a:spcAft>
                <a:spcPts val="0"/>
              </a:spcAft>
              <a:buSzPts val="1400"/>
              <a:buNone/>
            </a:pPr>
            <a:r>
              <a:rPr lang="en-US"/>
              <a:t>We’ll talk more about that tradeoff later in the lecture.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22" name="Google Shape;12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Data leakage is a very specific problem, but there are other ways that improperly partitioning data will negatively impact your model. </a:t>
            </a:r>
            <a:endParaRPr/>
          </a:p>
          <a:p>
            <a:pPr indent="0" lvl="0" marL="0" rtl="0" algn="l">
              <a:lnSpc>
                <a:spcPct val="100000"/>
              </a:lnSpc>
              <a:spcBef>
                <a:spcPts val="0"/>
              </a:spcBef>
              <a:spcAft>
                <a:spcPts val="0"/>
              </a:spcAft>
              <a:buSzPts val="1400"/>
              <a:buNone/>
            </a:pPr>
            <a:r>
              <a:rPr lang="en-US"/>
              <a:t>The distribution of examples in your training data will set the priors for your model. </a:t>
            </a:r>
            <a:endParaRPr/>
          </a:p>
          <a:p>
            <a:pPr indent="0" lvl="0" marL="0" rtl="0" algn="l">
              <a:lnSpc>
                <a:spcPct val="100000"/>
              </a:lnSpc>
              <a:spcBef>
                <a:spcPts val="0"/>
              </a:spcBef>
              <a:spcAft>
                <a:spcPts val="0"/>
              </a:spcAft>
              <a:buSzPts val="1400"/>
              <a:buNone/>
            </a:pPr>
            <a:r>
              <a:rPr lang="en-US"/>
              <a:t>E.g. if you have a 100:1 negative to positive examples ratio, then your model, given no additional information, will default to a 100:1 likelihood </a:t>
            </a:r>
            <a:endParaRPr/>
          </a:p>
          <a:p>
            <a:pPr indent="0" lvl="0" marL="0" rtl="0" algn="l">
              <a:lnSpc>
                <a:spcPct val="100000"/>
              </a:lnSpc>
              <a:spcBef>
                <a:spcPts val="0"/>
              </a:spcBef>
              <a:spcAft>
                <a:spcPts val="0"/>
              </a:spcAft>
              <a:buSzPts val="1400"/>
              <a:buNone/>
            </a:pPr>
            <a:r>
              <a:rPr lang="en-US"/>
              <a:t>If you had a very good idea about what the real world statistics will be like, it might be a good idea to divide your data so that those real world statistics are represented in the training data. </a:t>
            </a:r>
            <a:endParaRPr/>
          </a:p>
          <a:p>
            <a:pPr indent="0" lvl="0" marL="0" rtl="0" algn="l">
              <a:lnSpc>
                <a:spcPct val="100000"/>
              </a:lnSpc>
              <a:spcBef>
                <a:spcPts val="0"/>
              </a:spcBef>
              <a:spcAft>
                <a:spcPts val="0"/>
              </a:spcAft>
              <a:buSzPts val="1400"/>
              <a:buNone/>
            </a:pPr>
            <a:r>
              <a:rPr lang="en-US"/>
              <a:t>That is called data stratification.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If you don’t know what the real world statistics will be like, you might have to decide what the preferable scenario will be: a missed detection or a false positive.</a:t>
            </a:r>
            <a:endParaRPr/>
          </a:p>
          <a:p>
            <a:pPr indent="0" lvl="0" marL="0" rtl="0" algn="l">
              <a:lnSpc>
                <a:spcPct val="100000"/>
              </a:lnSpc>
              <a:spcBef>
                <a:spcPts val="0"/>
              </a:spcBef>
              <a:spcAft>
                <a:spcPts val="0"/>
              </a:spcAft>
              <a:buSzPts val="1400"/>
              <a:buNone/>
            </a:pPr>
            <a:r>
              <a:rPr lang="en-US"/>
              <a:t>We’ll go over this idea more in Lecture 5 on Supervised Models.</a:t>
            </a:r>
            <a:endParaRPr/>
          </a:p>
          <a:p>
            <a:pPr indent="0" lvl="0" marL="0" rtl="0" algn="l">
              <a:lnSpc>
                <a:spcPct val="100000"/>
              </a:lnSpc>
              <a:spcBef>
                <a:spcPts val="0"/>
              </a:spcBef>
              <a:spcAft>
                <a:spcPts val="0"/>
              </a:spcAft>
              <a:buSzPts val="1400"/>
              <a:buNone/>
            </a:pPr>
            <a:r>
              <a:t/>
            </a:r>
            <a:endParaRPr/>
          </a:p>
        </p:txBody>
      </p:sp>
      <p:sp>
        <p:nvSpPr>
          <p:cNvPr id="132" name="Google Shape;13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1 epoch means 1 full run of training over our entire train set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Performance improvement here is an increase in accuracy, but it could also be a decrease in MSE or log-loss, in which case this curve points down instead of up</a:t>
            </a:r>
            <a:endParaRPr/>
          </a:p>
        </p:txBody>
      </p:sp>
      <p:sp>
        <p:nvSpPr>
          <p:cNvPr id="146" name="Google Shape;14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these images, the training error is shown to come from the bottom. What that is saying is that for a small number of examples, we could perfectly fit the training data. As the number of examples grows, it might not be possible to perfectly fit the training data. </a:t>
            </a:r>
            <a:endParaRPr/>
          </a:p>
          <a:p>
            <a:pPr indent="0" lvl="0" marL="0" rtl="0" algn="l">
              <a:lnSpc>
                <a:spcPct val="100000"/>
              </a:lnSpc>
              <a:spcBef>
                <a:spcPts val="0"/>
              </a:spcBef>
              <a:spcAft>
                <a:spcPts val="0"/>
              </a:spcAft>
              <a:buSzPts val="1400"/>
              <a:buNone/>
            </a:pPr>
            <a:r>
              <a:rPr lang="en-US"/>
              <a:t>For randomly initiated models that are learning iteratively over a large amount of data, the training error curve comes down from the top, just like the testing error curve. More on that behavior in lecture 9.</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the middle, we see the ideal model. It’s ideal because the asymptotic training and testing error is about the same, and it’s not very high. </a:t>
            </a:r>
            <a:endParaRPr/>
          </a:p>
        </p:txBody>
      </p:sp>
      <p:sp>
        <p:nvSpPr>
          <p:cNvPr id="155" name="Google Shape;15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(explain the slides)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However, especially in natural language processing, this bias variance tradeoff intuition tends to break down. This is due to a couple factors including the fact that language is highly structured and the datasets can be massive. </a:t>
            </a:r>
            <a:endParaRPr/>
          </a:p>
          <a:p>
            <a:pPr indent="0" lvl="0" marL="0" rtl="0" algn="l">
              <a:lnSpc>
                <a:spcPct val="100000"/>
              </a:lnSpc>
              <a:spcBef>
                <a:spcPts val="0"/>
              </a:spcBef>
              <a:spcAft>
                <a:spcPts val="0"/>
              </a:spcAft>
              <a:buSzPts val="1400"/>
              <a:buNone/>
            </a:pPr>
            <a:r>
              <a:rPr lang="en-US"/>
              <a:t>We’ll talk more about that in lecture 10.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63" name="Google Shape;16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 model capacity might be number of polynomial degrees, number of neurons in a neural net, number of biquads in a filter cascade, depth of a decision tree, etc.</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Don’t confuse model capacity with number of training iterations. </a:t>
            </a:r>
            <a:endParaRPr/>
          </a:p>
          <a:p>
            <a:pPr indent="0" lvl="0" marL="0" rtl="0" algn="l">
              <a:lnSpc>
                <a:spcPct val="100000"/>
              </a:lnSpc>
              <a:spcBef>
                <a:spcPts val="0"/>
              </a:spcBef>
              <a:spcAft>
                <a:spcPts val="0"/>
              </a:spcAft>
              <a:buSzPts val="1400"/>
              <a:buNone/>
            </a:pPr>
            <a:r>
              <a:rPr lang="en-US"/>
              <a:t>You train the model to convergence, and then you can evaluate the relationship between complexity and generalization. </a:t>
            </a:r>
            <a:endParaRPr/>
          </a:p>
        </p:txBody>
      </p:sp>
      <p:sp>
        <p:nvSpPr>
          <p:cNvPr id="170" name="Google Shape;17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Regularization can be interpreted in many different ways</a:t>
            </a:r>
            <a:endParaRPr/>
          </a:p>
          <a:p>
            <a:pPr indent="0" lvl="0" marL="0" rtl="0" algn="l">
              <a:lnSpc>
                <a:spcPct val="100000"/>
              </a:lnSpc>
              <a:spcBef>
                <a:spcPts val="0"/>
              </a:spcBef>
              <a:spcAft>
                <a:spcPts val="0"/>
              </a:spcAft>
              <a:buSzPts val="1400"/>
              <a:buNone/>
            </a:pPr>
            <a:r>
              <a:rPr lang="en-US"/>
              <a:t>Occam’s razor</a:t>
            </a:r>
            <a:endParaRPr/>
          </a:p>
          <a:p>
            <a:pPr indent="0" lvl="0" marL="0" rtl="0" algn="l">
              <a:lnSpc>
                <a:spcPct val="100000"/>
              </a:lnSpc>
              <a:spcBef>
                <a:spcPts val="0"/>
              </a:spcBef>
              <a:spcAft>
                <a:spcPts val="0"/>
              </a:spcAft>
              <a:buSzPts val="1400"/>
              <a:buNone/>
            </a:pPr>
            <a:r>
              <a:rPr lang="en-US"/>
              <a:t>Setting a prior on the noise</a:t>
            </a:r>
            <a:endParaRPr/>
          </a:p>
          <a:p>
            <a:pPr indent="0" lvl="0" marL="0" rtl="0" algn="l">
              <a:lnSpc>
                <a:spcPct val="100000"/>
              </a:lnSpc>
              <a:spcBef>
                <a:spcPts val="0"/>
              </a:spcBef>
              <a:spcAft>
                <a:spcPts val="0"/>
              </a:spcAft>
              <a:buSzPts val="1400"/>
              <a:buNone/>
            </a:pPr>
            <a:r>
              <a:rPr lang="en-US"/>
              <a:t>Setting a prior on the information of each point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89" name="Google Shape;18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Break for questions</a:t>
            </a:r>
            <a:endParaRPr/>
          </a:p>
          <a:p>
            <a:pPr indent="0" lvl="0" marL="0" rtl="0" algn="l">
              <a:lnSpc>
                <a:spcPct val="100000"/>
              </a:lnSpc>
              <a:spcBef>
                <a:spcPts val="0"/>
              </a:spcBef>
              <a:spcAft>
                <a:spcPts val="0"/>
              </a:spcAft>
              <a:buSzPts val="1400"/>
              <a:buNone/>
            </a:pPr>
            <a:r>
              <a:t/>
            </a:r>
            <a:endParaRPr/>
          </a:p>
        </p:txBody>
      </p:sp>
      <p:sp>
        <p:nvSpPr>
          <p:cNvPr id="197" name="Google Shape;19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This is also termed noise aware training</a:t>
            </a:r>
            <a:endParaRPr/>
          </a:p>
          <a:p>
            <a:pPr indent="0" lvl="0" marL="0" rtl="0" algn="l">
              <a:lnSpc>
                <a:spcPct val="100000"/>
              </a:lnSpc>
              <a:spcBef>
                <a:spcPts val="0"/>
              </a:spcBef>
              <a:spcAft>
                <a:spcPts val="0"/>
              </a:spcAft>
              <a:buSzPts val="1400"/>
              <a:buNone/>
            </a:pPr>
            <a:r>
              <a:rPr lang="en-US"/>
              <a:t>Stochastic noise injection</a:t>
            </a:r>
            <a:endParaRPr/>
          </a:p>
          <a:p>
            <a:pPr indent="0" lvl="0" marL="0" marR="0" rtl="0" algn="l">
              <a:lnSpc>
                <a:spcPct val="100000"/>
              </a:lnSpc>
              <a:spcBef>
                <a:spcPts val="0"/>
              </a:spcBef>
              <a:spcAft>
                <a:spcPts val="0"/>
              </a:spcAft>
              <a:buClr>
                <a:schemeClr val="dk1"/>
              </a:buClr>
              <a:buSzPts val="1200"/>
              <a:buFont typeface="Calibri"/>
              <a:buNone/>
            </a:pPr>
            <a:r>
              <a:rPr lang="en-US"/>
              <a:t>It’s related to a similar class of techniques called adversarial training, which we’ll talk more about in lectures 9 and 10.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dashed lines represent potentially stochastic relationships. We might inject noise only some of the time, or at varying amounts.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 classification, you usually don’t change the output labels. There is a concept called noisy labels, but that’s beyond the scope of this lecture. </a:t>
            </a:r>
            <a:endParaRPr/>
          </a:p>
          <a:p>
            <a:pPr indent="0" lvl="0" marL="0" rtl="0" algn="l">
              <a:lnSpc>
                <a:spcPct val="100000"/>
              </a:lnSpc>
              <a:spcBef>
                <a:spcPts val="0"/>
              </a:spcBef>
              <a:spcAft>
                <a:spcPts val="0"/>
              </a:spcAft>
              <a:buSzPts val="1400"/>
              <a:buNone/>
            </a:pPr>
            <a:r>
              <a:rPr lang="en-US"/>
              <a:t>You might apply transforms to the output, for example, if you were doing image reconstruction. If you flip the input, you flip the output.</a:t>
            </a:r>
            <a:endParaRPr/>
          </a:p>
          <a:p>
            <a:pPr indent="0" lvl="0" marL="0" rtl="0" algn="l">
              <a:lnSpc>
                <a:spcPct val="100000"/>
              </a:lnSpc>
              <a:spcBef>
                <a:spcPts val="0"/>
              </a:spcBef>
              <a:spcAft>
                <a:spcPts val="0"/>
              </a:spcAft>
              <a:buSzPts val="1400"/>
              <a:buNone/>
            </a:pPr>
            <a:r>
              <a:t/>
            </a:r>
            <a:endParaRPr/>
          </a:p>
        </p:txBody>
      </p:sp>
      <p:sp>
        <p:nvSpPr>
          <p:cNvPr id="204" name="Google Shape;20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SzPts val="1400"/>
              <a:buNone/>
            </a:pPr>
            <a:r>
              <a:t/>
            </a:r>
            <a:endParaRPr/>
          </a:p>
        </p:txBody>
      </p:sp>
      <p:sp>
        <p:nvSpPr>
          <p:cNvPr id="44" name="Google Shape;4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Sometimes it’s possible to adjust hyperparameters during training. Learning rate adjustment during training is a well studied part of machine learning optimization. We’ll go over learning rate more in lecture 9.</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lecture 12 we will go over techniques used to automatically develop the structure of neural networks and choose hyperparameters for all kinds of models. This is called AutoML, model search, architecture search, and various other names.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the image on the right, the hyperparameter that we are investigating is the optimal number of training epochs. They used a validation set to determine it, and we’re going to talk about validation on the next slide. </a:t>
            </a:r>
            <a:endParaRPr/>
          </a:p>
          <a:p>
            <a:pPr indent="0" lvl="0" marL="0" rtl="0" algn="l">
              <a:lnSpc>
                <a:spcPct val="100000"/>
              </a:lnSpc>
              <a:spcBef>
                <a:spcPts val="0"/>
              </a:spcBef>
              <a:spcAft>
                <a:spcPts val="0"/>
              </a:spcAft>
              <a:buSzPts val="1400"/>
              <a:buNone/>
            </a:pPr>
            <a:r>
              <a:t/>
            </a:r>
            <a:endParaRPr/>
          </a:p>
        </p:txBody>
      </p:sp>
      <p:sp>
        <p:nvSpPr>
          <p:cNvPr id="228" name="Google Shape;22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This is especially important for small datasets, because small samples of small datasets may not satisfy the law of large numbers </a:t>
            </a:r>
            <a:endParaRPr/>
          </a:p>
        </p:txBody>
      </p:sp>
      <p:sp>
        <p:nvSpPr>
          <p:cNvPr id="257" name="Google Shape;25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We’re going to be mentioning a lot of models, and a lot of different kinds of models in this first lecture. You will probably recognize some of them. If not, that’s alright. Explaining specific models is not the goal of the lecture.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lecture is mostly about data and how we treat our data in very general terms, because that’s what’s most important in this field. I will sometimes refer to ML as “data driven modeling” to emphasize this.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the real world, solving a problem no one has solved yet, 90% of your effort is related to data engineering, not model building</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51" name="Google Shape;5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point is that there is a real world relationship, we can call it the channel, that we are trying to model. If we had an exact description of the channel we would be done (within limits of computational ability). </a:t>
            </a:r>
            <a:endParaRPr/>
          </a:p>
          <a:p>
            <a:pPr indent="0" lvl="0" marL="0" rtl="0" algn="l">
              <a:lnSpc>
                <a:spcPct val="100000"/>
              </a:lnSpc>
              <a:spcBef>
                <a:spcPts val="0"/>
              </a:spcBef>
              <a:spcAft>
                <a:spcPts val="0"/>
              </a:spcAft>
              <a:buSzPts val="1400"/>
              <a:buNone/>
            </a:pPr>
            <a:r>
              <a:rPr lang="en-US"/>
              <a:t>Since we don’t have the actual channel, we assume it to be a (possibly stochastic) function (i.e. a function with a random element), and our model stands in as the approximation of the channel.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signal processing there are multiple names for this idea of the real world channel. You might also call it “the system” or the “transfer function.”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will go into more detail on linear maps in Lecture 3 and 7</a:t>
            </a:r>
            <a:endParaRPr/>
          </a:p>
          <a:p>
            <a:pPr indent="0" lvl="0" marL="0" rtl="0" algn="l">
              <a:lnSpc>
                <a:spcPct val="100000"/>
              </a:lnSpc>
              <a:spcBef>
                <a:spcPts val="0"/>
              </a:spcBef>
              <a:spcAft>
                <a:spcPts val="0"/>
              </a:spcAft>
              <a:buSzPts val="1400"/>
              <a:buNone/>
            </a:pPr>
            <a:r>
              <a:rPr lang="en-US"/>
              <a:t>We will go into more detail on decision trees in Lecture 6</a:t>
            </a:r>
            <a:endParaRPr/>
          </a:p>
          <a:p>
            <a:pPr indent="0" lvl="0" marL="0" rtl="0" algn="l">
              <a:lnSpc>
                <a:spcPct val="100000"/>
              </a:lnSpc>
              <a:spcBef>
                <a:spcPts val="0"/>
              </a:spcBef>
              <a:spcAft>
                <a:spcPts val="0"/>
              </a:spcAft>
              <a:buSzPts val="1400"/>
              <a:buNone/>
            </a:pPr>
            <a:r>
              <a:rPr lang="en-US"/>
              <a:t>We will go into more detail on neural nets in Lectures 9 and 10</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 will go more into detail on function approximators in lecture 8 on ML theory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58" name="Google Shape;5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say that a supervised approach requires “labeled” data. Even if we’re doing regression, not classification, we might still call the outputs “labels.”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We’re going to cover supervised models in more detail in Lecture 5 and 6.</a:t>
            </a:r>
            <a:endParaRPr/>
          </a:p>
          <a:p>
            <a:pPr indent="0" lvl="0" marL="0" rtl="0" algn="l">
              <a:lnSpc>
                <a:spcPct val="100000"/>
              </a:lnSpc>
              <a:spcBef>
                <a:spcPts val="0"/>
              </a:spcBef>
              <a:spcAft>
                <a:spcPts val="0"/>
              </a:spcAft>
              <a:buSzPts val="1400"/>
              <a:buNone/>
            </a:pPr>
            <a:r>
              <a:rPr lang="en-US"/>
              <a:t>We’re going to cover unsupervised models in more detail in Lecture 7.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Other examples of self-supervised</a:t>
            </a:r>
            <a:endParaRPr/>
          </a:p>
          <a:p>
            <a:pPr indent="0" lvl="0" marL="0" rtl="0" algn="l">
              <a:lnSpc>
                <a:spcPct val="100000"/>
              </a:lnSpc>
              <a:spcBef>
                <a:spcPts val="0"/>
              </a:spcBef>
              <a:spcAft>
                <a:spcPts val="0"/>
              </a:spcAft>
              <a:buSzPts val="1400"/>
              <a:buNone/>
            </a:pPr>
            <a:r>
              <a:rPr lang="en-US"/>
              <a:t>-Predicting a missing word given the words before and after</a:t>
            </a:r>
            <a:endParaRPr/>
          </a:p>
          <a:p>
            <a:pPr indent="0" lvl="0" marL="0" rtl="0" algn="l">
              <a:lnSpc>
                <a:spcPct val="100000"/>
              </a:lnSpc>
              <a:spcBef>
                <a:spcPts val="0"/>
              </a:spcBef>
              <a:spcAft>
                <a:spcPts val="0"/>
              </a:spcAft>
              <a:buSzPts val="1400"/>
              <a:buNone/>
            </a:pPr>
            <a:r>
              <a:rPr lang="en-US"/>
              <a:t>-Infilling images</a:t>
            </a:r>
            <a:endParaRPr/>
          </a:p>
          <a:p>
            <a:pPr indent="0" lvl="0" marL="0" rtl="0" algn="l">
              <a:lnSpc>
                <a:spcPct val="100000"/>
              </a:lnSpc>
              <a:spcBef>
                <a:spcPts val="0"/>
              </a:spcBef>
              <a:spcAft>
                <a:spcPts val="0"/>
              </a:spcAft>
              <a:buSzPts val="1400"/>
              <a:buNone/>
            </a:pPr>
            <a:r>
              <a:t/>
            </a:r>
            <a:endParaRPr/>
          </a:p>
        </p:txBody>
      </p:sp>
      <p:sp>
        <p:nvSpPr>
          <p:cNvPr id="80" name="Google Shape;8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On the left we see a classifier, with decision boundaries. This type of model is called k-nearest neighbors or K-NN.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the middle we see a grouping algorithm called K-means. It runs iteratively until the centroids converge. It could then be used for classification in the same way as K-NN.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We’ll talk about unsupervised models like K-means in lecture 7</a:t>
            </a:r>
            <a:endParaRPr/>
          </a:p>
        </p:txBody>
      </p:sp>
      <p:sp>
        <p:nvSpPr>
          <p:cNvPr id="87" name="Google Shape;8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If you could define precisely what data type corresponds to love, your model could output it. Maybe a heartfelt letter, or a picture, or the sound of a heartbeat.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Tensors are just the math word for multidimensional arrays</a:t>
            </a:r>
            <a:endParaRPr/>
          </a:p>
          <a:p>
            <a:pPr indent="0" lvl="0" marL="0" rtl="0" algn="l">
              <a:lnSpc>
                <a:spcPct val="100000"/>
              </a:lnSpc>
              <a:spcBef>
                <a:spcPts val="0"/>
              </a:spcBef>
              <a:spcAft>
                <a:spcPts val="0"/>
              </a:spcAft>
              <a:buSzPts val="1400"/>
              <a:buNone/>
            </a:pPr>
            <a:r>
              <a:rPr lang="en-US"/>
              <a:t>There’s formalism associated with them like there is for matrices</a:t>
            </a:r>
            <a:endParaRPr/>
          </a:p>
          <a:p>
            <a:pPr indent="0" lvl="0" marL="0" rtl="0" algn="l">
              <a:lnSpc>
                <a:spcPct val="100000"/>
              </a:lnSpc>
              <a:spcBef>
                <a:spcPts val="0"/>
              </a:spcBef>
              <a:spcAft>
                <a:spcPts val="0"/>
              </a:spcAft>
              <a:buSzPts val="1400"/>
              <a:buNone/>
            </a:pPr>
            <a:r>
              <a:t/>
            </a:r>
            <a:endParaRPr/>
          </a:p>
        </p:txBody>
      </p:sp>
      <p:sp>
        <p:nvSpPr>
          <p:cNvPr id="97" name="Google Shape;9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In lecture 9 we will revisit MSE and log-loss in the context of deep neural nets.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It turns out that not all of these performance measures can actually be used directly during training. We’ll go more into depth on that in lecture 9. </a:t>
            </a:r>
            <a:endParaRPr/>
          </a:p>
        </p:txBody>
      </p:sp>
      <p:sp>
        <p:nvSpPr>
          <p:cNvPr id="104" name="Google Shape;10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a:p>
            <a:pPr indent="0" lvl="0" marL="0" rtl="0" algn="l">
              <a:lnSpc>
                <a:spcPct val="100000"/>
              </a:lnSpc>
              <a:spcBef>
                <a:spcPts val="0"/>
              </a:spcBef>
              <a:spcAft>
                <a:spcPts val="0"/>
              </a:spcAft>
              <a:buSzPts val="1400"/>
              <a:buNone/>
            </a:pPr>
            <a:r>
              <a:rPr lang="en-US"/>
              <a:t>The reason why we use the task-performance-experience formalism is because it is extensible to incredibly complex models and deep networks.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Break for questions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15" name="Google Shape;11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L_blue_minimalist" type="title">
  <p:cSld name="TITLE">
    <p:spTree>
      <p:nvGrpSpPr>
        <p:cNvPr id="14" name="Shape 14"/>
        <p:cNvGrpSpPr/>
        <p:nvPr/>
      </p:nvGrpSpPr>
      <p:grpSpPr>
        <a:xfrm>
          <a:off x="0" y="0"/>
          <a:ext cx="0" cy="0"/>
          <a:chOff x="0" y="0"/>
          <a:chExt cx="0" cy="0"/>
        </a:xfrm>
      </p:grpSpPr>
      <p:sp>
        <p:nvSpPr>
          <p:cNvPr id="15" name="Google Shape;15;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7"/>
          <p:cNvSpPr txBox="1"/>
          <p:nvPr>
            <p:ph idx="1" type="subTitle"/>
          </p:nvPr>
        </p:nvSpPr>
        <p:spPr>
          <a:xfrm>
            <a:off x="1537511" y="356150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404040"/>
              </a:buClr>
              <a:buSzPts val="2400"/>
              <a:buNone/>
              <a:defRPr sz="2400"/>
            </a:lvl1pPr>
            <a:lvl2pPr lvl="1" algn="ctr">
              <a:lnSpc>
                <a:spcPct val="90000"/>
              </a:lnSpc>
              <a:spcBef>
                <a:spcPts val="500"/>
              </a:spcBef>
              <a:spcAft>
                <a:spcPts val="0"/>
              </a:spcAft>
              <a:buClr>
                <a:srgbClr val="404040"/>
              </a:buClr>
              <a:buSzPts val="2000"/>
              <a:buNone/>
              <a:defRPr sz="2000"/>
            </a:lvl2pPr>
            <a:lvl3pPr lvl="2" algn="ctr">
              <a:lnSpc>
                <a:spcPct val="90000"/>
              </a:lnSpc>
              <a:spcBef>
                <a:spcPts val="500"/>
              </a:spcBef>
              <a:spcAft>
                <a:spcPts val="0"/>
              </a:spcAft>
              <a:buClr>
                <a:srgbClr val="404040"/>
              </a:buClr>
              <a:buSzPts val="1800"/>
              <a:buNone/>
              <a:defRPr sz="1800"/>
            </a:lvl3pPr>
            <a:lvl4pPr lvl="3" algn="ctr">
              <a:lnSpc>
                <a:spcPct val="90000"/>
              </a:lnSpc>
              <a:spcBef>
                <a:spcPts val="500"/>
              </a:spcBef>
              <a:spcAft>
                <a:spcPts val="0"/>
              </a:spcAft>
              <a:buClr>
                <a:srgbClr val="404040"/>
              </a:buClr>
              <a:buSzPts val="1600"/>
              <a:buNone/>
              <a:defRPr sz="1600"/>
            </a:lvl4pPr>
            <a:lvl5pPr lvl="4" algn="ctr">
              <a:lnSpc>
                <a:spcPct val="90000"/>
              </a:lnSpc>
              <a:spcBef>
                <a:spcPts val="500"/>
              </a:spcBef>
              <a:spcAft>
                <a:spcPts val="0"/>
              </a:spcAft>
              <a:buClr>
                <a:srgbClr val="404040"/>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28"/>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8"/>
          <p:cNvSpPr txBox="1"/>
          <p:nvPr>
            <p:ph idx="1" type="body"/>
          </p:nvPr>
        </p:nvSpPr>
        <p:spPr>
          <a:xfrm>
            <a:off x="838200" y="1364974"/>
            <a:ext cx="10515600" cy="481198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404040"/>
              </a:buClr>
              <a:buSzPts val="1800"/>
              <a:buChar char="•"/>
              <a:defRPr/>
            </a:lvl1pPr>
            <a:lvl2pPr indent="-342900" lvl="1" marL="914400" algn="l">
              <a:lnSpc>
                <a:spcPct val="90000"/>
              </a:lnSpc>
              <a:spcBef>
                <a:spcPts val="500"/>
              </a:spcBef>
              <a:spcAft>
                <a:spcPts val="0"/>
              </a:spcAft>
              <a:buClr>
                <a:srgbClr val="404040"/>
              </a:buClr>
              <a:buSzPts val="1800"/>
              <a:buChar char="•"/>
              <a:defRPr/>
            </a:lvl2pPr>
            <a:lvl3pPr indent="-342900" lvl="2" marL="1371600" algn="l">
              <a:lnSpc>
                <a:spcPct val="90000"/>
              </a:lnSpc>
              <a:spcBef>
                <a:spcPts val="500"/>
              </a:spcBef>
              <a:spcAft>
                <a:spcPts val="0"/>
              </a:spcAft>
              <a:buClr>
                <a:srgbClr val="404040"/>
              </a:buClr>
              <a:buSzPts val="1800"/>
              <a:buChar char="•"/>
              <a:defRPr/>
            </a:lvl3pPr>
            <a:lvl4pPr indent="-342900" lvl="3" marL="1828800" algn="l">
              <a:lnSpc>
                <a:spcPct val="90000"/>
              </a:lnSpc>
              <a:spcBef>
                <a:spcPts val="500"/>
              </a:spcBef>
              <a:spcAft>
                <a:spcPts val="0"/>
              </a:spcAft>
              <a:buClr>
                <a:srgbClr val="404040"/>
              </a:buClr>
              <a:buSzPts val="1800"/>
              <a:buChar char="•"/>
              <a:defRPr/>
            </a:lvl4pPr>
            <a:lvl5pPr indent="-342900" lvl="4" marL="2286000" algn="l">
              <a:lnSpc>
                <a:spcPct val="90000"/>
              </a:lnSpc>
              <a:spcBef>
                <a:spcPts val="500"/>
              </a:spcBef>
              <a:spcAft>
                <a:spcPts val="0"/>
              </a:spcAft>
              <a:buClr>
                <a:srgbClr val="40404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sp>
        <p:nvSpPr>
          <p:cNvPr id="23" name="Google Shape;23;p29"/>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404040"/>
              </a:buClr>
              <a:buSzPts val="1800"/>
              <a:buChar char="•"/>
              <a:defRPr/>
            </a:lvl1pPr>
            <a:lvl2pPr indent="-342900" lvl="1" marL="914400" algn="l">
              <a:lnSpc>
                <a:spcPct val="90000"/>
              </a:lnSpc>
              <a:spcBef>
                <a:spcPts val="500"/>
              </a:spcBef>
              <a:spcAft>
                <a:spcPts val="0"/>
              </a:spcAft>
              <a:buClr>
                <a:srgbClr val="404040"/>
              </a:buClr>
              <a:buSzPts val="1800"/>
              <a:buChar char="•"/>
              <a:defRPr/>
            </a:lvl2pPr>
            <a:lvl3pPr indent="-342900" lvl="2" marL="1371600" algn="l">
              <a:lnSpc>
                <a:spcPct val="90000"/>
              </a:lnSpc>
              <a:spcBef>
                <a:spcPts val="500"/>
              </a:spcBef>
              <a:spcAft>
                <a:spcPts val="0"/>
              </a:spcAft>
              <a:buClr>
                <a:srgbClr val="404040"/>
              </a:buClr>
              <a:buSzPts val="1800"/>
              <a:buChar char="•"/>
              <a:defRPr/>
            </a:lvl3pPr>
            <a:lvl4pPr indent="-342900" lvl="3" marL="1828800" algn="l">
              <a:lnSpc>
                <a:spcPct val="90000"/>
              </a:lnSpc>
              <a:spcBef>
                <a:spcPts val="500"/>
              </a:spcBef>
              <a:spcAft>
                <a:spcPts val="0"/>
              </a:spcAft>
              <a:buClr>
                <a:srgbClr val="404040"/>
              </a:buClr>
              <a:buSzPts val="1800"/>
              <a:buChar char="•"/>
              <a:defRPr/>
            </a:lvl4pPr>
            <a:lvl5pPr indent="-342900" lvl="4" marL="2286000" algn="l">
              <a:lnSpc>
                <a:spcPct val="90000"/>
              </a:lnSpc>
              <a:spcBef>
                <a:spcPts val="500"/>
              </a:spcBef>
              <a:spcAft>
                <a:spcPts val="0"/>
              </a:spcAft>
              <a:buClr>
                <a:srgbClr val="40404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404040"/>
              </a:buClr>
              <a:buSzPts val="1800"/>
              <a:buChar char="•"/>
              <a:defRPr/>
            </a:lvl1pPr>
            <a:lvl2pPr indent="-342900" lvl="1" marL="914400" algn="l">
              <a:lnSpc>
                <a:spcPct val="90000"/>
              </a:lnSpc>
              <a:spcBef>
                <a:spcPts val="500"/>
              </a:spcBef>
              <a:spcAft>
                <a:spcPts val="0"/>
              </a:spcAft>
              <a:buClr>
                <a:srgbClr val="404040"/>
              </a:buClr>
              <a:buSzPts val="1800"/>
              <a:buChar char="•"/>
              <a:defRPr/>
            </a:lvl2pPr>
            <a:lvl3pPr indent="-342900" lvl="2" marL="1371600" algn="l">
              <a:lnSpc>
                <a:spcPct val="90000"/>
              </a:lnSpc>
              <a:spcBef>
                <a:spcPts val="500"/>
              </a:spcBef>
              <a:spcAft>
                <a:spcPts val="0"/>
              </a:spcAft>
              <a:buClr>
                <a:srgbClr val="404040"/>
              </a:buClr>
              <a:buSzPts val="1800"/>
              <a:buChar char="•"/>
              <a:defRPr/>
            </a:lvl3pPr>
            <a:lvl4pPr indent="-342900" lvl="3" marL="1828800" algn="l">
              <a:lnSpc>
                <a:spcPct val="90000"/>
              </a:lnSpc>
              <a:spcBef>
                <a:spcPts val="500"/>
              </a:spcBef>
              <a:spcAft>
                <a:spcPts val="0"/>
              </a:spcAft>
              <a:buClr>
                <a:srgbClr val="404040"/>
              </a:buClr>
              <a:buSzPts val="1800"/>
              <a:buChar char="•"/>
              <a:defRPr/>
            </a:lvl4pPr>
            <a:lvl5pPr indent="-342900" lvl="4" marL="2286000" algn="l">
              <a:lnSpc>
                <a:spcPct val="90000"/>
              </a:lnSpc>
              <a:spcBef>
                <a:spcPts val="500"/>
              </a:spcBef>
              <a:spcAft>
                <a:spcPts val="0"/>
              </a:spcAft>
              <a:buClr>
                <a:srgbClr val="40404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0"/>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6"/>
          <p:cNvSpPr txBox="1"/>
          <p:nvPr>
            <p:ph idx="1" type="body"/>
          </p:nvPr>
        </p:nvSpPr>
        <p:spPr>
          <a:xfrm>
            <a:off x="838200" y="1364974"/>
            <a:ext cx="10515600" cy="481198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404040"/>
              </a:buClr>
              <a:buSzPts val="2800"/>
              <a:buFont typeface="Arial"/>
              <a:buChar char="•"/>
              <a:defRPr b="0" i="0" sz="2800" u="none" cap="none" strike="noStrike">
                <a:solidFill>
                  <a:srgbClr val="404040"/>
                </a:solidFill>
                <a:latin typeface="Calibri"/>
                <a:ea typeface="Calibri"/>
                <a:cs typeface="Calibri"/>
                <a:sym typeface="Calibri"/>
              </a:defRPr>
            </a:lvl1pPr>
            <a:lvl2pPr indent="-381000" lvl="1" marL="914400" marR="0" rtl="0" algn="l">
              <a:lnSpc>
                <a:spcPct val="90000"/>
              </a:lnSpc>
              <a:spcBef>
                <a:spcPts val="500"/>
              </a:spcBef>
              <a:spcAft>
                <a:spcPts val="0"/>
              </a:spcAft>
              <a:buClr>
                <a:srgbClr val="404040"/>
              </a:buClr>
              <a:buSzPts val="2400"/>
              <a:buFont typeface="Arial"/>
              <a:buChar char="•"/>
              <a:defRPr b="0" i="0" sz="2400" u="none" cap="none" strike="noStrike">
                <a:solidFill>
                  <a:srgbClr val="404040"/>
                </a:solidFill>
                <a:latin typeface="Calibri"/>
                <a:ea typeface="Calibri"/>
                <a:cs typeface="Calibri"/>
                <a:sym typeface="Calibri"/>
              </a:defRPr>
            </a:lvl2pPr>
            <a:lvl3pPr indent="-355600" lvl="2" marL="1371600" marR="0" rtl="0" algn="l">
              <a:lnSpc>
                <a:spcPct val="90000"/>
              </a:lnSpc>
              <a:spcBef>
                <a:spcPts val="500"/>
              </a:spcBef>
              <a:spcAft>
                <a:spcPts val="0"/>
              </a:spcAft>
              <a:buClr>
                <a:srgbClr val="404040"/>
              </a:buClr>
              <a:buSzPts val="2000"/>
              <a:buFont typeface="Arial"/>
              <a:buChar char="•"/>
              <a:defRPr b="0" i="0" sz="2000" u="none" cap="none" strike="noStrike">
                <a:solidFill>
                  <a:srgbClr val="404040"/>
                </a:solidFill>
                <a:latin typeface="Calibri"/>
                <a:ea typeface="Calibri"/>
                <a:cs typeface="Calibri"/>
                <a:sym typeface="Calibri"/>
              </a:defRPr>
            </a:lvl3pPr>
            <a:lvl4pPr indent="-342900" lvl="3" marL="1828800" marR="0" rtl="0" algn="l">
              <a:lnSpc>
                <a:spcPct val="90000"/>
              </a:lnSpc>
              <a:spcBef>
                <a:spcPts val="500"/>
              </a:spcBef>
              <a:spcAft>
                <a:spcPts val="0"/>
              </a:spcAft>
              <a:buClr>
                <a:srgbClr val="404040"/>
              </a:buClr>
              <a:buSzPts val="1800"/>
              <a:buFont typeface="Arial"/>
              <a:buChar char="•"/>
              <a:defRPr b="0" i="0" sz="1800" u="none" cap="none" strike="noStrike">
                <a:solidFill>
                  <a:srgbClr val="404040"/>
                </a:solidFill>
                <a:latin typeface="Calibri"/>
                <a:ea typeface="Calibri"/>
                <a:cs typeface="Calibri"/>
                <a:sym typeface="Calibri"/>
              </a:defRPr>
            </a:lvl4pPr>
            <a:lvl5pPr indent="-342900" lvl="4" marL="2286000" marR="0" rtl="0" algn="l">
              <a:lnSpc>
                <a:spcPct val="90000"/>
              </a:lnSpc>
              <a:spcBef>
                <a:spcPts val="500"/>
              </a:spcBef>
              <a:spcAft>
                <a:spcPts val="0"/>
              </a:spcAft>
              <a:buClr>
                <a:srgbClr val="404040"/>
              </a:buClr>
              <a:buSzPts val="1800"/>
              <a:buFont typeface="Arial"/>
              <a:buChar char="•"/>
              <a:defRPr b="0" i="0" sz="1800" u="none" cap="none" strike="noStrike">
                <a:solidFill>
                  <a:srgbClr val="40404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6"/>
          <p:cNvCxnSpPr/>
          <p:nvPr/>
        </p:nvCxnSpPr>
        <p:spPr>
          <a:xfrm>
            <a:off x="0" y="1124609"/>
            <a:ext cx="12192000" cy="0"/>
          </a:xfrm>
          <a:prstGeom prst="straightConnector1">
            <a:avLst/>
          </a:prstGeom>
          <a:noFill/>
          <a:ln cap="flat" cmpd="sng" w="28575">
            <a:solidFill>
              <a:srgbClr val="2F5496"/>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lang="en-US" sz="5400"/>
              <a:t>Machine Learning</a:t>
            </a:r>
            <a:br>
              <a:rPr lang="en-US" sz="5400"/>
            </a:br>
            <a:r>
              <a:rPr lang="en-US" sz="5400"/>
              <a:t>Lecture 1: The Big Picture</a:t>
            </a:r>
            <a:endParaRPr/>
          </a:p>
        </p:txBody>
      </p:sp>
      <p:sp>
        <p:nvSpPr>
          <p:cNvPr id="40" name="Google Shape;40;p1"/>
          <p:cNvSpPr txBox="1"/>
          <p:nvPr>
            <p:ph idx="1" type="subTitle"/>
          </p:nvPr>
        </p:nvSpPr>
        <p:spPr>
          <a:xfrm>
            <a:off x="1537511" y="356150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404040"/>
              </a:buClr>
              <a:buSzPts val="2400"/>
              <a:buNone/>
            </a:pPr>
            <a:r>
              <a:rPr lang="en-US"/>
              <a:t>Reid Wyde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Generalization (Not Memorization!)</a:t>
            </a:r>
            <a:endParaRPr/>
          </a:p>
        </p:txBody>
      </p:sp>
      <p:sp>
        <p:nvSpPr>
          <p:cNvPr id="125" name="Google Shape;125;p10"/>
          <p:cNvSpPr txBox="1"/>
          <p:nvPr>
            <p:ph idx="1" type="body"/>
          </p:nvPr>
        </p:nvSpPr>
        <p:spPr>
          <a:xfrm>
            <a:off x="838200" y="1364974"/>
            <a:ext cx="10515600" cy="48119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040"/>
              </a:buClr>
              <a:buSzPts val="2800"/>
              <a:buChar char="•"/>
            </a:pPr>
            <a:r>
              <a:rPr lang="en-US"/>
              <a:t>A useful model doesn’t memorize training data, it “learns” from the experience, so it can perform well on data it hasn’t yet experienced</a:t>
            </a:r>
            <a:endParaRPr/>
          </a:p>
          <a:p>
            <a:pPr indent="-228600" lvl="0" marL="228600" rtl="0" algn="l">
              <a:lnSpc>
                <a:spcPct val="90000"/>
              </a:lnSpc>
              <a:spcBef>
                <a:spcPts val="1000"/>
              </a:spcBef>
              <a:spcAft>
                <a:spcPts val="0"/>
              </a:spcAft>
              <a:buClr>
                <a:srgbClr val="404040"/>
              </a:buClr>
              <a:buSzPts val="2800"/>
              <a:buChar char="•"/>
            </a:pPr>
            <a:r>
              <a:rPr lang="en-US"/>
              <a:t>We want the model to </a:t>
            </a:r>
            <a:r>
              <a:rPr b="1" lang="en-US"/>
              <a:t>generalize</a:t>
            </a:r>
            <a:r>
              <a:rPr lang="en-US"/>
              <a:t> to </a:t>
            </a:r>
            <a:r>
              <a:rPr b="1" lang="en-US"/>
              <a:t>out of distribution data </a:t>
            </a:r>
            <a:r>
              <a:rPr lang="en-US"/>
              <a:t>(i.e. non-training data)</a:t>
            </a:r>
            <a:endParaRPr/>
          </a:p>
          <a:p>
            <a:pPr indent="-228600" lvl="0" marL="228600" rtl="0" algn="l">
              <a:lnSpc>
                <a:spcPct val="90000"/>
              </a:lnSpc>
              <a:spcBef>
                <a:spcPts val="1000"/>
              </a:spcBef>
              <a:spcAft>
                <a:spcPts val="0"/>
              </a:spcAft>
              <a:buClr>
                <a:srgbClr val="404040"/>
              </a:buClr>
              <a:buSzPts val="2800"/>
              <a:buChar char="•"/>
            </a:pPr>
            <a:r>
              <a:rPr lang="en-US"/>
              <a:t>Often we need a lot of data to create a model that generalizes well</a:t>
            </a:r>
            <a:endParaRPr/>
          </a:p>
        </p:txBody>
      </p:sp>
      <p:pic>
        <p:nvPicPr>
          <p:cNvPr id="126" name="Google Shape;126;p10"/>
          <p:cNvPicPr preferRelativeResize="0"/>
          <p:nvPr/>
        </p:nvPicPr>
        <p:blipFill rotWithShape="1">
          <a:blip r:embed="rId3">
            <a:alphaModFix/>
          </a:blip>
          <a:srcRect b="0" l="0" r="0" t="0"/>
          <a:stretch/>
        </p:blipFill>
        <p:spPr>
          <a:xfrm>
            <a:off x="838200" y="3770968"/>
            <a:ext cx="4539436" cy="2721906"/>
          </a:xfrm>
          <a:prstGeom prst="rect">
            <a:avLst/>
          </a:prstGeom>
          <a:noFill/>
          <a:ln>
            <a:noFill/>
          </a:ln>
        </p:spPr>
      </p:pic>
      <p:pic>
        <p:nvPicPr>
          <p:cNvPr id="127" name="Google Shape;127;p10"/>
          <p:cNvPicPr preferRelativeResize="0"/>
          <p:nvPr/>
        </p:nvPicPr>
        <p:blipFill rotWithShape="1">
          <a:blip r:embed="rId4">
            <a:alphaModFix/>
          </a:blip>
          <a:srcRect b="0" l="0" r="0" t="0"/>
          <a:stretch/>
        </p:blipFill>
        <p:spPr>
          <a:xfrm>
            <a:off x="6095999" y="3979147"/>
            <a:ext cx="3755805" cy="2513727"/>
          </a:xfrm>
          <a:prstGeom prst="rect">
            <a:avLst/>
          </a:prstGeom>
          <a:noFill/>
          <a:ln>
            <a:noFill/>
          </a:ln>
        </p:spPr>
      </p:pic>
      <p:sp>
        <p:nvSpPr>
          <p:cNvPr id="128" name="Google Shape;128;p10"/>
          <p:cNvSpPr txBox="1"/>
          <p:nvPr/>
        </p:nvSpPr>
        <p:spPr>
          <a:xfrm>
            <a:off x="1135575" y="6434950"/>
            <a:ext cx="3874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222222"/>
                </a:solidFill>
                <a:highlight>
                  <a:srgbClr val="FFFFFF"/>
                </a:highlight>
                <a:latin typeface="Arial"/>
                <a:ea typeface="Arial"/>
                <a:cs typeface="Arial"/>
                <a:sym typeface="Arial"/>
              </a:rPr>
              <a:t>source: Randall Munroe, xkcd.com</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Partitioning Data, Train-Test Split</a:t>
            </a:r>
            <a:endParaRPr/>
          </a:p>
        </p:txBody>
      </p:sp>
      <p:sp>
        <p:nvSpPr>
          <p:cNvPr id="135" name="Google Shape;135;p11"/>
          <p:cNvSpPr txBox="1"/>
          <p:nvPr>
            <p:ph idx="1" type="body"/>
          </p:nvPr>
        </p:nvSpPr>
        <p:spPr>
          <a:xfrm>
            <a:off x="838200" y="1364974"/>
            <a:ext cx="10515600" cy="48119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040"/>
              </a:buClr>
              <a:buSzPts val="2800"/>
              <a:buChar char="•"/>
            </a:pPr>
            <a:r>
              <a:rPr lang="en-US"/>
              <a:t>In order to evaluate model performance on data it hasn’t experienced, we don’t train on all of our dataset </a:t>
            </a:r>
            <a:endParaRPr/>
          </a:p>
          <a:p>
            <a:pPr indent="-228600" lvl="0" marL="228600" rtl="0" algn="l">
              <a:lnSpc>
                <a:spcPct val="90000"/>
              </a:lnSpc>
              <a:spcBef>
                <a:spcPts val="1000"/>
              </a:spcBef>
              <a:spcAft>
                <a:spcPts val="0"/>
              </a:spcAft>
              <a:buClr>
                <a:srgbClr val="404040"/>
              </a:buClr>
              <a:buSzPts val="2800"/>
              <a:buChar char="•"/>
            </a:pPr>
            <a:r>
              <a:rPr lang="en-US"/>
              <a:t>The data we don’t train on is called the “test set”</a:t>
            </a:r>
            <a:endParaRPr/>
          </a:p>
          <a:p>
            <a:pPr indent="-228600" lvl="0" marL="228600" rtl="0" algn="l">
              <a:lnSpc>
                <a:spcPct val="90000"/>
              </a:lnSpc>
              <a:spcBef>
                <a:spcPts val="1000"/>
              </a:spcBef>
              <a:spcAft>
                <a:spcPts val="0"/>
              </a:spcAft>
              <a:buClr>
                <a:srgbClr val="404040"/>
              </a:buClr>
              <a:buSzPts val="2800"/>
              <a:buChar char="•"/>
            </a:pPr>
            <a:r>
              <a:rPr lang="en-US"/>
              <a:t>The default is an 80/20 train-test split, but it varies by problem</a:t>
            </a:r>
            <a:endParaRPr/>
          </a:p>
          <a:p>
            <a:pPr indent="-228600" lvl="0" marL="228600" rtl="0" algn="l">
              <a:lnSpc>
                <a:spcPct val="90000"/>
              </a:lnSpc>
              <a:spcBef>
                <a:spcPts val="1000"/>
              </a:spcBef>
              <a:spcAft>
                <a:spcPts val="0"/>
              </a:spcAft>
              <a:buClr>
                <a:srgbClr val="404040"/>
              </a:buClr>
              <a:buSzPts val="2800"/>
              <a:buChar char="•"/>
            </a:pPr>
            <a:r>
              <a:rPr lang="en-US"/>
              <a:t>Our model’s performance on the test set is the best predictor of how well it will generalize to unseen data</a:t>
            </a:r>
            <a:endParaRPr/>
          </a:p>
          <a:p>
            <a:pPr indent="-228600" lvl="0" marL="228600" rtl="0" algn="l">
              <a:lnSpc>
                <a:spcPct val="90000"/>
              </a:lnSpc>
              <a:spcBef>
                <a:spcPts val="1000"/>
              </a:spcBef>
              <a:spcAft>
                <a:spcPts val="0"/>
              </a:spcAft>
              <a:buClr>
                <a:srgbClr val="404040"/>
              </a:buClr>
              <a:buSzPts val="2800"/>
              <a:buChar char="•"/>
            </a:pPr>
            <a:r>
              <a:rPr lang="en-US"/>
              <a:t>Often we must be careful about how we partition our data, or else we can bias our prediction of our model’s performance; this is called data leakage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Leakage</a:t>
            </a:r>
            <a:endParaRPr/>
          </a:p>
        </p:txBody>
      </p:sp>
      <p:sp>
        <p:nvSpPr>
          <p:cNvPr id="142" name="Google Shape;142;p12"/>
          <p:cNvSpPr txBox="1"/>
          <p:nvPr>
            <p:ph idx="1" type="body"/>
          </p:nvPr>
        </p:nvSpPr>
        <p:spPr>
          <a:xfrm>
            <a:off x="838200" y="1364975"/>
            <a:ext cx="10515600" cy="5168100"/>
          </a:xfrm>
          <a:prstGeom prst="rect">
            <a:avLst/>
          </a:prstGeom>
          <a:noFill/>
          <a:ln>
            <a:noFill/>
          </a:ln>
        </p:spPr>
        <p:txBody>
          <a:bodyPr anchorCtr="0" anchor="t" bIns="45700" lIns="91425" spcFirstLastPara="1" rIns="91425" wrap="square" tIns="45700">
            <a:normAutofit lnSpcReduction="20000"/>
          </a:bodyPr>
          <a:lstStyle/>
          <a:p>
            <a:pPr indent="-241934" lvl="0" marL="228600" rtl="0" algn="l">
              <a:lnSpc>
                <a:spcPct val="90000"/>
              </a:lnSpc>
              <a:spcBef>
                <a:spcPts val="0"/>
              </a:spcBef>
              <a:spcAft>
                <a:spcPts val="0"/>
              </a:spcAft>
              <a:buClr>
                <a:srgbClr val="404040"/>
              </a:buClr>
              <a:buSzPts val="2800"/>
              <a:buChar char="•"/>
            </a:pPr>
            <a:r>
              <a:rPr lang="en-US"/>
              <a:t>Data leakage occurs when the model is allowed to train on the testing data</a:t>
            </a:r>
            <a:endParaRPr/>
          </a:p>
          <a:p>
            <a:pPr indent="-241934" lvl="0" marL="228600" rtl="0" algn="l">
              <a:lnSpc>
                <a:spcPct val="90000"/>
              </a:lnSpc>
              <a:spcBef>
                <a:spcPts val="1000"/>
              </a:spcBef>
              <a:spcAft>
                <a:spcPts val="0"/>
              </a:spcAft>
              <a:buClr>
                <a:srgbClr val="404040"/>
              </a:buClr>
              <a:buSzPts val="2800"/>
              <a:buChar char="•"/>
            </a:pPr>
            <a:r>
              <a:rPr lang="en-US"/>
              <a:t>This biases our estimate of how well the model generalizes, because it will overperform on the testing data compared to new data from the real world</a:t>
            </a:r>
            <a:endParaRPr/>
          </a:p>
          <a:p>
            <a:pPr indent="-241934" lvl="0" marL="228600" rtl="0" algn="l">
              <a:lnSpc>
                <a:spcPct val="90000"/>
              </a:lnSpc>
              <a:spcBef>
                <a:spcPts val="1000"/>
              </a:spcBef>
              <a:spcAft>
                <a:spcPts val="0"/>
              </a:spcAft>
              <a:buClr>
                <a:srgbClr val="404040"/>
              </a:buClr>
              <a:buSzPts val="2800"/>
              <a:buChar char="•"/>
            </a:pPr>
            <a:r>
              <a:rPr lang="en-US"/>
              <a:t>Example:</a:t>
            </a:r>
            <a:endParaRPr/>
          </a:p>
          <a:p>
            <a:pPr indent="-240030" lvl="1" marL="685800" rtl="0" algn="l">
              <a:lnSpc>
                <a:spcPct val="90000"/>
              </a:lnSpc>
              <a:spcBef>
                <a:spcPts val="500"/>
              </a:spcBef>
              <a:spcAft>
                <a:spcPts val="0"/>
              </a:spcAft>
              <a:buClr>
                <a:srgbClr val="404040"/>
              </a:buClr>
              <a:buSzPts val="2400"/>
              <a:buChar char="•"/>
            </a:pPr>
            <a:r>
              <a:rPr lang="en-US"/>
              <a:t>You have a </a:t>
            </a:r>
            <a:r>
              <a:rPr lang="en-US"/>
              <a:t>dataset of audio samples and surveys from users who used a customer support line  </a:t>
            </a:r>
            <a:endParaRPr/>
          </a:p>
          <a:p>
            <a:pPr indent="-240030" lvl="1" marL="685800" rtl="0" algn="l">
              <a:lnSpc>
                <a:spcPct val="90000"/>
              </a:lnSpc>
              <a:spcBef>
                <a:spcPts val="500"/>
              </a:spcBef>
              <a:spcAft>
                <a:spcPts val="0"/>
              </a:spcAft>
              <a:buClr>
                <a:srgbClr val="404040"/>
              </a:buClr>
              <a:buSzPts val="2400"/>
              <a:buChar char="•"/>
            </a:pPr>
            <a:r>
              <a:rPr lang="en-US"/>
              <a:t>There are </a:t>
            </a:r>
            <a:r>
              <a:rPr lang="en-US"/>
              <a:t>multiple audio samples per user </a:t>
            </a:r>
            <a:endParaRPr/>
          </a:p>
          <a:p>
            <a:pPr indent="-240030" lvl="1" marL="685800" rtl="0" algn="l">
              <a:lnSpc>
                <a:spcPct val="90000"/>
              </a:lnSpc>
              <a:spcBef>
                <a:spcPts val="500"/>
              </a:spcBef>
              <a:spcAft>
                <a:spcPts val="0"/>
              </a:spcAft>
              <a:buClr>
                <a:srgbClr val="404040"/>
              </a:buClr>
              <a:buSzPts val="2400"/>
              <a:buChar char="•"/>
            </a:pPr>
            <a:r>
              <a:rPr lang="en-US"/>
              <a:t>We are training a model to classify the mood of the user</a:t>
            </a:r>
            <a:endParaRPr/>
          </a:p>
          <a:p>
            <a:pPr indent="-240030" lvl="1" marL="685800" rtl="0" algn="l">
              <a:lnSpc>
                <a:spcPct val="90000"/>
              </a:lnSpc>
              <a:spcBef>
                <a:spcPts val="500"/>
              </a:spcBef>
              <a:spcAft>
                <a:spcPts val="0"/>
              </a:spcAft>
              <a:buClr>
                <a:srgbClr val="404040"/>
              </a:buClr>
              <a:buSzPts val="2400"/>
              <a:buChar char="•"/>
            </a:pPr>
            <a:r>
              <a:rPr b="1" lang="en-US"/>
              <a:t>We want this model to generalize well to new users </a:t>
            </a:r>
            <a:endParaRPr/>
          </a:p>
          <a:p>
            <a:pPr indent="-240030" lvl="1" marL="685800" rtl="0" algn="l">
              <a:lnSpc>
                <a:spcPct val="90000"/>
              </a:lnSpc>
              <a:spcBef>
                <a:spcPts val="500"/>
              </a:spcBef>
              <a:spcAft>
                <a:spcPts val="0"/>
              </a:spcAft>
              <a:buClr>
                <a:srgbClr val="404040"/>
              </a:buClr>
              <a:buSzPts val="2400"/>
              <a:buChar char="•"/>
            </a:pPr>
            <a:r>
              <a:rPr lang="en-US"/>
              <a:t>If we partition our dataset such that </a:t>
            </a:r>
            <a:r>
              <a:rPr b="1" lang="en-US"/>
              <a:t>datapoints from a given user end up in both training and testing</a:t>
            </a:r>
            <a:r>
              <a:rPr lang="en-US"/>
              <a:t> data, we have allowed our testing data to </a:t>
            </a:r>
            <a:r>
              <a:rPr b="1" lang="en-US"/>
              <a:t>leak</a:t>
            </a:r>
            <a:r>
              <a:rPr lang="en-US"/>
              <a:t> into our training data (it’s being tested on a user it’s already experienced) </a:t>
            </a:r>
            <a:endParaRPr/>
          </a:p>
          <a:p>
            <a:pPr indent="-240030" lvl="1" marL="685800" rtl="0" algn="l">
              <a:lnSpc>
                <a:spcPct val="90000"/>
              </a:lnSpc>
              <a:spcBef>
                <a:spcPts val="500"/>
              </a:spcBef>
              <a:spcAft>
                <a:spcPts val="0"/>
              </a:spcAft>
              <a:buClr>
                <a:srgbClr val="404040"/>
              </a:buClr>
              <a:buSzPts val="2400"/>
              <a:buChar char="•"/>
            </a:pPr>
            <a:r>
              <a:rPr lang="en-US"/>
              <a:t>Solution: we should partition our data with respect to users, not samples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3"/>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Learning Curves</a:t>
            </a:r>
            <a:endParaRPr/>
          </a:p>
        </p:txBody>
      </p:sp>
      <p:sp>
        <p:nvSpPr>
          <p:cNvPr id="149" name="Google Shape;149;p13"/>
          <p:cNvSpPr txBox="1"/>
          <p:nvPr>
            <p:ph idx="1" type="body"/>
          </p:nvPr>
        </p:nvSpPr>
        <p:spPr>
          <a:xfrm>
            <a:off x="838200" y="135848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040"/>
              </a:buClr>
              <a:buSzPts val="2800"/>
              <a:buChar char="•"/>
            </a:pPr>
            <a:r>
              <a:rPr lang="en-US"/>
              <a:t>A learning curve is a plot of the model’s performance vs experience</a:t>
            </a:r>
            <a:endParaRPr/>
          </a:p>
          <a:p>
            <a:pPr indent="-228600" lvl="0" marL="228600" rtl="0" algn="l">
              <a:lnSpc>
                <a:spcPct val="90000"/>
              </a:lnSpc>
              <a:spcBef>
                <a:spcPts val="1000"/>
              </a:spcBef>
              <a:spcAft>
                <a:spcPts val="0"/>
              </a:spcAft>
              <a:buClr>
                <a:srgbClr val="404040"/>
              </a:buClr>
              <a:buSzPts val="2800"/>
              <a:buChar char="•"/>
            </a:pPr>
            <a:r>
              <a:rPr lang="en-US"/>
              <a:t>Learning curves allow us to analyze many things:</a:t>
            </a:r>
            <a:endParaRPr/>
          </a:p>
          <a:p>
            <a:pPr indent="-228600" lvl="1" marL="685800" rtl="0" algn="l">
              <a:lnSpc>
                <a:spcPct val="90000"/>
              </a:lnSpc>
              <a:spcBef>
                <a:spcPts val="500"/>
              </a:spcBef>
              <a:spcAft>
                <a:spcPts val="0"/>
              </a:spcAft>
              <a:buClr>
                <a:srgbClr val="404040"/>
              </a:buClr>
              <a:buSzPts val="2400"/>
              <a:buChar char="•"/>
            </a:pPr>
            <a:r>
              <a:rPr lang="en-US"/>
              <a:t>The model’s capacity (best performance on training data)</a:t>
            </a:r>
            <a:endParaRPr/>
          </a:p>
          <a:p>
            <a:pPr indent="-228600" lvl="1" marL="685800" rtl="0" algn="l">
              <a:lnSpc>
                <a:spcPct val="90000"/>
              </a:lnSpc>
              <a:spcBef>
                <a:spcPts val="500"/>
              </a:spcBef>
              <a:spcAft>
                <a:spcPts val="0"/>
              </a:spcAft>
              <a:buClr>
                <a:srgbClr val="404040"/>
              </a:buClr>
              <a:buSzPts val="2400"/>
              <a:buChar char="•"/>
            </a:pPr>
            <a:r>
              <a:rPr lang="en-US"/>
              <a:t>How quickly the model learns</a:t>
            </a:r>
            <a:endParaRPr/>
          </a:p>
          <a:p>
            <a:pPr indent="-228600" lvl="1" marL="685800" rtl="0" algn="l">
              <a:lnSpc>
                <a:spcPct val="90000"/>
              </a:lnSpc>
              <a:spcBef>
                <a:spcPts val="500"/>
              </a:spcBef>
              <a:spcAft>
                <a:spcPts val="0"/>
              </a:spcAft>
              <a:buClr>
                <a:srgbClr val="404040"/>
              </a:buClr>
              <a:buSzPts val="2400"/>
              <a:buChar char="•"/>
            </a:pPr>
            <a:r>
              <a:rPr lang="en-US"/>
              <a:t>How much data the model needs to perform well</a:t>
            </a:r>
            <a:endParaRPr/>
          </a:p>
          <a:p>
            <a:pPr indent="-228600" lvl="1" marL="685800" rtl="0" algn="l">
              <a:lnSpc>
                <a:spcPct val="90000"/>
              </a:lnSpc>
              <a:spcBef>
                <a:spcPts val="500"/>
              </a:spcBef>
              <a:spcAft>
                <a:spcPts val="0"/>
              </a:spcAft>
              <a:buClr>
                <a:srgbClr val="404040"/>
              </a:buClr>
              <a:buSzPts val="2400"/>
              <a:buChar char="•"/>
            </a:pPr>
            <a:r>
              <a:rPr lang="en-US"/>
              <a:t>How well the model generalizes</a:t>
            </a:r>
            <a:endParaRPr/>
          </a:p>
        </p:txBody>
      </p:sp>
      <p:pic>
        <p:nvPicPr>
          <p:cNvPr id="150" name="Google Shape;150;p13"/>
          <p:cNvPicPr preferRelativeResize="0"/>
          <p:nvPr/>
        </p:nvPicPr>
        <p:blipFill rotWithShape="1">
          <a:blip r:embed="rId3">
            <a:alphaModFix/>
          </a:blip>
          <a:srcRect b="0" l="0" r="0" t="0"/>
          <a:stretch/>
        </p:blipFill>
        <p:spPr>
          <a:xfrm>
            <a:off x="6738109" y="3639311"/>
            <a:ext cx="3956265" cy="3063874"/>
          </a:xfrm>
          <a:prstGeom prst="rect">
            <a:avLst/>
          </a:prstGeom>
          <a:noFill/>
          <a:ln>
            <a:noFill/>
          </a:ln>
        </p:spPr>
      </p:pic>
      <p:pic>
        <p:nvPicPr>
          <p:cNvPr id="151" name="Google Shape;151;p13"/>
          <p:cNvPicPr preferRelativeResize="0"/>
          <p:nvPr/>
        </p:nvPicPr>
        <p:blipFill rotWithShape="1">
          <a:blip r:embed="rId4">
            <a:alphaModFix/>
          </a:blip>
          <a:srcRect b="0" l="0" r="0" t="0"/>
          <a:stretch/>
        </p:blipFill>
        <p:spPr>
          <a:xfrm>
            <a:off x="1497627" y="4048854"/>
            <a:ext cx="3956265" cy="26543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Underfitting, Overfitting, Bias, Variance</a:t>
            </a:r>
            <a:endParaRPr/>
          </a:p>
        </p:txBody>
      </p:sp>
      <p:sp>
        <p:nvSpPr>
          <p:cNvPr id="158" name="Google Shape;158;p14"/>
          <p:cNvSpPr txBox="1"/>
          <p:nvPr>
            <p:ph idx="1" type="body"/>
          </p:nvPr>
        </p:nvSpPr>
        <p:spPr>
          <a:xfrm>
            <a:off x="838200" y="1519409"/>
            <a:ext cx="10586776" cy="2781286"/>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rgbClr val="404040"/>
              </a:buClr>
              <a:buSzPct val="100000"/>
              <a:buChar char="•"/>
            </a:pPr>
            <a:r>
              <a:rPr lang="en-US"/>
              <a:t>A model that doesn’t perform well on the training or testing data is “high bias”</a:t>
            </a:r>
            <a:endParaRPr/>
          </a:p>
          <a:p>
            <a:pPr indent="-228600" lvl="1" marL="685800" rtl="0" algn="l">
              <a:lnSpc>
                <a:spcPct val="90000"/>
              </a:lnSpc>
              <a:spcBef>
                <a:spcPts val="500"/>
              </a:spcBef>
              <a:spcAft>
                <a:spcPts val="0"/>
              </a:spcAft>
              <a:buClr>
                <a:srgbClr val="404040"/>
              </a:buClr>
              <a:buSzPct val="100000"/>
              <a:buChar char="•"/>
            </a:pPr>
            <a:r>
              <a:rPr lang="en-US"/>
              <a:t>The model has “underfit” the training data</a:t>
            </a:r>
            <a:endParaRPr/>
          </a:p>
          <a:p>
            <a:pPr indent="-228600" lvl="0" marL="228600" rtl="0" algn="l">
              <a:lnSpc>
                <a:spcPct val="90000"/>
              </a:lnSpc>
              <a:spcBef>
                <a:spcPts val="1000"/>
              </a:spcBef>
              <a:spcAft>
                <a:spcPts val="0"/>
              </a:spcAft>
              <a:buClr>
                <a:srgbClr val="404040"/>
              </a:buClr>
              <a:buSzPct val="100000"/>
              <a:buChar char="•"/>
            </a:pPr>
            <a:r>
              <a:rPr lang="en-US"/>
              <a:t>A model that performs well on the training data, but not testing data is “high variance”</a:t>
            </a:r>
            <a:endParaRPr/>
          </a:p>
          <a:p>
            <a:pPr indent="-228600" lvl="1" marL="685800" rtl="0" algn="l">
              <a:lnSpc>
                <a:spcPct val="90000"/>
              </a:lnSpc>
              <a:spcBef>
                <a:spcPts val="500"/>
              </a:spcBef>
              <a:spcAft>
                <a:spcPts val="0"/>
              </a:spcAft>
              <a:buClr>
                <a:srgbClr val="404040"/>
              </a:buClr>
              <a:buSzPct val="100000"/>
              <a:buChar char="•"/>
            </a:pPr>
            <a:r>
              <a:rPr lang="en-US"/>
              <a:t>The model has “overfit” the training data</a:t>
            </a:r>
            <a:endParaRPr/>
          </a:p>
          <a:p>
            <a:pPr indent="-228600" lvl="0" marL="228600" rtl="0" algn="l">
              <a:lnSpc>
                <a:spcPct val="90000"/>
              </a:lnSpc>
              <a:spcBef>
                <a:spcPts val="1000"/>
              </a:spcBef>
              <a:spcAft>
                <a:spcPts val="0"/>
              </a:spcAft>
              <a:buClr>
                <a:srgbClr val="404040"/>
              </a:buClr>
              <a:buSzPct val="100000"/>
              <a:buChar char="•"/>
            </a:pPr>
            <a:r>
              <a:rPr lang="en-US"/>
              <a:t>A model that performs well on testing data, but not training data is “spooky”</a:t>
            </a:r>
            <a:endParaRPr/>
          </a:p>
          <a:p>
            <a:pPr indent="-228600" lvl="1" marL="685800" rtl="0" algn="l">
              <a:lnSpc>
                <a:spcPct val="90000"/>
              </a:lnSpc>
              <a:spcBef>
                <a:spcPts val="500"/>
              </a:spcBef>
              <a:spcAft>
                <a:spcPts val="0"/>
              </a:spcAft>
              <a:buClr>
                <a:srgbClr val="404040"/>
              </a:buClr>
              <a:buSzPct val="100000"/>
              <a:buChar char="•"/>
            </a:pPr>
            <a:r>
              <a:rPr lang="en-US"/>
              <a:t>It’s likely the model must be trained more to analyze its performance; check code for bugs</a:t>
            </a:r>
            <a:endParaRPr/>
          </a:p>
        </p:txBody>
      </p:sp>
      <p:pic>
        <p:nvPicPr>
          <p:cNvPr id="159" name="Google Shape;159;p14"/>
          <p:cNvPicPr preferRelativeResize="0"/>
          <p:nvPr/>
        </p:nvPicPr>
        <p:blipFill rotWithShape="1">
          <a:blip r:embed="rId3">
            <a:alphaModFix/>
          </a:blip>
          <a:srcRect b="0" l="0" r="0" t="0"/>
          <a:stretch/>
        </p:blipFill>
        <p:spPr>
          <a:xfrm>
            <a:off x="1348819" y="4209355"/>
            <a:ext cx="9494362" cy="24225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5"/>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Bias-Variance Tradeoff</a:t>
            </a:r>
            <a:endParaRPr/>
          </a:p>
        </p:txBody>
      </p:sp>
      <p:sp>
        <p:nvSpPr>
          <p:cNvPr id="166" name="Google Shape;166;p15"/>
          <p:cNvSpPr txBox="1"/>
          <p:nvPr>
            <p:ph idx="1" type="body"/>
          </p:nvPr>
        </p:nvSpPr>
        <p:spPr>
          <a:xfrm>
            <a:off x="838200" y="1364974"/>
            <a:ext cx="10515600" cy="48119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040"/>
              </a:buClr>
              <a:buSzPts val="2800"/>
              <a:buChar char="•"/>
            </a:pPr>
            <a:r>
              <a:rPr lang="en-US"/>
              <a:t>In general it is difficult to construct a model that can achieve perfect performance on the training data, while still performing well on the testing data</a:t>
            </a:r>
            <a:endParaRPr/>
          </a:p>
          <a:p>
            <a:pPr indent="-228600" lvl="1" marL="685800" rtl="0" algn="l">
              <a:lnSpc>
                <a:spcPct val="90000"/>
              </a:lnSpc>
              <a:spcBef>
                <a:spcPts val="500"/>
              </a:spcBef>
              <a:spcAft>
                <a:spcPts val="0"/>
              </a:spcAft>
              <a:buClr>
                <a:srgbClr val="404040"/>
              </a:buClr>
              <a:buSzPts val="2400"/>
              <a:buChar char="•"/>
            </a:pPr>
            <a:r>
              <a:rPr lang="en-US"/>
              <a:t>The training data may have noise, which we don’t want to model</a:t>
            </a:r>
            <a:endParaRPr/>
          </a:p>
          <a:p>
            <a:pPr indent="-228600" lvl="0" marL="228600" rtl="0" algn="l">
              <a:lnSpc>
                <a:spcPct val="90000"/>
              </a:lnSpc>
              <a:spcBef>
                <a:spcPts val="1000"/>
              </a:spcBef>
              <a:spcAft>
                <a:spcPts val="0"/>
              </a:spcAft>
              <a:buClr>
                <a:srgbClr val="404040"/>
              </a:buClr>
              <a:buSzPts val="2800"/>
              <a:buChar char="•"/>
            </a:pPr>
            <a:r>
              <a:rPr lang="en-US"/>
              <a:t>In fact, there is a general tension between model capacity and model generalization</a:t>
            </a:r>
            <a:endParaRPr/>
          </a:p>
          <a:p>
            <a:pPr indent="-228600" lvl="1" marL="685800" rtl="0" algn="l">
              <a:lnSpc>
                <a:spcPct val="90000"/>
              </a:lnSpc>
              <a:spcBef>
                <a:spcPts val="500"/>
              </a:spcBef>
              <a:spcAft>
                <a:spcPts val="0"/>
              </a:spcAft>
              <a:buClr>
                <a:srgbClr val="404040"/>
              </a:buClr>
              <a:buSzPts val="2400"/>
              <a:buChar char="•"/>
            </a:pPr>
            <a:r>
              <a:rPr lang="en-US"/>
              <a:t>This is known as the “bias-variance tradeoff”</a:t>
            </a:r>
            <a:endParaRPr/>
          </a:p>
          <a:p>
            <a:pPr indent="-228600" lvl="1" marL="685800" rtl="0" algn="l">
              <a:lnSpc>
                <a:spcPct val="90000"/>
              </a:lnSpc>
              <a:spcBef>
                <a:spcPts val="500"/>
              </a:spcBef>
              <a:spcAft>
                <a:spcPts val="0"/>
              </a:spcAft>
              <a:buClr>
                <a:srgbClr val="404040"/>
              </a:buClr>
              <a:buSzPts val="2400"/>
              <a:buChar char="•"/>
            </a:pPr>
            <a:r>
              <a:rPr lang="en-US"/>
              <a:t>This is why simpler models are almost always considered more robust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cxnSp>
        <p:nvCxnSpPr>
          <p:cNvPr id="172" name="Google Shape;172;p16"/>
          <p:cNvCxnSpPr/>
          <p:nvPr/>
        </p:nvCxnSpPr>
        <p:spPr>
          <a:xfrm rot="10800000">
            <a:off x="2582678" y="1675876"/>
            <a:ext cx="0" cy="3663615"/>
          </a:xfrm>
          <a:prstGeom prst="straightConnector1">
            <a:avLst/>
          </a:prstGeom>
          <a:noFill/>
          <a:ln cap="flat" cmpd="sng" w="19050">
            <a:solidFill>
              <a:schemeClr val="dk1"/>
            </a:solidFill>
            <a:prstDash val="solid"/>
            <a:miter lim="800000"/>
            <a:headEnd len="sm" w="sm" type="none"/>
            <a:tailEnd len="lg" w="lg" type="stealth"/>
          </a:ln>
        </p:spPr>
      </p:cxnSp>
      <p:cxnSp>
        <p:nvCxnSpPr>
          <p:cNvPr id="173" name="Google Shape;173;p16"/>
          <p:cNvCxnSpPr/>
          <p:nvPr/>
        </p:nvCxnSpPr>
        <p:spPr>
          <a:xfrm>
            <a:off x="2582678" y="5339491"/>
            <a:ext cx="6433820" cy="0"/>
          </a:xfrm>
          <a:prstGeom prst="straightConnector1">
            <a:avLst/>
          </a:prstGeom>
          <a:noFill/>
          <a:ln cap="flat" cmpd="sng" w="19050">
            <a:solidFill>
              <a:schemeClr val="dk1"/>
            </a:solidFill>
            <a:prstDash val="solid"/>
            <a:miter lim="800000"/>
            <a:headEnd len="sm" w="sm" type="none"/>
            <a:tailEnd len="lg" w="lg" type="stealth"/>
          </a:ln>
        </p:spPr>
      </p:cxnSp>
      <p:cxnSp>
        <p:nvCxnSpPr>
          <p:cNvPr id="174" name="Google Shape;174;p16"/>
          <p:cNvCxnSpPr/>
          <p:nvPr/>
        </p:nvCxnSpPr>
        <p:spPr>
          <a:xfrm rot="10800000">
            <a:off x="5891126" y="1779034"/>
            <a:ext cx="0" cy="3556713"/>
          </a:xfrm>
          <a:prstGeom prst="straightConnector1">
            <a:avLst/>
          </a:prstGeom>
          <a:noFill/>
          <a:ln cap="flat" cmpd="sng" w="12700">
            <a:solidFill>
              <a:schemeClr val="dk1"/>
            </a:solidFill>
            <a:prstDash val="lgDash"/>
            <a:miter lim="800000"/>
            <a:headEnd len="sm" w="sm" type="none"/>
            <a:tailEnd len="sm" w="sm" type="none"/>
          </a:ln>
        </p:spPr>
      </p:cxnSp>
      <p:sp>
        <p:nvSpPr>
          <p:cNvPr id="175" name="Google Shape;175;p16"/>
          <p:cNvSpPr/>
          <p:nvPr/>
        </p:nvSpPr>
        <p:spPr>
          <a:xfrm>
            <a:off x="2730845" y="1748910"/>
            <a:ext cx="6031311" cy="2707191"/>
          </a:xfrm>
          <a:custGeom>
            <a:rect b="b" l="l" r="r" t="t"/>
            <a:pathLst>
              <a:path extrusionOk="0" h="2744074" w="6041813">
                <a:moveTo>
                  <a:pt x="0" y="0"/>
                </a:moveTo>
                <a:cubicBezTo>
                  <a:pt x="532835" y="1096151"/>
                  <a:pt x="1065671" y="2192303"/>
                  <a:pt x="2072640" y="2573867"/>
                </a:cubicBezTo>
                <a:cubicBezTo>
                  <a:pt x="3079609" y="2955432"/>
                  <a:pt x="4560711" y="2622409"/>
                  <a:pt x="6041813" y="2289387"/>
                </a:cubicBezTo>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16"/>
          <p:cNvSpPr/>
          <p:nvPr/>
        </p:nvSpPr>
        <p:spPr>
          <a:xfrm>
            <a:off x="2696978" y="1864058"/>
            <a:ext cx="6024972" cy="3385236"/>
          </a:xfrm>
          <a:custGeom>
            <a:rect b="b" l="l" r="r" t="t"/>
            <a:pathLst>
              <a:path extrusionOk="0" h="3386666" w="6001173">
                <a:moveTo>
                  <a:pt x="0" y="0"/>
                </a:moveTo>
                <a:cubicBezTo>
                  <a:pt x="427849" y="1109698"/>
                  <a:pt x="855698" y="2219396"/>
                  <a:pt x="1855893" y="2783840"/>
                </a:cubicBezTo>
                <a:cubicBezTo>
                  <a:pt x="2856089" y="3348284"/>
                  <a:pt x="4428631" y="3367475"/>
                  <a:pt x="6001173" y="3386666"/>
                </a:cubicBezTo>
              </a:path>
            </a:pathLst>
          </a:custGeom>
          <a:noFill/>
          <a:ln cap="flat" cmpd="sng" w="28575">
            <a:solidFill>
              <a:srgbClr val="42719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16"/>
          <p:cNvSpPr/>
          <p:nvPr/>
        </p:nvSpPr>
        <p:spPr>
          <a:xfrm>
            <a:off x="2730845" y="4546298"/>
            <a:ext cx="5960533" cy="725587"/>
          </a:xfrm>
          <a:custGeom>
            <a:rect b="b" l="l" r="r" t="t"/>
            <a:pathLst>
              <a:path extrusionOk="0" h="725587" w="5960533">
                <a:moveTo>
                  <a:pt x="0" y="717973"/>
                </a:moveTo>
                <a:cubicBezTo>
                  <a:pt x="776675" y="730390"/>
                  <a:pt x="1553351" y="742808"/>
                  <a:pt x="2546773" y="623146"/>
                </a:cubicBezTo>
                <a:cubicBezTo>
                  <a:pt x="3540195" y="503484"/>
                  <a:pt x="4750364" y="251742"/>
                  <a:pt x="5960533" y="0"/>
                </a:cubicBezTo>
              </a:path>
            </a:pathLst>
          </a:custGeom>
          <a:noFill/>
          <a:ln cap="flat" cmpd="sng" w="28575">
            <a:solidFill>
              <a:schemeClr val="accent6"/>
            </a:solidFill>
            <a:prstDash val="lgDash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16"/>
          <p:cNvSpPr txBox="1"/>
          <p:nvPr/>
        </p:nvSpPr>
        <p:spPr>
          <a:xfrm>
            <a:off x="3421725" y="1864058"/>
            <a:ext cx="211328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Likely to underfit</a:t>
            </a:r>
            <a:endParaRPr b="0" i="0" sz="1400" u="none" cap="none" strike="noStrike">
              <a:solidFill>
                <a:srgbClr val="000000"/>
              </a:solidFill>
              <a:latin typeface="Arial"/>
              <a:ea typeface="Arial"/>
              <a:cs typeface="Arial"/>
              <a:sym typeface="Arial"/>
            </a:endParaRPr>
          </a:p>
        </p:txBody>
      </p:sp>
      <p:sp>
        <p:nvSpPr>
          <p:cNvPr id="179" name="Google Shape;179;p16"/>
          <p:cNvSpPr txBox="1"/>
          <p:nvPr/>
        </p:nvSpPr>
        <p:spPr>
          <a:xfrm>
            <a:off x="6584871" y="1864058"/>
            <a:ext cx="211328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Likely to overfit</a:t>
            </a:r>
            <a:endParaRPr b="0" i="0" sz="1400" u="none" cap="none" strike="noStrike">
              <a:solidFill>
                <a:srgbClr val="000000"/>
              </a:solidFill>
              <a:latin typeface="Arial"/>
              <a:ea typeface="Arial"/>
              <a:cs typeface="Arial"/>
              <a:sym typeface="Arial"/>
            </a:endParaRPr>
          </a:p>
        </p:txBody>
      </p:sp>
      <p:sp>
        <p:nvSpPr>
          <p:cNvPr id="180" name="Google Shape;180;p16"/>
          <p:cNvSpPr txBox="1"/>
          <p:nvPr/>
        </p:nvSpPr>
        <p:spPr>
          <a:xfrm>
            <a:off x="8833618" y="3814778"/>
            <a:ext cx="2108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2"/>
                </a:solidFill>
                <a:latin typeface="Calibri"/>
                <a:ea typeface="Calibri"/>
                <a:cs typeface="Calibri"/>
                <a:sym typeface="Calibri"/>
              </a:rPr>
              <a:t>Generalization error</a:t>
            </a:r>
            <a:endParaRPr b="0" i="0" sz="1400" u="none" cap="none" strike="noStrike">
              <a:solidFill>
                <a:srgbClr val="000000"/>
              </a:solidFill>
              <a:latin typeface="Arial"/>
              <a:ea typeface="Arial"/>
              <a:cs typeface="Arial"/>
              <a:sym typeface="Arial"/>
            </a:endParaRPr>
          </a:p>
        </p:txBody>
      </p:sp>
      <p:sp>
        <p:nvSpPr>
          <p:cNvPr id="181" name="Google Shape;181;p16"/>
          <p:cNvSpPr txBox="1"/>
          <p:nvPr/>
        </p:nvSpPr>
        <p:spPr>
          <a:xfrm>
            <a:off x="8833618" y="4312683"/>
            <a:ext cx="2108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Variance</a:t>
            </a:r>
            <a:endParaRPr b="0" i="0" sz="1400" u="none" cap="none" strike="noStrike">
              <a:solidFill>
                <a:srgbClr val="000000"/>
              </a:solidFill>
              <a:latin typeface="Arial"/>
              <a:ea typeface="Arial"/>
              <a:cs typeface="Arial"/>
              <a:sym typeface="Arial"/>
            </a:endParaRPr>
          </a:p>
        </p:txBody>
      </p:sp>
      <p:sp>
        <p:nvSpPr>
          <p:cNvPr id="182" name="Google Shape;182;p16"/>
          <p:cNvSpPr txBox="1"/>
          <p:nvPr/>
        </p:nvSpPr>
        <p:spPr>
          <a:xfrm>
            <a:off x="8833618" y="5011419"/>
            <a:ext cx="2108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Calibri"/>
                <a:ea typeface="Calibri"/>
                <a:cs typeface="Calibri"/>
                <a:sym typeface="Calibri"/>
              </a:rPr>
              <a:t>Bias</a:t>
            </a:r>
            <a:endParaRPr b="0" i="0" sz="1400" u="none" cap="none" strike="noStrike">
              <a:solidFill>
                <a:srgbClr val="000000"/>
              </a:solidFill>
              <a:latin typeface="Arial"/>
              <a:ea typeface="Arial"/>
              <a:cs typeface="Arial"/>
              <a:sym typeface="Arial"/>
            </a:endParaRPr>
          </a:p>
        </p:txBody>
      </p:sp>
      <p:sp>
        <p:nvSpPr>
          <p:cNvPr id="183" name="Google Shape;183;p16"/>
          <p:cNvSpPr txBox="1"/>
          <p:nvPr/>
        </p:nvSpPr>
        <p:spPr>
          <a:xfrm>
            <a:off x="7009898" y="5429687"/>
            <a:ext cx="210820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Model capacity</a:t>
            </a:r>
            <a:endParaRPr b="0" i="0" sz="1400" u="none" cap="none" strike="noStrike">
              <a:solidFill>
                <a:srgbClr val="000000"/>
              </a:solidFill>
              <a:latin typeface="Arial"/>
              <a:ea typeface="Arial"/>
              <a:cs typeface="Arial"/>
              <a:sym typeface="Arial"/>
            </a:endParaRPr>
          </a:p>
        </p:txBody>
      </p:sp>
      <p:sp>
        <p:nvSpPr>
          <p:cNvPr id="184" name="Google Shape;184;p16"/>
          <p:cNvSpPr txBox="1"/>
          <p:nvPr/>
        </p:nvSpPr>
        <p:spPr>
          <a:xfrm rot="-5400000">
            <a:off x="4340093" y="2998765"/>
            <a:ext cx="2640401"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Optimal capacity</a:t>
            </a:r>
            <a:endParaRPr b="0" i="0" sz="1400" u="none" cap="none" strike="noStrike">
              <a:solidFill>
                <a:srgbClr val="000000"/>
              </a:solidFill>
              <a:latin typeface="Arial"/>
              <a:ea typeface="Arial"/>
              <a:cs typeface="Arial"/>
              <a:sym typeface="Arial"/>
            </a:endParaRPr>
          </a:p>
        </p:txBody>
      </p:sp>
      <p:sp>
        <p:nvSpPr>
          <p:cNvPr id="185" name="Google Shape;185;p16"/>
          <p:cNvSpPr txBox="1"/>
          <p:nvPr/>
        </p:nvSpPr>
        <p:spPr>
          <a:xfrm>
            <a:off x="838200" y="358525"/>
            <a:ext cx="10515600" cy="83305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Bias-Variance Tradeoff</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Addressing High Bias and Variance in Models</a:t>
            </a:r>
            <a:endParaRPr/>
          </a:p>
        </p:txBody>
      </p:sp>
      <p:sp>
        <p:nvSpPr>
          <p:cNvPr id="192" name="Google Shape;192;p17"/>
          <p:cNvSpPr txBox="1"/>
          <p:nvPr>
            <p:ph idx="1" type="body"/>
          </p:nvPr>
        </p:nvSpPr>
        <p:spPr>
          <a:xfrm>
            <a:off x="838200" y="1385072"/>
            <a:ext cx="10359012" cy="329746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404040"/>
              </a:buClr>
              <a:buSzPts val="2800"/>
              <a:buChar char="•"/>
            </a:pPr>
            <a:r>
              <a:rPr lang="en-US"/>
              <a:t>A high bias model has low capacity</a:t>
            </a:r>
            <a:endParaRPr/>
          </a:p>
          <a:p>
            <a:pPr indent="-228600" lvl="1" marL="685800" rtl="0" algn="l">
              <a:lnSpc>
                <a:spcPct val="90000"/>
              </a:lnSpc>
              <a:spcBef>
                <a:spcPts val="500"/>
              </a:spcBef>
              <a:spcAft>
                <a:spcPts val="0"/>
              </a:spcAft>
              <a:buClr>
                <a:srgbClr val="404040"/>
              </a:buClr>
              <a:buSzPts val="2400"/>
              <a:buChar char="•"/>
            </a:pPr>
            <a:r>
              <a:rPr lang="en-US"/>
              <a:t>Increase model complexity until it can perform well on the training data</a:t>
            </a:r>
            <a:endParaRPr/>
          </a:p>
          <a:p>
            <a:pPr indent="-228600" lvl="0" marL="228600" rtl="0" algn="l">
              <a:lnSpc>
                <a:spcPct val="90000"/>
              </a:lnSpc>
              <a:spcBef>
                <a:spcPts val="1000"/>
              </a:spcBef>
              <a:spcAft>
                <a:spcPts val="0"/>
              </a:spcAft>
              <a:buClr>
                <a:srgbClr val="404040"/>
              </a:buClr>
              <a:buSzPts val="2800"/>
              <a:buChar char="•"/>
            </a:pPr>
            <a:r>
              <a:rPr lang="en-US"/>
              <a:t>A high variance model has poor generalization</a:t>
            </a:r>
            <a:endParaRPr/>
          </a:p>
          <a:p>
            <a:pPr indent="-228600" lvl="1" marL="685800" rtl="0" algn="l">
              <a:lnSpc>
                <a:spcPct val="90000"/>
              </a:lnSpc>
              <a:spcBef>
                <a:spcPts val="500"/>
              </a:spcBef>
              <a:spcAft>
                <a:spcPts val="0"/>
              </a:spcAft>
              <a:buClr>
                <a:srgbClr val="404040"/>
              </a:buClr>
              <a:buSzPts val="2400"/>
              <a:buChar char="•"/>
            </a:pPr>
            <a:r>
              <a:rPr lang="en-US"/>
              <a:t>Increase the size of your dataset (never a bad option, but can be expensive)</a:t>
            </a:r>
            <a:endParaRPr/>
          </a:p>
          <a:p>
            <a:pPr indent="-228600" lvl="1" marL="685800" rtl="0" algn="l">
              <a:lnSpc>
                <a:spcPct val="90000"/>
              </a:lnSpc>
              <a:spcBef>
                <a:spcPts val="500"/>
              </a:spcBef>
              <a:spcAft>
                <a:spcPts val="0"/>
              </a:spcAft>
              <a:buClr>
                <a:srgbClr val="404040"/>
              </a:buClr>
              <a:buSzPts val="2400"/>
              <a:buChar char="•"/>
            </a:pPr>
            <a:r>
              <a:rPr lang="en-US"/>
              <a:t>Regularize your model. Regularization is when you change the experience to avoid overfitting. </a:t>
            </a:r>
            <a:endParaRPr/>
          </a:p>
          <a:p>
            <a:pPr indent="-228600" lvl="2" marL="1143000" rtl="0" algn="l">
              <a:lnSpc>
                <a:spcPct val="90000"/>
              </a:lnSpc>
              <a:spcBef>
                <a:spcPts val="500"/>
              </a:spcBef>
              <a:spcAft>
                <a:spcPts val="0"/>
              </a:spcAft>
              <a:buClr>
                <a:srgbClr val="404040"/>
              </a:buClr>
              <a:buSzPts val="2000"/>
              <a:buChar char="•"/>
            </a:pPr>
            <a:r>
              <a:rPr lang="en-US"/>
              <a:t>E.g. adding the square of the coefficients of your model to the loss function (L2 normalization, a.k.a. “leaky” LMS)</a:t>
            </a:r>
            <a:endParaRPr/>
          </a:p>
          <a:p>
            <a:pPr indent="-228600" lvl="2" marL="1143000" rtl="0" algn="l">
              <a:lnSpc>
                <a:spcPct val="90000"/>
              </a:lnSpc>
              <a:spcBef>
                <a:spcPts val="500"/>
              </a:spcBef>
              <a:spcAft>
                <a:spcPts val="0"/>
              </a:spcAft>
              <a:buClr>
                <a:srgbClr val="404040"/>
              </a:buClr>
              <a:buSzPts val="2000"/>
              <a:buChar char="•"/>
            </a:pPr>
            <a:r>
              <a:rPr lang="en-US"/>
              <a:t>E.g. Limiting the degree of a polynomial model</a:t>
            </a:r>
            <a:endParaRPr/>
          </a:p>
          <a:p>
            <a:pPr indent="-76200" lvl="1" marL="685800" rtl="0" algn="l">
              <a:lnSpc>
                <a:spcPct val="90000"/>
              </a:lnSpc>
              <a:spcBef>
                <a:spcPts val="500"/>
              </a:spcBef>
              <a:spcAft>
                <a:spcPts val="0"/>
              </a:spcAft>
              <a:buClr>
                <a:srgbClr val="404040"/>
              </a:buClr>
              <a:buSzPts val="2400"/>
              <a:buNone/>
            </a:pPr>
            <a:r>
              <a:t/>
            </a:r>
            <a:endParaRPr/>
          </a:p>
          <a:p>
            <a:pPr indent="-50800" lvl="0" marL="228600" rtl="0" algn="l">
              <a:lnSpc>
                <a:spcPct val="90000"/>
              </a:lnSpc>
              <a:spcBef>
                <a:spcPts val="1000"/>
              </a:spcBef>
              <a:spcAft>
                <a:spcPts val="0"/>
              </a:spcAft>
              <a:buClr>
                <a:srgbClr val="404040"/>
              </a:buClr>
              <a:buSzPts val="2800"/>
              <a:buNone/>
            </a:pPr>
            <a:r>
              <a:t/>
            </a:r>
            <a:endParaRPr/>
          </a:p>
        </p:txBody>
      </p:sp>
      <p:pic>
        <p:nvPicPr>
          <p:cNvPr id="193" name="Google Shape;193;p17"/>
          <p:cNvPicPr preferRelativeResize="0"/>
          <p:nvPr/>
        </p:nvPicPr>
        <p:blipFill rotWithShape="1">
          <a:blip r:embed="rId3">
            <a:alphaModFix/>
          </a:blip>
          <a:srcRect b="0" l="0" r="0" t="0"/>
          <a:stretch/>
        </p:blipFill>
        <p:spPr>
          <a:xfrm>
            <a:off x="7737232" y="3957250"/>
            <a:ext cx="4330840" cy="2900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Common Early Debugging Steps</a:t>
            </a:r>
            <a:endParaRPr/>
          </a:p>
        </p:txBody>
      </p:sp>
      <p:sp>
        <p:nvSpPr>
          <p:cNvPr id="200" name="Google Shape;200;p18"/>
          <p:cNvSpPr txBox="1"/>
          <p:nvPr>
            <p:ph idx="1" type="body"/>
          </p:nvPr>
        </p:nvSpPr>
        <p:spPr>
          <a:xfrm>
            <a:off x="838200" y="1364974"/>
            <a:ext cx="10515600" cy="48119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040"/>
              </a:buClr>
              <a:buSzPts val="2800"/>
              <a:buChar char="•"/>
            </a:pPr>
            <a:r>
              <a:rPr lang="en-US"/>
              <a:t>Count and verify your train/test ratio</a:t>
            </a:r>
            <a:endParaRPr/>
          </a:p>
          <a:p>
            <a:pPr indent="-228600" lvl="0" marL="228600" rtl="0" algn="l">
              <a:lnSpc>
                <a:spcPct val="90000"/>
              </a:lnSpc>
              <a:spcBef>
                <a:spcPts val="1000"/>
              </a:spcBef>
              <a:spcAft>
                <a:spcPts val="0"/>
              </a:spcAft>
              <a:buClr>
                <a:srgbClr val="404040"/>
              </a:buClr>
              <a:buSzPts val="2800"/>
              <a:buChar char="•"/>
            </a:pPr>
            <a:r>
              <a:rPr lang="en-US"/>
              <a:t>Visualize input and output pairs before, during, and after training</a:t>
            </a:r>
            <a:endParaRPr/>
          </a:p>
          <a:p>
            <a:pPr indent="-228600" lvl="0" marL="228600" rtl="0" algn="l">
              <a:lnSpc>
                <a:spcPct val="90000"/>
              </a:lnSpc>
              <a:spcBef>
                <a:spcPts val="1000"/>
              </a:spcBef>
              <a:spcAft>
                <a:spcPts val="0"/>
              </a:spcAft>
              <a:buClr>
                <a:srgbClr val="404040"/>
              </a:buClr>
              <a:buSzPts val="2800"/>
              <a:buChar char="•"/>
            </a:pPr>
            <a:r>
              <a:rPr lang="en-US"/>
              <a:t>Review process for data leakage</a:t>
            </a:r>
            <a:endParaRPr/>
          </a:p>
          <a:p>
            <a:pPr indent="-228600" lvl="0" marL="228600" rtl="0" algn="l">
              <a:lnSpc>
                <a:spcPct val="90000"/>
              </a:lnSpc>
              <a:spcBef>
                <a:spcPts val="1000"/>
              </a:spcBef>
              <a:spcAft>
                <a:spcPts val="0"/>
              </a:spcAft>
              <a:buClr>
                <a:srgbClr val="404040"/>
              </a:buClr>
              <a:buSzPts val="2800"/>
              <a:buChar char="•"/>
            </a:pPr>
            <a:r>
              <a:rPr b="1" lang="en-US"/>
              <a:t>Testing data should receive the same pre-model processing as training data!</a:t>
            </a:r>
            <a:endParaRPr/>
          </a:p>
          <a:p>
            <a:pPr indent="-228600" lvl="1" marL="685800" rtl="0" algn="l">
              <a:lnSpc>
                <a:spcPct val="90000"/>
              </a:lnSpc>
              <a:spcBef>
                <a:spcPts val="500"/>
              </a:spcBef>
              <a:spcAft>
                <a:spcPts val="0"/>
              </a:spcAft>
              <a:buClr>
                <a:srgbClr val="404040"/>
              </a:buClr>
              <a:buSzPts val="2400"/>
              <a:buChar char="•"/>
            </a:pPr>
            <a:r>
              <a:rPr lang="en-US"/>
              <a:t>We want the training data statistics and the testing data statistics to be as close as possible, so the model has the best chance at generalization</a:t>
            </a:r>
            <a:endParaRPr/>
          </a:p>
          <a:p>
            <a:pPr indent="-50800" lvl="0" marL="228600" rtl="0" algn="l">
              <a:lnSpc>
                <a:spcPct val="90000"/>
              </a:lnSpc>
              <a:spcBef>
                <a:spcPts val="1000"/>
              </a:spcBef>
              <a:spcAft>
                <a:spcPts val="0"/>
              </a:spcAft>
              <a:buClr>
                <a:srgbClr val="404040"/>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838200" y="21604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Augmentation</a:t>
            </a:r>
            <a:endParaRPr/>
          </a:p>
        </p:txBody>
      </p:sp>
      <p:sp>
        <p:nvSpPr>
          <p:cNvPr id="207" name="Google Shape;207;p19"/>
          <p:cNvSpPr txBox="1"/>
          <p:nvPr>
            <p:ph idx="1" type="body"/>
          </p:nvPr>
        </p:nvSpPr>
        <p:spPr>
          <a:xfrm>
            <a:off x="838200" y="1178757"/>
            <a:ext cx="10515600" cy="527856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404040"/>
              </a:buClr>
              <a:buSzPct val="100000"/>
              <a:buChar char="•"/>
            </a:pPr>
            <a:r>
              <a:rPr lang="en-US"/>
              <a:t>Collecting data can be expensive</a:t>
            </a:r>
            <a:endParaRPr/>
          </a:p>
          <a:p>
            <a:pPr indent="-228600" lvl="0" marL="228600" rtl="0" algn="l">
              <a:lnSpc>
                <a:spcPct val="90000"/>
              </a:lnSpc>
              <a:spcBef>
                <a:spcPts val="1000"/>
              </a:spcBef>
              <a:spcAft>
                <a:spcPts val="0"/>
              </a:spcAft>
              <a:buClr>
                <a:srgbClr val="404040"/>
              </a:buClr>
              <a:buSzPct val="100000"/>
              <a:buChar char="•"/>
            </a:pPr>
            <a:r>
              <a:rPr lang="en-US"/>
              <a:t>Real world data is often noisier than perfect simulations, which hurts generalization</a:t>
            </a:r>
            <a:endParaRPr/>
          </a:p>
          <a:p>
            <a:pPr indent="-228600" lvl="0" marL="228600" rtl="0" algn="l">
              <a:lnSpc>
                <a:spcPct val="90000"/>
              </a:lnSpc>
              <a:spcBef>
                <a:spcPts val="1000"/>
              </a:spcBef>
              <a:spcAft>
                <a:spcPts val="0"/>
              </a:spcAft>
              <a:buClr>
                <a:srgbClr val="404040"/>
              </a:buClr>
              <a:buSzPct val="100000"/>
              <a:buChar char="•"/>
            </a:pPr>
            <a:r>
              <a:rPr lang="en-US"/>
              <a:t>It is possible to artificially inflate the size of a dataset and make the model more robust at the same time through data augmentation</a:t>
            </a:r>
            <a:endParaRPr/>
          </a:p>
          <a:p>
            <a:pPr indent="-228600" lvl="1" marL="685800" rtl="0" algn="l">
              <a:lnSpc>
                <a:spcPct val="90000"/>
              </a:lnSpc>
              <a:spcBef>
                <a:spcPts val="500"/>
              </a:spcBef>
              <a:spcAft>
                <a:spcPts val="0"/>
              </a:spcAft>
              <a:buClr>
                <a:srgbClr val="404040"/>
              </a:buClr>
              <a:buSzPct val="100000"/>
              <a:buChar char="•"/>
            </a:pPr>
            <a:r>
              <a:rPr lang="en-US"/>
              <a:t>It can also prevent overfitting</a:t>
            </a:r>
            <a:endParaRPr/>
          </a:p>
          <a:p>
            <a:pPr indent="-228600" lvl="0" marL="228600" rtl="0" algn="l">
              <a:lnSpc>
                <a:spcPct val="90000"/>
              </a:lnSpc>
              <a:spcBef>
                <a:spcPts val="1000"/>
              </a:spcBef>
              <a:spcAft>
                <a:spcPts val="0"/>
              </a:spcAft>
              <a:buClr>
                <a:srgbClr val="404040"/>
              </a:buClr>
              <a:buSzPct val="100000"/>
              <a:buChar char="•"/>
            </a:pPr>
            <a:r>
              <a:rPr lang="en-US"/>
              <a:t>Data augmentation is when you train on transformed versions of the original dataset</a:t>
            </a:r>
            <a:endParaRPr/>
          </a:p>
          <a:p>
            <a:pPr indent="-228600" lvl="0" marL="228600" rtl="0" algn="l">
              <a:lnSpc>
                <a:spcPct val="90000"/>
              </a:lnSpc>
              <a:spcBef>
                <a:spcPts val="1000"/>
              </a:spcBef>
              <a:spcAft>
                <a:spcPts val="0"/>
              </a:spcAft>
              <a:buClr>
                <a:srgbClr val="404040"/>
              </a:buClr>
              <a:buSzPct val="100000"/>
              <a:buChar char="•"/>
            </a:pPr>
            <a:r>
              <a:rPr b="1" lang="en-US"/>
              <a:t>If your augmentation includes a noise element, your model becomes robust to that kind of noise</a:t>
            </a:r>
            <a:endParaRPr/>
          </a:p>
          <a:p>
            <a:pPr indent="-228600" lvl="0" marL="228600" rtl="0" algn="l">
              <a:lnSpc>
                <a:spcPct val="90000"/>
              </a:lnSpc>
              <a:spcBef>
                <a:spcPts val="1000"/>
              </a:spcBef>
              <a:spcAft>
                <a:spcPts val="0"/>
              </a:spcAft>
              <a:buClr>
                <a:srgbClr val="404040"/>
              </a:buClr>
              <a:buSzPct val="100000"/>
              <a:buChar char="•"/>
            </a:pPr>
            <a:r>
              <a:rPr lang="en-US"/>
              <a:t>Examples:</a:t>
            </a:r>
            <a:endParaRPr/>
          </a:p>
          <a:p>
            <a:pPr indent="-228600" lvl="1" marL="685800" rtl="0" algn="l">
              <a:lnSpc>
                <a:spcPct val="90000"/>
              </a:lnSpc>
              <a:spcBef>
                <a:spcPts val="500"/>
              </a:spcBef>
              <a:spcAft>
                <a:spcPts val="0"/>
              </a:spcAft>
              <a:buClr>
                <a:srgbClr val="404040"/>
              </a:buClr>
              <a:buSzPct val="100000"/>
              <a:buChar char="•"/>
            </a:pPr>
            <a:r>
              <a:rPr lang="en-US"/>
              <a:t>Adding white noise to image or audio data</a:t>
            </a:r>
            <a:endParaRPr/>
          </a:p>
          <a:p>
            <a:pPr indent="-228600" lvl="1" marL="685800" rtl="0" algn="l">
              <a:lnSpc>
                <a:spcPct val="90000"/>
              </a:lnSpc>
              <a:spcBef>
                <a:spcPts val="500"/>
              </a:spcBef>
              <a:spcAft>
                <a:spcPts val="0"/>
              </a:spcAft>
              <a:buClr>
                <a:srgbClr val="404040"/>
              </a:buClr>
              <a:buSzPct val="100000"/>
              <a:buChar char="•"/>
            </a:pPr>
            <a:r>
              <a:rPr lang="en-US"/>
              <a:t>Randomly cropping image data</a:t>
            </a:r>
            <a:endParaRPr/>
          </a:p>
          <a:p>
            <a:pPr indent="-228600" lvl="1" marL="685800" rtl="0" algn="l">
              <a:lnSpc>
                <a:spcPct val="90000"/>
              </a:lnSpc>
              <a:spcBef>
                <a:spcPts val="500"/>
              </a:spcBef>
              <a:spcAft>
                <a:spcPts val="0"/>
              </a:spcAft>
              <a:buClr>
                <a:srgbClr val="404040"/>
              </a:buClr>
              <a:buSzPct val="100000"/>
              <a:buChar char="•"/>
            </a:pPr>
            <a:r>
              <a:rPr lang="en-US"/>
              <a:t>Adding reverb to audio data</a:t>
            </a:r>
            <a:endParaRPr/>
          </a:p>
          <a:p>
            <a:pPr indent="-228600" lvl="1" marL="685800" rtl="0" algn="l">
              <a:lnSpc>
                <a:spcPct val="90000"/>
              </a:lnSpc>
              <a:spcBef>
                <a:spcPts val="500"/>
              </a:spcBef>
              <a:spcAft>
                <a:spcPts val="0"/>
              </a:spcAft>
              <a:buClr>
                <a:srgbClr val="404040"/>
              </a:buClr>
              <a:buSzPct val="100000"/>
              <a:buChar char="•"/>
            </a:pPr>
            <a:r>
              <a:rPr lang="en-US"/>
              <a:t>Flipping images on an axis</a:t>
            </a:r>
            <a:endParaRPr/>
          </a:p>
        </p:txBody>
      </p:sp>
      <p:sp>
        <p:nvSpPr>
          <p:cNvPr id="208" name="Google Shape;208;p19"/>
          <p:cNvSpPr txBox="1"/>
          <p:nvPr/>
        </p:nvSpPr>
        <p:spPr>
          <a:xfrm>
            <a:off x="6945244" y="6177215"/>
            <a:ext cx="733530" cy="36933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input</a:t>
            </a:r>
            <a:endParaRPr b="0" i="0" sz="1400" u="none" cap="none" strike="noStrike">
              <a:solidFill>
                <a:srgbClr val="000000"/>
              </a:solidFill>
              <a:latin typeface="Arial"/>
              <a:ea typeface="Arial"/>
              <a:cs typeface="Arial"/>
              <a:sym typeface="Arial"/>
            </a:endParaRPr>
          </a:p>
        </p:txBody>
      </p:sp>
      <p:sp>
        <p:nvSpPr>
          <p:cNvPr id="209" name="Google Shape;209;p19"/>
          <p:cNvSpPr txBox="1"/>
          <p:nvPr/>
        </p:nvSpPr>
        <p:spPr>
          <a:xfrm>
            <a:off x="8338774" y="6173888"/>
            <a:ext cx="828988" cy="36933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a:t>
            </a:r>
            <a:endParaRPr b="0" i="0" sz="1400" u="none" cap="none" strike="noStrike">
              <a:solidFill>
                <a:srgbClr val="000000"/>
              </a:solidFill>
              <a:latin typeface="Arial"/>
              <a:ea typeface="Arial"/>
              <a:cs typeface="Arial"/>
              <a:sym typeface="Arial"/>
            </a:endParaRPr>
          </a:p>
        </p:txBody>
      </p:sp>
      <p:sp>
        <p:nvSpPr>
          <p:cNvPr id="210" name="Google Shape;210;p19"/>
          <p:cNvSpPr txBox="1"/>
          <p:nvPr/>
        </p:nvSpPr>
        <p:spPr>
          <a:xfrm>
            <a:off x="9656153" y="6177215"/>
            <a:ext cx="914400" cy="36933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p:txBody>
      </p:sp>
      <p:sp>
        <p:nvSpPr>
          <p:cNvPr id="211" name="Google Shape;211;p19"/>
          <p:cNvSpPr txBox="1"/>
          <p:nvPr/>
        </p:nvSpPr>
        <p:spPr>
          <a:xfrm>
            <a:off x="8284867" y="4418289"/>
            <a:ext cx="733530" cy="36933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data</a:t>
            </a:r>
            <a:endParaRPr b="0" i="0" sz="1400" u="none" cap="none" strike="noStrike">
              <a:solidFill>
                <a:srgbClr val="000000"/>
              </a:solidFill>
              <a:latin typeface="Arial"/>
              <a:ea typeface="Arial"/>
              <a:cs typeface="Arial"/>
              <a:sym typeface="Arial"/>
            </a:endParaRPr>
          </a:p>
        </p:txBody>
      </p:sp>
      <p:sp>
        <p:nvSpPr>
          <p:cNvPr id="212" name="Google Shape;212;p19"/>
          <p:cNvSpPr txBox="1"/>
          <p:nvPr/>
        </p:nvSpPr>
        <p:spPr>
          <a:xfrm>
            <a:off x="6941214" y="4929944"/>
            <a:ext cx="1295924" cy="36933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transforms</a:t>
            </a:r>
            <a:endParaRPr b="0" i="0" sz="1400" u="none" cap="none" strike="noStrike">
              <a:solidFill>
                <a:srgbClr val="000000"/>
              </a:solidFill>
              <a:latin typeface="Arial"/>
              <a:ea typeface="Arial"/>
              <a:cs typeface="Arial"/>
              <a:sym typeface="Arial"/>
            </a:endParaRPr>
          </a:p>
        </p:txBody>
      </p:sp>
      <p:sp>
        <p:nvSpPr>
          <p:cNvPr id="213" name="Google Shape;213;p19"/>
          <p:cNvSpPr txBox="1"/>
          <p:nvPr/>
        </p:nvSpPr>
        <p:spPr>
          <a:xfrm>
            <a:off x="7589176" y="5464282"/>
            <a:ext cx="647961" cy="338554"/>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noise</a:t>
            </a:r>
            <a:endParaRPr b="0" i="0" sz="1800" u="none" cap="none" strike="noStrike">
              <a:solidFill>
                <a:schemeClr val="dk1"/>
              </a:solidFill>
              <a:latin typeface="Calibri"/>
              <a:ea typeface="Calibri"/>
              <a:cs typeface="Calibri"/>
              <a:sym typeface="Calibri"/>
            </a:endParaRPr>
          </a:p>
        </p:txBody>
      </p:sp>
      <p:cxnSp>
        <p:nvCxnSpPr>
          <p:cNvPr id="214" name="Google Shape;214;p19"/>
          <p:cNvCxnSpPr>
            <a:stCxn id="208" idx="3"/>
            <a:endCxn id="209" idx="1"/>
          </p:cNvCxnSpPr>
          <p:nvPr/>
        </p:nvCxnSpPr>
        <p:spPr>
          <a:xfrm flipH="1" rot="10800000">
            <a:off x="7678774" y="6358581"/>
            <a:ext cx="660000" cy="3300"/>
          </a:xfrm>
          <a:prstGeom prst="straightConnector1">
            <a:avLst/>
          </a:prstGeom>
          <a:noFill/>
          <a:ln cap="flat" cmpd="sng" w="9525">
            <a:solidFill>
              <a:schemeClr val="dk1"/>
            </a:solidFill>
            <a:prstDash val="solid"/>
            <a:miter lim="800000"/>
            <a:headEnd len="sm" w="sm" type="none"/>
            <a:tailEnd len="med" w="med" type="triangle"/>
          </a:ln>
        </p:spPr>
      </p:cxnSp>
      <p:cxnSp>
        <p:nvCxnSpPr>
          <p:cNvPr id="215" name="Google Shape;215;p19"/>
          <p:cNvCxnSpPr>
            <a:stCxn id="209" idx="3"/>
            <a:endCxn id="210" idx="1"/>
          </p:cNvCxnSpPr>
          <p:nvPr/>
        </p:nvCxnSpPr>
        <p:spPr>
          <a:xfrm>
            <a:off x="9167762" y="6358554"/>
            <a:ext cx="488400" cy="3300"/>
          </a:xfrm>
          <a:prstGeom prst="straightConnector1">
            <a:avLst/>
          </a:prstGeom>
          <a:noFill/>
          <a:ln cap="flat" cmpd="sng" w="9525">
            <a:solidFill>
              <a:schemeClr val="dk1"/>
            </a:solidFill>
            <a:prstDash val="solid"/>
            <a:miter lim="800000"/>
            <a:headEnd len="sm" w="sm" type="none"/>
            <a:tailEnd len="med" w="med" type="triangle"/>
          </a:ln>
        </p:spPr>
      </p:cxnSp>
      <p:sp>
        <p:nvSpPr>
          <p:cNvPr id="216" name="Google Shape;216;p19"/>
          <p:cNvSpPr/>
          <p:nvPr/>
        </p:nvSpPr>
        <p:spPr>
          <a:xfrm>
            <a:off x="6652009" y="4250453"/>
            <a:ext cx="4391129" cy="1728315"/>
          </a:xfrm>
          <a:prstGeom prst="rect">
            <a:avLst/>
          </a:prstGeom>
          <a:noFill/>
          <a:ln cap="flat" cmpd="sng" w="381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17" name="Google Shape;217;p19"/>
          <p:cNvCxnSpPr>
            <a:stCxn id="213" idx="2"/>
            <a:endCxn id="208" idx="0"/>
          </p:cNvCxnSpPr>
          <p:nvPr/>
        </p:nvCxnSpPr>
        <p:spPr>
          <a:xfrm flipH="1">
            <a:off x="7311957" y="5802836"/>
            <a:ext cx="601200" cy="374400"/>
          </a:xfrm>
          <a:prstGeom prst="straightConnector1">
            <a:avLst/>
          </a:prstGeom>
          <a:noFill/>
          <a:ln cap="flat" cmpd="sng" w="9525">
            <a:solidFill>
              <a:schemeClr val="dk1"/>
            </a:solidFill>
            <a:prstDash val="solid"/>
            <a:miter lim="800000"/>
            <a:headEnd len="sm" w="sm" type="none"/>
            <a:tailEnd len="med" w="med" type="triangle"/>
          </a:ln>
        </p:spPr>
      </p:cxnSp>
      <p:sp>
        <p:nvSpPr>
          <p:cNvPr id="218" name="Google Shape;218;p19"/>
          <p:cNvSpPr txBox="1"/>
          <p:nvPr/>
        </p:nvSpPr>
        <p:spPr>
          <a:xfrm>
            <a:off x="9565037" y="4223575"/>
            <a:ext cx="15574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Calibri"/>
                <a:ea typeface="Calibri"/>
                <a:cs typeface="Calibri"/>
                <a:sym typeface="Calibri"/>
              </a:rPr>
              <a:t>augmentation</a:t>
            </a:r>
            <a:endParaRPr b="0" i="0" sz="1400" u="none" cap="none" strike="noStrike">
              <a:solidFill>
                <a:srgbClr val="000000"/>
              </a:solidFill>
              <a:latin typeface="Arial"/>
              <a:ea typeface="Arial"/>
              <a:cs typeface="Arial"/>
              <a:sym typeface="Arial"/>
            </a:endParaRPr>
          </a:p>
        </p:txBody>
      </p:sp>
      <p:sp>
        <p:nvSpPr>
          <p:cNvPr id="219" name="Google Shape;219;p19"/>
          <p:cNvSpPr/>
          <p:nvPr/>
        </p:nvSpPr>
        <p:spPr>
          <a:xfrm>
            <a:off x="6652009" y="6012209"/>
            <a:ext cx="4391129" cy="814439"/>
          </a:xfrm>
          <a:prstGeom prst="rect">
            <a:avLst/>
          </a:prstGeom>
          <a:noFill/>
          <a:ln cap="flat" cmpd="sng" w="381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0" name="Google Shape;220;p19"/>
          <p:cNvSpPr txBox="1"/>
          <p:nvPr/>
        </p:nvSpPr>
        <p:spPr>
          <a:xfrm>
            <a:off x="10144424" y="6481358"/>
            <a:ext cx="101590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Calibri"/>
                <a:ea typeface="Calibri"/>
                <a:cs typeface="Calibri"/>
                <a:sym typeface="Calibri"/>
              </a:rPr>
              <a:t>training</a:t>
            </a:r>
            <a:endParaRPr b="0" i="0" sz="1400" u="none" cap="none" strike="noStrike">
              <a:solidFill>
                <a:srgbClr val="000000"/>
              </a:solidFill>
              <a:latin typeface="Arial"/>
              <a:ea typeface="Arial"/>
              <a:cs typeface="Arial"/>
              <a:sym typeface="Arial"/>
            </a:endParaRPr>
          </a:p>
        </p:txBody>
      </p:sp>
      <p:cxnSp>
        <p:nvCxnSpPr>
          <p:cNvPr id="221" name="Google Shape;221;p19"/>
          <p:cNvCxnSpPr>
            <a:stCxn id="211" idx="1"/>
            <a:endCxn id="212" idx="0"/>
          </p:cNvCxnSpPr>
          <p:nvPr/>
        </p:nvCxnSpPr>
        <p:spPr>
          <a:xfrm flipH="1">
            <a:off x="7589167" y="4602955"/>
            <a:ext cx="695700" cy="327000"/>
          </a:xfrm>
          <a:prstGeom prst="straightConnector1">
            <a:avLst/>
          </a:prstGeom>
          <a:noFill/>
          <a:ln cap="flat" cmpd="sng" w="9525">
            <a:solidFill>
              <a:schemeClr val="dk1"/>
            </a:solidFill>
            <a:prstDash val="solid"/>
            <a:miter lim="800000"/>
            <a:headEnd len="sm" w="sm" type="none"/>
            <a:tailEnd len="med" w="med" type="triangle"/>
          </a:ln>
        </p:spPr>
      </p:cxnSp>
      <p:cxnSp>
        <p:nvCxnSpPr>
          <p:cNvPr id="222" name="Google Shape;222;p19"/>
          <p:cNvCxnSpPr>
            <a:stCxn id="212" idx="2"/>
            <a:endCxn id="213" idx="0"/>
          </p:cNvCxnSpPr>
          <p:nvPr/>
        </p:nvCxnSpPr>
        <p:spPr>
          <a:xfrm>
            <a:off x="7589176" y="5299276"/>
            <a:ext cx="324000" cy="165000"/>
          </a:xfrm>
          <a:prstGeom prst="straightConnector1">
            <a:avLst/>
          </a:prstGeom>
          <a:noFill/>
          <a:ln cap="flat" cmpd="sng" w="9525">
            <a:solidFill>
              <a:schemeClr val="dk1"/>
            </a:solidFill>
            <a:prstDash val="dash"/>
            <a:miter lim="800000"/>
            <a:headEnd len="sm" w="sm" type="none"/>
            <a:tailEnd len="med" w="med" type="triangle"/>
          </a:ln>
        </p:spPr>
      </p:cxnSp>
      <p:cxnSp>
        <p:nvCxnSpPr>
          <p:cNvPr id="223" name="Google Shape;223;p19"/>
          <p:cNvCxnSpPr>
            <a:stCxn id="212" idx="2"/>
          </p:cNvCxnSpPr>
          <p:nvPr/>
        </p:nvCxnSpPr>
        <p:spPr>
          <a:xfrm flipH="1">
            <a:off x="7311976" y="5299276"/>
            <a:ext cx="277200" cy="864300"/>
          </a:xfrm>
          <a:prstGeom prst="straightConnector1">
            <a:avLst/>
          </a:prstGeom>
          <a:noFill/>
          <a:ln cap="flat" cmpd="sng" w="9525">
            <a:solidFill>
              <a:schemeClr val="dk1"/>
            </a:solidFill>
            <a:prstDash val="dash"/>
            <a:miter lim="800000"/>
            <a:headEnd len="sm" w="sm" type="none"/>
            <a:tailEnd len="med" w="med" type="triangle"/>
          </a:ln>
        </p:spPr>
      </p:cxnSp>
      <p:cxnSp>
        <p:nvCxnSpPr>
          <p:cNvPr id="224" name="Google Shape;224;p19"/>
          <p:cNvCxnSpPr>
            <a:stCxn id="211" idx="3"/>
            <a:endCxn id="210" idx="0"/>
          </p:cNvCxnSpPr>
          <p:nvPr/>
        </p:nvCxnSpPr>
        <p:spPr>
          <a:xfrm>
            <a:off x="9018397" y="4602955"/>
            <a:ext cx="1095000" cy="15744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Course Outline</a:t>
            </a:r>
            <a:endParaRPr/>
          </a:p>
        </p:txBody>
      </p:sp>
      <p:sp>
        <p:nvSpPr>
          <p:cNvPr id="47" name="Google Shape;47;p2"/>
          <p:cNvSpPr txBox="1"/>
          <p:nvPr>
            <p:ph idx="1" type="body"/>
          </p:nvPr>
        </p:nvSpPr>
        <p:spPr>
          <a:xfrm>
            <a:off x="838200" y="1364974"/>
            <a:ext cx="10515600" cy="4991376"/>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404040"/>
              </a:buClr>
              <a:buSzPct val="100000"/>
              <a:buChar char="•"/>
            </a:pPr>
            <a:r>
              <a:rPr lang="en-US"/>
              <a:t>Lecture 1 – The Big Picture 	</a:t>
            </a:r>
            <a:endParaRPr/>
          </a:p>
          <a:p>
            <a:pPr indent="-228600" lvl="0" marL="228600" rtl="0" algn="l">
              <a:lnSpc>
                <a:spcPct val="90000"/>
              </a:lnSpc>
              <a:spcBef>
                <a:spcPts val="1000"/>
              </a:spcBef>
              <a:spcAft>
                <a:spcPts val="0"/>
              </a:spcAft>
              <a:buClr>
                <a:srgbClr val="404040"/>
              </a:buClr>
              <a:buSzPct val="100000"/>
              <a:buChar char="•"/>
            </a:pPr>
            <a:r>
              <a:rPr lang="en-US"/>
              <a:t>Lecture 2 – Linear Algebra</a:t>
            </a:r>
            <a:endParaRPr/>
          </a:p>
          <a:p>
            <a:pPr indent="-228600" lvl="0" marL="228600" rtl="0" algn="l">
              <a:lnSpc>
                <a:spcPct val="90000"/>
              </a:lnSpc>
              <a:spcBef>
                <a:spcPts val="1000"/>
              </a:spcBef>
              <a:spcAft>
                <a:spcPts val="0"/>
              </a:spcAft>
              <a:buClr>
                <a:srgbClr val="404040"/>
              </a:buClr>
              <a:buSzPct val="100000"/>
              <a:buChar char="•"/>
            </a:pPr>
            <a:r>
              <a:rPr lang="en-US"/>
              <a:t>Lecture 3 – Probability and Statistics</a:t>
            </a:r>
            <a:endParaRPr/>
          </a:p>
          <a:p>
            <a:pPr indent="-228600" lvl="0" marL="228600" rtl="0" algn="l">
              <a:lnSpc>
                <a:spcPct val="90000"/>
              </a:lnSpc>
              <a:spcBef>
                <a:spcPts val="1000"/>
              </a:spcBef>
              <a:spcAft>
                <a:spcPts val="0"/>
              </a:spcAft>
              <a:buClr>
                <a:srgbClr val="404040"/>
              </a:buClr>
              <a:buSzPct val="100000"/>
              <a:buChar char="•"/>
            </a:pPr>
            <a:r>
              <a:rPr lang="en-US"/>
              <a:t>Lecture 4 – Supervised Models I</a:t>
            </a:r>
            <a:endParaRPr/>
          </a:p>
          <a:p>
            <a:pPr indent="-228600" lvl="0" marL="228600" rtl="0" algn="l">
              <a:lnSpc>
                <a:spcPct val="90000"/>
              </a:lnSpc>
              <a:spcBef>
                <a:spcPts val="1000"/>
              </a:spcBef>
              <a:spcAft>
                <a:spcPts val="0"/>
              </a:spcAft>
              <a:buClr>
                <a:srgbClr val="404040"/>
              </a:buClr>
              <a:buSzPct val="100000"/>
              <a:buChar char="•"/>
            </a:pPr>
            <a:r>
              <a:rPr lang="en-US"/>
              <a:t>Lecture 5 – Supervised Models II</a:t>
            </a:r>
            <a:endParaRPr/>
          </a:p>
          <a:p>
            <a:pPr indent="-228600" lvl="0" marL="228600" rtl="0" algn="l">
              <a:lnSpc>
                <a:spcPct val="90000"/>
              </a:lnSpc>
              <a:spcBef>
                <a:spcPts val="1000"/>
              </a:spcBef>
              <a:spcAft>
                <a:spcPts val="0"/>
              </a:spcAft>
              <a:buClr>
                <a:srgbClr val="404040"/>
              </a:buClr>
              <a:buSzPct val="100000"/>
              <a:buChar char="•"/>
            </a:pPr>
            <a:r>
              <a:rPr lang="en-US"/>
              <a:t>Lecture 6 – Unsupervised Models</a:t>
            </a:r>
            <a:endParaRPr/>
          </a:p>
          <a:p>
            <a:pPr indent="-228600" lvl="0" marL="228600" rtl="0" algn="l">
              <a:lnSpc>
                <a:spcPct val="90000"/>
              </a:lnSpc>
              <a:spcBef>
                <a:spcPts val="1000"/>
              </a:spcBef>
              <a:spcAft>
                <a:spcPts val="0"/>
              </a:spcAft>
              <a:buClr>
                <a:srgbClr val="404040"/>
              </a:buClr>
              <a:buSzPct val="100000"/>
              <a:buChar char="•"/>
            </a:pPr>
            <a:r>
              <a:rPr lang="en-US"/>
              <a:t>Lecture 7 – Deep Learning Intro I: Training and Optimizers</a:t>
            </a:r>
            <a:endParaRPr/>
          </a:p>
          <a:p>
            <a:pPr indent="-228600" lvl="0" marL="228600" rtl="0" algn="l">
              <a:lnSpc>
                <a:spcPct val="90000"/>
              </a:lnSpc>
              <a:spcBef>
                <a:spcPts val="1000"/>
              </a:spcBef>
              <a:spcAft>
                <a:spcPts val="0"/>
              </a:spcAft>
              <a:buClr>
                <a:srgbClr val="404040"/>
              </a:buClr>
              <a:buSzPct val="100000"/>
              <a:buChar char="•"/>
            </a:pPr>
            <a:r>
              <a:rPr lang="en-US"/>
              <a:t>Lecture 8 – Deep Learning Intro II: Computer Vision</a:t>
            </a:r>
            <a:endParaRPr/>
          </a:p>
          <a:p>
            <a:pPr indent="-228600" lvl="0" marL="228600" rtl="0" algn="l">
              <a:lnSpc>
                <a:spcPct val="90000"/>
              </a:lnSpc>
              <a:spcBef>
                <a:spcPts val="1000"/>
              </a:spcBef>
              <a:spcAft>
                <a:spcPts val="0"/>
              </a:spcAft>
              <a:buClr>
                <a:srgbClr val="404040"/>
              </a:buClr>
              <a:buSzPct val="100000"/>
              <a:buChar char="•"/>
            </a:pPr>
            <a:r>
              <a:rPr lang="en-US"/>
              <a:t>Lecture 9 – Deep Learning Intro III: Sequence Learning</a:t>
            </a:r>
            <a:endParaRPr/>
          </a:p>
          <a:p>
            <a:pPr indent="-228600" lvl="0" marL="228600" rtl="0" algn="l">
              <a:lnSpc>
                <a:spcPct val="90000"/>
              </a:lnSpc>
              <a:spcBef>
                <a:spcPts val="1000"/>
              </a:spcBef>
              <a:spcAft>
                <a:spcPts val="0"/>
              </a:spcAft>
              <a:buClr>
                <a:srgbClr val="404040"/>
              </a:buClr>
              <a:buSzPct val="100000"/>
              <a:buChar char="•"/>
            </a:pPr>
            <a:r>
              <a:rPr lang="en-US"/>
              <a:t>Lecture 10 – Reinforcement Learning</a:t>
            </a:r>
            <a:endParaRPr/>
          </a:p>
          <a:p>
            <a:pPr indent="-228600" lvl="0" marL="228600" rtl="0" algn="l">
              <a:lnSpc>
                <a:spcPct val="90000"/>
              </a:lnSpc>
              <a:spcBef>
                <a:spcPts val="1000"/>
              </a:spcBef>
              <a:spcAft>
                <a:spcPts val="0"/>
              </a:spcAft>
              <a:buClr>
                <a:srgbClr val="404040"/>
              </a:buClr>
              <a:buSzPct val="100000"/>
              <a:buChar char="•"/>
            </a:pPr>
            <a:r>
              <a:rPr lang="en-US"/>
              <a:t>Lecture 11 – Neural Architecture Search (AutoML)</a:t>
            </a:r>
            <a:endParaRPr/>
          </a:p>
          <a:p>
            <a:pPr indent="-228600" lvl="0" marL="228600" rtl="0" algn="l">
              <a:lnSpc>
                <a:spcPct val="90000"/>
              </a:lnSpc>
              <a:spcBef>
                <a:spcPts val="1000"/>
              </a:spcBef>
              <a:spcAft>
                <a:spcPts val="0"/>
              </a:spcAft>
              <a:buClr>
                <a:srgbClr val="404040"/>
              </a:buClr>
              <a:buSzPct val="100000"/>
              <a:buChar char="•"/>
            </a:pPr>
            <a:r>
              <a:rPr lang="en-US"/>
              <a:t>Lecture 12 – Graph Neural Networks</a:t>
            </a:r>
            <a:endParaRPr/>
          </a:p>
          <a:p>
            <a:pPr indent="-77470" lvl="0" marL="228600" rtl="0" algn="l">
              <a:lnSpc>
                <a:spcPct val="90000"/>
              </a:lnSpc>
              <a:spcBef>
                <a:spcPts val="1000"/>
              </a:spcBef>
              <a:spcAft>
                <a:spcPts val="0"/>
              </a:spcAft>
              <a:buClr>
                <a:srgbClr val="404040"/>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Parameters and Hyperparameters</a:t>
            </a:r>
            <a:endParaRPr b="1"/>
          </a:p>
        </p:txBody>
      </p:sp>
      <p:sp>
        <p:nvSpPr>
          <p:cNvPr id="231" name="Google Shape;231;p20"/>
          <p:cNvSpPr txBox="1"/>
          <p:nvPr>
            <p:ph idx="1" type="body"/>
          </p:nvPr>
        </p:nvSpPr>
        <p:spPr>
          <a:xfrm>
            <a:off x="838200" y="1364974"/>
            <a:ext cx="10515600" cy="481198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404040"/>
              </a:buClr>
              <a:buSzPct val="100000"/>
              <a:buChar char="•"/>
            </a:pPr>
            <a:r>
              <a:rPr lang="en-US"/>
              <a:t>Parameters of a model are automatically learnable</a:t>
            </a:r>
            <a:endParaRPr/>
          </a:p>
          <a:p>
            <a:pPr indent="-228600" lvl="1" marL="685800" rtl="0" algn="l">
              <a:lnSpc>
                <a:spcPct val="90000"/>
              </a:lnSpc>
              <a:spcBef>
                <a:spcPts val="500"/>
              </a:spcBef>
              <a:spcAft>
                <a:spcPts val="0"/>
              </a:spcAft>
              <a:buClr>
                <a:srgbClr val="404040"/>
              </a:buClr>
              <a:buSzPct val="100000"/>
              <a:buChar char="•"/>
            </a:pPr>
            <a:r>
              <a:rPr lang="en-US"/>
              <a:t>Values of parameters are learned from experience</a:t>
            </a:r>
            <a:endParaRPr/>
          </a:p>
          <a:p>
            <a:pPr indent="-228600" lvl="1" marL="685800" rtl="0" algn="l">
              <a:lnSpc>
                <a:spcPct val="90000"/>
              </a:lnSpc>
              <a:spcBef>
                <a:spcPts val="500"/>
              </a:spcBef>
              <a:spcAft>
                <a:spcPts val="0"/>
              </a:spcAft>
              <a:buClr>
                <a:srgbClr val="404040"/>
              </a:buClr>
              <a:buSzPct val="100000"/>
              <a:buChar char="•"/>
            </a:pPr>
            <a:r>
              <a:rPr lang="en-US"/>
              <a:t>Examples:</a:t>
            </a:r>
            <a:endParaRPr/>
          </a:p>
          <a:p>
            <a:pPr indent="-228600" lvl="2" marL="1143000" rtl="0" algn="l">
              <a:lnSpc>
                <a:spcPct val="90000"/>
              </a:lnSpc>
              <a:spcBef>
                <a:spcPts val="500"/>
              </a:spcBef>
              <a:spcAft>
                <a:spcPts val="0"/>
              </a:spcAft>
              <a:buClr>
                <a:srgbClr val="404040"/>
              </a:buClr>
              <a:buSzPct val="100000"/>
              <a:buChar char="•"/>
            </a:pPr>
            <a:r>
              <a:rPr lang="en-US"/>
              <a:t>Coefficients of a polynomial</a:t>
            </a:r>
            <a:endParaRPr/>
          </a:p>
          <a:p>
            <a:pPr indent="-228600" lvl="2" marL="1143000" rtl="0" algn="l">
              <a:lnSpc>
                <a:spcPct val="90000"/>
              </a:lnSpc>
              <a:spcBef>
                <a:spcPts val="500"/>
              </a:spcBef>
              <a:spcAft>
                <a:spcPts val="0"/>
              </a:spcAft>
              <a:buClr>
                <a:srgbClr val="404040"/>
              </a:buClr>
              <a:buSzPct val="100000"/>
              <a:buChar char="•"/>
            </a:pPr>
            <a:r>
              <a:rPr lang="en-US"/>
              <a:t>Weights of a neural network</a:t>
            </a:r>
            <a:endParaRPr/>
          </a:p>
          <a:p>
            <a:pPr indent="-228600" lvl="2" marL="1143000" rtl="0" algn="l">
              <a:lnSpc>
                <a:spcPct val="90000"/>
              </a:lnSpc>
              <a:spcBef>
                <a:spcPts val="500"/>
              </a:spcBef>
              <a:spcAft>
                <a:spcPts val="0"/>
              </a:spcAft>
              <a:buClr>
                <a:srgbClr val="404040"/>
              </a:buClr>
              <a:buSzPct val="100000"/>
              <a:buChar char="•"/>
            </a:pPr>
            <a:r>
              <a:rPr lang="en-US"/>
              <a:t>The set of (μ, σ) pairs of a GMM</a:t>
            </a:r>
            <a:endParaRPr/>
          </a:p>
          <a:p>
            <a:pPr indent="-228600" lvl="0" marL="228600" rtl="0" algn="l">
              <a:lnSpc>
                <a:spcPct val="90000"/>
              </a:lnSpc>
              <a:spcBef>
                <a:spcPts val="1000"/>
              </a:spcBef>
              <a:spcAft>
                <a:spcPts val="0"/>
              </a:spcAft>
              <a:buClr>
                <a:srgbClr val="404040"/>
              </a:buClr>
              <a:buSzPct val="100000"/>
              <a:buChar char="•"/>
            </a:pPr>
            <a:r>
              <a:rPr lang="en-US"/>
              <a:t>Hyperparameters are not automatically learnable</a:t>
            </a:r>
            <a:endParaRPr/>
          </a:p>
          <a:p>
            <a:pPr indent="-228600" lvl="1" marL="685800" rtl="0" algn="l">
              <a:lnSpc>
                <a:spcPct val="90000"/>
              </a:lnSpc>
              <a:spcBef>
                <a:spcPts val="500"/>
              </a:spcBef>
              <a:spcAft>
                <a:spcPts val="0"/>
              </a:spcAft>
              <a:buClr>
                <a:srgbClr val="404040"/>
              </a:buClr>
              <a:buSzPct val="100000"/>
              <a:buChar char="•"/>
            </a:pPr>
            <a:r>
              <a:rPr lang="en-US"/>
              <a:t>Values of hyperparameters must be chosen apriori</a:t>
            </a:r>
            <a:endParaRPr/>
          </a:p>
          <a:p>
            <a:pPr indent="-228600" lvl="1" marL="685800" rtl="0" algn="l">
              <a:lnSpc>
                <a:spcPct val="90000"/>
              </a:lnSpc>
              <a:spcBef>
                <a:spcPts val="500"/>
              </a:spcBef>
              <a:spcAft>
                <a:spcPts val="0"/>
              </a:spcAft>
              <a:buClr>
                <a:srgbClr val="404040"/>
              </a:buClr>
              <a:buSzPct val="100000"/>
              <a:buChar char="•"/>
            </a:pPr>
            <a:r>
              <a:rPr lang="en-US"/>
              <a:t>Examples:</a:t>
            </a:r>
            <a:endParaRPr/>
          </a:p>
          <a:p>
            <a:pPr indent="-228600" lvl="2" marL="1143000" rtl="0" algn="l">
              <a:lnSpc>
                <a:spcPct val="90000"/>
              </a:lnSpc>
              <a:spcBef>
                <a:spcPts val="500"/>
              </a:spcBef>
              <a:spcAft>
                <a:spcPts val="0"/>
              </a:spcAft>
              <a:buClr>
                <a:srgbClr val="404040"/>
              </a:buClr>
              <a:buSzPct val="100000"/>
              <a:buChar char="•"/>
            </a:pPr>
            <a:r>
              <a:rPr lang="en-US"/>
              <a:t>Maximum degree of a polynomial</a:t>
            </a:r>
            <a:endParaRPr/>
          </a:p>
          <a:p>
            <a:pPr indent="-228600" lvl="2" marL="1143000" rtl="0" algn="l">
              <a:lnSpc>
                <a:spcPct val="90000"/>
              </a:lnSpc>
              <a:spcBef>
                <a:spcPts val="500"/>
              </a:spcBef>
              <a:spcAft>
                <a:spcPts val="0"/>
              </a:spcAft>
              <a:buClr>
                <a:srgbClr val="404040"/>
              </a:buClr>
              <a:buSzPct val="100000"/>
              <a:buChar char="•"/>
            </a:pPr>
            <a:r>
              <a:rPr lang="en-US"/>
              <a:t>Structure of a neural network</a:t>
            </a:r>
            <a:endParaRPr/>
          </a:p>
          <a:p>
            <a:pPr indent="-228600" lvl="2" marL="1143000" rtl="0" algn="l">
              <a:lnSpc>
                <a:spcPct val="90000"/>
              </a:lnSpc>
              <a:spcBef>
                <a:spcPts val="500"/>
              </a:spcBef>
              <a:spcAft>
                <a:spcPts val="0"/>
              </a:spcAft>
              <a:buClr>
                <a:srgbClr val="404040"/>
              </a:buClr>
              <a:buSzPct val="100000"/>
              <a:buChar char="•"/>
            </a:pPr>
            <a:r>
              <a:rPr lang="en-US"/>
              <a:t>Number of Gaussians in a GMM</a:t>
            </a:r>
            <a:endParaRPr/>
          </a:p>
          <a:p>
            <a:pPr indent="-228600" lvl="2" marL="1143000" rtl="0" algn="l">
              <a:lnSpc>
                <a:spcPct val="90000"/>
              </a:lnSpc>
              <a:spcBef>
                <a:spcPts val="500"/>
              </a:spcBef>
              <a:spcAft>
                <a:spcPts val="0"/>
              </a:spcAft>
              <a:buClr>
                <a:srgbClr val="404040"/>
              </a:buClr>
              <a:buSzPct val="100000"/>
              <a:buChar char="•"/>
            </a:pPr>
            <a:r>
              <a:rPr lang="en-US"/>
              <a:t>Type / amount of noise in data augmentation</a:t>
            </a:r>
            <a:endParaRPr/>
          </a:p>
          <a:p>
            <a:pPr indent="-228600" lvl="2" marL="1143000" rtl="0" algn="l">
              <a:lnSpc>
                <a:spcPct val="90000"/>
              </a:lnSpc>
              <a:spcBef>
                <a:spcPts val="500"/>
              </a:spcBef>
              <a:spcAft>
                <a:spcPts val="0"/>
              </a:spcAft>
              <a:buClr>
                <a:srgbClr val="404040"/>
              </a:buClr>
              <a:buSzPct val="100000"/>
              <a:buChar char="•"/>
            </a:pPr>
            <a:r>
              <a:rPr b="1" lang="en-US"/>
              <a:t>Optimal number of training epochs (to not overfit)</a:t>
            </a:r>
            <a:endParaRPr/>
          </a:p>
        </p:txBody>
      </p:sp>
      <p:pic>
        <p:nvPicPr>
          <p:cNvPr id="232" name="Google Shape;232;p20"/>
          <p:cNvPicPr preferRelativeResize="0"/>
          <p:nvPr/>
        </p:nvPicPr>
        <p:blipFill rotWithShape="1">
          <a:blip r:embed="rId3">
            <a:alphaModFix/>
          </a:blip>
          <a:srcRect b="0" l="0" r="0" t="0"/>
          <a:stretch/>
        </p:blipFill>
        <p:spPr>
          <a:xfrm>
            <a:off x="7890998" y="3645805"/>
            <a:ext cx="4183212" cy="307654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lang="en-US" sz="2800"/>
              <a:t>Partitioning Data II: Train-Validate-Test Split for Hyperparameter Search</a:t>
            </a:r>
            <a:endParaRPr/>
          </a:p>
        </p:txBody>
      </p:sp>
      <p:sp>
        <p:nvSpPr>
          <p:cNvPr id="239" name="Google Shape;239;p21"/>
          <p:cNvSpPr txBox="1"/>
          <p:nvPr>
            <p:ph idx="1" type="body"/>
          </p:nvPr>
        </p:nvSpPr>
        <p:spPr>
          <a:xfrm>
            <a:off x="838200" y="1364974"/>
            <a:ext cx="10515600" cy="48119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040"/>
              </a:buClr>
              <a:buSzPts val="2800"/>
              <a:buChar char="•"/>
            </a:pPr>
            <a:r>
              <a:rPr lang="en-US"/>
              <a:t>We can experiment with hyperparameters, but we want to avoid data leakage </a:t>
            </a:r>
            <a:endParaRPr/>
          </a:p>
          <a:p>
            <a:pPr indent="-228600" lvl="0" marL="228600" rtl="0" algn="l">
              <a:lnSpc>
                <a:spcPct val="90000"/>
              </a:lnSpc>
              <a:spcBef>
                <a:spcPts val="1000"/>
              </a:spcBef>
              <a:spcAft>
                <a:spcPts val="0"/>
              </a:spcAft>
              <a:buClr>
                <a:srgbClr val="404040"/>
              </a:buClr>
              <a:buSzPts val="2800"/>
              <a:buChar char="•"/>
            </a:pPr>
            <a:r>
              <a:rPr lang="en-US"/>
              <a:t>To experiment with hyperparameters, we divide data into training, validation, and testing</a:t>
            </a:r>
            <a:endParaRPr/>
          </a:p>
          <a:p>
            <a:pPr indent="-228600" lvl="1" marL="685800" rtl="0" algn="l">
              <a:lnSpc>
                <a:spcPct val="90000"/>
              </a:lnSpc>
              <a:spcBef>
                <a:spcPts val="500"/>
              </a:spcBef>
              <a:spcAft>
                <a:spcPts val="0"/>
              </a:spcAft>
              <a:buClr>
                <a:srgbClr val="404040"/>
              </a:buClr>
              <a:buSzPts val="2400"/>
              <a:buChar char="•"/>
            </a:pPr>
            <a:r>
              <a:rPr lang="en-US"/>
              <a:t>60/20/20 and 70/10/20 divisions are common</a:t>
            </a:r>
            <a:endParaRPr/>
          </a:p>
          <a:p>
            <a:pPr indent="-50800" lvl="0" marL="228600" rtl="0" algn="l">
              <a:lnSpc>
                <a:spcPct val="90000"/>
              </a:lnSpc>
              <a:spcBef>
                <a:spcPts val="1000"/>
              </a:spcBef>
              <a:spcAft>
                <a:spcPts val="0"/>
              </a:spcAft>
              <a:buClr>
                <a:srgbClr val="404040"/>
              </a:buClr>
              <a:buSzPts val="2800"/>
              <a:buNone/>
            </a:pPr>
            <a:r>
              <a:t/>
            </a:r>
            <a:endParaRPr/>
          </a:p>
        </p:txBody>
      </p:sp>
      <p:sp>
        <p:nvSpPr>
          <p:cNvPr id="240" name="Google Shape;240;p21"/>
          <p:cNvSpPr txBox="1"/>
          <p:nvPr/>
        </p:nvSpPr>
        <p:spPr>
          <a:xfrm>
            <a:off x="2710125" y="3872715"/>
            <a:ext cx="1905487" cy="83099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Initialize model with hyperparameter value</a:t>
            </a:r>
            <a:endParaRPr b="0" i="0" sz="1200" u="none" cap="none" strike="noStrike">
              <a:solidFill>
                <a:schemeClr val="dk1"/>
              </a:solidFill>
              <a:latin typeface="Calibri"/>
              <a:ea typeface="Calibri"/>
              <a:cs typeface="Calibri"/>
              <a:sym typeface="Calibri"/>
            </a:endParaRPr>
          </a:p>
        </p:txBody>
      </p:sp>
      <p:sp>
        <p:nvSpPr>
          <p:cNvPr id="241" name="Google Shape;241;p21"/>
          <p:cNvSpPr txBox="1"/>
          <p:nvPr/>
        </p:nvSpPr>
        <p:spPr>
          <a:xfrm>
            <a:off x="4897056" y="3872715"/>
            <a:ext cx="1425191" cy="83099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Train model on training data</a:t>
            </a:r>
            <a:endParaRPr b="0" i="0" sz="1200" u="none" cap="none" strike="noStrike">
              <a:solidFill>
                <a:schemeClr val="dk1"/>
              </a:solidFill>
              <a:latin typeface="Calibri"/>
              <a:ea typeface="Calibri"/>
              <a:cs typeface="Calibri"/>
              <a:sym typeface="Calibri"/>
            </a:endParaRPr>
          </a:p>
        </p:txBody>
      </p:sp>
      <p:sp>
        <p:nvSpPr>
          <p:cNvPr id="242" name="Google Shape;242;p21"/>
          <p:cNvSpPr txBox="1"/>
          <p:nvPr/>
        </p:nvSpPr>
        <p:spPr>
          <a:xfrm>
            <a:off x="6571642" y="3872715"/>
            <a:ext cx="1606061" cy="83099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Evaluate model performance on validation data</a:t>
            </a:r>
            <a:endParaRPr b="0" i="0" sz="1200" u="none" cap="none" strike="noStrike">
              <a:solidFill>
                <a:schemeClr val="dk1"/>
              </a:solidFill>
              <a:latin typeface="Calibri"/>
              <a:ea typeface="Calibri"/>
              <a:cs typeface="Calibri"/>
              <a:sym typeface="Calibri"/>
            </a:endParaRPr>
          </a:p>
        </p:txBody>
      </p:sp>
      <p:sp>
        <p:nvSpPr>
          <p:cNvPr id="243" name="Google Shape;243;p21"/>
          <p:cNvSpPr txBox="1"/>
          <p:nvPr/>
        </p:nvSpPr>
        <p:spPr>
          <a:xfrm>
            <a:off x="9225223" y="3819262"/>
            <a:ext cx="1606061" cy="1323439"/>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Choose best hyperparameter value based on validation data performance</a:t>
            </a:r>
            <a:endParaRPr b="0" i="0" sz="1400" u="none" cap="none" strike="noStrike">
              <a:solidFill>
                <a:srgbClr val="000000"/>
              </a:solidFill>
              <a:latin typeface="Arial"/>
              <a:ea typeface="Arial"/>
              <a:cs typeface="Arial"/>
              <a:sym typeface="Arial"/>
            </a:endParaRPr>
          </a:p>
        </p:txBody>
      </p:sp>
      <p:sp>
        <p:nvSpPr>
          <p:cNvPr id="244" name="Google Shape;244;p21"/>
          <p:cNvSpPr txBox="1"/>
          <p:nvPr/>
        </p:nvSpPr>
        <p:spPr>
          <a:xfrm>
            <a:off x="9225223" y="5362437"/>
            <a:ext cx="1606061" cy="1323439"/>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(Optional) Retrain model on all training and validation data</a:t>
            </a:r>
            <a:endParaRPr b="0" i="0" sz="1400" u="none" cap="none" strike="noStrike">
              <a:solidFill>
                <a:srgbClr val="000000"/>
              </a:solidFill>
              <a:latin typeface="Arial"/>
              <a:ea typeface="Arial"/>
              <a:cs typeface="Arial"/>
              <a:sym typeface="Arial"/>
            </a:endParaRPr>
          </a:p>
        </p:txBody>
      </p:sp>
      <p:sp>
        <p:nvSpPr>
          <p:cNvPr id="245" name="Google Shape;245;p21"/>
          <p:cNvSpPr txBox="1"/>
          <p:nvPr/>
        </p:nvSpPr>
        <p:spPr>
          <a:xfrm>
            <a:off x="7051431" y="5536148"/>
            <a:ext cx="1606061" cy="830997"/>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Evaluate model performance on testing data</a:t>
            </a:r>
            <a:endParaRPr b="0" i="0" sz="1400" u="none" cap="none" strike="noStrike">
              <a:solidFill>
                <a:srgbClr val="000000"/>
              </a:solidFill>
              <a:latin typeface="Arial"/>
              <a:ea typeface="Arial"/>
              <a:cs typeface="Arial"/>
              <a:sym typeface="Arial"/>
            </a:endParaRPr>
          </a:p>
        </p:txBody>
      </p:sp>
      <p:sp>
        <p:nvSpPr>
          <p:cNvPr id="246" name="Google Shape;246;p21"/>
          <p:cNvSpPr txBox="1"/>
          <p:nvPr/>
        </p:nvSpPr>
        <p:spPr>
          <a:xfrm>
            <a:off x="873788" y="3860617"/>
            <a:ext cx="1730828"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2"/>
                </a:solidFill>
                <a:latin typeface="Calibri"/>
                <a:ea typeface="Calibri"/>
                <a:cs typeface="Calibri"/>
                <a:sym typeface="Calibri"/>
              </a:rPr>
              <a:t>Loop over hyperparameter values</a:t>
            </a:r>
            <a:endParaRPr b="0" i="0" sz="1400" u="none" cap="none" strike="noStrike">
              <a:solidFill>
                <a:srgbClr val="000000"/>
              </a:solidFill>
              <a:latin typeface="Arial"/>
              <a:ea typeface="Arial"/>
              <a:cs typeface="Arial"/>
              <a:sym typeface="Arial"/>
            </a:endParaRPr>
          </a:p>
        </p:txBody>
      </p:sp>
      <p:sp>
        <p:nvSpPr>
          <p:cNvPr id="247" name="Google Shape;247;p21"/>
          <p:cNvSpPr/>
          <p:nvPr/>
        </p:nvSpPr>
        <p:spPr>
          <a:xfrm>
            <a:off x="838200" y="3805047"/>
            <a:ext cx="7496070" cy="1063050"/>
          </a:xfrm>
          <a:prstGeom prst="rect">
            <a:avLst/>
          </a:pr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48" name="Google Shape;248;p21"/>
          <p:cNvCxnSpPr>
            <a:stCxn id="247" idx="3"/>
          </p:cNvCxnSpPr>
          <p:nvPr/>
        </p:nvCxnSpPr>
        <p:spPr>
          <a:xfrm>
            <a:off x="8334270" y="4336572"/>
            <a:ext cx="891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49" name="Google Shape;249;p21"/>
          <p:cNvCxnSpPr>
            <a:stCxn id="243" idx="3"/>
            <a:endCxn id="244" idx="3"/>
          </p:cNvCxnSpPr>
          <p:nvPr/>
        </p:nvCxnSpPr>
        <p:spPr>
          <a:xfrm>
            <a:off x="10831284" y="4480982"/>
            <a:ext cx="600" cy="1543200"/>
          </a:xfrm>
          <a:prstGeom prst="curvedConnector3">
            <a:avLst>
              <a:gd fmla="val 38100000" name="adj1"/>
            </a:avLst>
          </a:prstGeom>
          <a:noFill/>
          <a:ln cap="flat" cmpd="sng" w="9525">
            <a:solidFill>
              <a:schemeClr val="dk1"/>
            </a:solidFill>
            <a:prstDash val="dash"/>
            <a:miter lim="800000"/>
            <a:headEnd len="sm" w="sm" type="none"/>
            <a:tailEnd len="med" w="med" type="triangle"/>
          </a:ln>
        </p:spPr>
      </p:cxnSp>
      <p:cxnSp>
        <p:nvCxnSpPr>
          <p:cNvPr id="250" name="Google Shape;250;p21"/>
          <p:cNvCxnSpPr>
            <a:stCxn id="243" idx="1"/>
            <a:endCxn id="245" idx="0"/>
          </p:cNvCxnSpPr>
          <p:nvPr/>
        </p:nvCxnSpPr>
        <p:spPr>
          <a:xfrm flipH="1">
            <a:off x="7854523" y="4480982"/>
            <a:ext cx="1370700" cy="1055100"/>
          </a:xfrm>
          <a:prstGeom prst="straightConnector1">
            <a:avLst/>
          </a:prstGeom>
          <a:noFill/>
          <a:ln cap="flat" cmpd="sng" w="9525">
            <a:solidFill>
              <a:schemeClr val="dk1"/>
            </a:solidFill>
            <a:prstDash val="dash"/>
            <a:miter lim="800000"/>
            <a:headEnd len="sm" w="sm" type="none"/>
            <a:tailEnd len="med" w="med" type="triangle"/>
          </a:ln>
        </p:spPr>
      </p:cxnSp>
      <p:cxnSp>
        <p:nvCxnSpPr>
          <p:cNvPr id="251" name="Google Shape;251;p21"/>
          <p:cNvCxnSpPr/>
          <p:nvPr/>
        </p:nvCxnSpPr>
        <p:spPr>
          <a:xfrm rot="10800000">
            <a:off x="8657492" y="5878286"/>
            <a:ext cx="567731" cy="0"/>
          </a:xfrm>
          <a:prstGeom prst="straightConnector1">
            <a:avLst/>
          </a:prstGeom>
          <a:noFill/>
          <a:ln cap="flat" cmpd="sng" w="9525">
            <a:solidFill>
              <a:schemeClr val="dk1"/>
            </a:solidFill>
            <a:prstDash val="solid"/>
            <a:miter lim="800000"/>
            <a:headEnd len="sm" w="sm" type="none"/>
            <a:tailEnd len="med" w="med" type="triangle"/>
          </a:ln>
        </p:spPr>
      </p:cxnSp>
      <p:cxnSp>
        <p:nvCxnSpPr>
          <p:cNvPr id="252" name="Google Shape;252;p21"/>
          <p:cNvCxnSpPr>
            <a:stCxn id="240" idx="3"/>
            <a:endCxn id="241" idx="1"/>
          </p:cNvCxnSpPr>
          <p:nvPr/>
        </p:nvCxnSpPr>
        <p:spPr>
          <a:xfrm>
            <a:off x="4615612" y="4288214"/>
            <a:ext cx="2814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53" name="Google Shape;253;p21"/>
          <p:cNvCxnSpPr>
            <a:stCxn id="241" idx="3"/>
            <a:endCxn id="242" idx="1"/>
          </p:cNvCxnSpPr>
          <p:nvPr/>
        </p:nvCxnSpPr>
        <p:spPr>
          <a:xfrm>
            <a:off x="6322247" y="4288214"/>
            <a:ext cx="249300" cy="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2"/>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K-Folds Cross Validation </a:t>
            </a:r>
            <a:endParaRPr/>
          </a:p>
        </p:txBody>
      </p:sp>
      <p:sp>
        <p:nvSpPr>
          <p:cNvPr id="260" name="Google Shape;260;p22"/>
          <p:cNvSpPr txBox="1"/>
          <p:nvPr>
            <p:ph idx="1" type="body"/>
          </p:nvPr>
        </p:nvSpPr>
        <p:spPr>
          <a:xfrm>
            <a:off x="838200" y="1364974"/>
            <a:ext cx="10515600" cy="4811989"/>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404040"/>
              </a:buClr>
              <a:buSzPct val="100000"/>
              <a:buChar char="•"/>
            </a:pPr>
            <a:r>
              <a:rPr lang="en-US"/>
              <a:t>Dividing data into train/test can result in labels that are unequally distributed between partitions</a:t>
            </a:r>
            <a:endParaRPr/>
          </a:p>
          <a:p>
            <a:pPr indent="-228600" lvl="1" marL="685800" rtl="0" algn="l">
              <a:lnSpc>
                <a:spcPct val="90000"/>
              </a:lnSpc>
              <a:spcBef>
                <a:spcPts val="500"/>
              </a:spcBef>
              <a:spcAft>
                <a:spcPts val="0"/>
              </a:spcAft>
              <a:buClr>
                <a:srgbClr val="404040"/>
              </a:buClr>
              <a:buSzPct val="100000"/>
              <a:buChar char="•"/>
            </a:pPr>
            <a:r>
              <a:rPr lang="en-US"/>
              <a:t>i.e. all of the examples for a given class can end up in training or testing, which would bias our model</a:t>
            </a:r>
            <a:endParaRPr/>
          </a:p>
          <a:p>
            <a:pPr indent="-228600" lvl="0" marL="228600" rtl="0" algn="l">
              <a:lnSpc>
                <a:spcPct val="90000"/>
              </a:lnSpc>
              <a:spcBef>
                <a:spcPts val="1000"/>
              </a:spcBef>
              <a:spcAft>
                <a:spcPts val="0"/>
              </a:spcAft>
              <a:buClr>
                <a:srgbClr val="404040"/>
              </a:buClr>
              <a:buSzPct val="100000"/>
              <a:buChar char="•"/>
            </a:pPr>
            <a:r>
              <a:rPr lang="en-US"/>
              <a:t>Evaluation of model performance on a single train-test split is just a point estimate of performance</a:t>
            </a:r>
            <a:endParaRPr/>
          </a:p>
          <a:p>
            <a:pPr indent="-228600" lvl="1" marL="685800" rtl="0" algn="l">
              <a:lnSpc>
                <a:spcPct val="90000"/>
              </a:lnSpc>
              <a:spcBef>
                <a:spcPts val="500"/>
              </a:spcBef>
              <a:spcAft>
                <a:spcPts val="0"/>
              </a:spcAft>
              <a:buClr>
                <a:srgbClr val="404040"/>
              </a:buClr>
              <a:buSzPct val="100000"/>
              <a:buChar char="•"/>
            </a:pPr>
            <a:r>
              <a:rPr lang="en-US"/>
              <a:t>We want a tight estimate of model generalization performance</a:t>
            </a:r>
            <a:endParaRPr/>
          </a:p>
          <a:p>
            <a:pPr indent="-228600" lvl="0" marL="228600" rtl="0" algn="l">
              <a:lnSpc>
                <a:spcPct val="90000"/>
              </a:lnSpc>
              <a:spcBef>
                <a:spcPts val="1000"/>
              </a:spcBef>
              <a:spcAft>
                <a:spcPts val="0"/>
              </a:spcAft>
              <a:buClr>
                <a:srgbClr val="404040"/>
              </a:buClr>
              <a:buSzPct val="100000"/>
              <a:buChar char="•"/>
            </a:pPr>
            <a:r>
              <a:rPr lang="en-US"/>
              <a:t>To address this, we repeat the process of training and testing many times on different splits of the data </a:t>
            </a:r>
            <a:endParaRPr/>
          </a:p>
          <a:p>
            <a:pPr indent="0" lvl="1" marL="457200" rtl="0" algn="l">
              <a:lnSpc>
                <a:spcPct val="90000"/>
              </a:lnSpc>
              <a:spcBef>
                <a:spcPts val="500"/>
              </a:spcBef>
              <a:spcAft>
                <a:spcPts val="0"/>
              </a:spcAft>
              <a:buClr>
                <a:srgbClr val="404040"/>
              </a:buClr>
              <a:buSzPct val="100000"/>
              <a:buNone/>
            </a:pPr>
            <a:r>
              <a:rPr b="1" lang="en-US"/>
              <a:t>Divide the data into K nearly equal subsets (a.k.a. folds)</a:t>
            </a:r>
            <a:endParaRPr/>
          </a:p>
          <a:p>
            <a:pPr indent="0" lvl="1" marL="457200" rtl="0" algn="l">
              <a:lnSpc>
                <a:spcPct val="90000"/>
              </a:lnSpc>
              <a:spcBef>
                <a:spcPts val="500"/>
              </a:spcBef>
              <a:spcAft>
                <a:spcPts val="0"/>
              </a:spcAft>
              <a:buClr>
                <a:srgbClr val="404040"/>
              </a:buClr>
              <a:buSzPct val="100000"/>
              <a:buNone/>
            </a:pPr>
            <a:r>
              <a:rPr b="1" lang="en-US"/>
              <a:t>Loop i from 0 to K-1:</a:t>
            </a:r>
            <a:endParaRPr/>
          </a:p>
          <a:p>
            <a:pPr indent="0" lvl="2" marL="914400" rtl="0" algn="l">
              <a:lnSpc>
                <a:spcPct val="90000"/>
              </a:lnSpc>
              <a:spcBef>
                <a:spcPts val="500"/>
              </a:spcBef>
              <a:spcAft>
                <a:spcPts val="0"/>
              </a:spcAft>
              <a:buClr>
                <a:srgbClr val="404040"/>
              </a:buClr>
              <a:buSzPct val="100000"/>
              <a:buNone/>
            </a:pPr>
            <a:r>
              <a:rPr b="1" lang="en-US"/>
              <a:t>Train model on all subsets except the i</a:t>
            </a:r>
            <a:r>
              <a:rPr b="1" baseline="30000" lang="en-US"/>
              <a:t>th </a:t>
            </a:r>
            <a:r>
              <a:rPr b="1" lang="en-US"/>
              <a:t>subset</a:t>
            </a:r>
            <a:endParaRPr/>
          </a:p>
          <a:p>
            <a:pPr indent="0" lvl="2" marL="914400" rtl="0" algn="l">
              <a:lnSpc>
                <a:spcPct val="90000"/>
              </a:lnSpc>
              <a:spcBef>
                <a:spcPts val="500"/>
              </a:spcBef>
              <a:spcAft>
                <a:spcPts val="0"/>
              </a:spcAft>
              <a:buClr>
                <a:srgbClr val="404040"/>
              </a:buClr>
              <a:buSzPct val="100000"/>
              <a:buNone/>
            </a:pPr>
            <a:r>
              <a:rPr b="1" lang="en-US"/>
              <a:t>Evaluate model on the i</a:t>
            </a:r>
            <a:r>
              <a:rPr b="1" baseline="30000" lang="en-US"/>
              <a:t>th</a:t>
            </a:r>
            <a:r>
              <a:rPr b="1" lang="en-US"/>
              <a:t> subset</a:t>
            </a:r>
            <a:endParaRPr/>
          </a:p>
          <a:p>
            <a:pPr indent="-228600" lvl="0" marL="228600" rtl="0" algn="l">
              <a:lnSpc>
                <a:spcPct val="90000"/>
              </a:lnSpc>
              <a:spcBef>
                <a:spcPts val="1000"/>
              </a:spcBef>
              <a:spcAft>
                <a:spcPts val="0"/>
              </a:spcAft>
              <a:buClr>
                <a:srgbClr val="404040"/>
              </a:buClr>
              <a:buSzPct val="100000"/>
              <a:buChar char="•"/>
            </a:pPr>
            <a:r>
              <a:rPr lang="en-US"/>
              <a:t>We get a tighter estimate of model generalization performance</a:t>
            </a:r>
            <a:endParaRPr/>
          </a:p>
          <a:p>
            <a:pPr indent="-228600" lvl="0" marL="228600" rtl="0" algn="l">
              <a:lnSpc>
                <a:spcPct val="90000"/>
              </a:lnSpc>
              <a:spcBef>
                <a:spcPts val="1000"/>
              </a:spcBef>
              <a:spcAft>
                <a:spcPts val="0"/>
              </a:spcAft>
              <a:buClr>
                <a:srgbClr val="404040"/>
              </a:buClr>
              <a:buSzPct val="100000"/>
              <a:buChar char="•"/>
            </a:pPr>
            <a:r>
              <a:rPr lang="en-US"/>
              <a:t>(For free) we get an estimate of the sensitivity of the model to different datasets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Summary</a:t>
            </a:r>
            <a:endParaRPr/>
          </a:p>
        </p:txBody>
      </p:sp>
      <p:sp>
        <p:nvSpPr>
          <p:cNvPr id="266" name="Google Shape;266;p23"/>
          <p:cNvSpPr txBox="1"/>
          <p:nvPr>
            <p:ph idx="1" type="body"/>
          </p:nvPr>
        </p:nvSpPr>
        <p:spPr>
          <a:xfrm>
            <a:off x="838200" y="1364974"/>
            <a:ext cx="10515600" cy="4811989"/>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rgbClr val="404040"/>
              </a:buClr>
              <a:buSzPts val="2800"/>
              <a:buChar char="•"/>
            </a:pPr>
            <a:r>
              <a:rPr lang="en-US"/>
              <a:t>Machine learning as task-performance-experience (plus our model!)</a:t>
            </a:r>
            <a:endParaRPr/>
          </a:p>
          <a:p>
            <a:pPr indent="-228600" lvl="0" marL="228600" rtl="0" algn="l">
              <a:lnSpc>
                <a:spcPct val="90000"/>
              </a:lnSpc>
              <a:spcBef>
                <a:spcPts val="1000"/>
              </a:spcBef>
              <a:spcAft>
                <a:spcPts val="0"/>
              </a:spcAft>
              <a:buClr>
                <a:srgbClr val="404040"/>
              </a:buClr>
              <a:buSzPts val="2800"/>
              <a:buChar char="•"/>
            </a:pPr>
            <a:r>
              <a:rPr lang="en-US"/>
              <a:t>Goal: Generalize model to unseen data</a:t>
            </a:r>
            <a:endParaRPr/>
          </a:p>
          <a:p>
            <a:pPr indent="-228600" lvl="0" marL="228600" rtl="0" algn="l">
              <a:lnSpc>
                <a:spcPct val="90000"/>
              </a:lnSpc>
              <a:spcBef>
                <a:spcPts val="1000"/>
              </a:spcBef>
              <a:spcAft>
                <a:spcPts val="0"/>
              </a:spcAft>
              <a:buClr>
                <a:srgbClr val="404040"/>
              </a:buClr>
              <a:buSzPts val="2800"/>
              <a:buChar char="•"/>
            </a:pPr>
            <a:r>
              <a:rPr lang="en-US"/>
              <a:t>Train-test split to evaluate model generalization performance</a:t>
            </a:r>
            <a:endParaRPr/>
          </a:p>
          <a:p>
            <a:pPr indent="-228600" lvl="0" marL="228600" rtl="0" algn="l">
              <a:lnSpc>
                <a:spcPct val="90000"/>
              </a:lnSpc>
              <a:spcBef>
                <a:spcPts val="1000"/>
              </a:spcBef>
              <a:spcAft>
                <a:spcPts val="0"/>
              </a:spcAft>
              <a:buClr>
                <a:srgbClr val="404040"/>
              </a:buClr>
              <a:buSzPts val="2800"/>
              <a:buChar char="•"/>
            </a:pPr>
            <a:r>
              <a:rPr lang="en-US"/>
              <a:t>Avoid data leakage with careful data handling</a:t>
            </a:r>
            <a:endParaRPr/>
          </a:p>
          <a:p>
            <a:pPr indent="-228600" lvl="0" marL="228600" rtl="0" algn="l">
              <a:lnSpc>
                <a:spcPct val="90000"/>
              </a:lnSpc>
              <a:spcBef>
                <a:spcPts val="1000"/>
              </a:spcBef>
              <a:spcAft>
                <a:spcPts val="0"/>
              </a:spcAft>
              <a:buClr>
                <a:srgbClr val="404040"/>
              </a:buClr>
              <a:buSzPts val="2800"/>
              <a:buChar char="•"/>
            </a:pPr>
            <a:r>
              <a:rPr lang="en-US"/>
              <a:t>Use learning curves to evaluate models for underfitting and overfitting</a:t>
            </a:r>
            <a:endParaRPr/>
          </a:p>
          <a:p>
            <a:pPr indent="-228600" lvl="0" marL="228600" rtl="0" algn="l">
              <a:lnSpc>
                <a:spcPct val="90000"/>
              </a:lnSpc>
              <a:spcBef>
                <a:spcPts val="1000"/>
              </a:spcBef>
              <a:spcAft>
                <a:spcPts val="0"/>
              </a:spcAft>
              <a:buClr>
                <a:srgbClr val="404040"/>
              </a:buClr>
              <a:buSzPts val="2800"/>
              <a:buChar char="•"/>
            </a:pPr>
            <a:r>
              <a:rPr lang="en-US"/>
              <a:t>Use data augmentation to increase the size of a dataset, improve model robustness to noise, and prevent overfitting</a:t>
            </a:r>
            <a:endParaRPr/>
          </a:p>
          <a:p>
            <a:pPr indent="-228600" lvl="0" marL="228600" rtl="0" algn="l">
              <a:lnSpc>
                <a:spcPct val="90000"/>
              </a:lnSpc>
              <a:spcBef>
                <a:spcPts val="1000"/>
              </a:spcBef>
              <a:spcAft>
                <a:spcPts val="0"/>
              </a:spcAft>
              <a:buClr>
                <a:srgbClr val="404040"/>
              </a:buClr>
              <a:buSzPts val="2800"/>
              <a:buChar char="•"/>
            </a:pPr>
            <a:r>
              <a:rPr lang="en-US"/>
              <a:t>Experiment with hyperparameters using a train-validation-test split</a:t>
            </a:r>
            <a:endParaRPr/>
          </a:p>
          <a:p>
            <a:pPr indent="-228600" lvl="0" marL="228600" rtl="0" algn="l">
              <a:lnSpc>
                <a:spcPct val="90000"/>
              </a:lnSpc>
              <a:spcBef>
                <a:spcPts val="1000"/>
              </a:spcBef>
              <a:spcAft>
                <a:spcPts val="0"/>
              </a:spcAft>
              <a:buClr>
                <a:srgbClr val="404040"/>
              </a:buClr>
              <a:buSzPts val="2800"/>
              <a:buChar char="•"/>
            </a:pPr>
            <a:r>
              <a:rPr lang="en-US"/>
              <a:t>Use K-folds cross validation to better evaluate model performance and sensitivity</a:t>
            </a:r>
            <a:endParaRPr/>
          </a:p>
          <a:p>
            <a:pPr indent="-50800" lvl="0" marL="228600" rtl="0" algn="l">
              <a:lnSpc>
                <a:spcPct val="90000"/>
              </a:lnSpc>
              <a:spcBef>
                <a:spcPts val="1000"/>
              </a:spcBef>
              <a:spcAft>
                <a:spcPts val="0"/>
              </a:spcAft>
              <a:buClr>
                <a:srgbClr val="404040"/>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Closing Thoughts</a:t>
            </a:r>
            <a:endParaRPr/>
          </a:p>
        </p:txBody>
      </p:sp>
      <p:sp>
        <p:nvSpPr>
          <p:cNvPr id="273" name="Google Shape;273;p24"/>
          <p:cNvSpPr txBox="1"/>
          <p:nvPr>
            <p:ph idx="1" type="body"/>
          </p:nvPr>
        </p:nvSpPr>
        <p:spPr>
          <a:xfrm>
            <a:off x="838200" y="1364974"/>
            <a:ext cx="10515600" cy="5295133"/>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rgbClr val="404040"/>
              </a:buClr>
              <a:buSzPts val="2800"/>
              <a:buChar char="•"/>
            </a:pPr>
            <a:r>
              <a:rPr lang="en-US"/>
              <a:t>There is no replacement for domain specific knowledge.</a:t>
            </a:r>
            <a:endParaRPr/>
          </a:p>
          <a:p>
            <a:pPr indent="-240030" lvl="1" marL="685800" rtl="0" algn="l">
              <a:lnSpc>
                <a:spcPct val="90000"/>
              </a:lnSpc>
              <a:spcBef>
                <a:spcPts val="500"/>
              </a:spcBef>
              <a:spcAft>
                <a:spcPts val="0"/>
              </a:spcAft>
              <a:buClr>
                <a:srgbClr val="404040"/>
              </a:buClr>
              <a:buSzPts val="2400"/>
              <a:buChar char="•"/>
            </a:pPr>
            <a:r>
              <a:rPr lang="en-US"/>
              <a:t>Data scientists must understand where their data comes from</a:t>
            </a:r>
            <a:endParaRPr/>
          </a:p>
          <a:p>
            <a:pPr indent="-228600" lvl="0" marL="228600" rtl="0" algn="l">
              <a:lnSpc>
                <a:spcPct val="90000"/>
              </a:lnSpc>
              <a:spcBef>
                <a:spcPts val="1000"/>
              </a:spcBef>
              <a:spcAft>
                <a:spcPts val="0"/>
              </a:spcAft>
              <a:buClr>
                <a:srgbClr val="404040"/>
              </a:buClr>
              <a:buSzPts val="2800"/>
              <a:buChar char="•"/>
            </a:pPr>
            <a:r>
              <a:rPr lang="en-US"/>
              <a:t>ML is not magic. Ultimately, it's all about the quality of your data. </a:t>
            </a:r>
            <a:endParaRPr/>
          </a:p>
          <a:p>
            <a:pPr indent="-240030" lvl="1" marL="685800" rtl="0" algn="l">
              <a:lnSpc>
                <a:spcPct val="90000"/>
              </a:lnSpc>
              <a:spcBef>
                <a:spcPts val="500"/>
              </a:spcBef>
              <a:spcAft>
                <a:spcPts val="0"/>
              </a:spcAft>
              <a:buClr>
                <a:srgbClr val="404040"/>
              </a:buClr>
              <a:buSzPts val="2400"/>
              <a:buChar char="•"/>
            </a:pPr>
            <a:r>
              <a:rPr lang="en-US"/>
              <a:t>That's why I prefer “data driven modeling” to “machine learning”</a:t>
            </a:r>
            <a:endParaRPr/>
          </a:p>
          <a:p>
            <a:pPr indent="-240030" lvl="1" marL="685800" rtl="0" algn="l">
              <a:lnSpc>
                <a:spcPct val="90000"/>
              </a:lnSpc>
              <a:spcBef>
                <a:spcPts val="500"/>
              </a:spcBef>
              <a:spcAft>
                <a:spcPts val="0"/>
              </a:spcAft>
              <a:buClr>
                <a:srgbClr val="404040"/>
              </a:buClr>
              <a:buSzPts val="2400"/>
              <a:buChar char="•"/>
            </a:pPr>
            <a:r>
              <a:rPr lang="en-US"/>
              <a:t>90% of your effort is related to data engineering, not model building</a:t>
            </a:r>
            <a:endParaRPr/>
          </a:p>
          <a:p>
            <a:pPr indent="-228600" lvl="0" marL="228600" rtl="0" algn="l">
              <a:lnSpc>
                <a:spcPct val="90000"/>
              </a:lnSpc>
              <a:spcBef>
                <a:spcPts val="1000"/>
              </a:spcBef>
              <a:spcAft>
                <a:spcPts val="0"/>
              </a:spcAft>
              <a:buClr>
                <a:srgbClr val="404040"/>
              </a:buClr>
              <a:buSzPts val="2800"/>
              <a:buChar char="•"/>
            </a:pPr>
            <a:r>
              <a:rPr lang="en-US"/>
              <a:t>Many of these techniques have been derived independently multiple times. </a:t>
            </a:r>
            <a:endParaRPr/>
          </a:p>
          <a:p>
            <a:pPr indent="-240030" lvl="1" marL="685800" rtl="0" algn="l">
              <a:lnSpc>
                <a:spcPct val="90000"/>
              </a:lnSpc>
              <a:spcBef>
                <a:spcPts val="500"/>
              </a:spcBef>
              <a:spcAft>
                <a:spcPts val="0"/>
              </a:spcAft>
              <a:buClr>
                <a:srgbClr val="404040"/>
              </a:buClr>
              <a:buSzPts val="2400"/>
              <a:buChar char="•"/>
            </a:pPr>
            <a:r>
              <a:rPr lang="en-US"/>
              <a:t>There are strong overlaps between ML and other fields such as signal processing, physics, information theory, optimization, and optimal control</a:t>
            </a:r>
            <a:endParaRPr/>
          </a:p>
          <a:p>
            <a:pPr indent="-240030" lvl="1" marL="685800" rtl="0" algn="l">
              <a:lnSpc>
                <a:spcPct val="90000"/>
              </a:lnSpc>
              <a:spcBef>
                <a:spcPts val="500"/>
              </a:spcBef>
              <a:spcAft>
                <a:spcPts val="0"/>
              </a:spcAft>
              <a:buClr>
                <a:srgbClr val="404040"/>
              </a:buClr>
              <a:buSzPts val="2400"/>
              <a:buChar char="•"/>
            </a:pPr>
            <a:r>
              <a:rPr lang="en-US"/>
              <a:t>I encourage you to draw connections to the math you already know</a:t>
            </a:r>
            <a:endParaRPr/>
          </a:p>
          <a:p>
            <a:pPr indent="-228600" lvl="0" marL="228600" rtl="0" algn="l">
              <a:lnSpc>
                <a:spcPct val="90000"/>
              </a:lnSpc>
              <a:spcBef>
                <a:spcPts val="1000"/>
              </a:spcBef>
              <a:spcAft>
                <a:spcPts val="0"/>
              </a:spcAft>
              <a:buClr>
                <a:srgbClr val="404040"/>
              </a:buClr>
              <a:buSzPts val="2800"/>
              <a:buChar char="•"/>
            </a:pPr>
            <a:r>
              <a:rPr lang="en-US"/>
              <a:t>Occam's razor. Simpler is almost always better. </a:t>
            </a:r>
            <a:endParaRPr/>
          </a:p>
          <a:p>
            <a:pPr indent="-228600" lvl="0" marL="228600" rtl="0" algn="l">
              <a:lnSpc>
                <a:spcPct val="90000"/>
              </a:lnSpc>
              <a:spcBef>
                <a:spcPts val="1000"/>
              </a:spcBef>
              <a:spcAft>
                <a:spcPts val="0"/>
              </a:spcAft>
              <a:buClr>
                <a:srgbClr val="404040"/>
              </a:buClr>
              <a:buSzPts val="2800"/>
              <a:buChar char="•"/>
            </a:pPr>
            <a:r>
              <a:rPr lang="en-US"/>
              <a:t>Pareto principle: 80% of the gain comes from 20% of the effort, and 20% of the gain comes from 80% of the effort.</a:t>
            </a:r>
            <a:endParaRPr/>
          </a:p>
          <a:p>
            <a:pPr indent="-64135" lvl="0" marL="228600" rtl="0" algn="l">
              <a:lnSpc>
                <a:spcPct val="90000"/>
              </a:lnSpc>
              <a:spcBef>
                <a:spcPts val="1000"/>
              </a:spcBef>
              <a:spcAft>
                <a:spcPts val="0"/>
              </a:spcAft>
              <a:buClr>
                <a:srgbClr val="404040"/>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5"/>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Extra Resources</a:t>
            </a:r>
            <a:endParaRPr/>
          </a:p>
        </p:txBody>
      </p:sp>
      <p:sp>
        <p:nvSpPr>
          <p:cNvPr id="280" name="Google Shape;280;p25"/>
          <p:cNvSpPr txBox="1"/>
          <p:nvPr>
            <p:ph idx="1" type="body"/>
          </p:nvPr>
        </p:nvSpPr>
        <p:spPr>
          <a:xfrm>
            <a:off x="838200" y="1364974"/>
            <a:ext cx="10515600" cy="524054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404040"/>
              </a:buClr>
              <a:buSzPct val="100000"/>
              <a:buChar char="•"/>
            </a:pPr>
            <a:r>
              <a:rPr lang="en-US"/>
              <a:t>Coursera </a:t>
            </a:r>
            <a:r>
              <a:rPr i="1" lang="en-US"/>
              <a:t>Machine Learning</a:t>
            </a:r>
            <a:r>
              <a:rPr lang="en-US"/>
              <a:t> Course by Andrew Ng</a:t>
            </a:r>
            <a:endParaRPr/>
          </a:p>
          <a:p>
            <a:pPr indent="-228600" lvl="1" marL="685800" rtl="0" algn="l">
              <a:lnSpc>
                <a:spcPct val="90000"/>
              </a:lnSpc>
              <a:spcBef>
                <a:spcPts val="500"/>
              </a:spcBef>
              <a:spcAft>
                <a:spcPts val="0"/>
              </a:spcAft>
              <a:buClr>
                <a:srgbClr val="404040"/>
              </a:buClr>
              <a:buSzPct val="100000"/>
              <a:buChar char="•"/>
            </a:pPr>
            <a:r>
              <a:rPr lang="en-US"/>
              <a:t>Introduction to supervised and unsupervised machine learning, covering many models, ends with basic neural networks</a:t>
            </a:r>
            <a:endParaRPr/>
          </a:p>
          <a:p>
            <a:pPr indent="-228600" lvl="1" marL="685800" rtl="0" algn="l">
              <a:lnSpc>
                <a:spcPct val="90000"/>
              </a:lnSpc>
              <a:spcBef>
                <a:spcPts val="500"/>
              </a:spcBef>
              <a:spcAft>
                <a:spcPts val="0"/>
              </a:spcAft>
              <a:buClr>
                <a:srgbClr val="404040"/>
              </a:buClr>
              <a:buSzPct val="100000"/>
              <a:buChar char="•"/>
            </a:pPr>
            <a:r>
              <a:rPr lang="en-US"/>
              <a:t>Original course was taught in octave (essentially MATLAB language)  </a:t>
            </a:r>
            <a:endParaRPr/>
          </a:p>
          <a:p>
            <a:pPr indent="-228600" lvl="1" marL="685800" rtl="0" algn="l">
              <a:lnSpc>
                <a:spcPct val="90000"/>
              </a:lnSpc>
              <a:spcBef>
                <a:spcPts val="500"/>
              </a:spcBef>
              <a:spcAft>
                <a:spcPts val="0"/>
              </a:spcAft>
              <a:buClr>
                <a:srgbClr val="404040"/>
              </a:buClr>
              <a:buSzPct val="100000"/>
              <a:buChar char="•"/>
            </a:pPr>
            <a:r>
              <a:rPr lang="en-US"/>
              <a:t>Focus on practice and implementation, not just theory</a:t>
            </a:r>
            <a:endParaRPr/>
          </a:p>
          <a:p>
            <a:pPr indent="-228600" lvl="0" marL="228600" rtl="0" algn="l">
              <a:lnSpc>
                <a:spcPct val="90000"/>
              </a:lnSpc>
              <a:spcBef>
                <a:spcPts val="1000"/>
              </a:spcBef>
              <a:spcAft>
                <a:spcPts val="0"/>
              </a:spcAft>
              <a:buClr>
                <a:srgbClr val="404040"/>
              </a:buClr>
              <a:buSzPct val="100000"/>
              <a:buChar char="•"/>
            </a:pPr>
            <a:r>
              <a:rPr i="1" lang="en-US"/>
              <a:t>Applied Linear Algebra: The Decoupling Principle </a:t>
            </a:r>
            <a:r>
              <a:rPr lang="en-US"/>
              <a:t>by Lorenzo Sadun</a:t>
            </a:r>
            <a:endParaRPr/>
          </a:p>
          <a:p>
            <a:pPr indent="-228600" lvl="1" marL="685800" rtl="0" algn="l">
              <a:lnSpc>
                <a:spcPct val="90000"/>
              </a:lnSpc>
              <a:spcBef>
                <a:spcPts val="500"/>
              </a:spcBef>
              <a:spcAft>
                <a:spcPts val="0"/>
              </a:spcAft>
              <a:buClr>
                <a:srgbClr val="404040"/>
              </a:buClr>
              <a:buSzPct val="100000"/>
              <a:buChar char="•"/>
            </a:pPr>
            <a:r>
              <a:rPr lang="en-US"/>
              <a:t>Application focused, very good for building intuition around linear transforms and vector spaces</a:t>
            </a:r>
            <a:endParaRPr/>
          </a:p>
          <a:p>
            <a:pPr indent="-228600" lvl="1" marL="685800" rtl="0" algn="l">
              <a:lnSpc>
                <a:spcPct val="90000"/>
              </a:lnSpc>
              <a:spcBef>
                <a:spcPts val="500"/>
              </a:spcBef>
              <a:spcAft>
                <a:spcPts val="0"/>
              </a:spcAft>
              <a:buClr>
                <a:srgbClr val="404040"/>
              </a:buClr>
              <a:buSzPct val="100000"/>
              <a:buChar char="•"/>
            </a:pPr>
            <a:r>
              <a:rPr lang="en-US"/>
              <a:t>Dr. Sadun also has many online video lectures which are of very high quality</a:t>
            </a:r>
            <a:endParaRPr/>
          </a:p>
          <a:p>
            <a:pPr indent="-228600" lvl="0" marL="228600" rtl="0" algn="l">
              <a:lnSpc>
                <a:spcPct val="90000"/>
              </a:lnSpc>
              <a:spcBef>
                <a:spcPts val="1000"/>
              </a:spcBef>
              <a:spcAft>
                <a:spcPts val="0"/>
              </a:spcAft>
              <a:buClr>
                <a:srgbClr val="404040"/>
              </a:buClr>
              <a:buSzPct val="100000"/>
              <a:buChar char="•"/>
            </a:pPr>
            <a:r>
              <a:rPr i="1" lang="en-US"/>
              <a:t>Deep Learning </a:t>
            </a:r>
            <a:r>
              <a:rPr lang="en-US"/>
              <a:t>by Goodfellow, Bengio, and Courville</a:t>
            </a:r>
            <a:endParaRPr/>
          </a:p>
          <a:p>
            <a:pPr indent="-228600" lvl="1" marL="685800" rtl="0" algn="l">
              <a:lnSpc>
                <a:spcPct val="90000"/>
              </a:lnSpc>
              <a:spcBef>
                <a:spcPts val="500"/>
              </a:spcBef>
              <a:spcAft>
                <a:spcPts val="0"/>
              </a:spcAft>
              <a:buClr>
                <a:srgbClr val="404040"/>
              </a:buClr>
              <a:buSzPct val="100000"/>
              <a:buChar char="•"/>
            </a:pPr>
            <a:r>
              <a:rPr lang="en-US"/>
              <a:t>Concise and clear descriptions of many kinds of neural networks, with many citations for further research by the student</a:t>
            </a:r>
            <a:endParaRPr/>
          </a:p>
          <a:p>
            <a:pPr indent="-228600" lvl="0" marL="228600" rtl="0" algn="l">
              <a:lnSpc>
                <a:spcPct val="90000"/>
              </a:lnSpc>
              <a:spcBef>
                <a:spcPts val="1000"/>
              </a:spcBef>
              <a:spcAft>
                <a:spcPts val="0"/>
              </a:spcAft>
              <a:buClr>
                <a:srgbClr val="404040"/>
              </a:buClr>
              <a:buSzPct val="100000"/>
              <a:buChar char="•"/>
            </a:pPr>
            <a:r>
              <a:rPr i="1" lang="en-US"/>
              <a:t>Reinforcement Learning </a:t>
            </a:r>
            <a:r>
              <a:rPr lang="en-US"/>
              <a:t>by Sutton and Barto</a:t>
            </a:r>
            <a:endParaRPr/>
          </a:p>
          <a:p>
            <a:pPr indent="-228600" lvl="1" marL="685800" rtl="0" algn="l">
              <a:lnSpc>
                <a:spcPct val="90000"/>
              </a:lnSpc>
              <a:spcBef>
                <a:spcPts val="500"/>
              </a:spcBef>
              <a:spcAft>
                <a:spcPts val="0"/>
              </a:spcAft>
              <a:buClr>
                <a:srgbClr val="404040"/>
              </a:buClr>
              <a:buSzPct val="100000"/>
              <a:buChar char="•"/>
            </a:pPr>
            <a:r>
              <a:rPr lang="en-US"/>
              <a:t>Detailed treatment of reinforcement learning from tabular methods and dynamic programming to modern deep neural network approaches</a:t>
            </a:r>
            <a:endParaRPr/>
          </a:p>
          <a:p>
            <a:pPr indent="-64135" lvl="0" marL="228600" rtl="0" algn="l">
              <a:lnSpc>
                <a:spcPct val="90000"/>
              </a:lnSpc>
              <a:spcBef>
                <a:spcPts val="1000"/>
              </a:spcBef>
              <a:spcAft>
                <a:spcPts val="0"/>
              </a:spcAft>
              <a:buClr>
                <a:srgbClr val="404040"/>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3"/>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Lecture 1 Outline</a:t>
            </a:r>
            <a:endParaRPr/>
          </a:p>
        </p:txBody>
      </p:sp>
      <p:sp>
        <p:nvSpPr>
          <p:cNvPr id="54" name="Google Shape;54;p3"/>
          <p:cNvSpPr txBox="1"/>
          <p:nvPr>
            <p:ph idx="1" type="body"/>
          </p:nvPr>
        </p:nvSpPr>
        <p:spPr>
          <a:xfrm>
            <a:off x="838200" y="1364974"/>
            <a:ext cx="10515600" cy="4991376"/>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404040"/>
              </a:buClr>
              <a:buSzPct val="100000"/>
              <a:buChar char="•"/>
            </a:pPr>
            <a:r>
              <a:rPr lang="en-US"/>
              <a:t>Machine Learning as Task-Performance-Experience</a:t>
            </a:r>
            <a:endParaRPr/>
          </a:p>
          <a:p>
            <a:pPr indent="-228600" lvl="0" marL="228600" rtl="0" algn="l">
              <a:lnSpc>
                <a:spcPct val="90000"/>
              </a:lnSpc>
              <a:spcBef>
                <a:spcPts val="1000"/>
              </a:spcBef>
              <a:spcAft>
                <a:spcPts val="0"/>
              </a:spcAft>
              <a:buClr>
                <a:srgbClr val="404040"/>
              </a:buClr>
              <a:buSzPct val="100000"/>
              <a:buChar char="•"/>
            </a:pPr>
            <a:r>
              <a:rPr lang="en-US"/>
              <a:t>Supervised vs Unsupervised Learning</a:t>
            </a:r>
            <a:endParaRPr/>
          </a:p>
          <a:p>
            <a:pPr indent="-228600" lvl="0" marL="228600" rtl="0" algn="l">
              <a:lnSpc>
                <a:spcPct val="90000"/>
              </a:lnSpc>
              <a:spcBef>
                <a:spcPts val="1000"/>
              </a:spcBef>
              <a:spcAft>
                <a:spcPts val="0"/>
              </a:spcAft>
              <a:buClr>
                <a:srgbClr val="404040"/>
              </a:buClr>
              <a:buSzPct val="100000"/>
              <a:buChar char="•"/>
            </a:pPr>
            <a:r>
              <a:rPr lang="en-US"/>
              <a:t>Generalization</a:t>
            </a:r>
            <a:endParaRPr/>
          </a:p>
          <a:p>
            <a:pPr indent="-228600" lvl="0" marL="228600" rtl="0" algn="l">
              <a:lnSpc>
                <a:spcPct val="90000"/>
              </a:lnSpc>
              <a:spcBef>
                <a:spcPts val="1000"/>
              </a:spcBef>
              <a:spcAft>
                <a:spcPts val="0"/>
              </a:spcAft>
              <a:buClr>
                <a:srgbClr val="404040"/>
              </a:buClr>
              <a:buSzPct val="100000"/>
              <a:buChar char="•"/>
            </a:pPr>
            <a:r>
              <a:rPr lang="en-US"/>
              <a:t>Partitioning Data, Train-Test Split</a:t>
            </a:r>
            <a:endParaRPr/>
          </a:p>
          <a:p>
            <a:pPr indent="-228600" lvl="0" marL="228600" rtl="0" algn="l">
              <a:lnSpc>
                <a:spcPct val="90000"/>
              </a:lnSpc>
              <a:spcBef>
                <a:spcPts val="1000"/>
              </a:spcBef>
              <a:spcAft>
                <a:spcPts val="0"/>
              </a:spcAft>
              <a:buClr>
                <a:srgbClr val="404040"/>
              </a:buClr>
              <a:buSzPct val="100000"/>
              <a:buChar char="•"/>
            </a:pPr>
            <a:r>
              <a:rPr lang="en-US"/>
              <a:t>Data Leakage</a:t>
            </a:r>
            <a:endParaRPr/>
          </a:p>
          <a:p>
            <a:pPr indent="-228600" lvl="0" marL="228600" rtl="0" algn="l">
              <a:lnSpc>
                <a:spcPct val="90000"/>
              </a:lnSpc>
              <a:spcBef>
                <a:spcPts val="1000"/>
              </a:spcBef>
              <a:spcAft>
                <a:spcPts val="0"/>
              </a:spcAft>
              <a:buClr>
                <a:srgbClr val="404040"/>
              </a:buClr>
              <a:buSzPct val="100000"/>
              <a:buChar char="•"/>
            </a:pPr>
            <a:r>
              <a:rPr lang="en-US"/>
              <a:t>Learning Curves, Underfitting, Overfitting, Bias-Variance Tradeoff</a:t>
            </a:r>
            <a:endParaRPr/>
          </a:p>
          <a:p>
            <a:pPr indent="-228600" lvl="0" marL="228600" rtl="0" algn="l">
              <a:lnSpc>
                <a:spcPct val="90000"/>
              </a:lnSpc>
              <a:spcBef>
                <a:spcPts val="1000"/>
              </a:spcBef>
              <a:spcAft>
                <a:spcPts val="0"/>
              </a:spcAft>
              <a:buClr>
                <a:srgbClr val="404040"/>
              </a:buClr>
              <a:buSzPct val="100000"/>
              <a:buChar char="•"/>
            </a:pPr>
            <a:r>
              <a:rPr lang="en-US"/>
              <a:t>Data Augmentation</a:t>
            </a:r>
            <a:endParaRPr/>
          </a:p>
          <a:p>
            <a:pPr indent="-228600" lvl="0" marL="228600" rtl="0" algn="l">
              <a:lnSpc>
                <a:spcPct val="90000"/>
              </a:lnSpc>
              <a:spcBef>
                <a:spcPts val="1000"/>
              </a:spcBef>
              <a:spcAft>
                <a:spcPts val="0"/>
              </a:spcAft>
              <a:buClr>
                <a:srgbClr val="404040"/>
              </a:buClr>
              <a:buSzPct val="100000"/>
              <a:buChar char="•"/>
            </a:pPr>
            <a:r>
              <a:rPr lang="en-US"/>
              <a:t>Parameters and Hyperparameters</a:t>
            </a:r>
            <a:endParaRPr/>
          </a:p>
          <a:p>
            <a:pPr indent="-228600" lvl="0" marL="228600" rtl="0" algn="l">
              <a:lnSpc>
                <a:spcPct val="90000"/>
              </a:lnSpc>
              <a:spcBef>
                <a:spcPts val="1000"/>
              </a:spcBef>
              <a:spcAft>
                <a:spcPts val="0"/>
              </a:spcAft>
              <a:buClr>
                <a:srgbClr val="404040"/>
              </a:buClr>
              <a:buSzPct val="100000"/>
              <a:buChar char="•"/>
            </a:pPr>
            <a:r>
              <a:rPr lang="en-US"/>
              <a:t>Partitioning Data II: Train-Validate-Test Split</a:t>
            </a:r>
            <a:endParaRPr/>
          </a:p>
          <a:p>
            <a:pPr indent="-228600" lvl="0" marL="228600" rtl="0" algn="l">
              <a:lnSpc>
                <a:spcPct val="90000"/>
              </a:lnSpc>
              <a:spcBef>
                <a:spcPts val="1000"/>
              </a:spcBef>
              <a:spcAft>
                <a:spcPts val="0"/>
              </a:spcAft>
              <a:buClr>
                <a:srgbClr val="404040"/>
              </a:buClr>
              <a:buSzPct val="100000"/>
              <a:buChar char="•"/>
            </a:pPr>
            <a:r>
              <a:rPr lang="en-US"/>
              <a:t>K-Folds Cross Validation</a:t>
            </a:r>
            <a:endParaRPr/>
          </a:p>
          <a:p>
            <a:pPr indent="-228600" lvl="0" marL="228600" rtl="0" algn="l">
              <a:lnSpc>
                <a:spcPct val="90000"/>
              </a:lnSpc>
              <a:spcBef>
                <a:spcPts val="1000"/>
              </a:spcBef>
              <a:spcAft>
                <a:spcPts val="0"/>
              </a:spcAft>
              <a:buClr>
                <a:srgbClr val="404040"/>
              </a:buClr>
              <a:buSzPct val="100000"/>
              <a:buChar char="•"/>
            </a:pPr>
            <a:r>
              <a:rPr lang="en-US"/>
              <a:t>Summary</a:t>
            </a:r>
            <a:endParaRPr/>
          </a:p>
          <a:p>
            <a:pPr indent="-228600" lvl="0" marL="228600" rtl="0" algn="l">
              <a:lnSpc>
                <a:spcPct val="90000"/>
              </a:lnSpc>
              <a:spcBef>
                <a:spcPts val="1000"/>
              </a:spcBef>
              <a:spcAft>
                <a:spcPts val="0"/>
              </a:spcAft>
              <a:buClr>
                <a:srgbClr val="404040"/>
              </a:buClr>
              <a:buSzPct val="100000"/>
              <a:buChar char="•"/>
            </a:pPr>
            <a:r>
              <a:rPr lang="en-US"/>
              <a:t>Closing Thoughts </a:t>
            </a:r>
            <a:endParaRPr/>
          </a:p>
          <a:p>
            <a:pPr indent="-228600" lvl="0" marL="228600" rtl="0" algn="l">
              <a:lnSpc>
                <a:spcPct val="90000"/>
              </a:lnSpc>
              <a:spcBef>
                <a:spcPts val="1000"/>
              </a:spcBef>
              <a:spcAft>
                <a:spcPts val="0"/>
              </a:spcAft>
              <a:buClr>
                <a:srgbClr val="404040"/>
              </a:buClr>
              <a:buSzPct val="100000"/>
              <a:buChar char="•"/>
            </a:pPr>
            <a:r>
              <a:rPr lang="en-US"/>
              <a:t>Extra Resources</a:t>
            </a:r>
            <a:endParaRPr/>
          </a:p>
          <a:p>
            <a:pPr indent="0" lvl="0" marL="0" rtl="0" algn="l">
              <a:lnSpc>
                <a:spcPct val="90000"/>
              </a:lnSpc>
              <a:spcBef>
                <a:spcPts val="1000"/>
              </a:spcBef>
              <a:spcAft>
                <a:spcPts val="0"/>
              </a:spcAft>
              <a:buClr>
                <a:srgbClr val="404040"/>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4"/>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Task-Performance-Experience</a:t>
            </a:r>
            <a:endParaRPr/>
          </a:p>
        </p:txBody>
      </p:sp>
      <p:sp>
        <p:nvSpPr>
          <p:cNvPr id="61" name="Google Shape;61;p4"/>
          <p:cNvSpPr txBox="1"/>
          <p:nvPr>
            <p:ph idx="1" type="body"/>
          </p:nvPr>
        </p:nvSpPr>
        <p:spPr>
          <a:xfrm>
            <a:off x="838200" y="1364974"/>
            <a:ext cx="10515600" cy="53875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040"/>
              </a:buClr>
              <a:buSzPts val="2800"/>
              <a:buChar char="•"/>
            </a:pPr>
            <a:r>
              <a:rPr lang="en-US"/>
              <a:t>An algorithm is said to learn from experience 𝐸 with respect to some class of tasks 𝑇 and performance measure 𝑃 if its performance at tasks in 𝑇 (as measured by 𝑃) improves with experience 𝐸 (Michell 1997).</a:t>
            </a:r>
            <a:endParaRPr/>
          </a:p>
          <a:p>
            <a:pPr indent="-228600" lvl="0" marL="228600" rtl="0" algn="l">
              <a:lnSpc>
                <a:spcPct val="90000"/>
              </a:lnSpc>
              <a:spcBef>
                <a:spcPts val="1000"/>
              </a:spcBef>
              <a:spcAft>
                <a:spcPts val="0"/>
              </a:spcAft>
              <a:buClr>
                <a:srgbClr val="404040"/>
              </a:buClr>
              <a:buSzPts val="2800"/>
              <a:buChar char="•"/>
            </a:pPr>
            <a:r>
              <a:rPr lang="en-US"/>
              <a:t>For our purposes, algorithms are models</a:t>
            </a:r>
            <a:endParaRPr/>
          </a:p>
          <a:p>
            <a:pPr indent="-228600" lvl="1" marL="685800" rtl="0" algn="l">
              <a:lnSpc>
                <a:spcPct val="90000"/>
              </a:lnSpc>
              <a:spcBef>
                <a:spcPts val="500"/>
              </a:spcBef>
              <a:spcAft>
                <a:spcPts val="0"/>
              </a:spcAft>
              <a:buClr>
                <a:srgbClr val="404040"/>
              </a:buClr>
              <a:buSzPts val="2400"/>
              <a:buChar char="•"/>
            </a:pPr>
            <a:r>
              <a:rPr lang="en-US"/>
              <a:t>Models are function approximators</a:t>
            </a:r>
            <a:endParaRPr/>
          </a:p>
          <a:p>
            <a:pPr indent="-228600" lvl="2" marL="1143000" rtl="0" algn="l">
              <a:lnSpc>
                <a:spcPct val="90000"/>
              </a:lnSpc>
              <a:spcBef>
                <a:spcPts val="500"/>
              </a:spcBef>
              <a:spcAft>
                <a:spcPts val="0"/>
              </a:spcAft>
              <a:buClr>
                <a:srgbClr val="404040"/>
              </a:buClr>
              <a:buSzPts val="2000"/>
              <a:buChar char="•"/>
            </a:pPr>
            <a:r>
              <a:rPr lang="en-US"/>
              <a:t>They can themselves be elementary functions or compositions of elementary functions</a:t>
            </a:r>
            <a:endParaRPr/>
          </a:p>
          <a:p>
            <a:pPr indent="-228600" lvl="1" marL="685800" rtl="0" algn="l">
              <a:lnSpc>
                <a:spcPct val="90000"/>
              </a:lnSpc>
              <a:spcBef>
                <a:spcPts val="500"/>
              </a:spcBef>
              <a:spcAft>
                <a:spcPts val="0"/>
              </a:spcAft>
              <a:buClr>
                <a:srgbClr val="404040"/>
              </a:buClr>
              <a:buSzPts val="2400"/>
              <a:buChar char="•"/>
            </a:pPr>
            <a:r>
              <a:rPr lang="en-US"/>
              <a:t>Examples:</a:t>
            </a:r>
            <a:endParaRPr/>
          </a:p>
          <a:p>
            <a:pPr indent="-228600" lvl="2" marL="1143000" rtl="0" algn="l">
              <a:lnSpc>
                <a:spcPct val="90000"/>
              </a:lnSpc>
              <a:spcBef>
                <a:spcPts val="500"/>
              </a:spcBef>
              <a:spcAft>
                <a:spcPts val="0"/>
              </a:spcAft>
              <a:buClr>
                <a:srgbClr val="404040"/>
              </a:buClr>
              <a:buSzPts val="2000"/>
              <a:buChar char="•"/>
            </a:pPr>
            <a:r>
              <a:rPr lang="en-US"/>
              <a:t>Linear maps / linear transforms / affine transforms</a:t>
            </a:r>
            <a:endParaRPr/>
          </a:p>
          <a:p>
            <a:pPr indent="-228600" lvl="2" marL="1143000" rtl="0" algn="l">
              <a:lnSpc>
                <a:spcPct val="90000"/>
              </a:lnSpc>
              <a:spcBef>
                <a:spcPts val="500"/>
              </a:spcBef>
              <a:spcAft>
                <a:spcPts val="0"/>
              </a:spcAft>
              <a:buClr>
                <a:srgbClr val="404040"/>
              </a:buClr>
              <a:buSzPts val="2000"/>
              <a:buChar char="•"/>
            </a:pPr>
            <a:r>
              <a:rPr lang="en-US"/>
              <a:t>Polynomials</a:t>
            </a:r>
            <a:endParaRPr/>
          </a:p>
          <a:p>
            <a:pPr indent="-228600" lvl="2" marL="1143000" rtl="0" algn="l">
              <a:lnSpc>
                <a:spcPct val="90000"/>
              </a:lnSpc>
              <a:spcBef>
                <a:spcPts val="500"/>
              </a:spcBef>
              <a:spcAft>
                <a:spcPts val="0"/>
              </a:spcAft>
              <a:buClr>
                <a:srgbClr val="404040"/>
              </a:buClr>
              <a:buSzPts val="2000"/>
              <a:buChar char="•"/>
            </a:pPr>
            <a:r>
              <a:rPr lang="en-US"/>
              <a:t>Exponentials </a:t>
            </a:r>
            <a:endParaRPr/>
          </a:p>
          <a:p>
            <a:pPr indent="-228600" lvl="2" marL="1143000" rtl="0" algn="l">
              <a:lnSpc>
                <a:spcPct val="90000"/>
              </a:lnSpc>
              <a:spcBef>
                <a:spcPts val="500"/>
              </a:spcBef>
              <a:spcAft>
                <a:spcPts val="0"/>
              </a:spcAft>
              <a:buClr>
                <a:srgbClr val="404040"/>
              </a:buClr>
              <a:buSzPts val="2000"/>
              <a:buChar char="•"/>
            </a:pPr>
            <a:r>
              <a:rPr lang="en-US"/>
              <a:t>Decision Trees</a:t>
            </a:r>
            <a:endParaRPr/>
          </a:p>
          <a:p>
            <a:pPr indent="-228600" lvl="2" marL="1143000" rtl="0" algn="l">
              <a:lnSpc>
                <a:spcPct val="90000"/>
              </a:lnSpc>
              <a:spcBef>
                <a:spcPts val="500"/>
              </a:spcBef>
              <a:spcAft>
                <a:spcPts val="0"/>
              </a:spcAft>
              <a:buClr>
                <a:srgbClr val="404040"/>
              </a:buClr>
              <a:buSzPts val="2000"/>
              <a:buChar char="•"/>
            </a:pPr>
            <a:r>
              <a:rPr lang="en-US"/>
              <a:t>Neural Networks</a:t>
            </a:r>
            <a:endParaRPr/>
          </a:p>
          <a:p>
            <a:pPr indent="-228600" lvl="2" marL="1143000" rtl="0" algn="l">
              <a:lnSpc>
                <a:spcPct val="90000"/>
              </a:lnSpc>
              <a:spcBef>
                <a:spcPts val="500"/>
              </a:spcBef>
              <a:spcAft>
                <a:spcPts val="0"/>
              </a:spcAft>
              <a:buClr>
                <a:srgbClr val="404040"/>
              </a:buClr>
              <a:buSzPts val="2000"/>
              <a:buChar char="•"/>
            </a:pPr>
            <a:r>
              <a:rPr lang="en-US"/>
              <a:t>And many more!</a:t>
            </a:r>
            <a:endParaRPr/>
          </a:p>
          <a:p>
            <a:pPr indent="-101600" lvl="2" marL="1143000" rtl="0" algn="l">
              <a:lnSpc>
                <a:spcPct val="90000"/>
              </a:lnSpc>
              <a:spcBef>
                <a:spcPts val="500"/>
              </a:spcBef>
              <a:spcAft>
                <a:spcPts val="0"/>
              </a:spcAft>
              <a:buClr>
                <a:srgbClr val="404040"/>
              </a:buClr>
              <a:buSzPts val="2000"/>
              <a:buNone/>
            </a:pPr>
            <a:r>
              <a:t/>
            </a:r>
            <a:endParaRPr/>
          </a:p>
        </p:txBody>
      </p:sp>
      <p:sp>
        <p:nvSpPr>
          <p:cNvPr id="62" name="Google Shape;62;p4"/>
          <p:cNvSpPr txBox="1"/>
          <p:nvPr/>
        </p:nvSpPr>
        <p:spPr>
          <a:xfrm>
            <a:off x="10554957" y="4825283"/>
            <a:ext cx="723483" cy="36933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input</a:t>
            </a:r>
            <a:endParaRPr b="0" i="0" sz="1400" u="none" cap="none" strike="noStrike">
              <a:solidFill>
                <a:srgbClr val="000000"/>
              </a:solidFill>
              <a:latin typeface="Arial"/>
              <a:ea typeface="Arial"/>
              <a:cs typeface="Arial"/>
              <a:sym typeface="Arial"/>
            </a:endParaRPr>
          </a:p>
        </p:txBody>
      </p:sp>
      <p:sp>
        <p:nvSpPr>
          <p:cNvPr id="63" name="Google Shape;63;p4"/>
          <p:cNvSpPr txBox="1"/>
          <p:nvPr/>
        </p:nvSpPr>
        <p:spPr>
          <a:xfrm>
            <a:off x="10514763" y="5493026"/>
            <a:ext cx="803869" cy="36933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model</a:t>
            </a:r>
            <a:endParaRPr b="0" i="0" sz="1400" u="none" cap="none" strike="noStrike">
              <a:solidFill>
                <a:srgbClr val="000000"/>
              </a:solidFill>
              <a:latin typeface="Arial"/>
              <a:ea typeface="Arial"/>
              <a:cs typeface="Arial"/>
              <a:sym typeface="Arial"/>
            </a:endParaRPr>
          </a:p>
        </p:txBody>
      </p:sp>
      <p:sp>
        <p:nvSpPr>
          <p:cNvPr id="64" name="Google Shape;64;p4"/>
          <p:cNvSpPr txBox="1"/>
          <p:nvPr/>
        </p:nvSpPr>
        <p:spPr>
          <a:xfrm>
            <a:off x="10479593" y="6173415"/>
            <a:ext cx="874207" cy="36933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p:txBody>
      </p:sp>
      <p:sp>
        <p:nvSpPr>
          <p:cNvPr id="65" name="Google Shape;65;p4"/>
          <p:cNvSpPr txBox="1"/>
          <p:nvPr/>
        </p:nvSpPr>
        <p:spPr>
          <a:xfrm>
            <a:off x="8486672" y="4825283"/>
            <a:ext cx="723483" cy="36933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input</a:t>
            </a:r>
            <a:endParaRPr b="0" i="0" sz="1400" u="none" cap="none" strike="noStrike">
              <a:solidFill>
                <a:srgbClr val="000000"/>
              </a:solidFill>
              <a:latin typeface="Arial"/>
              <a:ea typeface="Arial"/>
              <a:cs typeface="Arial"/>
              <a:sym typeface="Arial"/>
            </a:endParaRPr>
          </a:p>
        </p:txBody>
      </p:sp>
      <p:sp>
        <p:nvSpPr>
          <p:cNvPr id="66" name="Google Shape;66;p4"/>
          <p:cNvSpPr txBox="1"/>
          <p:nvPr/>
        </p:nvSpPr>
        <p:spPr>
          <a:xfrm>
            <a:off x="8446477" y="5455506"/>
            <a:ext cx="8038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channel</a:t>
            </a:r>
            <a:endParaRPr b="0" i="0" sz="3200" u="none" cap="none" strike="noStrike">
              <a:solidFill>
                <a:schemeClr val="dk1"/>
              </a:solidFill>
              <a:latin typeface="Calibri"/>
              <a:ea typeface="Calibri"/>
              <a:cs typeface="Calibri"/>
              <a:sym typeface="Calibri"/>
            </a:endParaRPr>
          </a:p>
        </p:txBody>
      </p:sp>
      <p:sp>
        <p:nvSpPr>
          <p:cNvPr id="67" name="Google Shape;67;p4"/>
          <p:cNvSpPr txBox="1"/>
          <p:nvPr/>
        </p:nvSpPr>
        <p:spPr>
          <a:xfrm>
            <a:off x="8411308" y="6173415"/>
            <a:ext cx="874207" cy="369332"/>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p:txBody>
      </p:sp>
      <p:cxnSp>
        <p:nvCxnSpPr>
          <p:cNvPr id="68" name="Google Shape;68;p4"/>
          <p:cNvCxnSpPr>
            <a:endCxn id="66" idx="0"/>
          </p:cNvCxnSpPr>
          <p:nvPr/>
        </p:nvCxnSpPr>
        <p:spPr>
          <a:xfrm flipH="1">
            <a:off x="8848412" y="5194506"/>
            <a:ext cx="4200" cy="261000"/>
          </a:xfrm>
          <a:prstGeom prst="straightConnector1">
            <a:avLst/>
          </a:prstGeom>
          <a:noFill/>
          <a:ln cap="flat" cmpd="sng" w="9525">
            <a:solidFill>
              <a:schemeClr val="dk1"/>
            </a:solidFill>
            <a:prstDash val="solid"/>
            <a:miter lim="800000"/>
            <a:headEnd len="sm" w="sm" type="none"/>
            <a:tailEnd len="med" w="med" type="triangle"/>
          </a:ln>
        </p:spPr>
      </p:cxnSp>
      <p:cxnSp>
        <p:nvCxnSpPr>
          <p:cNvPr id="69" name="Google Shape;69;p4"/>
          <p:cNvCxnSpPr>
            <a:endCxn id="67" idx="0"/>
          </p:cNvCxnSpPr>
          <p:nvPr/>
        </p:nvCxnSpPr>
        <p:spPr>
          <a:xfrm>
            <a:off x="8848412" y="5862315"/>
            <a:ext cx="0" cy="311100"/>
          </a:xfrm>
          <a:prstGeom prst="straightConnector1">
            <a:avLst/>
          </a:prstGeom>
          <a:noFill/>
          <a:ln cap="flat" cmpd="sng" w="9525">
            <a:solidFill>
              <a:schemeClr val="dk1"/>
            </a:solidFill>
            <a:prstDash val="solid"/>
            <a:miter lim="800000"/>
            <a:headEnd len="sm" w="sm" type="none"/>
            <a:tailEnd len="med" w="med" type="triangle"/>
          </a:ln>
        </p:spPr>
      </p:cxnSp>
      <p:cxnSp>
        <p:nvCxnSpPr>
          <p:cNvPr id="70" name="Google Shape;70;p4"/>
          <p:cNvCxnSpPr>
            <a:stCxn id="62" idx="2"/>
            <a:endCxn id="63" idx="0"/>
          </p:cNvCxnSpPr>
          <p:nvPr/>
        </p:nvCxnSpPr>
        <p:spPr>
          <a:xfrm>
            <a:off x="10916699" y="5194615"/>
            <a:ext cx="0" cy="298500"/>
          </a:xfrm>
          <a:prstGeom prst="straightConnector1">
            <a:avLst/>
          </a:prstGeom>
          <a:noFill/>
          <a:ln cap="flat" cmpd="sng" w="9525">
            <a:solidFill>
              <a:schemeClr val="dk1"/>
            </a:solidFill>
            <a:prstDash val="solid"/>
            <a:miter lim="800000"/>
            <a:headEnd len="sm" w="sm" type="none"/>
            <a:tailEnd len="med" w="med" type="triangle"/>
          </a:ln>
        </p:spPr>
      </p:cxnSp>
      <p:cxnSp>
        <p:nvCxnSpPr>
          <p:cNvPr id="71" name="Google Shape;71;p4"/>
          <p:cNvCxnSpPr>
            <a:stCxn id="63" idx="2"/>
          </p:cNvCxnSpPr>
          <p:nvPr/>
        </p:nvCxnSpPr>
        <p:spPr>
          <a:xfrm>
            <a:off x="10916698" y="5862358"/>
            <a:ext cx="0" cy="311100"/>
          </a:xfrm>
          <a:prstGeom prst="straightConnector1">
            <a:avLst/>
          </a:prstGeom>
          <a:noFill/>
          <a:ln cap="flat" cmpd="sng" w="9525">
            <a:solidFill>
              <a:schemeClr val="dk1"/>
            </a:solidFill>
            <a:prstDash val="solid"/>
            <a:miter lim="800000"/>
            <a:headEnd len="sm" w="sm" type="none"/>
            <a:tailEnd len="med" w="med" type="triangle"/>
          </a:ln>
        </p:spPr>
      </p:cxnSp>
      <p:sp>
        <p:nvSpPr>
          <p:cNvPr id="72" name="Google Shape;72;p4"/>
          <p:cNvSpPr/>
          <p:nvPr/>
        </p:nvSpPr>
        <p:spPr>
          <a:xfrm>
            <a:off x="7727183" y="4572000"/>
            <a:ext cx="1657977" cy="2180492"/>
          </a:xfrm>
          <a:prstGeom prst="rect">
            <a:avLst/>
          </a:prstGeom>
          <a:noFill/>
          <a:ln cap="flat" cmpd="sng" w="3810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p4"/>
          <p:cNvSpPr txBox="1"/>
          <p:nvPr/>
        </p:nvSpPr>
        <p:spPr>
          <a:xfrm>
            <a:off x="7727605" y="4671395"/>
            <a:ext cx="64393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70C0"/>
                </a:solidFill>
                <a:latin typeface="Calibri"/>
                <a:ea typeface="Calibri"/>
                <a:cs typeface="Calibri"/>
                <a:sym typeface="Calibri"/>
              </a:rPr>
              <a:t>Real world</a:t>
            </a:r>
            <a:endParaRPr b="0" i="0" sz="1400" u="none" cap="none" strike="noStrike">
              <a:solidFill>
                <a:srgbClr val="000000"/>
              </a:solidFill>
              <a:latin typeface="Arial"/>
              <a:ea typeface="Arial"/>
              <a:cs typeface="Arial"/>
              <a:sym typeface="Arial"/>
            </a:endParaRPr>
          </a:p>
        </p:txBody>
      </p:sp>
      <p:sp>
        <p:nvSpPr>
          <p:cNvPr id="74" name="Google Shape;74;p4"/>
          <p:cNvSpPr/>
          <p:nvPr/>
        </p:nvSpPr>
        <p:spPr>
          <a:xfrm>
            <a:off x="9851154" y="4572000"/>
            <a:ext cx="1657977" cy="2180492"/>
          </a:xfrm>
          <a:prstGeom prst="rect">
            <a:avLst/>
          </a:prstGeom>
          <a:noFill/>
          <a:ln cap="flat" cmpd="sng" w="381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Calibri"/>
              <a:ea typeface="Calibri"/>
              <a:cs typeface="Calibri"/>
              <a:sym typeface="Calibri"/>
            </a:endParaRPr>
          </a:p>
        </p:txBody>
      </p:sp>
      <p:sp>
        <p:nvSpPr>
          <p:cNvPr id="75" name="Google Shape;75;p4"/>
          <p:cNvSpPr txBox="1"/>
          <p:nvPr/>
        </p:nvSpPr>
        <p:spPr>
          <a:xfrm>
            <a:off x="9882555" y="4671395"/>
            <a:ext cx="64393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accent6"/>
                </a:solidFill>
                <a:latin typeface="Calibri"/>
                <a:ea typeface="Calibri"/>
                <a:cs typeface="Calibri"/>
                <a:sym typeface="Calibri"/>
              </a:rPr>
              <a:t>In silico</a:t>
            </a:r>
            <a:endParaRPr b="0" i="0" sz="1400" u="none" cap="none" strike="noStrike">
              <a:solidFill>
                <a:srgbClr val="000000"/>
              </a:solidFill>
              <a:latin typeface="Arial"/>
              <a:ea typeface="Arial"/>
              <a:cs typeface="Arial"/>
              <a:sym typeface="Arial"/>
            </a:endParaRPr>
          </a:p>
        </p:txBody>
      </p:sp>
      <p:sp>
        <p:nvSpPr>
          <p:cNvPr id="76" name="Google Shape;76;p4"/>
          <p:cNvSpPr/>
          <p:nvPr/>
        </p:nvSpPr>
        <p:spPr>
          <a:xfrm>
            <a:off x="8379071" y="5416082"/>
            <a:ext cx="938680" cy="523220"/>
          </a:xfrm>
          <a:prstGeom prst="cloud">
            <a:avLst/>
          </a:prstGeom>
          <a:no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Algorithms: Supervised vs Unsupervised</a:t>
            </a:r>
            <a:endParaRPr/>
          </a:p>
        </p:txBody>
      </p:sp>
      <p:sp>
        <p:nvSpPr>
          <p:cNvPr id="83" name="Google Shape;83;p5"/>
          <p:cNvSpPr txBox="1"/>
          <p:nvPr>
            <p:ph idx="1" type="body"/>
          </p:nvPr>
        </p:nvSpPr>
        <p:spPr>
          <a:xfrm>
            <a:off x="838200" y="1364974"/>
            <a:ext cx="10515600" cy="481198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404040"/>
              </a:buClr>
              <a:buSzPts val="2800"/>
              <a:buChar char="•"/>
            </a:pPr>
            <a:r>
              <a:rPr lang="en-US"/>
              <a:t>Supervised: Input-output pairs exist</a:t>
            </a:r>
            <a:endParaRPr/>
          </a:p>
          <a:p>
            <a:pPr indent="-228600" lvl="1" marL="685800" rtl="0" algn="l">
              <a:lnSpc>
                <a:spcPct val="90000"/>
              </a:lnSpc>
              <a:spcBef>
                <a:spcPts val="500"/>
              </a:spcBef>
              <a:spcAft>
                <a:spcPts val="0"/>
              </a:spcAft>
              <a:buClr>
                <a:srgbClr val="404040"/>
              </a:buClr>
              <a:buSzPts val="2400"/>
              <a:buChar char="•"/>
            </a:pPr>
            <a:r>
              <a:rPr lang="en-US"/>
              <a:t>There’s a right answer (“label”) and we want our model to predict as close to the right answer as possible. </a:t>
            </a:r>
            <a:endParaRPr/>
          </a:p>
          <a:p>
            <a:pPr indent="-228600" lvl="1" marL="685800" rtl="0" algn="l">
              <a:lnSpc>
                <a:spcPct val="90000"/>
              </a:lnSpc>
              <a:spcBef>
                <a:spcPts val="500"/>
              </a:spcBef>
              <a:spcAft>
                <a:spcPts val="0"/>
              </a:spcAft>
              <a:buClr>
                <a:srgbClr val="404040"/>
              </a:buClr>
              <a:buSzPts val="2400"/>
              <a:buChar char="•"/>
            </a:pPr>
            <a:r>
              <a:rPr lang="en-US"/>
              <a:t>E.g. classification, regression, etc.</a:t>
            </a:r>
            <a:endParaRPr/>
          </a:p>
          <a:p>
            <a:pPr indent="-228600" lvl="0" marL="228600" rtl="0" algn="l">
              <a:lnSpc>
                <a:spcPct val="90000"/>
              </a:lnSpc>
              <a:spcBef>
                <a:spcPts val="1000"/>
              </a:spcBef>
              <a:spcAft>
                <a:spcPts val="0"/>
              </a:spcAft>
              <a:buClr>
                <a:srgbClr val="404040"/>
              </a:buClr>
              <a:buSzPts val="2800"/>
              <a:buChar char="•"/>
            </a:pPr>
            <a:r>
              <a:rPr lang="en-US"/>
              <a:t>Unsupervised: Only data exists</a:t>
            </a:r>
            <a:endParaRPr/>
          </a:p>
          <a:p>
            <a:pPr indent="-228600" lvl="1" marL="685800" rtl="0" algn="l">
              <a:lnSpc>
                <a:spcPct val="90000"/>
              </a:lnSpc>
              <a:spcBef>
                <a:spcPts val="500"/>
              </a:spcBef>
              <a:spcAft>
                <a:spcPts val="0"/>
              </a:spcAft>
              <a:buClr>
                <a:srgbClr val="404040"/>
              </a:buClr>
              <a:buSzPts val="2400"/>
              <a:buChar char="•"/>
            </a:pPr>
            <a:r>
              <a:rPr lang="en-US"/>
              <a:t>Operate on the data without there being a right answer to compare to. </a:t>
            </a:r>
            <a:endParaRPr/>
          </a:p>
          <a:p>
            <a:pPr indent="-228600" lvl="1" marL="685800" rtl="0" algn="l">
              <a:lnSpc>
                <a:spcPct val="90000"/>
              </a:lnSpc>
              <a:spcBef>
                <a:spcPts val="500"/>
              </a:spcBef>
              <a:spcAft>
                <a:spcPts val="0"/>
              </a:spcAft>
              <a:buClr>
                <a:srgbClr val="404040"/>
              </a:buClr>
              <a:buSzPts val="2400"/>
              <a:buChar char="•"/>
            </a:pPr>
            <a:r>
              <a:rPr lang="en-US"/>
              <a:t>E.g. PCA, ICA, clustering, etc.  </a:t>
            </a:r>
            <a:endParaRPr/>
          </a:p>
          <a:p>
            <a:pPr indent="-228600" lvl="0" marL="228600" rtl="0" algn="l">
              <a:lnSpc>
                <a:spcPct val="90000"/>
              </a:lnSpc>
              <a:spcBef>
                <a:spcPts val="1000"/>
              </a:spcBef>
              <a:spcAft>
                <a:spcPts val="0"/>
              </a:spcAft>
              <a:buClr>
                <a:srgbClr val="404040"/>
              </a:buClr>
              <a:buSzPts val="2800"/>
              <a:buChar char="•"/>
            </a:pPr>
            <a:r>
              <a:rPr lang="en-US"/>
              <a:t>Self-Supervised: Data exists, input-output pairs can be created automatically</a:t>
            </a:r>
            <a:endParaRPr/>
          </a:p>
          <a:p>
            <a:pPr indent="-228600" lvl="1" marL="685800" rtl="0" algn="l">
              <a:lnSpc>
                <a:spcPct val="90000"/>
              </a:lnSpc>
              <a:spcBef>
                <a:spcPts val="500"/>
              </a:spcBef>
              <a:spcAft>
                <a:spcPts val="0"/>
              </a:spcAft>
              <a:buClr>
                <a:srgbClr val="404040"/>
              </a:buClr>
              <a:buSzPts val="2400"/>
              <a:buChar char="•"/>
            </a:pPr>
            <a:r>
              <a:rPr lang="en-US"/>
              <a:t>E.g. taking clean audio and adding noise to it, so that the clean audio is the output and the noisy audio is the input</a:t>
            </a:r>
            <a:endParaRPr/>
          </a:p>
          <a:p>
            <a:pPr indent="-228600" lvl="0" marL="228600" rtl="0" algn="l">
              <a:lnSpc>
                <a:spcPct val="90000"/>
              </a:lnSpc>
              <a:spcBef>
                <a:spcPts val="1000"/>
              </a:spcBef>
              <a:spcAft>
                <a:spcPts val="0"/>
              </a:spcAft>
              <a:buClr>
                <a:srgbClr val="404040"/>
              </a:buClr>
              <a:buSzPts val="2800"/>
              <a:buChar char="•"/>
            </a:pPr>
            <a:r>
              <a:rPr b="1" lang="en-US"/>
              <a:t>The vast majority of all real world data is unlabeled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Task: What we want the model to </a:t>
            </a:r>
            <a:r>
              <a:rPr b="1" lang="en-US"/>
              <a:t>do</a:t>
            </a:r>
            <a:endParaRPr/>
          </a:p>
        </p:txBody>
      </p:sp>
      <p:sp>
        <p:nvSpPr>
          <p:cNvPr id="90" name="Google Shape;90;p6"/>
          <p:cNvSpPr txBox="1"/>
          <p:nvPr>
            <p:ph idx="1" type="body"/>
          </p:nvPr>
        </p:nvSpPr>
        <p:spPr>
          <a:xfrm>
            <a:off x="838200" y="156817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040"/>
              </a:buClr>
              <a:buSzPts val="2800"/>
              <a:buChar char="•"/>
            </a:pPr>
            <a:r>
              <a:rPr lang="en-US"/>
              <a:t>Examples:</a:t>
            </a:r>
            <a:endParaRPr/>
          </a:p>
          <a:p>
            <a:pPr indent="-228600" lvl="1" marL="685800" rtl="0" algn="l">
              <a:lnSpc>
                <a:spcPct val="90000"/>
              </a:lnSpc>
              <a:spcBef>
                <a:spcPts val="500"/>
              </a:spcBef>
              <a:spcAft>
                <a:spcPts val="0"/>
              </a:spcAft>
              <a:buClr>
                <a:srgbClr val="404040"/>
              </a:buClr>
              <a:buSzPts val="2400"/>
              <a:buChar char="•"/>
            </a:pPr>
            <a:r>
              <a:rPr lang="en-US"/>
              <a:t>We want the model to </a:t>
            </a:r>
            <a:r>
              <a:rPr b="1" lang="en-US"/>
              <a:t>classify</a:t>
            </a:r>
            <a:r>
              <a:rPr lang="en-US"/>
              <a:t> this contact as </a:t>
            </a:r>
            <a:r>
              <a:rPr b="1" lang="en-US"/>
              <a:t>target or non-target</a:t>
            </a:r>
            <a:endParaRPr/>
          </a:p>
          <a:p>
            <a:pPr indent="-228600" lvl="1" marL="685800" rtl="0" algn="l">
              <a:lnSpc>
                <a:spcPct val="90000"/>
              </a:lnSpc>
              <a:spcBef>
                <a:spcPts val="500"/>
              </a:spcBef>
              <a:spcAft>
                <a:spcPts val="0"/>
              </a:spcAft>
              <a:buClr>
                <a:srgbClr val="404040"/>
              </a:buClr>
              <a:buSzPts val="2400"/>
              <a:buChar char="•"/>
            </a:pPr>
            <a:r>
              <a:rPr lang="en-US"/>
              <a:t>We want the model to </a:t>
            </a:r>
            <a:r>
              <a:rPr b="1" lang="en-US"/>
              <a:t>predict </a:t>
            </a:r>
            <a:r>
              <a:rPr lang="en-US"/>
              <a:t>the contact’s </a:t>
            </a:r>
            <a:r>
              <a:rPr b="1" lang="en-US"/>
              <a:t>location</a:t>
            </a:r>
            <a:endParaRPr/>
          </a:p>
          <a:p>
            <a:pPr indent="-228600" lvl="1" marL="685800" rtl="0" algn="l">
              <a:lnSpc>
                <a:spcPct val="90000"/>
              </a:lnSpc>
              <a:spcBef>
                <a:spcPts val="500"/>
              </a:spcBef>
              <a:spcAft>
                <a:spcPts val="0"/>
              </a:spcAft>
              <a:buClr>
                <a:srgbClr val="404040"/>
              </a:buClr>
              <a:buSzPts val="2400"/>
              <a:buChar char="•"/>
            </a:pPr>
            <a:r>
              <a:rPr lang="en-US"/>
              <a:t>We want the model to </a:t>
            </a:r>
            <a:r>
              <a:rPr b="1" lang="en-US"/>
              <a:t>group</a:t>
            </a:r>
            <a:r>
              <a:rPr lang="en-US"/>
              <a:t> similar contacts together </a:t>
            </a:r>
            <a:endParaRPr/>
          </a:p>
          <a:p>
            <a:pPr indent="-228600" lvl="1" marL="685800" rtl="0" algn="l">
              <a:lnSpc>
                <a:spcPct val="90000"/>
              </a:lnSpc>
              <a:spcBef>
                <a:spcPts val="500"/>
              </a:spcBef>
              <a:spcAft>
                <a:spcPts val="0"/>
              </a:spcAft>
              <a:buClr>
                <a:srgbClr val="404040"/>
              </a:buClr>
              <a:buSzPts val="2400"/>
              <a:buChar char="•"/>
            </a:pPr>
            <a:r>
              <a:rPr lang="en-US"/>
              <a:t>We want the model to </a:t>
            </a:r>
            <a:r>
              <a:rPr b="1" lang="en-US"/>
              <a:t>love </a:t>
            </a:r>
            <a:r>
              <a:rPr lang="en-US"/>
              <a:t>us unconditionally </a:t>
            </a:r>
            <a:endParaRPr/>
          </a:p>
          <a:p>
            <a:pPr indent="-50800" lvl="0" marL="228600" rtl="0" algn="l">
              <a:lnSpc>
                <a:spcPct val="90000"/>
              </a:lnSpc>
              <a:spcBef>
                <a:spcPts val="1000"/>
              </a:spcBef>
              <a:spcAft>
                <a:spcPts val="0"/>
              </a:spcAft>
              <a:buClr>
                <a:srgbClr val="404040"/>
              </a:buClr>
              <a:buSzPts val="2800"/>
              <a:buNone/>
            </a:pPr>
            <a:r>
              <a:t/>
            </a:r>
            <a:endParaRPr/>
          </a:p>
        </p:txBody>
      </p:sp>
      <p:pic>
        <p:nvPicPr>
          <p:cNvPr id="91" name="Google Shape;91;p6"/>
          <p:cNvPicPr preferRelativeResize="0"/>
          <p:nvPr/>
        </p:nvPicPr>
        <p:blipFill rotWithShape="1">
          <a:blip r:embed="rId3">
            <a:alphaModFix/>
          </a:blip>
          <a:srcRect b="7134" l="64419" r="975" t="0"/>
          <a:stretch/>
        </p:blipFill>
        <p:spPr>
          <a:xfrm>
            <a:off x="499102" y="3662113"/>
            <a:ext cx="3586578" cy="2830761"/>
          </a:xfrm>
          <a:prstGeom prst="rect">
            <a:avLst/>
          </a:prstGeom>
          <a:noFill/>
          <a:ln>
            <a:noFill/>
          </a:ln>
        </p:spPr>
      </p:pic>
      <p:pic>
        <p:nvPicPr>
          <p:cNvPr id="92" name="Google Shape;92;p6"/>
          <p:cNvPicPr preferRelativeResize="0"/>
          <p:nvPr/>
        </p:nvPicPr>
        <p:blipFill rotWithShape="1">
          <a:blip r:embed="rId4">
            <a:alphaModFix/>
          </a:blip>
          <a:srcRect b="0" l="11725" r="86" t="4983"/>
          <a:stretch/>
        </p:blipFill>
        <p:spPr>
          <a:xfrm>
            <a:off x="8422182" y="3470107"/>
            <a:ext cx="2931618" cy="3022767"/>
          </a:xfrm>
          <a:prstGeom prst="rect">
            <a:avLst/>
          </a:prstGeom>
          <a:noFill/>
          <a:ln>
            <a:noFill/>
          </a:ln>
        </p:spPr>
      </p:pic>
      <p:pic>
        <p:nvPicPr>
          <p:cNvPr id="93" name="Google Shape;93;p6"/>
          <p:cNvPicPr preferRelativeResize="0"/>
          <p:nvPr/>
        </p:nvPicPr>
        <p:blipFill rotWithShape="1">
          <a:blip r:embed="rId5">
            <a:alphaModFix/>
          </a:blip>
          <a:srcRect b="0" l="0" r="0" t="0"/>
          <a:stretch/>
        </p:blipFill>
        <p:spPr>
          <a:xfrm>
            <a:off x="4291222" y="3616265"/>
            <a:ext cx="3156324" cy="3156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Tasks, cont’d</a:t>
            </a:r>
            <a:endParaRPr/>
          </a:p>
        </p:txBody>
      </p:sp>
      <p:sp>
        <p:nvSpPr>
          <p:cNvPr id="100" name="Google Shape;100;p7"/>
          <p:cNvSpPr txBox="1"/>
          <p:nvPr>
            <p:ph idx="1" type="body"/>
          </p:nvPr>
        </p:nvSpPr>
        <p:spPr>
          <a:xfrm>
            <a:off x="838200" y="1364974"/>
            <a:ext cx="10515600" cy="48119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040"/>
              </a:buClr>
              <a:buSzPts val="2800"/>
              <a:buChar char="•"/>
            </a:pPr>
            <a:r>
              <a:rPr lang="en-US"/>
              <a:t>The type of task determines what kind of model output you want</a:t>
            </a:r>
            <a:endParaRPr/>
          </a:p>
          <a:p>
            <a:pPr indent="-228600" lvl="1" marL="685800" rtl="0" algn="l">
              <a:lnSpc>
                <a:spcPct val="90000"/>
              </a:lnSpc>
              <a:spcBef>
                <a:spcPts val="500"/>
              </a:spcBef>
              <a:spcAft>
                <a:spcPts val="0"/>
              </a:spcAft>
              <a:buClr>
                <a:srgbClr val="404040"/>
              </a:buClr>
              <a:buSzPts val="2400"/>
              <a:buChar char="•"/>
            </a:pPr>
            <a:r>
              <a:rPr lang="en-US"/>
              <a:t>Classification -&gt; single discrete value (label), or probability distribution over labels</a:t>
            </a:r>
            <a:endParaRPr/>
          </a:p>
          <a:p>
            <a:pPr indent="-228600" lvl="1" marL="685800" rtl="0" algn="l">
              <a:lnSpc>
                <a:spcPct val="90000"/>
              </a:lnSpc>
              <a:spcBef>
                <a:spcPts val="500"/>
              </a:spcBef>
              <a:spcAft>
                <a:spcPts val="0"/>
              </a:spcAft>
              <a:buClr>
                <a:srgbClr val="404040"/>
              </a:buClr>
              <a:buSzPts val="2400"/>
              <a:buChar char="•"/>
            </a:pPr>
            <a:r>
              <a:rPr lang="en-US"/>
              <a:t>Regression -&gt; single real value (or tensor), or probability distribution over real values (or tensors)</a:t>
            </a:r>
            <a:endParaRPr/>
          </a:p>
          <a:p>
            <a:pPr indent="-228600" lvl="1" marL="685800" rtl="0" algn="l">
              <a:lnSpc>
                <a:spcPct val="90000"/>
              </a:lnSpc>
              <a:spcBef>
                <a:spcPts val="500"/>
              </a:spcBef>
              <a:spcAft>
                <a:spcPts val="0"/>
              </a:spcAft>
              <a:buClr>
                <a:srgbClr val="404040"/>
              </a:buClr>
              <a:buSzPts val="2400"/>
              <a:buChar char="•"/>
            </a:pPr>
            <a:r>
              <a:rPr lang="en-US"/>
              <a:t>Transcription / translation -&gt; text, or symbols, or language tokens</a:t>
            </a:r>
            <a:endParaRPr/>
          </a:p>
          <a:p>
            <a:pPr indent="-228600" lvl="1" marL="685800" rtl="0" algn="l">
              <a:lnSpc>
                <a:spcPct val="90000"/>
              </a:lnSpc>
              <a:spcBef>
                <a:spcPts val="500"/>
              </a:spcBef>
              <a:spcAft>
                <a:spcPts val="0"/>
              </a:spcAft>
              <a:buClr>
                <a:srgbClr val="404040"/>
              </a:buClr>
              <a:buSzPts val="2400"/>
              <a:buChar char="•"/>
            </a:pPr>
            <a:r>
              <a:rPr lang="en-US"/>
              <a:t>Anomaly detection (special case of classification) -&gt; Binary (yes/no)</a:t>
            </a:r>
            <a:endParaRPr/>
          </a:p>
          <a:p>
            <a:pPr indent="-228600" lvl="1" marL="685800" rtl="0" algn="l">
              <a:lnSpc>
                <a:spcPct val="90000"/>
              </a:lnSpc>
              <a:spcBef>
                <a:spcPts val="500"/>
              </a:spcBef>
              <a:spcAft>
                <a:spcPts val="0"/>
              </a:spcAft>
              <a:buClr>
                <a:srgbClr val="404040"/>
              </a:buClr>
              <a:buSzPts val="2400"/>
              <a:buChar char="•"/>
            </a:pPr>
            <a:r>
              <a:rPr lang="en-US"/>
              <a:t>Synthesis / sampling / denoising -&gt; output same data type as input</a:t>
            </a:r>
            <a:endParaRPr/>
          </a:p>
          <a:p>
            <a:pPr indent="-228600" lvl="0" marL="228600" rtl="0" algn="l">
              <a:lnSpc>
                <a:spcPct val="90000"/>
              </a:lnSpc>
              <a:spcBef>
                <a:spcPts val="1000"/>
              </a:spcBef>
              <a:spcAft>
                <a:spcPts val="0"/>
              </a:spcAft>
              <a:buClr>
                <a:srgbClr val="404040"/>
              </a:buClr>
              <a:buSzPts val="2800"/>
              <a:buChar char="•"/>
            </a:pPr>
            <a:r>
              <a:rPr b="1" lang="en-US"/>
              <a:t>The structure of the task (in part) determines the structure of the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Performance Measure: How to </a:t>
            </a:r>
            <a:r>
              <a:rPr b="1" lang="en-US" sz="4000"/>
              <a:t>judge</a:t>
            </a:r>
            <a:r>
              <a:rPr lang="en-US" sz="4000"/>
              <a:t> the model</a:t>
            </a:r>
            <a:endParaRPr/>
          </a:p>
        </p:txBody>
      </p:sp>
      <p:sp>
        <p:nvSpPr>
          <p:cNvPr id="107" name="Google Shape;107;p8"/>
          <p:cNvSpPr txBox="1"/>
          <p:nvPr>
            <p:ph idx="1" type="body"/>
          </p:nvPr>
        </p:nvSpPr>
        <p:spPr>
          <a:xfrm>
            <a:off x="838200" y="1373449"/>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040"/>
              </a:buClr>
              <a:buSzPts val="2800"/>
              <a:buChar char="•"/>
            </a:pPr>
            <a:r>
              <a:rPr lang="en-US"/>
              <a:t>Quantitative measure of model performance</a:t>
            </a:r>
            <a:endParaRPr/>
          </a:p>
          <a:p>
            <a:pPr indent="-228600" lvl="0" marL="228600" rtl="0" algn="l">
              <a:lnSpc>
                <a:spcPct val="90000"/>
              </a:lnSpc>
              <a:spcBef>
                <a:spcPts val="1000"/>
              </a:spcBef>
              <a:spcAft>
                <a:spcPts val="0"/>
              </a:spcAft>
              <a:buClr>
                <a:srgbClr val="404040"/>
              </a:buClr>
              <a:buSzPts val="2800"/>
              <a:buChar char="•"/>
            </a:pPr>
            <a:r>
              <a:rPr lang="en-US"/>
              <a:t>A.k.a. Objective function, loss function</a:t>
            </a:r>
            <a:endParaRPr/>
          </a:p>
          <a:p>
            <a:pPr indent="-228600" lvl="0" marL="228600" rtl="0" algn="l">
              <a:lnSpc>
                <a:spcPct val="90000"/>
              </a:lnSpc>
              <a:spcBef>
                <a:spcPts val="1000"/>
              </a:spcBef>
              <a:spcAft>
                <a:spcPts val="0"/>
              </a:spcAft>
              <a:buClr>
                <a:srgbClr val="404040"/>
              </a:buClr>
              <a:buSzPts val="2800"/>
              <a:buChar char="•"/>
            </a:pPr>
            <a:r>
              <a:rPr lang="en-US"/>
              <a:t>Different performance measures for different tasks</a:t>
            </a:r>
            <a:endParaRPr/>
          </a:p>
          <a:p>
            <a:pPr indent="-228600" lvl="1" marL="685800" rtl="0" algn="l">
              <a:lnSpc>
                <a:spcPct val="90000"/>
              </a:lnSpc>
              <a:spcBef>
                <a:spcPts val="500"/>
              </a:spcBef>
              <a:spcAft>
                <a:spcPts val="0"/>
              </a:spcAft>
              <a:buClr>
                <a:srgbClr val="404040"/>
              </a:buClr>
              <a:buSzPts val="2400"/>
              <a:buChar char="•"/>
            </a:pPr>
            <a:r>
              <a:rPr lang="en-US"/>
              <a:t>Cross-entropy (a.k.a. log-loss) for classification</a:t>
            </a:r>
            <a:endParaRPr/>
          </a:p>
          <a:p>
            <a:pPr indent="-228600" lvl="1" marL="685800" rtl="0" algn="l">
              <a:lnSpc>
                <a:spcPct val="90000"/>
              </a:lnSpc>
              <a:spcBef>
                <a:spcPts val="500"/>
              </a:spcBef>
              <a:spcAft>
                <a:spcPts val="0"/>
              </a:spcAft>
              <a:buClr>
                <a:srgbClr val="404040"/>
              </a:buClr>
              <a:buSzPts val="2400"/>
              <a:buChar char="•"/>
            </a:pPr>
            <a:r>
              <a:rPr lang="en-US"/>
              <a:t>Mean squared error (MSE) for regression</a:t>
            </a:r>
            <a:endParaRPr/>
          </a:p>
          <a:p>
            <a:pPr indent="-228600" lvl="1" marL="685800" rtl="0" algn="l">
              <a:lnSpc>
                <a:spcPct val="90000"/>
              </a:lnSpc>
              <a:spcBef>
                <a:spcPts val="500"/>
              </a:spcBef>
              <a:spcAft>
                <a:spcPts val="0"/>
              </a:spcAft>
              <a:buClr>
                <a:srgbClr val="404040"/>
              </a:buClr>
              <a:buSzPts val="2400"/>
              <a:buChar char="•"/>
            </a:pPr>
            <a:r>
              <a:rPr lang="en-US"/>
              <a:t>Many more: Accuracy, precision, recall, specificity, F1, AUC, logMSE, etc…</a:t>
            </a:r>
            <a:endParaRPr/>
          </a:p>
        </p:txBody>
      </p:sp>
      <p:pic>
        <p:nvPicPr>
          <p:cNvPr id="108" name="Google Shape;108;p8"/>
          <p:cNvPicPr preferRelativeResize="0"/>
          <p:nvPr/>
        </p:nvPicPr>
        <p:blipFill rotWithShape="1">
          <a:blip r:embed="rId3">
            <a:alphaModFix/>
          </a:blip>
          <a:srcRect b="0" l="0" r="0" t="10631"/>
          <a:stretch/>
        </p:blipFill>
        <p:spPr>
          <a:xfrm>
            <a:off x="7412853" y="4216893"/>
            <a:ext cx="4300656" cy="2503502"/>
          </a:xfrm>
          <a:prstGeom prst="rect">
            <a:avLst/>
          </a:prstGeom>
          <a:noFill/>
          <a:ln>
            <a:noFill/>
          </a:ln>
        </p:spPr>
      </p:pic>
      <p:pic>
        <p:nvPicPr>
          <p:cNvPr id="109" name="Google Shape;109;p8"/>
          <p:cNvPicPr preferRelativeResize="0"/>
          <p:nvPr/>
        </p:nvPicPr>
        <p:blipFill rotWithShape="1">
          <a:blip r:embed="rId4">
            <a:alphaModFix/>
          </a:blip>
          <a:srcRect b="0" l="0" r="0" t="4198"/>
          <a:stretch/>
        </p:blipFill>
        <p:spPr>
          <a:xfrm>
            <a:off x="1667890" y="3992104"/>
            <a:ext cx="3797135" cy="2728291"/>
          </a:xfrm>
          <a:prstGeom prst="rect">
            <a:avLst/>
          </a:prstGeom>
          <a:noFill/>
          <a:ln>
            <a:noFill/>
          </a:ln>
        </p:spPr>
      </p:pic>
      <p:sp>
        <p:nvSpPr>
          <p:cNvPr id="110" name="Google Shape;110;p8"/>
          <p:cNvSpPr txBox="1"/>
          <p:nvPr/>
        </p:nvSpPr>
        <p:spPr>
          <a:xfrm>
            <a:off x="310718" y="4660776"/>
            <a:ext cx="15269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Cross-entropy</a:t>
            </a:r>
            <a:endParaRPr b="0" i="0" sz="1400" u="none" cap="none" strike="noStrike">
              <a:solidFill>
                <a:srgbClr val="000000"/>
              </a:solidFill>
              <a:latin typeface="Arial"/>
              <a:ea typeface="Arial"/>
              <a:cs typeface="Arial"/>
              <a:sym typeface="Arial"/>
            </a:endParaRPr>
          </a:p>
        </p:txBody>
      </p:sp>
      <p:sp>
        <p:nvSpPr>
          <p:cNvPr id="111" name="Google Shape;111;p8"/>
          <p:cNvSpPr txBox="1"/>
          <p:nvPr/>
        </p:nvSpPr>
        <p:spPr>
          <a:xfrm>
            <a:off x="5974672" y="4660776"/>
            <a:ext cx="158022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Mean Squared Error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9"/>
          <p:cNvSpPr txBox="1"/>
          <p:nvPr>
            <p:ph type="title"/>
          </p:nvPr>
        </p:nvSpPr>
        <p:spPr>
          <a:xfrm>
            <a:off x="838200" y="365126"/>
            <a:ext cx="10515600" cy="83305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Experience: How you </a:t>
            </a:r>
            <a:r>
              <a:rPr b="1" lang="en-US"/>
              <a:t>train</a:t>
            </a:r>
            <a:r>
              <a:rPr lang="en-US"/>
              <a:t> the model</a:t>
            </a:r>
            <a:endParaRPr/>
          </a:p>
        </p:txBody>
      </p:sp>
      <p:sp>
        <p:nvSpPr>
          <p:cNvPr id="118" name="Google Shape;118;p9"/>
          <p:cNvSpPr txBox="1"/>
          <p:nvPr>
            <p:ph idx="1" type="body"/>
          </p:nvPr>
        </p:nvSpPr>
        <p:spPr>
          <a:xfrm>
            <a:off x="838200" y="1364974"/>
            <a:ext cx="10515600" cy="481198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040"/>
              </a:buClr>
              <a:buSzPts val="2800"/>
              <a:buChar char="•"/>
            </a:pPr>
            <a:r>
              <a:rPr lang="en-US"/>
              <a:t>The experience requires a model and data (and a performance measure P)</a:t>
            </a:r>
            <a:endParaRPr/>
          </a:p>
          <a:p>
            <a:pPr indent="-228600" lvl="0" marL="228600" rtl="0" algn="l">
              <a:lnSpc>
                <a:spcPct val="90000"/>
              </a:lnSpc>
              <a:spcBef>
                <a:spcPts val="1000"/>
              </a:spcBef>
              <a:spcAft>
                <a:spcPts val="0"/>
              </a:spcAft>
              <a:buClr>
                <a:srgbClr val="404040"/>
              </a:buClr>
              <a:buSzPts val="2800"/>
              <a:buChar char="•"/>
            </a:pPr>
            <a:r>
              <a:rPr lang="en-US"/>
              <a:t>The data can be the entire dataset or any subset of it</a:t>
            </a:r>
            <a:endParaRPr/>
          </a:p>
          <a:p>
            <a:pPr indent="-228600" lvl="0" marL="228600" rtl="0" algn="l">
              <a:lnSpc>
                <a:spcPct val="90000"/>
              </a:lnSpc>
              <a:spcBef>
                <a:spcPts val="1000"/>
              </a:spcBef>
              <a:spcAft>
                <a:spcPts val="0"/>
              </a:spcAft>
              <a:buClr>
                <a:srgbClr val="404040"/>
              </a:buClr>
              <a:buSzPts val="2800"/>
              <a:buChar char="•"/>
            </a:pPr>
            <a:r>
              <a:rPr lang="en-US"/>
              <a:t>The model parameters are adjusted to (better) fit the data of this experience (i.e. to perform better with respect to P)</a:t>
            </a:r>
            <a:endParaRPr/>
          </a:p>
          <a:p>
            <a:pPr indent="-228600" lvl="0" marL="228600" rtl="0" algn="l">
              <a:lnSpc>
                <a:spcPct val="90000"/>
              </a:lnSpc>
              <a:spcBef>
                <a:spcPts val="1000"/>
              </a:spcBef>
              <a:spcAft>
                <a:spcPts val="0"/>
              </a:spcAft>
              <a:buClr>
                <a:srgbClr val="404040"/>
              </a:buClr>
              <a:buSzPts val="2800"/>
              <a:buChar char="•"/>
            </a:pPr>
            <a:r>
              <a:rPr lang="en-US"/>
              <a:t>Examples (where P is MSE):</a:t>
            </a:r>
            <a:endParaRPr/>
          </a:p>
          <a:p>
            <a:pPr indent="-228600" lvl="1" marL="685800" rtl="0" algn="l">
              <a:lnSpc>
                <a:spcPct val="90000"/>
              </a:lnSpc>
              <a:spcBef>
                <a:spcPts val="500"/>
              </a:spcBef>
              <a:spcAft>
                <a:spcPts val="0"/>
              </a:spcAft>
              <a:buClr>
                <a:srgbClr val="404040"/>
              </a:buClr>
              <a:buSzPts val="2400"/>
              <a:buChar char="•"/>
            </a:pPr>
            <a:r>
              <a:rPr lang="en-US"/>
              <a:t>Fitting a gaussian distribution to a dataset’s mean and variance</a:t>
            </a:r>
            <a:endParaRPr/>
          </a:p>
          <a:p>
            <a:pPr indent="-228600" lvl="1" marL="685800" rtl="0" algn="l">
              <a:lnSpc>
                <a:spcPct val="90000"/>
              </a:lnSpc>
              <a:spcBef>
                <a:spcPts val="500"/>
              </a:spcBef>
              <a:spcAft>
                <a:spcPts val="0"/>
              </a:spcAft>
              <a:buClr>
                <a:srgbClr val="404040"/>
              </a:buClr>
              <a:buSzPts val="2400"/>
              <a:buChar char="•"/>
            </a:pPr>
            <a:r>
              <a:rPr lang="en-US"/>
              <a:t>Fitting a line to points in the Cartesian plane</a:t>
            </a:r>
            <a:endParaRPr/>
          </a:p>
          <a:p>
            <a:pPr indent="-228600" lvl="1" marL="685800" rtl="0" algn="l">
              <a:lnSpc>
                <a:spcPct val="90000"/>
              </a:lnSpc>
              <a:spcBef>
                <a:spcPts val="500"/>
              </a:spcBef>
              <a:spcAft>
                <a:spcPts val="0"/>
              </a:spcAft>
              <a:buClr>
                <a:srgbClr val="404040"/>
              </a:buClr>
              <a:buSzPts val="2400"/>
              <a:buChar char="•"/>
            </a:pPr>
            <a:r>
              <a:rPr lang="en-US"/>
              <a:t>Adjusting the coefficients of an FIR adaptive filter after receiving another audio sample</a:t>
            </a:r>
            <a:endParaRPr/>
          </a:p>
          <a:p>
            <a:pPr indent="-76200" lvl="1" marL="685800" rtl="0" algn="l">
              <a:lnSpc>
                <a:spcPct val="90000"/>
              </a:lnSpc>
              <a:spcBef>
                <a:spcPts val="500"/>
              </a:spcBef>
              <a:spcAft>
                <a:spcPts val="0"/>
              </a:spcAft>
              <a:buClr>
                <a:srgbClr val="404040"/>
              </a:buClr>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2021-01-21T22:02:12Z</dcterms:created>
  <dc:creator>Reid Wyde</dc:creator>
</cp:coreProperties>
</file>