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315" r:id="rId4"/>
    <p:sldId id="257" r:id="rId5"/>
    <p:sldId id="316" r:id="rId6"/>
    <p:sldId id="260" r:id="rId7"/>
    <p:sldId id="259" r:id="rId8"/>
    <p:sldId id="317" r:id="rId9"/>
    <p:sldId id="264" r:id="rId10"/>
    <p:sldId id="263" r:id="rId11"/>
    <p:sldId id="262" r:id="rId12"/>
  </p:sldIdLst>
  <p:sldSz cx="12192000" cy="6858000"/>
  <p:notesSz cx="6858000" cy="9144000"/>
  <p:defaultTextStyle>
    <a:defPPr>
      <a:defRPr lang="en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1"/>
    <p:restoredTop sz="94712"/>
  </p:normalViewPr>
  <p:slideViewPr>
    <p:cSldViewPr snapToGrid="0">
      <p:cViewPr varScale="1">
        <p:scale>
          <a:sx n="160" d="100"/>
          <a:sy n="160" d="100"/>
        </p:scale>
        <p:origin x="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D68E8-FACA-0647-9102-A31B1AADB9F4}" type="datetimeFigureOut">
              <a:rPr lang="en-LV" smtClean="0"/>
              <a:t>31/01/2023</a:t>
            </a:fld>
            <a:endParaRPr lang="en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5D9C7-555A-EB45-9D5F-6CB5E30AD17B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6595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5D9C7-555A-EB45-9D5F-6CB5E30AD17B}" type="slidenum">
              <a:rPr lang="en-LV" smtClean="0"/>
              <a:t>1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329546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LV" dirty="0"/>
              <a:t>either events during covid/related to covid or global events from 2019 to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5D9C7-555A-EB45-9D5F-6CB5E30AD17B}" type="slidenum">
              <a:rPr lang="en-LV" smtClean="0"/>
              <a:t>3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2421892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LV" dirty="0"/>
              <a:t>izmainas neietekme kontitentus un ir visaptverosas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5D9C7-555A-EB45-9D5F-6CB5E30AD17B}" type="slidenum">
              <a:rPr lang="en-LV" smtClean="0"/>
              <a:t>6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1285755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LV" dirty="0"/>
              <a:t>online shopping, online banking became more used.</a:t>
            </a:r>
          </a:p>
          <a:p>
            <a:endParaRPr lang="en-LV" dirty="0"/>
          </a:p>
          <a:p>
            <a:r>
              <a:rPr lang="en-LV" dirty="0"/>
              <a:t>due graph in tableau, comparing 2019, 2022,2021</a:t>
            </a:r>
          </a:p>
          <a:p>
            <a:r>
              <a:rPr lang="en-LV" dirty="0"/>
              <a:t>each country seperate including eu.</a:t>
            </a:r>
          </a:p>
          <a:p>
            <a:endParaRPr lang="en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5D9C7-555A-EB45-9D5F-6CB5E30AD17B}" type="slidenum">
              <a:rPr lang="en-LV" smtClean="0"/>
              <a:t>7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420673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LV" dirty="0"/>
              <a:t>people focused more on necessities</a:t>
            </a:r>
          </a:p>
          <a:p>
            <a:r>
              <a:rPr lang="en-LV" dirty="0"/>
              <a:t>and adjusting to a digital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LV" dirty="0"/>
              <a:t>changes due to inflation, loss of income or savings during covid and the restrictions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LV" dirty="0"/>
              <a:t>then do comparison of categories in stacked bar and look at primary needs vs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LV" dirty="0"/>
              <a:t>change these graphs to be difference between 2019 and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LV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LV" dirty="0"/>
          </a:p>
          <a:p>
            <a:endParaRPr lang="en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5D9C7-555A-EB45-9D5F-6CB5E30AD17B}" type="slidenum">
              <a:rPr lang="en-LV" smtClean="0"/>
              <a:t>8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1294624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LV" dirty="0"/>
              <a:t>people focused more on necessities</a:t>
            </a:r>
          </a:p>
          <a:p>
            <a:r>
              <a:rPr lang="en-LV" dirty="0"/>
              <a:t>and adjusting to a digital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LV" dirty="0"/>
              <a:t>changes due to inflation, loss of income or savings during covid and the restrictions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LV" dirty="0"/>
              <a:t>then do comparison of categories in stacked bar and look at primary needs vs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LV" dirty="0"/>
              <a:t>change these graphs to be difference between 2019 and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LV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LV" dirty="0"/>
          </a:p>
          <a:p>
            <a:endParaRPr lang="en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5D9C7-555A-EB45-9D5F-6CB5E30AD17B}" type="slidenum">
              <a:rPr lang="en-LV" smtClean="0"/>
              <a:t>9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163720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C320-0DE7-2D81-5253-16914026A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1F961-9079-FCED-83BB-EF4624D7F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A73A3-EEE4-1EF0-8DAD-2AAA0DE9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FA38-E557-C843-9218-673CF7FC96E1}" type="datetimeFigureOut">
              <a:rPr lang="en-LV" smtClean="0"/>
              <a:t>31/01/2023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E9846-64A6-A7AC-8D27-8FECA39B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1F6CB-FA42-4BAC-1D49-B75F3C5D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3703-FE74-6840-A5E7-40776D50487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152388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12D1-D8E9-4DD4-C924-6014DB85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365B0-F8AE-3022-4076-3E1D6BD66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3F700-EA87-F564-063B-01A7A4E2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FA38-E557-C843-9218-673CF7FC96E1}" type="datetimeFigureOut">
              <a:rPr lang="en-LV" smtClean="0"/>
              <a:t>31/01/2023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D3E68-08F2-600F-CACC-09F79A56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198A-E8DD-4947-040E-C9A1F598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3703-FE74-6840-A5E7-40776D50487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115103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F28C4-41CA-2BEA-051F-A26BD0B3A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04D27-67DC-A853-855D-8E1B46621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BA4BB-C00D-1FE3-3013-8AEF4E37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FA38-E557-C843-9218-673CF7FC96E1}" type="datetimeFigureOut">
              <a:rPr lang="en-LV" smtClean="0"/>
              <a:t>31/01/2023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5ADCF-75DD-9225-927A-7BBE5A4A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E3B0-4C9E-4CE4-CC7C-C8F39DD3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3703-FE74-6840-A5E7-40776D50487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21473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EC9F-52A2-1F84-E52C-C2A30038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3305-306C-CC91-067F-2CFDFA0FA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81486-4ED7-F101-6F4F-068CC48B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FA38-E557-C843-9218-673CF7FC96E1}" type="datetimeFigureOut">
              <a:rPr lang="en-LV" smtClean="0"/>
              <a:t>31/01/2023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DB25D-5D62-ED79-0FC2-6A436160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A8D2D-FA98-DABD-E2D8-C4FE683F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3703-FE74-6840-A5E7-40776D50487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140837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9151-D5DF-DFB7-4525-EF4CE345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4AE2C-D94E-3F80-DD04-701D7097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7591B-6931-6C77-E6FF-52F3DE4D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FA38-E557-C843-9218-673CF7FC96E1}" type="datetimeFigureOut">
              <a:rPr lang="en-LV" smtClean="0"/>
              <a:t>31/01/2023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2830D-6745-D068-0FB8-370AF5ED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56D47-4BBE-AB05-5CEC-E2524AF9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3703-FE74-6840-A5E7-40776D50487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7041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772F-6DA0-B066-FE66-D9C33E14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1348-7664-9642-9EED-5D99AC08E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BD36F-8589-2D62-1729-96BCF211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22BAE-AA02-4865-36CB-B3ADE306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FA38-E557-C843-9218-673CF7FC96E1}" type="datetimeFigureOut">
              <a:rPr lang="en-LV" smtClean="0"/>
              <a:t>31/01/2023</a:t>
            </a:fld>
            <a:endParaRPr lang="en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5582-1301-6F22-7101-1B5A37EF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8C3AF-4890-5424-F5F7-716AEE36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3703-FE74-6840-A5E7-40776D50487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159946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99FE-8A63-4399-0933-7FF5C9B1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2EEF9-3CB7-8435-54BC-44FAEA06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DABCD-807A-679A-6C82-067540C55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EB882-5E9B-D71D-77AF-F9C8AE031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41BD7-FAE8-8537-22DF-936BC48DC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2A34A-9BFD-5DAE-3998-7C9A71FE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FA38-E557-C843-9218-673CF7FC96E1}" type="datetimeFigureOut">
              <a:rPr lang="en-LV" smtClean="0"/>
              <a:t>31/01/2023</a:t>
            </a:fld>
            <a:endParaRPr lang="en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634BD-4A90-9CEA-11C8-CFB37BB4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C5E05-7C0C-5C84-4124-490395A9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3703-FE74-6840-A5E7-40776D50487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143321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63DE-C225-AEE5-BEAB-E4CE9304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4F3D2-9331-D242-8816-41EE332E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FA38-E557-C843-9218-673CF7FC96E1}" type="datetimeFigureOut">
              <a:rPr lang="en-LV" smtClean="0"/>
              <a:t>31/01/2023</a:t>
            </a:fld>
            <a:endParaRPr lang="en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84BCA-3F94-C5D9-5BE1-0CB32E45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83B7F-8BB9-8279-2E4C-ADCCB956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3703-FE74-6840-A5E7-40776D50487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78033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9936A-0AED-3DD0-7D75-D6C81738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FA38-E557-C843-9218-673CF7FC96E1}" type="datetimeFigureOut">
              <a:rPr lang="en-LV" smtClean="0"/>
              <a:t>31/01/2023</a:t>
            </a:fld>
            <a:endParaRPr lang="en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E7F3B-0DCA-E7D6-91D9-FC969150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301FE-54CD-FC93-F290-5B74E512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3703-FE74-6840-A5E7-40776D50487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143235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78E6-4270-8B37-DEA4-8538B86C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DCB5-A0BF-C6A0-AEBF-E32087149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8F32C-F083-BD40-1B4D-04F48CD65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0327A-C41C-0CD6-5654-BA86469E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FA38-E557-C843-9218-673CF7FC96E1}" type="datetimeFigureOut">
              <a:rPr lang="en-LV" smtClean="0"/>
              <a:t>31/01/2023</a:t>
            </a:fld>
            <a:endParaRPr lang="en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E572-98A7-46DB-34DA-98689728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22DB-6B29-38A2-8695-EB3016C0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3703-FE74-6840-A5E7-40776D50487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376757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652D-CDFF-5514-081D-6EADDA85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D6CE7-060C-5C9D-6157-BC2FD6230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92B28-BEA1-A58C-16DE-DAD1B443D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6121B-F976-BE12-2E8A-B38B0D63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FA38-E557-C843-9218-673CF7FC96E1}" type="datetimeFigureOut">
              <a:rPr lang="en-LV" smtClean="0"/>
              <a:t>31/01/2023</a:t>
            </a:fld>
            <a:endParaRPr lang="en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EDFFD-80F3-2174-76E8-9755A46A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15FF5-CC7D-A726-6566-22D0C591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3703-FE74-6840-A5E7-40776D50487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64094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AEFC3-241B-71CB-C5E8-C64579BC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D92BB-6C01-7A69-07D4-5FE9F23C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5A60-078D-CFBB-8B60-7F20E4F8D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EFA38-E557-C843-9218-673CF7FC96E1}" type="datetimeFigureOut">
              <a:rPr lang="en-LV" smtClean="0"/>
              <a:t>31/01/2023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4FA2A-8131-8051-8109-A7107A2F5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2A4FF-FA0F-71A2-FB17-F2D5A105E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3703-FE74-6840-A5E7-40776D50487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263178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databrowser/view/TEC00134/default/table?lang=en&amp;category=na10.nama10.nama_10_dbr" TargetMode="External"/><Relationship Id="rId2" Type="http://schemas.openxmlformats.org/officeDocument/2006/relationships/hyperlink" Target="https://www.google.com/covid19/mobility/data_documentation.html?hl=e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c.europa.eu/eurostat/databrowser/view/ISOC_CI_AC_I/default/table?lang=en&amp;category=isoc.isoc_i.isoc_ii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A4B4-23D2-5568-EAEA-1D76E50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LV" dirty="0"/>
              <a:t>Effect of crisis on people’s behaviour as seen through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A95EC-2B3A-46F4-4F3A-7A5BB3580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LV" dirty="0"/>
              <a:t>Shift to a more digital world</a:t>
            </a:r>
          </a:p>
        </p:txBody>
      </p:sp>
    </p:spTree>
    <p:extLst>
      <p:ext uri="{BB962C8B-B14F-4D97-AF65-F5344CB8AC3E}">
        <p14:creationId xmlns:p14="http://schemas.microsoft.com/office/powerpoint/2010/main" val="384090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B1398A-2BC2-6AE8-EC4E-2E6A9373D44E}"/>
              </a:ext>
            </a:extLst>
          </p:cNvPr>
          <p:cNvSpPr txBox="1"/>
          <p:nvPr/>
        </p:nvSpPr>
        <p:spPr>
          <a:xfrm>
            <a:off x="627233" y="513878"/>
            <a:ext cx="155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dirty="0"/>
              <a:t>Datasets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F962F-327B-FCC3-4745-C2AEE60600E9}"/>
              </a:ext>
            </a:extLst>
          </p:cNvPr>
          <p:cNvSpPr txBox="1"/>
          <p:nvPr/>
        </p:nvSpPr>
        <p:spPr>
          <a:xfrm>
            <a:off x="627233" y="977030"/>
            <a:ext cx="214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Google mobility data</a:t>
            </a:r>
            <a:endParaRPr lang="en-LV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0CAA8-D190-176F-77CA-77CBD15A4CFC}"/>
              </a:ext>
            </a:extLst>
          </p:cNvPr>
          <p:cNvSpPr txBox="1"/>
          <p:nvPr/>
        </p:nvSpPr>
        <p:spPr>
          <a:xfrm>
            <a:off x="627233" y="1440182"/>
            <a:ext cx="336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Household expenditure (eurostat)</a:t>
            </a:r>
            <a:endParaRPr lang="en-LV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1363A-9793-85CD-98FF-DA72075172F5}"/>
              </a:ext>
            </a:extLst>
          </p:cNvPr>
          <p:cNvSpPr txBox="1"/>
          <p:nvPr/>
        </p:nvSpPr>
        <p:spPr>
          <a:xfrm>
            <a:off x="624291" y="1903334"/>
            <a:ext cx="246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Internet users (eurostat)</a:t>
            </a:r>
            <a:endParaRPr lang="en-LV" dirty="0"/>
          </a:p>
        </p:txBody>
      </p:sp>
    </p:spTree>
    <p:extLst>
      <p:ext uri="{BB962C8B-B14F-4D97-AF65-F5344CB8AC3E}">
        <p14:creationId xmlns:p14="http://schemas.microsoft.com/office/powerpoint/2010/main" val="129236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946F9-53D9-87CA-18AD-CEBD6325D8FA}"/>
              </a:ext>
            </a:extLst>
          </p:cNvPr>
          <p:cNvSpPr txBox="1"/>
          <p:nvPr/>
        </p:nvSpPr>
        <p:spPr>
          <a:xfrm>
            <a:off x="4341355" y="2760953"/>
            <a:ext cx="270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dirty="0"/>
              <a:t>Thank you!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898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AC46E9-9923-6834-7EB2-183B84C81893}"/>
              </a:ext>
            </a:extLst>
          </p:cNvPr>
          <p:cNvSpPr txBox="1"/>
          <p:nvPr/>
        </p:nvSpPr>
        <p:spPr>
          <a:xfrm>
            <a:off x="831273" y="733031"/>
            <a:ext cx="179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dirty="0"/>
              <a:t>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7A3E6-B548-F621-1E00-1F0EBC84A8FE}"/>
              </a:ext>
            </a:extLst>
          </p:cNvPr>
          <p:cNvSpPr txBox="1"/>
          <p:nvPr/>
        </p:nvSpPr>
        <p:spPr>
          <a:xfrm>
            <a:off x="939451" y="1634646"/>
            <a:ext cx="5079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V" dirty="0"/>
              <a:t>1. Key events</a:t>
            </a:r>
          </a:p>
          <a:p>
            <a:r>
              <a:rPr lang="en-LV" dirty="0"/>
              <a:t>2. Remote work</a:t>
            </a:r>
          </a:p>
          <a:p>
            <a:r>
              <a:rPr lang="en-LV" dirty="0"/>
              <a:t>3. Changes in mobility in different countries</a:t>
            </a:r>
          </a:p>
          <a:p>
            <a:r>
              <a:rPr lang="en-LV" dirty="0"/>
              <a:t>4. Increased online presence</a:t>
            </a:r>
          </a:p>
          <a:p>
            <a:r>
              <a:rPr lang="en-LV" dirty="0"/>
              <a:t>5. Changes in household expenditure</a:t>
            </a:r>
          </a:p>
        </p:txBody>
      </p:sp>
    </p:spTree>
    <p:extLst>
      <p:ext uri="{BB962C8B-B14F-4D97-AF65-F5344CB8AC3E}">
        <p14:creationId xmlns:p14="http://schemas.microsoft.com/office/powerpoint/2010/main" val="10171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121" y="261368"/>
            <a:ext cx="10515600" cy="1325563"/>
          </a:xfrm>
        </p:spPr>
        <p:txBody>
          <a:bodyPr/>
          <a:lstStyle/>
          <a:p>
            <a:r>
              <a:rPr lang="en-US" dirty="0"/>
              <a:t>Key events in Europe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416239" y="2343023"/>
            <a:ext cx="8849861" cy="849376"/>
            <a:chOff x="-840533" y="2016150"/>
            <a:chExt cx="8849861" cy="849376"/>
          </a:xfrm>
        </p:grpSpPr>
        <p:sp>
          <p:nvSpPr>
            <p:cNvPr id="56" name="Rectangle 55"/>
            <p:cNvSpPr/>
            <p:nvPr/>
          </p:nvSpPr>
          <p:spPr>
            <a:xfrm>
              <a:off x="-840533" y="2342306"/>
              <a:ext cx="13077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First COVID-19 case in Europe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360703" y="2016150"/>
              <a:ext cx="164862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Russian invasion of Ukraine and increase of inflation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384126" y="3134268"/>
            <a:ext cx="9641496" cy="1040397"/>
            <a:chOff x="257513" y="2799842"/>
            <a:chExt cx="8628976" cy="1040397"/>
          </a:xfrm>
        </p:grpSpPr>
        <p:grpSp>
          <p:nvGrpSpPr>
            <p:cNvPr id="3" name="1 Grupo"/>
            <p:cNvGrpSpPr/>
            <p:nvPr/>
          </p:nvGrpSpPr>
          <p:grpSpPr>
            <a:xfrm>
              <a:off x="257513" y="3704665"/>
              <a:ext cx="8628976" cy="85149"/>
              <a:chOff x="467544" y="2597889"/>
              <a:chExt cx="8208861" cy="81000"/>
            </a:xfrm>
          </p:grpSpPr>
          <p:cxnSp>
            <p:nvCxnSpPr>
              <p:cNvPr id="4" name="18 Conector recto"/>
              <p:cNvCxnSpPr>
                <a:cxnSpLocks/>
                <a:stCxn id="6" idx="6"/>
                <a:endCxn id="5" idx="2"/>
              </p:cNvCxnSpPr>
              <p:nvPr/>
            </p:nvCxnSpPr>
            <p:spPr>
              <a:xfrm>
                <a:off x="548552" y="2638389"/>
                <a:ext cx="8046843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23 Elipse"/>
              <p:cNvSpPr/>
              <p:nvPr/>
            </p:nvSpPr>
            <p:spPr>
              <a:xfrm>
                <a:off x="8595394" y="2597889"/>
                <a:ext cx="81011" cy="81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200">
                  <a:solidFill>
                    <a:schemeClr val="tx1"/>
                  </a:solidFill>
                  <a:latin typeface="Trebuchet MS" panose="020B0603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" name="24 Elipse"/>
              <p:cNvSpPr/>
              <p:nvPr/>
            </p:nvSpPr>
            <p:spPr>
              <a:xfrm>
                <a:off x="467544" y="2597889"/>
                <a:ext cx="81011" cy="81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200">
                  <a:solidFill>
                    <a:schemeClr val="tx1"/>
                  </a:solidFill>
                  <a:latin typeface="Trebuchet MS" panose="020B0603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7" name="2 Grupo"/>
            <p:cNvGrpSpPr/>
            <p:nvPr/>
          </p:nvGrpSpPr>
          <p:grpSpPr>
            <a:xfrm>
              <a:off x="850487" y="2864711"/>
              <a:ext cx="121331" cy="975528"/>
              <a:chOff x="1031654" y="1798832"/>
              <a:chExt cx="115425" cy="927994"/>
            </a:xfrm>
          </p:grpSpPr>
          <p:sp>
            <p:nvSpPr>
              <p:cNvPr id="8" name="25 Elipse"/>
              <p:cNvSpPr/>
              <p:nvPr/>
            </p:nvSpPr>
            <p:spPr>
              <a:xfrm>
                <a:off x="1031654" y="2581918"/>
                <a:ext cx="115425" cy="14490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9" name="40 Conector recto"/>
              <p:cNvCxnSpPr/>
              <p:nvPr/>
            </p:nvCxnSpPr>
            <p:spPr>
              <a:xfrm flipV="1">
                <a:off x="1098562" y="1868811"/>
                <a:ext cx="5547" cy="71310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41 Elipse"/>
              <p:cNvSpPr/>
              <p:nvPr/>
            </p:nvSpPr>
            <p:spPr>
              <a:xfrm>
                <a:off x="1063318" y="1798832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6" name="27 Elipse"/>
            <p:cNvSpPr/>
            <p:nvPr/>
          </p:nvSpPr>
          <p:spPr>
            <a:xfrm>
              <a:off x="4399075" y="3691173"/>
              <a:ext cx="86380" cy="1112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1050">
                <a:solidFill>
                  <a:schemeClr val="tx1"/>
                </a:solidFill>
                <a:latin typeface="Helvetica" panose="020B0604020202020204" pitchFamily="34" charset="0"/>
                <a:ea typeface="Segoe UI" panose="020B0502040204020203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3" name="8 Grupo"/>
            <p:cNvGrpSpPr/>
            <p:nvPr/>
          </p:nvGrpSpPr>
          <p:grpSpPr>
            <a:xfrm>
              <a:off x="7398021" y="2799842"/>
              <a:ext cx="141927" cy="965113"/>
              <a:chOff x="7260505" y="1737124"/>
              <a:chExt cx="135019" cy="918087"/>
            </a:xfrm>
          </p:grpSpPr>
          <p:sp>
            <p:nvSpPr>
              <p:cNvPr id="24" name="37 Elipse"/>
              <p:cNvSpPr/>
              <p:nvPr/>
            </p:nvSpPr>
            <p:spPr>
              <a:xfrm>
                <a:off x="7260505" y="2520211"/>
                <a:ext cx="135019" cy="135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5" name="45 Conector recto"/>
              <p:cNvCxnSpPr/>
              <p:nvPr/>
            </p:nvCxnSpPr>
            <p:spPr>
              <a:xfrm flipV="1">
                <a:off x="7329440" y="1808077"/>
                <a:ext cx="5547" cy="71310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51 Elipse"/>
              <p:cNvSpPr/>
              <p:nvPr/>
            </p:nvSpPr>
            <p:spPr>
              <a:xfrm>
                <a:off x="7296049" y="1737124"/>
                <a:ext cx="81011" cy="81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1050">
                  <a:solidFill>
                    <a:schemeClr val="tx1"/>
                  </a:solidFill>
                  <a:latin typeface="Helvetica" panose="020B0604020202020204" pitchFamily="3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1536574" y="4138011"/>
            <a:ext cx="8297285" cy="470076"/>
            <a:chOff x="-720198" y="3738203"/>
            <a:chExt cx="8297285" cy="470076"/>
          </a:xfrm>
        </p:grpSpPr>
        <p:sp>
          <p:nvSpPr>
            <p:cNvPr id="82" name="TextBox 81"/>
            <p:cNvSpPr txBox="1"/>
            <p:nvPr/>
          </p:nvSpPr>
          <p:spPr>
            <a:xfrm>
              <a:off x="-720198" y="3808169"/>
              <a:ext cx="1111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1"/>
                  </a:solidFill>
                </a:rPr>
                <a:t>Jan 2020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434402" y="3738203"/>
              <a:ext cx="1142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1"/>
                  </a:solidFill>
                </a:rPr>
                <a:t>Feb 2022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C530B9D-FE1B-CDF5-FA4B-18A82BBA87FE}"/>
              </a:ext>
            </a:extLst>
          </p:cNvPr>
          <p:cNvSpPr txBox="1"/>
          <p:nvPr/>
        </p:nvSpPr>
        <p:spPr>
          <a:xfrm>
            <a:off x="1072098" y="370513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dirty="0"/>
              <a:t>2020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4BA08C-6974-4449-C87A-61705C743A85}"/>
              </a:ext>
            </a:extLst>
          </p:cNvPr>
          <p:cNvSpPr txBox="1"/>
          <p:nvPr/>
        </p:nvSpPr>
        <p:spPr>
          <a:xfrm>
            <a:off x="10774309" y="36835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dirty="0"/>
              <a:t>2023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F439DC-B68D-F7AB-A1CA-DA50D235E033}"/>
              </a:ext>
            </a:extLst>
          </p:cNvPr>
          <p:cNvSpPr txBox="1"/>
          <p:nvPr/>
        </p:nvSpPr>
        <p:spPr>
          <a:xfrm>
            <a:off x="5733544" y="369045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dirty="0"/>
              <a:t>2021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490845-1374-11EE-421D-291FBADC292D}"/>
              </a:ext>
            </a:extLst>
          </p:cNvPr>
          <p:cNvSpPr txBox="1"/>
          <p:nvPr/>
        </p:nvSpPr>
        <p:spPr>
          <a:xfrm>
            <a:off x="7007416" y="371199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dirty="0"/>
              <a:t>2022</a:t>
            </a:r>
          </a:p>
        </p:txBody>
      </p:sp>
      <p:sp>
        <p:nvSpPr>
          <p:cNvPr id="39" name="27 Elipse">
            <a:extLst>
              <a:ext uri="{FF2B5EF4-FFF2-40B4-BE49-F238E27FC236}">
                <a16:creationId xmlns:a16="http://schemas.microsoft.com/office/drawing/2014/main" id="{B2F2FA19-B253-8751-C1CD-0D384B6465D5}"/>
              </a:ext>
            </a:extLst>
          </p:cNvPr>
          <p:cNvSpPr/>
          <p:nvPr/>
        </p:nvSpPr>
        <p:spPr>
          <a:xfrm>
            <a:off x="7294486" y="4031547"/>
            <a:ext cx="99356" cy="993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B0311D-C037-DDF8-7B3C-715A1D26D582}"/>
              </a:ext>
            </a:extLst>
          </p:cNvPr>
          <p:cNvSpPr txBox="1"/>
          <p:nvPr/>
        </p:nvSpPr>
        <p:spPr>
          <a:xfrm>
            <a:off x="2957643" y="4156952"/>
            <a:ext cx="1068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March 2020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6CEC43-6853-CD11-87D5-FF8151EF3746}"/>
              </a:ext>
            </a:extLst>
          </p:cNvPr>
          <p:cNvSpPr txBox="1"/>
          <p:nvPr/>
        </p:nvSpPr>
        <p:spPr>
          <a:xfrm>
            <a:off x="2705001" y="2804638"/>
            <a:ext cx="1573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V" sz="1000" dirty="0"/>
              <a:t>Various European countries introduce COVID-19 restrictions,</a:t>
            </a:r>
          </a:p>
          <a:p>
            <a:pPr algn="ctr"/>
            <a:r>
              <a:rPr lang="en-LV" sz="1000" dirty="0"/>
              <a:t>stock market crash</a:t>
            </a:r>
          </a:p>
        </p:txBody>
      </p:sp>
      <p:sp>
        <p:nvSpPr>
          <p:cNvPr id="46" name="25 Elipse">
            <a:extLst>
              <a:ext uri="{FF2B5EF4-FFF2-40B4-BE49-F238E27FC236}">
                <a16:creationId xmlns:a16="http://schemas.microsoft.com/office/drawing/2014/main" id="{AD3A0B1B-AE50-8172-5261-EE4B53C9B6D6}"/>
              </a:ext>
            </a:extLst>
          </p:cNvPr>
          <p:cNvSpPr/>
          <p:nvPr/>
        </p:nvSpPr>
        <p:spPr>
          <a:xfrm>
            <a:off x="3442637" y="4016690"/>
            <a:ext cx="99356" cy="993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cxnSp>
        <p:nvCxnSpPr>
          <p:cNvPr id="47" name="40 Conector recto">
            <a:extLst>
              <a:ext uri="{FF2B5EF4-FFF2-40B4-BE49-F238E27FC236}">
                <a16:creationId xmlns:a16="http://schemas.microsoft.com/office/drawing/2014/main" id="{8C5540A7-26CE-0BEF-6D8D-59B6045D63DC}"/>
              </a:ext>
            </a:extLst>
          </p:cNvPr>
          <p:cNvCxnSpPr>
            <a:cxnSpLocks/>
            <a:stCxn id="46" idx="0"/>
            <a:endCxn id="48" idx="4"/>
          </p:cNvCxnSpPr>
          <p:nvPr/>
        </p:nvCxnSpPr>
        <p:spPr>
          <a:xfrm flipH="1" flipV="1">
            <a:off x="3491924" y="3601379"/>
            <a:ext cx="391" cy="41531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1 Elipse">
            <a:extLst>
              <a:ext uri="{FF2B5EF4-FFF2-40B4-BE49-F238E27FC236}">
                <a16:creationId xmlns:a16="http://schemas.microsoft.com/office/drawing/2014/main" id="{9D2801B4-C734-DD8F-0CE9-166F8601086E}"/>
              </a:ext>
            </a:extLst>
          </p:cNvPr>
          <p:cNvSpPr/>
          <p:nvPr/>
        </p:nvSpPr>
        <p:spPr>
          <a:xfrm>
            <a:off x="3468781" y="3555097"/>
            <a:ext cx="46286" cy="4628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81" name="25 Elipse">
            <a:extLst>
              <a:ext uri="{FF2B5EF4-FFF2-40B4-BE49-F238E27FC236}">
                <a16:creationId xmlns:a16="http://schemas.microsoft.com/office/drawing/2014/main" id="{51194083-D6EA-7C07-3A94-ED1EF2C9EE5B}"/>
              </a:ext>
            </a:extLst>
          </p:cNvPr>
          <p:cNvSpPr/>
          <p:nvPr/>
        </p:nvSpPr>
        <p:spPr>
          <a:xfrm>
            <a:off x="7998102" y="4009696"/>
            <a:ext cx="99356" cy="993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cxnSp>
        <p:nvCxnSpPr>
          <p:cNvPr id="92" name="40 Conector recto">
            <a:extLst>
              <a:ext uri="{FF2B5EF4-FFF2-40B4-BE49-F238E27FC236}">
                <a16:creationId xmlns:a16="http://schemas.microsoft.com/office/drawing/2014/main" id="{269127BA-0973-338C-06C8-6BB329812923}"/>
              </a:ext>
            </a:extLst>
          </p:cNvPr>
          <p:cNvCxnSpPr>
            <a:cxnSpLocks/>
            <a:stCxn id="81" idx="0"/>
            <a:endCxn id="93" idx="4"/>
          </p:cNvCxnSpPr>
          <p:nvPr/>
        </p:nvCxnSpPr>
        <p:spPr>
          <a:xfrm flipH="1" flipV="1">
            <a:off x="8047389" y="3594385"/>
            <a:ext cx="391" cy="41531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41 Elipse">
            <a:extLst>
              <a:ext uri="{FF2B5EF4-FFF2-40B4-BE49-F238E27FC236}">
                <a16:creationId xmlns:a16="http://schemas.microsoft.com/office/drawing/2014/main" id="{C20FA4E1-6201-6D58-A79C-3F8AD261D19F}"/>
              </a:ext>
            </a:extLst>
          </p:cNvPr>
          <p:cNvSpPr/>
          <p:nvPr/>
        </p:nvSpPr>
        <p:spPr>
          <a:xfrm>
            <a:off x="8024246" y="3548103"/>
            <a:ext cx="46286" cy="4628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568CE41-8E6B-D72B-8136-8575365698E4}"/>
              </a:ext>
            </a:extLst>
          </p:cNvPr>
          <p:cNvSpPr txBox="1"/>
          <p:nvPr/>
        </p:nvSpPr>
        <p:spPr>
          <a:xfrm>
            <a:off x="7540476" y="2861041"/>
            <a:ext cx="967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V" sz="1000" dirty="0"/>
              <a:t>Largest COVID-19 wave,</a:t>
            </a:r>
          </a:p>
          <a:p>
            <a:pPr algn="ctr"/>
            <a:r>
              <a:rPr lang="en-LV" sz="1000" dirty="0"/>
              <a:t>over 3M cases daily globaly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BFFD33-35ED-0701-8C1C-1BC69D9FD01B}"/>
              </a:ext>
            </a:extLst>
          </p:cNvPr>
          <p:cNvSpPr txBox="1"/>
          <p:nvPr/>
        </p:nvSpPr>
        <p:spPr>
          <a:xfrm>
            <a:off x="7390449" y="4200396"/>
            <a:ext cx="116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January 2022</a:t>
            </a:r>
          </a:p>
        </p:txBody>
      </p:sp>
      <p:sp>
        <p:nvSpPr>
          <p:cNvPr id="97" name="25 Elipse">
            <a:extLst>
              <a:ext uri="{FF2B5EF4-FFF2-40B4-BE49-F238E27FC236}">
                <a16:creationId xmlns:a16="http://schemas.microsoft.com/office/drawing/2014/main" id="{E43ADCD5-87A3-412B-A19E-DF7A611CD80E}"/>
              </a:ext>
            </a:extLst>
          </p:cNvPr>
          <p:cNvSpPr/>
          <p:nvPr/>
        </p:nvSpPr>
        <p:spPr>
          <a:xfrm>
            <a:off x="4620365" y="4006167"/>
            <a:ext cx="99356" cy="993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cxnSp>
        <p:nvCxnSpPr>
          <p:cNvPr id="98" name="40 Conector recto">
            <a:extLst>
              <a:ext uri="{FF2B5EF4-FFF2-40B4-BE49-F238E27FC236}">
                <a16:creationId xmlns:a16="http://schemas.microsoft.com/office/drawing/2014/main" id="{0C87DA0B-1929-D521-2F58-E518F2689902}"/>
              </a:ext>
            </a:extLst>
          </p:cNvPr>
          <p:cNvCxnSpPr>
            <a:cxnSpLocks/>
            <a:stCxn id="97" idx="0"/>
            <a:endCxn id="99" idx="4"/>
          </p:cNvCxnSpPr>
          <p:nvPr/>
        </p:nvCxnSpPr>
        <p:spPr>
          <a:xfrm flipH="1" flipV="1">
            <a:off x="4669652" y="3590856"/>
            <a:ext cx="391" cy="41531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41 Elipse">
            <a:extLst>
              <a:ext uri="{FF2B5EF4-FFF2-40B4-BE49-F238E27FC236}">
                <a16:creationId xmlns:a16="http://schemas.microsoft.com/office/drawing/2014/main" id="{DB5900FE-8D74-3526-00C4-E31D6D157EC5}"/>
              </a:ext>
            </a:extLst>
          </p:cNvPr>
          <p:cNvSpPr/>
          <p:nvPr/>
        </p:nvSpPr>
        <p:spPr>
          <a:xfrm>
            <a:off x="4646509" y="3544574"/>
            <a:ext cx="46286" cy="4628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AA21231-6606-D5F5-6BFA-A00A0FF194B6}"/>
              </a:ext>
            </a:extLst>
          </p:cNvPr>
          <p:cNvSpPr txBox="1"/>
          <p:nvPr/>
        </p:nvSpPr>
        <p:spPr>
          <a:xfrm>
            <a:off x="5173949" y="417466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Dec 2020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C97D351-4F34-BA39-DE0D-C20332AB916E}"/>
              </a:ext>
            </a:extLst>
          </p:cNvPr>
          <p:cNvSpPr txBox="1"/>
          <p:nvPr/>
        </p:nvSpPr>
        <p:spPr>
          <a:xfrm>
            <a:off x="4789861" y="3155136"/>
            <a:ext cx="1573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V" sz="1000" dirty="0"/>
              <a:t>Start of vaccination against COVID-19</a:t>
            </a:r>
          </a:p>
        </p:txBody>
      </p:sp>
      <p:sp>
        <p:nvSpPr>
          <p:cNvPr id="102" name="25 Elipse">
            <a:extLst>
              <a:ext uri="{FF2B5EF4-FFF2-40B4-BE49-F238E27FC236}">
                <a16:creationId xmlns:a16="http://schemas.microsoft.com/office/drawing/2014/main" id="{325E7908-FB81-D6A5-0E7C-308E9F430245}"/>
              </a:ext>
            </a:extLst>
          </p:cNvPr>
          <p:cNvSpPr/>
          <p:nvPr/>
        </p:nvSpPr>
        <p:spPr>
          <a:xfrm>
            <a:off x="5501703" y="4017455"/>
            <a:ext cx="99356" cy="993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cxnSp>
        <p:nvCxnSpPr>
          <p:cNvPr id="103" name="40 Conector recto">
            <a:extLst>
              <a:ext uri="{FF2B5EF4-FFF2-40B4-BE49-F238E27FC236}">
                <a16:creationId xmlns:a16="http://schemas.microsoft.com/office/drawing/2014/main" id="{735D42B8-8FD2-6432-57F0-BBFCA487A75C}"/>
              </a:ext>
            </a:extLst>
          </p:cNvPr>
          <p:cNvCxnSpPr>
            <a:cxnSpLocks/>
            <a:stCxn id="102" idx="0"/>
            <a:endCxn id="104" idx="4"/>
          </p:cNvCxnSpPr>
          <p:nvPr/>
        </p:nvCxnSpPr>
        <p:spPr>
          <a:xfrm flipH="1" flipV="1">
            <a:off x="5550990" y="3602144"/>
            <a:ext cx="391" cy="41531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41 Elipse">
            <a:extLst>
              <a:ext uri="{FF2B5EF4-FFF2-40B4-BE49-F238E27FC236}">
                <a16:creationId xmlns:a16="http://schemas.microsoft.com/office/drawing/2014/main" id="{B45D62A2-3D5B-5A9A-3CB5-43CEC8596FBA}"/>
              </a:ext>
            </a:extLst>
          </p:cNvPr>
          <p:cNvSpPr/>
          <p:nvPr/>
        </p:nvSpPr>
        <p:spPr>
          <a:xfrm>
            <a:off x="5527847" y="3555862"/>
            <a:ext cx="46286" cy="4628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CC5472B-D37F-8A64-79F3-656137759440}"/>
              </a:ext>
            </a:extLst>
          </p:cNvPr>
          <p:cNvSpPr txBox="1"/>
          <p:nvPr/>
        </p:nvSpPr>
        <p:spPr>
          <a:xfrm>
            <a:off x="3858768" y="3265825"/>
            <a:ext cx="1573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V" sz="1000" dirty="0"/>
              <a:t>Bitcoin boom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9725E1-E5C1-3A8B-8F1E-E34F7C0D71B8}"/>
              </a:ext>
            </a:extLst>
          </p:cNvPr>
          <p:cNvSpPr txBox="1"/>
          <p:nvPr/>
        </p:nvSpPr>
        <p:spPr>
          <a:xfrm>
            <a:off x="4214751" y="4149324"/>
            <a:ext cx="889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Nov 2020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FFC220E-61BF-78FA-A9BB-D0C25CC53735}"/>
              </a:ext>
            </a:extLst>
          </p:cNvPr>
          <p:cNvSpPr txBox="1"/>
          <p:nvPr/>
        </p:nvSpPr>
        <p:spPr>
          <a:xfrm>
            <a:off x="6188081" y="4174013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Jan 2021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94C0003-AD1A-DD2A-22CA-9A98F32E97BD}"/>
              </a:ext>
            </a:extLst>
          </p:cNvPr>
          <p:cNvSpPr txBox="1"/>
          <p:nvPr/>
        </p:nvSpPr>
        <p:spPr>
          <a:xfrm>
            <a:off x="6178350" y="3186760"/>
            <a:ext cx="1024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V" sz="1000" dirty="0"/>
              <a:t>Brexit transition period end</a:t>
            </a:r>
          </a:p>
        </p:txBody>
      </p:sp>
      <p:sp>
        <p:nvSpPr>
          <p:cNvPr id="111" name="25 Elipse">
            <a:extLst>
              <a:ext uri="{FF2B5EF4-FFF2-40B4-BE49-F238E27FC236}">
                <a16:creationId xmlns:a16="http://schemas.microsoft.com/office/drawing/2014/main" id="{079AA334-27E2-11FC-DE57-EB27BB7FD8B8}"/>
              </a:ext>
            </a:extLst>
          </p:cNvPr>
          <p:cNvSpPr/>
          <p:nvPr/>
        </p:nvSpPr>
        <p:spPr>
          <a:xfrm>
            <a:off x="6555259" y="4025322"/>
            <a:ext cx="99356" cy="993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cxnSp>
        <p:nvCxnSpPr>
          <p:cNvPr id="112" name="40 Conector recto">
            <a:extLst>
              <a:ext uri="{FF2B5EF4-FFF2-40B4-BE49-F238E27FC236}">
                <a16:creationId xmlns:a16="http://schemas.microsoft.com/office/drawing/2014/main" id="{970062E5-F5F7-2452-3BD0-E7EED986AC9F}"/>
              </a:ext>
            </a:extLst>
          </p:cNvPr>
          <p:cNvCxnSpPr>
            <a:cxnSpLocks/>
            <a:stCxn id="111" idx="0"/>
            <a:endCxn id="113" idx="4"/>
          </p:cNvCxnSpPr>
          <p:nvPr/>
        </p:nvCxnSpPr>
        <p:spPr>
          <a:xfrm flipH="1" flipV="1">
            <a:off x="6604546" y="3610011"/>
            <a:ext cx="391" cy="41531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41 Elipse">
            <a:extLst>
              <a:ext uri="{FF2B5EF4-FFF2-40B4-BE49-F238E27FC236}">
                <a16:creationId xmlns:a16="http://schemas.microsoft.com/office/drawing/2014/main" id="{A3FA90E2-2D74-EC97-C268-87489B6882CE}"/>
              </a:ext>
            </a:extLst>
          </p:cNvPr>
          <p:cNvSpPr/>
          <p:nvPr/>
        </p:nvSpPr>
        <p:spPr>
          <a:xfrm>
            <a:off x="6581403" y="3563729"/>
            <a:ext cx="46286" cy="4628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1050">
              <a:solidFill>
                <a:schemeClr val="tx1"/>
              </a:solidFill>
              <a:latin typeface="Helvetica" panose="020B0604020202020204" pitchFamily="3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0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3462BF-80B5-E7F7-B27E-204F98BCAA68}"/>
              </a:ext>
            </a:extLst>
          </p:cNvPr>
          <p:cNvSpPr txBox="1"/>
          <p:nvPr/>
        </p:nvSpPr>
        <p:spPr>
          <a:xfrm>
            <a:off x="489603" y="187322"/>
            <a:ext cx="27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dirty="0"/>
              <a:t>Remote work is here to stay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10DD72-1BA4-BE61-EA83-8795FFD21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59" y="1644120"/>
            <a:ext cx="7294724" cy="35697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671CC7-48F9-35A3-5259-CEAE25172FEE}"/>
              </a:ext>
            </a:extLst>
          </p:cNvPr>
          <p:cNvSpPr txBox="1"/>
          <p:nvPr/>
        </p:nvSpPr>
        <p:spPr>
          <a:xfrm>
            <a:off x="3458728" y="1426873"/>
            <a:ext cx="3840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sz="1200" dirty="0"/>
              <a:t>% change from baseline* of activity in workplaces in Latvia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119272-DD58-87DF-AFF0-AD0DE09F9F39}"/>
              </a:ext>
            </a:extLst>
          </p:cNvPr>
          <p:cNvSpPr txBox="1"/>
          <p:nvPr/>
        </p:nvSpPr>
        <p:spPr>
          <a:xfrm>
            <a:off x="7697897" y="5431126"/>
            <a:ext cx="4171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V" sz="1000" dirty="0"/>
              <a:t>* </a:t>
            </a:r>
            <a:r>
              <a:rPr lang="en-GB" sz="1000" dirty="0"/>
              <a:t>The baseline is the median value, for the corresponding day of the week, during the 5-week period Jan 3–Feb 6, 2020.</a:t>
            </a:r>
            <a:endParaRPr lang="en-LV" sz="1000" dirty="0"/>
          </a:p>
        </p:txBody>
      </p:sp>
    </p:spTree>
    <p:extLst>
      <p:ext uri="{BB962C8B-B14F-4D97-AF65-F5344CB8AC3E}">
        <p14:creationId xmlns:p14="http://schemas.microsoft.com/office/powerpoint/2010/main" val="212856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3462BF-80B5-E7F7-B27E-204F98BCAA68}"/>
              </a:ext>
            </a:extLst>
          </p:cNvPr>
          <p:cNvSpPr txBox="1"/>
          <p:nvPr/>
        </p:nvSpPr>
        <p:spPr>
          <a:xfrm>
            <a:off x="489603" y="187322"/>
            <a:ext cx="27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dirty="0"/>
              <a:t>Remote work is here to stay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F0EDF-6C56-A2EC-3EBC-17AB8C06266F}"/>
              </a:ext>
            </a:extLst>
          </p:cNvPr>
          <p:cNvSpPr txBox="1"/>
          <p:nvPr/>
        </p:nvSpPr>
        <p:spPr>
          <a:xfrm>
            <a:off x="6827202" y="1651817"/>
            <a:ext cx="4359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sz="1200" dirty="0"/>
              <a:t>predicted % change from baseline of activity in workplaces in Latvia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E13E20-F104-C3DA-CAB2-7FB38D7F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3" y="2083242"/>
            <a:ext cx="5675294" cy="34647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119272-DD58-87DF-AFF0-AD0DE09F9F39}"/>
              </a:ext>
            </a:extLst>
          </p:cNvPr>
          <p:cNvSpPr txBox="1"/>
          <p:nvPr/>
        </p:nvSpPr>
        <p:spPr>
          <a:xfrm>
            <a:off x="7934939" y="5284625"/>
            <a:ext cx="4171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V" sz="1000" dirty="0"/>
              <a:t>* </a:t>
            </a:r>
            <a:r>
              <a:rPr lang="en-GB" sz="1000" dirty="0"/>
              <a:t>The baseline is the median value, for the corresponding day of the week, during the 5-week period Jan 3–Feb 6, 2020.</a:t>
            </a:r>
            <a:endParaRPr lang="en-LV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7E9BF-6FC2-F95D-85B4-EA5807F29897}"/>
              </a:ext>
            </a:extLst>
          </p:cNvPr>
          <p:cNvSpPr txBox="1"/>
          <p:nvPr/>
        </p:nvSpPr>
        <p:spPr>
          <a:xfrm>
            <a:off x="2096711" y="1713910"/>
            <a:ext cx="234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sz="1200" dirty="0"/>
              <a:t>diagnostic plots for SARIMA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3DEB8-1339-6A5F-D761-ABA877D2F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499" y="2083242"/>
            <a:ext cx="5913286" cy="292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5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1B12C7-FFE4-4463-C640-4A58B6F23905}"/>
              </a:ext>
            </a:extLst>
          </p:cNvPr>
          <p:cNvSpPr txBox="1"/>
          <p:nvPr/>
        </p:nvSpPr>
        <p:spPr>
          <a:xfrm>
            <a:off x="129289" y="119369"/>
            <a:ext cx="522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dirty="0"/>
              <a:t>The changes in mobility in different parts of the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EE8C0-BA42-BF02-811E-69C510F077DB}"/>
              </a:ext>
            </a:extLst>
          </p:cNvPr>
          <p:cNvSpPr txBox="1"/>
          <p:nvPr/>
        </p:nvSpPr>
        <p:spPr>
          <a:xfrm>
            <a:off x="7229978" y="564661"/>
            <a:ext cx="3855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sz="1200" dirty="0"/>
              <a:t>Biplot of changes during Sep-Oct compared to the 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035A3D-37B3-D0EE-A89E-7E176CA2E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7" y="841660"/>
            <a:ext cx="5565653" cy="5565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3D9651-DBC2-362B-DEC9-5AA59FABD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841659"/>
            <a:ext cx="5733868" cy="5136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84FE33-B135-3264-AE88-702D77F07DB7}"/>
              </a:ext>
            </a:extLst>
          </p:cNvPr>
          <p:cNvSpPr txBox="1"/>
          <p:nvPr/>
        </p:nvSpPr>
        <p:spPr>
          <a:xfrm>
            <a:off x="7712303" y="6093284"/>
            <a:ext cx="4171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V" sz="1000" dirty="0"/>
              <a:t>* </a:t>
            </a:r>
            <a:r>
              <a:rPr lang="en-GB" sz="1000" dirty="0"/>
              <a:t>The baseline is the median value, for the corresponding day of the week, during the 5-week period Jan 3–Feb 6, 2020.</a:t>
            </a:r>
            <a:endParaRPr lang="en-LV" sz="1000" dirty="0"/>
          </a:p>
        </p:txBody>
      </p:sp>
    </p:spTree>
    <p:extLst>
      <p:ext uri="{BB962C8B-B14F-4D97-AF65-F5344CB8AC3E}">
        <p14:creationId xmlns:p14="http://schemas.microsoft.com/office/powerpoint/2010/main" val="8064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E683A4-8E4E-1039-3EA5-36EECC2FE942}"/>
              </a:ext>
            </a:extLst>
          </p:cNvPr>
          <p:cNvSpPr txBox="1"/>
          <p:nvPr/>
        </p:nvSpPr>
        <p:spPr>
          <a:xfrm>
            <a:off x="252073" y="174795"/>
            <a:ext cx="303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dirty="0"/>
              <a:t>Online presence has increased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6A9503-F30D-A2FF-AE0A-DC6D12D5A201}"/>
              </a:ext>
            </a:extLst>
          </p:cNvPr>
          <p:cNvSpPr txBox="1"/>
          <p:nvPr/>
        </p:nvSpPr>
        <p:spPr>
          <a:xfrm>
            <a:off x="466706" y="5652033"/>
            <a:ext cx="2974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dirty="0">
                <a:solidFill>
                  <a:srgbClr val="333333"/>
                </a:solidFill>
                <a:effectLst/>
                <a:latin typeface="eui-default"/>
              </a:rPr>
              <a:t>*Frequent use: every day or almost every day on average within the last 3 months before the survey.</a:t>
            </a:r>
            <a:endParaRPr lang="en-LV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3B685C-1741-1C32-794D-A3196FA3BE46}"/>
              </a:ext>
            </a:extLst>
          </p:cNvPr>
          <p:cNvSpPr txBox="1"/>
          <p:nvPr/>
        </p:nvSpPr>
        <p:spPr>
          <a:xfrm>
            <a:off x="7822886" y="6422101"/>
            <a:ext cx="2579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sz="1000" dirty="0"/>
              <a:t>**</a:t>
            </a:r>
            <a:r>
              <a:rPr lang="en-GB" sz="1000" b="0" i="0" dirty="0">
                <a:solidFill>
                  <a:srgbClr val="333333"/>
                </a:solidFill>
                <a:effectLst/>
                <a:latin typeface="eui-default"/>
              </a:rPr>
              <a:t>Within the last 3 months before the survey.</a:t>
            </a:r>
            <a:endParaRPr lang="en-LV" sz="1000" dirty="0"/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6C5BE9DD-0877-4043-4014-72BC62A1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641" y="312788"/>
            <a:ext cx="4531187" cy="5884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3F573D-5783-F334-D71B-82D42631C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560" y="652261"/>
            <a:ext cx="944808" cy="445664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BB4B77CB-0903-A08C-77B0-07FCEC7CF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77" y="695193"/>
            <a:ext cx="4874538" cy="48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7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97D2EB-DD0F-E59B-5471-82C403A37824}"/>
              </a:ext>
            </a:extLst>
          </p:cNvPr>
          <p:cNvSpPr txBox="1"/>
          <p:nvPr/>
        </p:nvSpPr>
        <p:spPr>
          <a:xfrm>
            <a:off x="425159" y="258142"/>
            <a:ext cx="343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dirty="0"/>
              <a:t>Changes in household expenditure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93609-9B6A-DF3B-2483-BEDDADECE8EE}"/>
              </a:ext>
            </a:extLst>
          </p:cNvPr>
          <p:cNvSpPr txBox="1"/>
          <p:nvPr/>
        </p:nvSpPr>
        <p:spPr>
          <a:xfrm>
            <a:off x="2473889" y="38575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LV" dirty="0"/>
          </a:p>
        </p:txBody>
      </p:sp>
      <p:pic>
        <p:nvPicPr>
          <p:cNvPr id="67" name="Picture 66" descr="Chart, bar chart, histogram&#10;&#10;Description automatically generated">
            <a:extLst>
              <a:ext uri="{FF2B5EF4-FFF2-40B4-BE49-F238E27FC236}">
                <a16:creationId xmlns:a16="http://schemas.microsoft.com/office/drawing/2014/main" id="{2CF75FD2-7D56-426E-D3F6-FD7730779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20" y="1808449"/>
            <a:ext cx="11506558" cy="373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0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EA99B3F-940E-8167-032E-D28D2130C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23" y="711086"/>
            <a:ext cx="7605498" cy="58887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97D2EB-DD0F-E59B-5471-82C403A37824}"/>
              </a:ext>
            </a:extLst>
          </p:cNvPr>
          <p:cNvSpPr txBox="1"/>
          <p:nvPr/>
        </p:nvSpPr>
        <p:spPr>
          <a:xfrm>
            <a:off x="425159" y="258142"/>
            <a:ext cx="343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dirty="0"/>
              <a:t>Changes in household expenditure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93609-9B6A-DF3B-2483-BEDDADECE8EE}"/>
              </a:ext>
            </a:extLst>
          </p:cNvPr>
          <p:cNvSpPr txBox="1"/>
          <p:nvPr/>
        </p:nvSpPr>
        <p:spPr>
          <a:xfrm>
            <a:off x="2473889" y="38575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LV" dirty="0"/>
          </a:p>
        </p:txBody>
      </p:sp>
      <p:pic>
        <p:nvPicPr>
          <p:cNvPr id="55" name="Picture 5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1FF023A-CA91-3BCD-23C4-6BFF89910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802" y="1809229"/>
            <a:ext cx="2542867" cy="1619771"/>
          </a:xfrm>
          <a:prstGeom prst="rect">
            <a:avLst/>
          </a:prstGeom>
        </p:spPr>
      </p:pic>
      <p:pic>
        <p:nvPicPr>
          <p:cNvPr id="58" name="Picture 5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8729EDB-1703-8F8A-5AC0-E0BB2399D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802" y="4527143"/>
            <a:ext cx="3262272" cy="69031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0CB68A2-1893-D0A7-7EB7-4BDB0C15405B}"/>
              </a:ext>
            </a:extLst>
          </p:cNvPr>
          <p:cNvSpPr txBox="1"/>
          <p:nvPr/>
        </p:nvSpPr>
        <p:spPr>
          <a:xfrm>
            <a:off x="4504802" y="1483339"/>
            <a:ext cx="1022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sz="1200" dirty="0"/>
              <a:t>Non-primary: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CB3B28-6753-0A3D-5BB9-B6E2273C1C88}"/>
              </a:ext>
            </a:extLst>
          </p:cNvPr>
          <p:cNvSpPr txBox="1"/>
          <p:nvPr/>
        </p:nvSpPr>
        <p:spPr>
          <a:xfrm>
            <a:off x="4504802" y="4013011"/>
            <a:ext cx="714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V" sz="1200" dirty="0"/>
              <a:t>Primary:</a:t>
            </a:r>
          </a:p>
        </p:txBody>
      </p:sp>
    </p:spTree>
    <p:extLst>
      <p:ext uri="{BB962C8B-B14F-4D97-AF65-F5344CB8AC3E}">
        <p14:creationId xmlns:p14="http://schemas.microsoft.com/office/powerpoint/2010/main" val="5476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11269</TotalTime>
  <Words>475</Words>
  <Application>Microsoft Macintosh PowerPoint</Application>
  <PresentationFormat>Widescreen</PresentationFormat>
  <Paragraphs>75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eui-default</vt:lpstr>
      <vt:lpstr>Helvetica</vt:lpstr>
      <vt:lpstr>Trebuchet MS</vt:lpstr>
      <vt:lpstr>Office Theme 2013 - 2022</vt:lpstr>
      <vt:lpstr>Effect of crisis on people’s behaviour as seen through data</vt:lpstr>
      <vt:lpstr>PowerPoint Presentation</vt:lpstr>
      <vt:lpstr>Key events in Europe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REIDZANS, MARTINS (UG)</dc:creator>
  <cp:lastModifiedBy>REIDZANS, MARTINS (UG)</cp:lastModifiedBy>
  <cp:revision>14</cp:revision>
  <dcterms:created xsi:type="dcterms:W3CDTF">2023-01-22T20:47:33Z</dcterms:created>
  <dcterms:modified xsi:type="dcterms:W3CDTF">2023-01-31T08:50:35Z</dcterms:modified>
</cp:coreProperties>
</file>