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95" r:id="rId2"/>
    <p:sldId id="296" r:id="rId3"/>
    <p:sldId id="431" r:id="rId4"/>
    <p:sldId id="297" r:id="rId5"/>
    <p:sldId id="298" r:id="rId6"/>
    <p:sldId id="444" r:id="rId7"/>
    <p:sldId id="300" r:id="rId8"/>
    <p:sldId id="445" r:id="rId9"/>
    <p:sldId id="432" r:id="rId10"/>
    <p:sldId id="433" r:id="rId11"/>
    <p:sldId id="301" r:id="rId12"/>
    <p:sldId id="302" r:id="rId13"/>
    <p:sldId id="434" r:id="rId14"/>
    <p:sldId id="453" r:id="rId15"/>
    <p:sldId id="454" r:id="rId16"/>
    <p:sldId id="455" r:id="rId17"/>
    <p:sldId id="456" r:id="rId18"/>
    <p:sldId id="446" r:id="rId19"/>
    <p:sldId id="304" r:id="rId20"/>
    <p:sldId id="305" r:id="rId21"/>
    <p:sldId id="345" r:id="rId22"/>
    <p:sldId id="384" r:id="rId23"/>
    <p:sldId id="385" r:id="rId24"/>
    <p:sldId id="381" r:id="rId25"/>
    <p:sldId id="382" r:id="rId26"/>
    <p:sldId id="383" r:id="rId27"/>
    <p:sldId id="309" r:id="rId28"/>
    <p:sldId id="450" r:id="rId29"/>
    <p:sldId id="451" r:id="rId30"/>
    <p:sldId id="476" r:id="rId31"/>
    <p:sldId id="477" r:id="rId32"/>
    <p:sldId id="452" r:id="rId33"/>
    <p:sldId id="478" r:id="rId34"/>
    <p:sldId id="479" r:id="rId35"/>
    <p:sldId id="308" r:id="rId36"/>
    <p:sldId id="441" r:id="rId37"/>
    <p:sldId id="447" r:id="rId38"/>
    <p:sldId id="457" r:id="rId39"/>
    <p:sldId id="466" r:id="rId40"/>
    <p:sldId id="458" r:id="rId41"/>
    <p:sldId id="459" r:id="rId42"/>
    <p:sldId id="460" r:id="rId43"/>
    <p:sldId id="480" r:id="rId44"/>
    <p:sldId id="461" r:id="rId45"/>
    <p:sldId id="462" r:id="rId46"/>
    <p:sldId id="463" r:id="rId47"/>
    <p:sldId id="464" r:id="rId48"/>
    <p:sldId id="465" r:id="rId49"/>
    <p:sldId id="471" r:id="rId50"/>
    <p:sldId id="401" r:id="rId51"/>
    <p:sldId id="315" r:id="rId52"/>
    <p:sldId id="412" r:id="rId53"/>
    <p:sldId id="316" r:id="rId54"/>
    <p:sldId id="352" r:id="rId55"/>
    <p:sldId id="467" r:id="rId56"/>
    <p:sldId id="468" r:id="rId57"/>
    <p:sldId id="469" r:id="rId58"/>
    <p:sldId id="321" r:id="rId59"/>
    <p:sldId id="482" r:id="rId60"/>
    <p:sldId id="425" r:id="rId61"/>
    <p:sldId id="484" r:id="rId62"/>
    <p:sldId id="449" r:id="rId63"/>
    <p:sldId id="426" r:id="rId64"/>
    <p:sldId id="448" r:id="rId65"/>
    <p:sldId id="430" r:id="rId66"/>
    <p:sldId id="427" r:id="rId67"/>
    <p:sldId id="472" r:id="rId68"/>
    <p:sldId id="428" r:id="rId69"/>
    <p:sldId id="429" r:id="rId70"/>
    <p:sldId id="473" r:id="rId71"/>
    <p:sldId id="474" r:id="rId72"/>
    <p:sldId id="475" r:id="rId73"/>
    <p:sldId id="320" r:id="rId74"/>
    <p:sldId id="331" r:id="rId75"/>
    <p:sldId id="351" r:id="rId76"/>
    <p:sldId id="332" r:id="rId77"/>
    <p:sldId id="333" r:id="rId78"/>
    <p:sldId id="396" r:id="rId79"/>
    <p:sldId id="443" r:id="rId80"/>
    <p:sldId id="481" r:id="rId81"/>
    <p:sldId id="334" r:id="rId82"/>
    <p:sldId id="375" r:id="rId83"/>
    <p:sldId id="391" r:id="rId8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0" autoAdjust="0"/>
    <p:restoredTop sz="89503" autoAdjust="0"/>
  </p:normalViewPr>
  <p:slideViewPr>
    <p:cSldViewPr>
      <p:cViewPr varScale="1">
        <p:scale>
          <a:sx n="145" d="100"/>
          <a:sy n="145" d="100"/>
        </p:scale>
        <p:origin x="153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reif\Dropbox\Economics\Research\Pollution%20and%20Medicare\analysis\results\figures\PM25_by_ye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reif\Dropbox\Economics\Research\Pollution%20and%20Medicare\analysis\results\figures\lyl_2001_2013_by_mod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PM 2.5 concentration </a:t>
            </a:r>
            <a:r>
              <a:rPr lang="en-US" sz="1400" b="1" i="0" u="none" strike="noStrike" baseline="0" dirty="0">
                <a:solidFill>
                  <a:schemeClr val="tx1"/>
                </a:solidFill>
                <a:effectLst/>
              </a:rPr>
              <a:t>(</a:t>
            </a:r>
            <a:r>
              <a:rPr lang="en-US" sz="1400" b="1" i="0" u="none" strike="noStrike" baseline="0" dirty="0">
                <a:solidFill>
                  <a:schemeClr val="tx1"/>
                </a:solidFill>
                <a:effectLst/>
                <a:sym typeface="Symbol" panose="05050102010706020507" pitchFamily="18" charset="2"/>
              </a:rPr>
              <a:t></a:t>
            </a:r>
            <a:r>
              <a:rPr lang="en-US" sz="1400" b="1" i="0" u="none" strike="noStrike" baseline="0" dirty="0">
                <a:solidFill>
                  <a:schemeClr val="tx1"/>
                </a:solidFill>
                <a:effectLst/>
              </a:rPr>
              <a:t>g/m</a:t>
            </a:r>
            <a:r>
              <a:rPr lang="en-US" sz="1400" b="1" i="0" u="none" strike="noStrike" baseline="30000" dirty="0">
                <a:solidFill>
                  <a:schemeClr val="tx1"/>
                </a:solidFill>
                <a:effectLst/>
              </a:rPr>
              <a:t>3</a:t>
            </a:r>
            <a:r>
              <a:rPr lang="en-US" sz="1400" b="1" i="0" u="none" strike="noStrike" baseline="0" dirty="0">
                <a:solidFill>
                  <a:schemeClr val="tx1"/>
                </a:solidFill>
                <a:effectLst/>
              </a:rPr>
              <a:t>)</a:t>
            </a:r>
            <a:r>
              <a:rPr lang="en-US" b="1" baseline="0" dirty="0">
                <a:solidFill>
                  <a:schemeClr val="tx1"/>
                </a:solidFill>
              </a:rPr>
              <a:t> </a:t>
            </a:r>
          </a:p>
          <a:p>
            <a:pPr algn="l">
              <a:defRPr/>
            </a:pPr>
            <a:r>
              <a:rPr lang="en-US" sz="1200" dirty="0">
                <a:solidFill>
                  <a:schemeClr val="tx1"/>
                </a:solidFill>
              </a:rPr>
              <a:t>Annual county mean</a:t>
            </a:r>
          </a:p>
        </c:rich>
      </c:tx>
      <c:layout>
        <c:manualLayout>
          <c:xMode val="edge"/>
          <c:yMode val="edge"/>
          <c:x val="1.75405810853363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PM25_by_year!$B$1</c:f>
              <c:strCache>
                <c:ptCount val="1"/>
                <c:pt idx="0">
                  <c:v>PM 2.5 concentration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PM25_by_year!$A$2:$A$16</c:f>
              <c:numCache>
                <c:formatCode>General</c:formatCode>
                <c:ptCount val="15"/>
                <c:pt idx="0">
                  <c:v>1999</c:v>
                </c:pt>
                <c:pt idx="2">
                  <c:v>2001</c:v>
                </c:pt>
                <c:pt idx="4">
                  <c:v>2003</c:v>
                </c:pt>
                <c:pt idx="6">
                  <c:v>2005</c:v>
                </c:pt>
                <c:pt idx="8">
                  <c:v>2007</c:v>
                </c:pt>
                <c:pt idx="10">
                  <c:v>2009</c:v>
                </c:pt>
                <c:pt idx="12">
                  <c:v>2011</c:v>
                </c:pt>
                <c:pt idx="14">
                  <c:v>2013</c:v>
                </c:pt>
              </c:numCache>
            </c:numRef>
          </c:cat>
          <c:val>
            <c:numRef>
              <c:f>PM25_by_year!$B$2:$B$16</c:f>
              <c:numCache>
                <c:formatCode>General</c:formatCode>
                <c:ptCount val="15"/>
                <c:pt idx="0">
                  <c:v>13.026458</c:v>
                </c:pt>
                <c:pt idx="1">
                  <c:v>12.511359000000001</c:v>
                </c:pt>
                <c:pt idx="2">
                  <c:v>11.823043999999999</c:v>
                </c:pt>
                <c:pt idx="3">
                  <c:v>11.413758</c:v>
                </c:pt>
                <c:pt idx="4">
                  <c:v>11.203431999999999</c:v>
                </c:pt>
                <c:pt idx="5">
                  <c:v>11.076812</c:v>
                </c:pt>
                <c:pt idx="6">
                  <c:v>11.96472</c:v>
                </c:pt>
                <c:pt idx="7">
                  <c:v>10.955906000000001</c:v>
                </c:pt>
                <c:pt idx="8">
                  <c:v>11.210081000000001</c:v>
                </c:pt>
                <c:pt idx="9">
                  <c:v>10.244116</c:v>
                </c:pt>
                <c:pt idx="10">
                  <c:v>9.1916561000000012</c:v>
                </c:pt>
                <c:pt idx="11">
                  <c:v>9.4213851999999996</c:v>
                </c:pt>
                <c:pt idx="12">
                  <c:v>9.3755593000000008</c:v>
                </c:pt>
                <c:pt idx="13">
                  <c:v>8.4483275999999972</c:v>
                </c:pt>
                <c:pt idx="14">
                  <c:v>8.1293935000000008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62-47F1-93D4-B36749FD7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735264"/>
        <c:axId val="-11732944"/>
      </c:lineChart>
      <c:catAx>
        <c:axId val="-1173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32944"/>
        <c:crosses val="autoZero"/>
        <c:auto val="1"/>
        <c:lblAlgn val="ctr"/>
        <c:lblOffset val="100"/>
        <c:noMultiLvlLbl val="0"/>
      </c:catAx>
      <c:valAx>
        <c:axId val="-11732944"/>
        <c:scaling>
          <c:orientation val="minMax"/>
          <c:min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3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Predicted life</a:t>
            </a:r>
            <a:r>
              <a:rPr lang="en-US" sz="1800" b="1" baseline="0" dirty="0">
                <a:solidFill>
                  <a:schemeClr val="tx1"/>
                </a:solidFill>
              </a:rPr>
              <a:t> expectancy, in years</a:t>
            </a:r>
          </a:p>
          <a:p>
            <a:pPr algn="l">
              <a:defRPr/>
            </a:pPr>
            <a:r>
              <a:rPr lang="en-US" sz="1600" b="0" baseline="0" dirty="0">
                <a:solidFill>
                  <a:schemeClr val="tx1"/>
                </a:solidFill>
              </a:rPr>
              <a:t>For Medicare FFS beneficiaries who die within one year</a:t>
            </a:r>
            <a:endParaRPr lang="en-US" sz="1600" b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8.920519550441069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8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64-4998-A371-9AECA16D9E9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64-4998-A371-9AECA16D9E9C}"/>
              </c:ext>
            </c:extLst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64-4998-A371-9AECA16D9E9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64-4998-A371-9AECA16D9E9C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064-4998-A371-9AECA16D9E9C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Sheet1!$C$7:$G$7</c:f>
              <c:strCache>
                <c:ptCount val="5"/>
                <c:pt idx="0">
                  <c:v>Medicare FFS average</c:v>
                </c:pt>
                <c:pt idx="1">
                  <c:v>Cox (age, sex)</c:v>
                </c:pt>
                <c:pt idx="2">
                  <c:v>Cox (age, sex, 
27 chronic conditions)</c:v>
                </c:pt>
                <c:pt idx="3">
                  <c:v>Survival random forest</c:v>
                </c:pt>
                <c:pt idx="4">
                  <c:v>Cox-Lasso</c:v>
                </c:pt>
              </c:strCache>
            </c:strRef>
          </c:cat>
          <c:val>
            <c:numRef>
              <c:f>Sheet1!$C$8:$G$8</c:f>
              <c:numCache>
                <c:formatCode>0.00</c:formatCode>
                <c:ptCount val="5"/>
                <c:pt idx="0">
                  <c:v>11.357497</c:v>
                </c:pt>
                <c:pt idx="1">
                  <c:v>7.8808157999999988</c:v>
                </c:pt>
                <c:pt idx="2">
                  <c:v>5.3335307999999992</c:v>
                </c:pt>
                <c:pt idx="3">
                  <c:v>5.2275649999999994</c:v>
                </c:pt>
                <c:pt idx="4">
                  <c:v>4.8033334999999999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064-4998-A371-9AECA16D9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27"/>
        <c:axId val="-9943296"/>
        <c:axId val="-9940544"/>
      </c:barChart>
      <c:catAx>
        <c:axId val="-994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40544"/>
        <c:crosses val="autoZero"/>
        <c:auto val="1"/>
        <c:lblAlgn val="ctr"/>
        <c:lblOffset val="100"/>
        <c:noMultiLvlLbl val="0"/>
      </c:catAx>
      <c:valAx>
        <c:axId val="-9940544"/>
        <c:scaling>
          <c:orientation val="minMax"/>
          <c:max val="12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4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7" tIns="48329" rIns="96657" bIns="4832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7" tIns="48329" rIns="96657" bIns="48329" rtlCol="0"/>
          <a:lstStyle>
            <a:lvl1pPr algn="r">
              <a:defRPr sz="1200"/>
            </a:lvl1pPr>
          </a:lstStyle>
          <a:p>
            <a:fld id="{D239B543-1BC0-4B30-8775-17A5499FCD8E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7" tIns="48329" rIns="96657" bIns="4832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7" tIns="48329" rIns="96657" bIns="4832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7" tIns="48329" rIns="96657" bIns="4832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7" tIns="48329" rIns="96657" bIns="48329" rtlCol="0" anchor="b"/>
          <a:lstStyle>
            <a:lvl1pPr algn="r">
              <a:defRPr sz="1200"/>
            </a:lvl1pPr>
          </a:lstStyle>
          <a:p>
            <a:fld id="{781CA2AD-39C0-4964-A689-A13F4038E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7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1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8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9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8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61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5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9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2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7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7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14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5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10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CA2AD-39C0-4964-A689-A13F4038E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F222CA6-E4E2-4FC7-88ED-E4EF3E183BB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1E1AD23-B855-4ED4-A5A5-CBAF1454CA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05199"/>
            <a:ext cx="7620000" cy="20812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Tatyana Deryugina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Garth Heutel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Nolan Miller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David Molitor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and Julian Reif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1400" baseline="30000" dirty="0">
              <a:solidFill>
                <a:schemeClr val="tx1"/>
              </a:solidFill>
            </a:endParaRPr>
          </a:p>
          <a:p>
            <a:pPr algn="ctr"/>
            <a:r>
              <a:rPr lang="en-US" sz="1800" baseline="30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Illinois </a:t>
            </a:r>
            <a:r>
              <a:rPr lang="en-US" sz="1800" dirty="0" err="1">
                <a:solidFill>
                  <a:schemeClr val="tx1"/>
                </a:solidFill>
              </a:rPr>
              <a:t>Gies</a:t>
            </a:r>
            <a:r>
              <a:rPr lang="en-US" sz="1800" dirty="0">
                <a:solidFill>
                  <a:schemeClr val="tx1"/>
                </a:solidFill>
              </a:rPr>
              <a:t> College of Business and NBER</a:t>
            </a:r>
          </a:p>
          <a:p>
            <a:pPr algn="ctr"/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Georgia State University and NBER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1905000"/>
            <a:ext cx="11734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/>
                </a:solidFill>
                <a:latin typeface="+mj-lt"/>
              </a:rPr>
              <a:t>The Mortality and Medical Costs of Air Pollution: Evidence from Changes in Wind Direction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603884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Notre Dame</a:t>
            </a:r>
          </a:p>
          <a:p>
            <a:pPr algn="ctr"/>
            <a:r>
              <a:rPr lang="en-US" dirty="0"/>
              <a:t>March 26, 2019</a:t>
            </a:r>
          </a:p>
        </p:txBody>
      </p:sp>
    </p:spTree>
    <p:extLst>
      <p:ext uri="{BB962C8B-B14F-4D97-AF65-F5344CB8AC3E}">
        <p14:creationId xmlns:p14="http://schemas.microsoft.com/office/powerpoint/2010/main" val="402000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PM 2.5 particles are less than 2.5 microns in diameter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2972"/>
            <a:ext cx="7467600" cy="538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35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environmental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Air pollution obtained from EPA site monitors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PM 2.5 data available beginning in 1999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 available for all counties</a:t>
            </a:r>
            <a:r>
              <a:rPr lang="en-US" dirty="0">
                <a:sym typeface="Wingdings" panose="05000000000000000000" pitchFamily="2" charset="2"/>
              </a:rPr>
              <a:t> limiting factor in the final size of our sample</a:t>
            </a:r>
            <a:endParaRPr lang="en-US" sz="2400" dirty="0"/>
          </a:p>
          <a:p>
            <a:pPr lvl="1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dirty="0"/>
              <a:t>Temperature and precipitation obtained from </a:t>
            </a:r>
            <a:r>
              <a:rPr lang="en-US" dirty="0" err="1"/>
              <a:t>Schlenker</a:t>
            </a:r>
            <a:r>
              <a:rPr lang="en-US" dirty="0"/>
              <a:t> and Roberts (2009)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Wind direction and wind speed obtained from National Centers for Environmental Information</a:t>
            </a:r>
            <a:endParaRPr lang="en-US" sz="2400" dirty="0"/>
          </a:p>
          <a:p>
            <a:pPr lvl="1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dirty="0"/>
              <a:t>All data are aggregated to the county-day level</a:t>
            </a:r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534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mortality and health care utilization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Medicare enrollment files (1999-2013)</a:t>
            </a:r>
          </a:p>
          <a:p>
            <a:pPr lvl="1"/>
            <a:r>
              <a:rPr lang="en-US" dirty="0"/>
              <a:t>Main sample: Medicare beneficiaries ages 65-100</a:t>
            </a:r>
          </a:p>
          <a:p>
            <a:pPr lvl="1"/>
            <a:r>
              <a:rPr lang="en-US" dirty="0"/>
              <a:t>Data on exact date of death, zip code of residence, age, sex, and race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Fee-for-service sample (2001-2013)</a:t>
            </a:r>
          </a:p>
          <a:p>
            <a:pPr lvl="1"/>
            <a:r>
              <a:rPr lang="en-US" dirty="0"/>
              <a:t>“Traditional Medicare”, includes 70% of all enrollees in our sample</a:t>
            </a:r>
          </a:p>
          <a:p>
            <a:pPr lvl="1"/>
            <a:r>
              <a:rPr lang="en-US" dirty="0"/>
              <a:t>Detailed data on hospital spending, hospital admissions, and chronic conditions</a:t>
            </a:r>
          </a:p>
          <a:p>
            <a:endParaRPr lang="en-US" dirty="0"/>
          </a:p>
          <a:p>
            <a:r>
              <a:rPr lang="en-US" dirty="0"/>
              <a:t>Aggregate to county-day level and merge with environmental data</a:t>
            </a:r>
          </a:p>
          <a:p>
            <a:pPr lvl="1"/>
            <a:r>
              <a:rPr lang="en-US" dirty="0"/>
              <a:t>Main specification: N = 1,980,549</a:t>
            </a:r>
          </a:p>
          <a:p>
            <a:endParaRPr lang="en-US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07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2.5 levels are decreasing over time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949525-141D-42F2-A114-65ED46413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66773"/>
              </p:ext>
            </p:extLst>
          </p:nvPr>
        </p:nvGraphicFramePr>
        <p:xfrm>
          <a:off x="838200" y="1447800"/>
          <a:ext cx="6629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219200" y="3485607"/>
            <a:ext cx="6248400" cy="13062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543800" y="3124200"/>
            <a:ext cx="914400" cy="3614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45138" y="290944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annual PM 2.5 standard</a:t>
            </a:r>
          </a:p>
        </p:txBody>
      </p:sp>
    </p:spTree>
    <p:extLst>
      <p:ext uri="{BB962C8B-B14F-4D97-AF65-F5344CB8AC3E}">
        <p14:creationId xmlns:p14="http://schemas.microsoft.com/office/powerpoint/2010/main" val="233732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1" y="1524000"/>
            <a:ext cx="11764617" cy="4512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statistics, 1999-2013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295" y="6096000"/>
            <a:ext cx="11945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Notes: Unit of observation is county-day. All rate/spending variables are per million beneficiaries.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2050869"/>
            <a:ext cx="3497375" cy="293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1" y="1524000"/>
            <a:ext cx="11764617" cy="4512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statistics, 1999-2013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295" y="6096000"/>
            <a:ext cx="11945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Notes: Unit of observation is county-day. All rate/spending variables are per million beneficiaries.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1" y="2819400"/>
            <a:ext cx="85344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1" y="1524000"/>
            <a:ext cx="11764617" cy="4512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statistics, 1999-2013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295" y="6096000"/>
            <a:ext cx="11945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Notes: Unit of observation is county-day. All rate/spending variables are per million beneficiaries.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12080" y="4578531"/>
            <a:ext cx="1219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1" y="1524000"/>
            <a:ext cx="11764617" cy="4512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statistics, 1999-2013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295" y="6096000"/>
            <a:ext cx="11945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Notes: Unit of observation is county-day. All rate/spending variables are per million beneficiaries.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5334000"/>
            <a:ext cx="1219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</a:t>
            </a:r>
            <a:r>
              <a:rPr lang="en-US" dirty="0" err="1"/>
              <a:t>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0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Empirical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76"/>
              </a:spcBef>
            </a:pPr>
            <a:r>
              <a:rPr lang="en-US" dirty="0"/>
              <a:t>Wind carries pollutants over long distances</a:t>
            </a:r>
          </a:p>
          <a:p>
            <a:pPr lvl="1">
              <a:spcBef>
                <a:spcPts val="576"/>
              </a:spcBef>
            </a:pPr>
            <a:r>
              <a:rPr lang="en-US" dirty="0"/>
              <a:t>Wind direction is strongly related to air pollution</a:t>
            </a:r>
          </a:p>
          <a:p>
            <a:pPr marL="0" indent="0">
              <a:spcBef>
                <a:spcPts val="576"/>
              </a:spcBef>
              <a:buNone/>
            </a:pPr>
            <a:endParaRPr lang="en-US" dirty="0"/>
          </a:p>
          <a:p>
            <a:pPr marL="0" indent="0">
              <a:spcBef>
                <a:spcPts val="576"/>
              </a:spcBef>
              <a:buNone/>
            </a:pPr>
            <a:endParaRPr lang="en-US" dirty="0"/>
          </a:p>
          <a:p>
            <a:pPr>
              <a:spcBef>
                <a:spcPts val="576"/>
              </a:spcBef>
            </a:pPr>
            <a:r>
              <a:rPr lang="en-US" dirty="0"/>
              <a:t>Our innovation: it is not necessary to isolate a particular pollution source!</a:t>
            </a:r>
          </a:p>
          <a:p>
            <a:pPr lvl="1">
              <a:spcBef>
                <a:spcPts val="576"/>
              </a:spcBef>
            </a:pPr>
            <a:r>
              <a:rPr lang="en-US" dirty="0"/>
              <a:t>Maximizes the size of our estimation sample</a:t>
            </a:r>
          </a:p>
          <a:p>
            <a:pPr marL="0" indent="0">
              <a:spcBef>
                <a:spcPts val="576"/>
              </a:spcBef>
              <a:buNone/>
            </a:pPr>
            <a:endParaRPr lang="en-US" dirty="0"/>
          </a:p>
          <a:p>
            <a:pPr marL="0" indent="0">
              <a:spcBef>
                <a:spcPts val="576"/>
              </a:spcBef>
              <a:buNone/>
            </a:pPr>
            <a:endParaRPr lang="en-US" dirty="0"/>
          </a:p>
          <a:p>
            <a:pPr>
              <a:spcBef>
                <a:spcPts val="576"/>
              </a:spcBef>
            </a:pPr>
            <a:r>
              <a:rPr lang="en-US" dirty="0"/>
              <a:t>Identifying assumption:</a:t>
            </a:r>
          </a:p>
          <a:p>
            <a:pPr lvl="1">
              <a:spcBef>
                <a:spcPts val="576"/>
              </a:spcBef>
            </a:pPr>
            <a:r>
              <a:rPr lang="en-US" dirty="0"/>
              <a:t>Wind direction is unrelated to health except through pollution (conditional on controls)</a:t>
            </a:r>
          </a:p>
        </p:txBody>
      </p:sp>
    </p:spTree>
    <p:extLst>
      <p:ext uri="{BB962C8B-B14F-4D97-AF65-F5344CB8AC3E}">
        <p14:creationId xmlns:p14="http://schemas.microsoft.com/office/powerpoint/2010/main" val="75816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Air pollution harms health and increases medical costs</a:t>
            </a:r>
          </a:p>
          <a:p>
            <a:pPr lvl="1"/>
            <a:r>
              <a:rPr lang="en-US" dirty="0"/>
              <a:t>Recent epidemiological focus on “fine particulate matter” (PM 2.5)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Optimal environmental policy depends on magnitude of health effects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Large literature on the health effects of air pollution </a:t>
            </a:r>
            <a:r>
              <a:rPr lang="en-US" sz="1600" dirty="0"/>
              <a:t>(e.g., </a:t>
            </a:r>
            <a:r>
              <a:rPr lang="en-US" sz="1600" dirty="0" err="1"/>
              <a:t>Chay</a:t>
            </a:r>
            <a:r>
              <a:rPr lang="en-US" sz="1600" dirty="0"/>
              <a:t> and Greenstone 2003; Currie and </a:t>
            </a:r>
            <a:r>
              <a:rPr lang="en-US" sz="1600" dirty="0" err="1"/>
              <a:t>Neidell</a:t>
            </a:r>
            <a:r>
              <a:rPr lang="en-US" sz="1600" dirty="0"/>
              <a:t> 2005; Anderson 2016; </a:t>
            </a:r>
            <a:r>
              <a:rPr lang="en-US" sz="1600" dirty="0" err="1"/>
              <a:t>Knittel</a:t>
            </a:r>
            <a:r>
              <a:rPr lang="en-US" sz="1600" dirty="0"/>
              <a:t> et al. 2016; </a:t>
            </a:r>
            <a:r>
              <a:rPr lang="en-US" sz="1600" dirty="0" err="1"/>
              <a:t>Schlenker</a:t>
            </a:r>
            <a:r>
              <a:rPr lang="en-US" sz="1600" dirty="0"/>
              <a:t> and Walker 2016; </a:t>
            </a:r>
            <a:r>
              <a:rPr lang="en-US" sz="1600" dirty="0" err="1"/>
              <a:t>Deryugina</a:t>
            </a:r>
            <a:r>
              <a:rPr lang="en-US" sz="1600" dirty="0"/>
              <a:t> and Reif 2019)</a:t>
            </a:r>
            <a:endParaRPr lang="en-US" dirty="0"/>
          </a:p>
          <a:p>
            <a:pPr lvl="1"/>
            <a:r>
              <a:rPr lang="en-US" dirty="0"/>
              <a:t>Most evidence is limited to infants and pollutants other than PM 2.5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bad is air pollution for adult health?</a:t>
            </a:r>
          </a:p>
        </p:txBody>
      </p:sp>
    </p:spTree>
    <p:extLst>
      <p:ext uri="{BB962C8B-B14F-4D97-AF65-F5344CB8AC3E}">
        <p14:creationId xmlns:p14="http://schemas.microsoft.com/office/powerpoint/2010/main" val="214248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construct our instruments?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clustering algorithm to assign pollution monitors to 100 regional groups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stage is group-specific relationship between wind direction and pollution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Allow pollution transport patterns to vary across groups</a:t>
            </a:r>
          </a:p>
          <a:p>
            <a:pPr lvl="1"/>
            <a:r>
              <a:rPr lang="en-US" dirty="0"/>
              <a:t>Wind blowing from the west can have a different effect in California than in Massachusetts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755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 direction and PM 2.5 in Bay Area, CA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6924" y="1676401"/>
            <a:ext cx="8994648" cy="4562527"/>
            <a:chOff x="0" y="0"/>
            <a:chExt cx="5768736" cy="24466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156" y="0"/>
              <a:ext cx="2354580" cy="2446655"/>
            </a:xfrm>
            <a:prstGeom prst="rect">
              <a:avLst/>
            </a:prstGeom>
          </p:spPr>
        </p:pic>
        <p:sp>
          <p:nvSpPr>
            <p:cNvPr id="5" name="Text Box 11"/>
            <p:cNvSpPr txBox="1"/>
            <p:nvPr/>
          </p:nvSpPr>
          <p:spPr>
            <a:xfrm>
              <a:off x="3308746" y="1517815"/>
              <a:ext cx="1177784" cy="23145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San Francisco</a:t>
              </a:r>
              <a:endParaRPr lang="en-US" sz="2800" dirty="0"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067299" y="1430179"/>
              <a:ext cx="379965" cy="1447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467100" cy="244665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530724" y="6353225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of PM 2.5 on 10-degree bins and controls</a:t>
            </a:r>
          </a:p>
        </p:txBody>
      </p:sp>
    </p:spTree>
    <p:extLst>
      <p:ext uri="{BB962C8B-B14F-4D97-AF65-F5344CB8AC3E}">
        <p14:creationId xmlns:p14="http://schemas.microsoft.com/office/powerpoint/2010/main" val="177555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 direction and PM 2.5 in Bay Area, CA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6924" y="1676401"/>
            <a:ext cx="8994648" cy="4562527"/>
            <a:chOff x="0" y="0"/>
            <a:chExt cx="5768736" cy="24466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156" y="0"/>
              <a:ext cx="2354580" cy="2446655"/>
            </a:xfrm>
            <a:prstGeom prst="rect">
              <a:avLst/>
            </a:prstGeom>
          </p:spPr>
        </p:pic>
        <p:sp>
          <p:nvSpPr>
            <p:cNvPr id="5" name="Text Box 11"/>
            <p:cNvSpPr txBox="1"/>
            <p:nvPr/>
          </p:nvSpPr>
          <p:spPr>
            <a:xfrm>
              <a:off x="3308746" y="1517815"/>
              <a:ext cx="1177784" cy="23145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San Francisco</a:t>
              </a:r>
              <a:endParaRPr lang="en-US" sz="2800" dirty="0"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067299" y="1430179"/>
              <a:ext cx="379965" cy="1447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467100" cy="244665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530724" y="6353225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of PM 2.5 on 10-degree bins and controls</a:t>
            </a:r>
          </a:p>
        </p:txBody>
      </p:sp>
      <p:sp>
        <p:nvSpPr>
          <p:cNvPr id="17" name="Oval 16"/>
          <p:cNvSpPr/>
          <p:nvPr/>
        </p:nvSpPr>
        <p:spPr>
          <a:xfrm>
            <a:off x="3657600" y="2133600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otched Right Arrow 19"/>
          <p:cNvSpPr/>
          <p:nvPr/>
        </p:nvSpPr>
        <p:spPr>
          <a:xfrm rot="1806883" flipH="1">
            <a:off x="9502064" y="4689963"/>
            <a:ext cx="990600" cy="575899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Dirty</a:t>
            </a:r>
          </a:p>
        </p:txBody>
      </p:sp>
    </p:spTree>
    <p:extLst>
      <p:ext uri="{BB962C8B-B14F-4D97-AF65-F5344CB8AC3E}">
        <p14:creationId xmlns:p14="http://schemas.microsoft.com/office/powerpoint/2010/main" val="86625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 direction and PM 2.5 in Bay Area, CA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6924" y="1676401"/>
            <a:ext cx="8994648" cy="4562527"/>
            <a:chOff x="0" y="0"/>
            <a:chExt cx="5768736" cy="24466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156" y="0"/>
              <a:ext cx="2354580" cy="2446655"/>
            </a:xfrm>
            <a:prstGeom prst="rect">
              <a:avLst/>
            </a:prstGeom>
          </p:spPr>
        </p:pic>
        <p:sp>
          <p:nvSpPr>
            <p:cNvPr id="5" name="Text Box 11"/>
            <p:cNvSpPr txBox="1"/>
            <p:nvPr/>
          </p:nvSpPr>
          <p:spPr>
            <a:xfrm>
              <a:off x="3308746" y="1517815"/>
              <a:ext cx="1177784" cy="23145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San Francisco</a:t>
              </a:r>
              <a:endParaRPr lang="en-US" sz="2800" dirty="0"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067299" y="1430179"/>
              <a:ext cx="379965" cy="1447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467100" cy="244665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530724" y="6353225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of PM 2.5 on 10-degree bins and controls</a:t>
            </a:r>
          </a:p>
        </p:txBody>
      </p:sp>
      <p:sp>
        <p:nvSpPr>
          <p:cNvPr id="17" name="Oval 16"/>
          <p:cNvSpPr/>
          <p:nvPr/>
        </p:nvSpPr>
        <p:spPr>
          <a:xfrm>
            <a:off x="3657600" y="2133600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9957" y="4827820"/>
            <a:ext cx="533400" cy="533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>
            <a:off x="7067348" y="4091611"/>
            <a:ext cx="1074479" cy="484632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</p:txBody>
      </p:sp>
      <p:sp>
        <p:nvSpPr>
          <p:cNvPr id="20" name="Notched Right Arrow 19"/>
          <p:cNvSpPr/>
          <p:nvPr/>
        </p:nvSpPr>
        <p:spPr>
          <a:xfrm rot="1806883" flipH="1">
            <a:off x="9502064" y="4689963"/>
            <a:ext cx="990600" cy="575899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Dirty</a:t>
            </a:r>
          </a:p>
        </p:txBody>
      </p:sp>
    </p:spTree>
    <p:extLst>
      <p:ext uri="{BB962C8B-B14F-4D97-AF65-F5344CB8AC3E}">
        <p14:creationId xmlns:p14="http://schemas.microsoft.com/office/powerpoint/2010/main" val="408402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 direction and PM 2.5 in the Boston Area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1" y="1676400"/>
            <a:ext cx="9024257" cy="4724400"/>
            <a:chOff x="0" y="0"/>
            <a:chExt cx="5705496" cy="24898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346" y="0"/>
              <a:ext cx="2116455" cy="2489835"/>
            </a:xfrm>
            <a:prstGeom prst="rect">
              <a:avLst/>
            </a:prstGeom>
          </p:spPr>
        </p:pic>
        <p:sp>
          <p:nvSpPr>
            <p:cNvPr id="12" name="Text Box 19"/>
            <p:cNvSpPr txBox="1"/>
            <p:nvPr/>
          </p:nvSpPr>
          <p:spPr>
            <a:xfrm>
              <a:off x="4788120" y="1310995"/>
              <a:ext cx="917376" cy="2310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Boston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624962" y="1445711"/>
              <a:ext cx="481766" cy="96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493770" cy="244663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577791" y="6373397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of PM 2.5 on 10-degree bins and controls</a:t>
            </a:r>
          </a:p>
        </p:txBody>
      </p:sp>
    </p:spTree>
    <p:extLst>
      <p:ext uri="{BB962C8B-B14F-4D97-AF65-F5344CB8AC3E}">
        <p14:creationId xmlns:p14="http://schemas.microsoft.com/office/powerpoint/2010/main" val="405457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 direction and PM 2.5 in the Boston Area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1" y="1676400"/>
            <a:ext cx="9024257" cy="4724400"/>
            <a:chOff x="0" y="0"/>
            <a:chExt cx="5705496" cy="24898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346" y="0"/>
              <a:ext cx="2116455" cy="2489835"/>
            </a:xfrm>
            <a:prstGeom prst="rect">
              <a:avLst/>
            </a:prstGeom>
          </p:spPr>
        </p:pic>
        <p:sp>
          <p:nvSpPr>
            <p:cNvPr id="12" name="Text Box 19"/>
            <p:cNvSpPr txBox="1"/>
            <p:nvPr/>
          </p:nvSpPr>
          <p:spPr>
            <a:xfrm>
              <a:off x="4788120" y="1310995"/>
              <a:ext cx="917376" cy="2310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Boston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624962" y="1445711"/>
              <a:ext cx="481766" cy="96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493770" cy="2446630"/>
            </a:xfrm>
            <a:prstGeom prst="rect">
              <a:avLst/>
            </a:prstGeom>
          </p:spPr>
        </p:pic>
      </p:grpSp>
      <p:sp>
        <p:nvSpPr>
          <p:cNvPr id="18" name="Notched Right Arrow 17"/>
          <p:cNvSpPr/>
          <p:nvPr/>
        </p:nvSpPr>
        <p:spPr>
          <a:xfrm rot="19971142">
            <a:off x="7282884" y="4951570"/>
            <a:ext cx="1013771" cy="568856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77791" y="6373397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of PM 2.5 on 10-degree bins and controls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1981200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41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 direction and PM 2.5 in the Boston Area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1" y="1676400"/>
            <a:ext cx="9024257" cy="4724400"/>
            <a:chOff x="0" y="0"/>
            <a:chExt cx="5705496" cy="24898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346" y="0"/>
              <a:ext cx="2116455" cy="2489835"/>
            </a:xfrm>
            <a:prstGeom prst="rect">
              <a:avLst/>
            </a:prstGeom>
          </p:spPr>
        </p:pic>
        <p:sp>
          <p:nvSpPr>
            <p:cNvPr id="12" name="Text Box 19"/>
            <p:cNvSpPr txBox="1"/>
            <p:nvPr/>
          </p:nvSpPr>
          <p:spPr>
            <a:xfrm>
              <a:off x="4788120" y="1310995"/>
              <a:ext cx="917376" cy="2310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Boston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624962" y="1445711"/>
              <a:ext cx="481766" cy="96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493770" cy="2446630"/>
            </a:xfrm>
            <a:prstGeom prst="rect">
              <a:avLst/>
            </a:prstGeom>
          </p:spPr>
        </p:pic>
      </p:grpSp>
      <p:sp>
        <p:nvSpPr>
          <p:cNvPr id="17" name="Notched Right Arrow 16"/>
          <p:cNvSpPr/>
          <p:nvPr/>
        </p:nvSpPr>
        <p:spPr>
          <a:xfrm rot="18027891" flipH="1">
            <a:off x="9427928" y="3509179"/>
            <a:ext cx="1167466" cy="540513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</p:txBody>
      </p:sp>
      <p:sp>
        <p:nvSpPr>
          <p:cNvPr id="18" name="Notched Right Arrow 17"/>
          <p:cNvSpPr/>
          <p:nvPr/>
        </p:nvSpPr>
        <p:spPr>
          <a:xfrm rot="19971142">
            <a:off x="7282884" y="4951570"/>
            <a:ext cx="1013771" cy="568856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77791" y="6373397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of PM 2.5 on 10-degree bins and controls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1981200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62200" y="4419601"/>
            <a:ext cx="533400" cy="533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3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stage has 300 instruments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2.5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𝑐𝑑𝑚𝑦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1[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]×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𝑊𝐼𝑁𝐷𝐷𝐼</m:t>
                              </m:r>
                              <m:sSubSup>
                                <m:sSub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𝑐𝑑𝑚𝑦</m:t>
                                  </m:r>
                                </m:sub>
                                <m:sup>
                                  <m:r>
                                    <a:rPr lang="en-US" sz="2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𝑐𝑑𝑚𝑦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600" dirty="0"/>
                  <a:t>Dependent variable is PM 2.5 in county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 on day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600" dirty="0"/>
                  <a:t>, month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600" dirty="0"/>
                  <a:t>, year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Effect of wind direction on PM 2.5 allowed to vary by:</a:t>
                </a:r>
              </a:p>
              <a:p>
                <a:pPr lvl="1"/>
                <a:r>
                  <a:rPr lang="en-US" sz="2200" dirty="0"/>
                  <a:t>100 different spatial regions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lvl="1"/>
                <a:r>
                  <a:rPr lang="en-US" sz="2200" dirty="0"/>
                  <a:t>3 different 90-degree bins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) (1 omitted category)</a:t>
                </a:r>
              </a:p>
              <a:p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Results robust to using </a:t>
                </a:r>
                <a:r>
                  <a:rPr lang="en-US" sz="2600" dirty="0">
                    <a:hlinkClick r:id="rId2" action="ppaction://hlinksldjump"/>
                  </a:rPr>
                  <a:t>different numbers of regions/bins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17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stage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r>
                  <a:rPr lang="en-US" dirty="0"/>
                  <a:t>Main specification: estimate effect of 1-day shock on </a:t>
                </a:r>
                <a:r>
                  <a:rPr lang="en-US" u="sng" dirty="0"/>
                  <a:t>3-day outcomes</a:t>
                </a:r>
                <a:endParaRPr lang="en-US" dirty="0"/>
              </a:p>
              <a:p>
                <a:pPr lvl="1"/>
                <a:r>
                  <a:rPr lang="en-US" dirty="0"/>
                  <a:t>Alternative specifications extend outcome window to 28 days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Flexibly control for temperature (min and max), precipitation, and wind speed</a:t>
                </a:r>
              </a:p>
              <a:p>
                <a:pPr lvl="1"/>
                <a:r>
                  <a:rPr lang="en-US" dirty="0"/>
                  <a:t>Control for pollution and weather on days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to identify effect of 1-day shock</a:t>
                </a:r>
              </a:p>
              <a:p>
                <a:pPr lvl="1"/>
                <a:r>
                  <a:rPr lang="en-US" dirty="0"/>
                  <a:t>Control for pollution on days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to account for autocorrelation</a:t>
                </a:r>
              </a:p>
              <a:p>
                <a:pPr lvl="1"/>
                <a:r>
                  <a:rPr lang="en-US" dirty="0"/>
                  <a:t>In total, controls include about 28,000 variables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66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Locally-produced pollution is bad variation</a:t>
            </a:r>
          </a:p>
        </p:txBody>
      </p:sp>
      <p:pic>
        <p:nvPicPr>
          <p:cNvPr id="1028" name="Picture 4" descr="Image result for power plant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3830327" cy="2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565275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plant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177534"/>
            <a:ext cx="14088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0839" y="2177534"/>
            <a:ext cx="317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 blows from west</a:t>
            </a:r>
          </a:p>
        </p:txBody>
      </p:sp>
      <p:pic>
        <p:nvPicPr>
          <p:cNvPr id="11" name="Picture 6" descr="Image result for purple air moni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3" b="14846"/>
          <a:stretch/>
        </p:blipFill>
        <p:spPr bwMode="auto">
          <a:xfrm>
            <a:off x="6649727" y="5006264"/>
            <a:ext cx="815466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72200" y="56666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Pollution monitor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1752600"/>
            <a:ext cx="14088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2800" y="1981200"/>
            <a:ext cx="14088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7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Setting: elderly population in the United States, 1999-2013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causal effect of acute (one-day) exposure to PM 2.5 pollution?</a:t>
            </a:r>
          </a:p>
          <a:p>
            <a:pPr lvl="2"/>
            <a:r>
              <a:rPr lang="en-US" b="1" dirty="0"/>
              <a:t>Short-run outcomes</a:t>
            </a:r>
            <a:r>
              <a:rPr lang="en-US" dirty="0"/>
              <a:t>: three-day mortality, health care use, and medical spending</a:t>
            </a:r>
          </a:p>
          <a:p>
            <a:pPr lvl="2"/>
            <a:r>
              <a:rPr lang="en-US" b="1" dirty="0"/>
              <a:t>Long-run outcomes</a:t>
            </a:r>
            <a:r>
              <a:rPr lang="en-US" dirty="0"/>
              <a:t>: life-years lost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much does the mortality effect vary across the elderly population?</a:t>
            </a:r>
          </a:p>
          <a:p>
            <a:pPr lvl="2"/>
            <a:r>
              <a:rPr lang="en-US" dirty="0"/>
              <a:t>Who is most vulnerable?</a:t>
            </a:r>
          </a:p>
        </p:txBody>
      </p:sp>
    </p:spTree>
    <p:extLst>
      <p:ext uri="{BB962C8B-B14F-4D97-AF65-F5344CB8AC3E}">
        <p14:creationId xmlns:p14="http://schemas.microsoft.com/office/powerpoint/2010/main" val="3088248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Locally-produced pollution is bad variation</a:t>
            </a:r>
          </a:p>
        </p:txBody>
      </p:sp>
      <p:pic>
        <p:nvPicPr>
          <p:cNvPr id="1028" name="Picture 4" descr="Image result for power plant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3830327" cy="2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565275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plant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177534"/>
            <a:ext cx="14088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0839" y="2177534"/>
            <a:ext cx="317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 blows from west</a:t>
            </a:r>
          </a:p>
        </p:txBody>
      </p:sp>
      <p:pic>
        <p:nvPicPr>
          <p:cNvPr id="11" name="Picture 6" descr="Image result for purple air moni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3" b="14846"/>
          <a:stretch/>
        </p:blipFill>
        <p:spPr bwMode="auto">
          <a:xfrm>
            <a:off x="6649727" y="5006264"/>
            <a:ext cx="815466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72200" y="56666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Pollution monitor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83845" y="566669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high</a:t>
            </a:r>
            <a:r>
              <a:rPr lang="en-US" dirty="0"/>
              <a:t> pollution readings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1752600"/>
            <a:ext cx="14088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2800" y="1981200"/>
            <a:ext cx="14088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65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Locally-produced pollution is bad variation</a:t>
            </a:r>
          </a:p>
        </p:txBody>
      </p:sp>
      <p:pic>
        <p:nvPicPr>
          <p:cNvPr id="1028" name="Picture 4" descr="Image result for power plant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3830327" cy="2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565275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plant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177534"/>
            <a:ext cx="14088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0839" y="2177534"/>
            <a:ext cx="317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 blows from west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949" y="6172200"/>
            <a:ext cx="6314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Pollution exposure goes up in half the county</a:t>
            </a:r>
          </a:p>
        </p:txBody>
      </p:sp>
      <p:pic>
        <p:nvPicPr>
          <p:cNvPr id="11" name="Picture 6" descr="Image result for purple air moni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3" b="14846"/>
          <a:stretch/>
        </p:blipFill>
        <p:spPr bwMode="auto">
          <a:xfrm>
            <a:off x="6649727" y="5006264"/>
            <a:ext cx="815466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72200" y="56666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Pollution monitor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83845" y="566669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high</a:t>
            </a:r>
            <a:r>
              <a:rPr lang="en-US" dirty="0"/>
              <a:t> pollution readings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2800" y="1752600"/>
            <a:ext cx="14088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2800" y="1981200"/>
            <a:ext cx="14088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79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Locally-produced pollution is bad variation</a:t>
            </a:r>
          </a:p>
        </p:txBody>
      </p:sp>
      <p:pic>
        <p:nvPicPr>
          <p:cNvPr id="1028" name="Picture 4" descr="Image result for power plant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3830327" cy="2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urple air moni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3" b="14846"/>
          <a:stretch/>
        </p:blipFill>
        <p:spPr bwMode="auto">
          <a:xfrm>
            <a:off x="6649727" y="5006264"/>
            <a:ext cx="815466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565275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plant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56666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Pollution monitor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0839" y="217753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 blows from east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20739" y="2173778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520739" y="1699952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20739" y="1928552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77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Locally-produced pollution is bad variation</a:t>
            </a:r>
          </a:p>
        </p:txBody>
      </p:sp>
      <p:pic>
        <p:nvPicPr>
          <p:cNvPr id="1028" name="Picture 4" descr="Image result for power plant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3830327" cy="2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urple air moni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3" b="14846"/>
          <a:stretch/>
        </p:blipFill>
        <p:spPr bwMode="auto">
          <a:xfrm>
            <a:off x="6649727" y="5006264"/>
            <a:ext cx="815466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565275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plant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56666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Pollution monitor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0839" y="217753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 blows from east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3845" y="5666693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l</a:t>
            </a:r>
            <a:r>
              <a:rPr lang="en-US" dirty="0"/>
              <a:t>ow pollution readings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20739" y="2173778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520739" y="1699952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20739" y="1928552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01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Locally-produced pollution is bad variation</a:t>
            </a:r>
          </a:p>
        </p:txBody>
      </p:sp>
      <p:pic>
        <p:nvPicPr>
          <p:cNvPr id="1028" name="Picture 4" descr="Image result for power plant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3830327" cy="2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urple air moni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3" b="14846"/>
          <a:stretch/>
        </p:blipFill>
        <p:spPr bwMode="auto">
          <a:xfrm>
            <a:off x="6649727" y="5006264"/>
            <a:ext cx="815466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565275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plant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56666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Pollution monitor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0839" y="217753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 blows from east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3845" y="5666693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l</a:t>
            </a:r>
            <a:r>
              <a:rPr lang="en-US" dirty="0"/>
              <a:t>ow pollution readings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20739" y="2173778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49" y="6172200"/>
            <a:ext cx="112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again, pollution exposure increases for half the county </a:t>
            </a:r>
            <a:r>
              <a:rPr lang="en-US" sz="2400" dirty="0">
                <a:sym typeface="Wingdings" panose="05000000000000000000" pitchFamily="2" charset="2"/>
              </a:rPr>
              <a:t> measurement error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20739" y="1699952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20739" y="1928552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9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variation are we capturing?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first stage imposes restriction that the effect of wind direction on pollution is identical across counties within a regional group</a:t>
            </a:r>
          </a:p>
          <a:p>
            <a:pPr lvl="1"/>
            <a:r>
              <a:rPr lang="en-US" dirty="0"/>
              <a:t>This removes variation from locally generated air pollution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Thus, variation comes primarily from long-range transport</a:t>
            </a:r>
          </a:p>
          <a:p>
            <a:pPr lvl="1"/>
            <a:r>
              <a:rPr lang="en-US" dirty="0"/>
              <a:t>This variation affects all parts of the county (unit of observation)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Minimizes measurement error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Our estimate has a LATE interpretation</a:t>
            </a:r>
          </a:p>
          <a:p>
            <a:pPr lvl="1"/>
            <a:r>
              <a:rPr lang="en-US" dirty="0"/>
              <a:t>Requires monotonicity assumption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7277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00" dirty="0"/>
              <a:t>Our identifying variation is concentrated in Midwest/Northeast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360722"/>
            <a:ext cx="8305800" cy="50400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556" y="6343198"/>
            <a:ext cx="1033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Larger differences (4+) indicate greater effect of changes in wind direction on pollution levels</a:t>
            </a:r>
          </a:p>
        </p:txBody>
      </p:sp>
    </p:spTree>
    <p:extLst>
      <p:ext uri="{BB962C8B-B14F-4D97-AF65-F5344CB8AC3E}">
        <p14:creationId xmlns:p14="http://schemas.microsoft.com/office/powerpoint/2010/main" val="2157576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41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PM 2.5 on 3-day mortality, by 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11239500" cy="4722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236" y="6158854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Dependent variable is 3-day mortality rates per million beneficiaries. Standard errors clustered by county.   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6" y="6158854"/>
                <a:ext cx="11277600" cy="646331"/>
              </a:xfrm>
              <a:prstGeom prst="rect">
                <a:avLst/>
              </a:prstGeom>
              <a:blipFill>
                <a:blip r:embed="rId3"/>
                <a:stretch>
                  <a:fillRect l="-48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00400" y="4495799"/>
            <a:ext cx="838200" cy="526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29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PM 2.5 on 3-day mortality, by 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11239500" cy="4722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236" y="6158854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Dependent variable is 3-day mortality rates per million beneficiaries. Standard errors clustered by county.   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6" y="6158854"/>
                <a:ext cx="11277600" cy="646331"/>
              </a:xfrm>
              <a:prstGeom prst="rect">
                <a:avLst/>
              </a:prstGeom>
              <a:blipFill>
                <a:blip r:embed="rId3"/>
                <a:stretch>
                  <a:fillRect l="-48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63538" y="5577840"/>
            <a:ext cx="838200" cy="255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is challenging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pollution variation exogenous?</a:t>
            </a:r>
          </a:p>
          <a:p>
            <a:pPr lvl="1"/>
            <a:r>
              <a:rPr lang="en-US" dirty="0"/>
              <a:t>Quasi-experimental studies generally confined to small areas and time periods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mortality map to life-years lost?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best way to estimate heterogeneous treatment effects?</a:t>
            </a:r>
          </a:p>
          <a:p>
            <a:pPr lvl="1"/>
            <a:r>
              <a:rPr lang="en-US" dirty="0"/>
              <a:t>Not straightforward in high-dimensional settings</a:t>
            </a:r>
          </a:p>
        </p:txBody>
      </p:sp>
    </p:spTree>
    <p:extLst>
      <p:ext uri="{BB962C8B-B14F-4D97-AF65-F5344CB8AC3E}">
        <p14:creationId xmlns:p14="http://schemas.microsoft.com/office/powerpoint/2010/main" val="3699320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estimate is much larger than 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11239500" cy="4722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236" y="6158854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Dependent variable is 3-day mortality rates per million beneficiaries. Standard errors clustered by county.   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6" y="6158854"/>
                <a:ext cx="11277600" cy="646331"/>
              </a:xfrm>
              <a:prstGeom prst="rect">
                <a:avLst/>
              </a:prstGeom>
              <a:blipFill>
                <a:blip r:embed="rId3"/>
                <a:stretch>
                  <a:fillRect l="-48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00400" y="2590800"/>
            <a:ext cx="838200" cy="526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4495800"/>
            <a:ext cx="838200" cy="526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3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effect increases with 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11239500" cy="4722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236" y="6158854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Dependent variable is 3-day mortality rates per million beneficiaries. Standard errors clustered by county.   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6" y="6158854"/>
                <a:ext cx="11277600" cy="646331"/>
              </a:xfrm>
              <a:prstGeom prst="rect">
                <a:avLst/>
              </a:prstGeom>
              <a:blipFill>
                <a:blip r:embed="rId3"/>
                <a:stretch>
                  <a:fillRect l="-48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648200" y="4495800"/>
            <a:ext cx="6816636" cy="526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0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effect increases with 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11239500" cy="4722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236" y="6158854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Dependent variable is 3-day mortality rates per million beneficiaries. Standard errors clustered by county.   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6" y="6158854"/>
                <a:ext cx="11277600" cy="646331"/>
              </a:xfrm>
              <a:prstGeom prst="rect">
                <a:avLst/>
              </a:prstGeom>
              <a:blipFill>
                <a:blip r:embed="rId3"/>
                <a:stretch>
                  <a:fillRect l="-48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648200" y="5571309"/>
            <a:ext cx="6816636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99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effect on external causes of death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6" y="1752600"/>
            <a:ext cx="11628512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4127863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Dependent variable is 3-day mortality rates per million beneficiaries. Standard errors clustered by county.   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27863"/>
                <a:ext cx="11277600" cy="646331"/>
              </a:xfrm>
              <a:prstGeom prst="rect">
                <a:avLst/>
              </a:prstGeom>
              <a:blipFill>
                <a:blip r:embed="rId3"/>
                <a:stretch>
                  <a:fillRect l="-48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049000" y="2514600"/>
            <a:ext cx="838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063" y="5562600"/>
            <a:ext cx="12136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External causes of death include motor vehicle fatalities, homicides, falls, poisonings, and other accidents</a:t>
            </a:r>
          </a:p>
        </p:txBody>
      </p:sp>
    </p:spTree>
    <p:extLst>
      <p:ext uri="{BB962C8B-B14F-4D97-AF65-F5344CB8AC3E}">
        <p14:creationId xmlns:p14="http://schemas.microsoft.com/office/powerpoint/2010/main" val="906788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PM 2.5 on 3-day hospital spending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-175"/>
          <a:stretch/>
        </p:blipFill>
        <p:spPr>
          <a:xfrm>
            <a:off x="228601" y="1338946"/>
            <a:ext cx="10591800" cy="5081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6420776"/>
                <a:ext cx="1127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All outcomes are 3-day rates per million. Std. errors clustered by county.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420776"/>
                <a:ext cx="11277600" cy="369332"/>
              </a:xfrm>
              <a:prstGeom prst="rect">
                <a:avLst/>
              </a:prstGeom>
              <a:blipFill>
                <a:blip r:embed="rId3"/>
                <a:stretch>
                  <a:fillRect l="-43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075611" y="4857207"/>
            <a:ext cx="20574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0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PM 2.5 on 3-day hospital admissions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-175"/>
          <a:stretch/>
        </p:blipFill>
        <p:spPr>
          <a:xfrm>
            <a:off x="228601" y="1338946"/>
            <a:ext cx="10591800" cy="5081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6420776"/>
                <a:ext cx="1127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All outcomes are 3-day rates per million. Std. errors clustered by county.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420776"/>
                <a:ext cx="11277600" cy="369332"/>
              </a:xfrm>
              <a:prstGeom prst="rect">
                <a:avLst/>
              </a:prstGeom>
              <a:blipFill>
                <a:blip r:embed="rId3"/>
                <a:stretch>
                  <a:fillRect l="-43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413861" y="4846320"/>
            <a:ext cx="3193869" cy="481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1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effect on planned admissions (placebo)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-175"/>
          <a:stretch/>
        </p:blipFill>
        <p:spPr>
          <a:xfrm>
            <a:off x="228601" y="1338946"/>
            <a:ext cx="10591800" cy="5081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6420776"/>
                <a:ext cx="1127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All outcomes are 3-day rates per million. Std. errors clustered by county.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420776"/>
                <a:ext cx="11277600" cy="369332"/>
              </a:xfrm>
              <a:prstGeom prst="rect">
                <a:avLst/>
              </a:prstGeom>
              <a:blipFill>
                <a:blip r:embed="rId3"/>
                <a:stretch>
                  <a:fillRect l="-43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946275" y="4844145"/>
            <a:ext cx="825139" cy="481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8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and OLS results are very different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-175"/>
          <a:stretch/>
        </p:blipFill>
        <p:spPr>
          <a:xfrm>
            <a:off x="228601" y="1338946"/>
            <a:ext cx="10591800" cy="5081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6420776"/>
                <a:ext cx="1127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All outcomes are 3-day rates per million. Std. errors clustered by county.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420776"/>
                <a:ext cx="11277600" cy="369332"/>
              </a:xfrm>
              <a:prstGeom prst="rect">
                <a:avLst/>
              </a:prstGeom>
              <a:blipFill>
                <a:blip r:embed="rId3"/>
                <a:stretch>
                  <a:fillRect l="-43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045131" y="4850676"/>
            <a:ext cx="825139" cy="481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7511" y="3048000"/>
            <a:ext cx="915489" cy="481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2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and OLS results are very different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-175"/>
          <a:stretch/>
        </p:blipFill>
        <p:spPr>
          <a:xfrm>
            <a:off x="228601" y="1338946"/>
            <a:ext cx="10591800" cy="5081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6420776"/>
                <a:ext cx="1127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All outcomes are 3-day rates per million. Std. errors clustered by county.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420776"/>
                <a:ext cx="11277600" cy="369332"/>
              </a:xfrm>
              <a:prstGeom prst="rect">
                <a:avLst/>
              </a:prstGeom>
              <a:blipFill>
                <a:blip r:embed="rId3"/>
                <a:stretch>
                  <a:fillRect l="-43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388827" y="4857207"/>
            <a:ext cx="825139" cy="481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81207" y="3067593"/>
            <a:ext cx="915489" cy="481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39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36" y="533400"/>
            <a:ext cx="113919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PM 2.5 on mortality, controlling for other pollutants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47800"/>
            <a:ext cx="11811000" cy="3625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" y="5092479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Dependent variable is 3-day mortality rates per million beneficiaries. Standard errors clustered by county.   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092479"/>
                <a:ext cx="11277600" cy="646331"/>
              </a:xfrm>
              <a:prstGeom prst="rect">
                <a:avLst/>
              </a:prstGeom>
              <a:blipFill>
                <a:blip r:embed="rId3"/>
                <a:stretch>
                  <a:fillRect l="-48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56262" y="2477586"/>
            <a:ext cx="9258300" cy="557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address these challenges?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u="sng" dirty="0"/>
              <a:t>Innovation #1</a:t>
            </a:r>
            <a:r>
              <a:rPr lang="en-US" dirty="0"/>
              <a:t>: use variation in wind direction as instrument for daily pollution</a:t>
            </a:r>
          </a:p>
          <a:p>
            <a:pPr lvl="1"/>
            <a:r>
              <a:rPr lang="en-US" dirty="0"/>
              <a:t>Estimate causal effect of PM 2.5 on mortality, hospitalizations, and spending</a:t>
            </a:r>
          </a:p>
          <a:p>
            <a:pPr lvl="1"/>
            <a:r>
              <a:rPr lang="en-US" dirty="0"/>
              <a:t>Instrument also controls for other pollutants (e.g., carbon monoxide)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Innovation #2</a:t>
            </a:r>
            <a:r>
              <a:rPr lang="en-US" dirty="0"/>
              <a:t>: develop new methodology to estimate life-years lost (LYL)</a:t>
            </a:r>
            <a:endParaRPr lang="en-US" sz="1800" dirty="0"/>
          </a:p>
          <a:p>
            <a:pPr lvl="1"/>
            <a:r>
              <a:rPr lang="en-US" dirty="0"/>
              <a:t>Predict life expectancy using high-dimensional Medicare data and machine learning</a:t>
            </a:r>
          </a:p>
          <a:p>
            <a:endParaRPr lang="en-US" u="sng" dirty="0"/>
          </a:p>
          <a:p>
            <a:r>
              <a:rPr lang="en-US" u="sng" dirty="0"/>
              <a:t>Innovation #3</a:t>
            </a:r>
            <a:r>
              <a:rPr lang="en-US" dirty="0"/>
              <a:t>: develop two new approaches to characterize heterogeneity</a:t>
            </a:r>
          </a:p>
          <a:p>
            <a:pPr lvl="1"/>
            <a:r>
              <a:rPr lang="en-US" dirty="0"/>
              <a:t>Use predicted life expectancy</a:t>
            </a:r>
          </a:p>
          <a:p>
            <a:pPr lvl="1"/>
            <a:r>
              <a:rPr lang="en-US" dirty="0"/>
              <a:t>Use generic machine learning approach of </a:t>
            </a:r>
            <a:r>
              <a:rPr lang="en-US" dirty="0" err="1"/>
              <a:t>Chernozhukov</a:t>
            </a:r>
            <a:r>
              <a:rPr lang="en-US" dirty="0"/>
              <a:t> et al. (2018)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00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results are not driven by mortality displacement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" y="1416848"/>
            <a:ext cx="8077200" cy="525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453280" y="4803565"/>
            <a:ext cx="6096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27685" y="526076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(3-day)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273306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life-years lost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𝑐𝑑𝑚𝑦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93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example: multiply deaths by average life expectancy </a:t>
            </a:r>
          </a:p>
          <a:p>
            <a:pPr lvl="1"/>
            <a:r>
              <a:rPr lang="en-US" dirty="0"/>
              <a:t>Is biased if decedents are unrepresentative of typical Medicare beneficiary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sophisticated: </a:t>
            </a:r>
            <a:r>
              <a:rPr lang="en-US" dirty="0" err="1"/>
              <a:t>Deschênes</a:t>
            </a:r>
            <a:r>
              <a:rPr lang="en-US" dirty="0"/>
              <a:t> and Greenstone (2011) control for 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Intuitively, adding more controls should reduce bias 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71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first develop an econometric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Let measurement error in life expectancy,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2600" dirty="0"/>
                  <a:t>, 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2600" dirty="0"/>
                  <a:t> denote indicator for death. Unbiased estimation requires:</a:t>
                </a:r>
              </a:p>
              <a:p>
                <a:pPr lvl="8"/>
                <a:endParaRPr lang="en-US" sz="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𝑃𝑀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1500" dirty="0"/>
              </a:p>
              <a:p>
                <a:endParaRPr lang="en-US" sz="2600" dirty="0"/>
              </a:p>
              <a:p>
                <a:r>
                  <a:rPr lang="en-US" sz="2600" dirty="0"/>
                  <a:t>In general we expect positive bias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Better predictions reduce measurement error </a:t>
                </a:r>
                <a:r>
                  <a:rPr lang="en-US" sz="2600" dirty="0">
                    <a:sym typeface="Wingdings" panose="05000000000000000000" pitchFamily="2" charset="2"/>
                  </a:rPr>
                  <a:t> less likely to suffer bias</a:t>
                </a:r>
                <a:endParaRPr lang="en-US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1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48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predict life expectancy using Medicare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create a survival dataset for the 2002 Medicare cohort</a:t>
            </a:r>
          </a:p>
          <a:p>
            <a:pPr lvl="1"/>
            <a:r>
              <a:rPr lang="en-US" dirty="0"/>
              <a:t>Individuals are observed from 2002-2013</a:t>
            </a:r>
          </a:p>
          <a:p>
            <a:pPr lvl="1"/>
            <a:r>
              <a:rPr lang="en-US" dirty="0"/>
              <a:t>High-dimensional data on demographics, prior health care use, and prior health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Predict survival using two different machine learning methods:</a:t>
            </a:r>
          </a:p>
          <a:p>
            <a:pPr lvl="1"/>
            <a:r>
              <a:rPr lang="en-US" dirty="0"/>
              <a:t>Cox-Lasso</a:t>
            </a:r>
            <a:r>
              <a:rPr lang="en-US" sz="1600" dirty="0"/>
              <a:t> (</a:t>
            </a:r>
            <a:r>
              <a:rPr lang="en-US" sz="1600" dirty="0" err="1"/>
              <a:t>Tibshirani</a:t>
            </a:r>
            <a:r>
              <a:rPr lang="en-US" sz="1600" dirty="0"/>
              <a:t> 1997)</a:t>
            </a:r>
            <a:endParaRPr lang="en-US" dirty="0"/>
          </a:p>
          <a:p>
            <a:pPr lvl="1"/>
            <a:r>
              <a:rPr lang="en-US" dirty="0"/>
              <a:t>Survival random forest</a:t>
            </a:r>
            <a:r>
              <a:rPr lang="en-US" sz="1600" dirty="0"/>
              <a:t> (</a:t>
            </a:r>
            <a:r>
              <a:rPr lang="en-US" sz="1600" dirty="0" err="1"/>
              <a:t>Ishwaran</a:t>
            </a:r>
            <a:r>
              <a:rPr lang="en-US" sz="1600" dirty="0"/>
              <a:t> et al. 2008)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Calculate life expectancy using these survival estimates</a:t>
            </a:r>
          </a:p>
          <a:p>
            <a:pPr lvl="1"/>
            <a:r>
              <a:rPr lang="en-US" dirty="0"/>
              <a:t>Aggregate to county-day level to create new outcome: life-years lost</a:t>
            </a:r>
          </a:p>
        </p:txBody>
      </p:sp>
    </p:spTree>
    <p:extLst>
      <p:ext uri="{BB962C8B-B14F-4D97-AF65-F5344CB8AC3E}">
        <p14:creationId xmlns:p14="http://schemas.microsoft.com/office/powerpoint/2010/main" val="2691967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87075"/>
            <a:ext cx="11720512" cy="3459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PM 2.5 and life-years lost, IV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6469" y="3206930"/>
            <a:ext cx="873034" cy="60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" y="5109692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Dependent variable is life-years lost per million beneficiaries over the three days following the pollution shock. Standard errors clustered by county.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09692"/>
                <a:ext cx="11277600" cy="646331"/>
              </a:xfrm>
              <a:prstGeom prst="rect">
                <a:avLst/>
              </a:prstGeom>
              <a:blipFill>
                <a:blip r:embed="rId3"/>
                <a:stretch>
                  <a:fillRect l="-486" t="-4717" r="-7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68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87075"/>
            <a:ext cx="11720512" cy="3459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PM 2.5 and life-years lost, IV</a:t>
            </a:r>
          </a:p>
        </p:txBody>
      </p:sp>
      <p:sp>
        <p:nvSpPr>
          <p:cNvPr id="8" name="Rectangle 7"/>
          <p:cNvSpPr/>
          <p:nvPr/>
        </p:nvSpPr>
        <p:spPr>
          <a:xfrm>
            <a:off x="6490062" y="3213462"/>
            <a:ext cx="873034" cy="60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" y="5109692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Dependent variable is life-years lost per million beneficiaries over the three days following the pollution shock. Standard errors clustered by county.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09692"/>
                <a:ext cx="11277600" cy="646331"/>
              </a:xfrm>
              <a:prstGeom prst="rect">
                <a:avLst/>
              </a:prstGeom>
              <a:blipFill>
                <a:blip r:embed="rId3"/>
                <a:stretch>
                  <a:fillRect l="-486" t="-4717" r="-7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3295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87075"/>
            <a:ext cx="11720512" cy="3459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PM 2.5 and life-years lost, IV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4062" y="3206931"/>
            <a:ext cx="907869" cy="60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" y="5109692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Dependent variable is life-years lost per million beneficiaries over the three days following the pollution shock. Standard errors clustered by county.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09692"/>
                <a:ext cx="11277600" cy="646331"/>
              </a:xfrm>
              <a:prstGeom prst="rect">
                <a:avLst/>
              </a:prstGeom>
              <a:blipFill>
                <a:blip r:embed="rId3"/>
                <a:stretch>
                  <a:fillRect l="-486" t="-4717" r="-7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0265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87075"/>
            <a:ext cx="11720512" cy="3459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PM 2.5 and life-years lost, IV</a:t>
            </a:r>
          </a:p>
        </p:txBody>
      </p:sp>
      <p:sp>
        <p:nvSpPr>
          <p:cNvPr id="8" name="Rectangle 7"/>
          <p:cNvSpPr/>
          <p:nvPr/>
        </p:nvSpPr>
        <p:spPr>
          <a:xfrm>
            <a:off x="9525000" y="3213462"/>
            <a:ext cx="2500312" cy="60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" y="5109692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Dependent variable is life-years lost per million beneficiaries over the three days following the pollution shock. Standard errors clustered by county. ***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09692"/>
                <a:ext cx="11277600" cy="646331"/>
              </a:xfrm>
              <a:prstGeom prst="rect">
                <a:avLst/>
              </a:prstGeom>
              <a:blipFill>
                <a:blip r:embed="rId3"/>
                <a:stretch>
                  <a:fillRect l="-486" t="-4717" r="-7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036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value of mortality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PM 2.5 levels decreased by 4.9 units from 1999-2013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estimates imply that this 4.9 unit reduction: </a:t>
            </a:r>
          </a:p>
          <a:p>
            <a:pPr lvl="1"/>
            <a:r>
              <a:rPr lang="en-US" dirty="0"/>
              <a:t>Saves 54,000 lives (235,000 life-years) annually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$100,000 per life-year </a:t>
            </a:r>
            <a:r>
              <a:rPr lang="en-US" dirty="0">
                <a:sym typeface="Wingdings"/>
              </a:rPr>
              <a:t>implies </a:t>
            </a:r>
            <a:r>
              <a:rPr lang="en-US" dirty="0"/>
              <a:t>$23.5 billion in annual benefits</a:t>
            </a:r>
          </a:p>
          <a:p>
            <a:pPr lvl="1"/>
            <a:r>
              <a:rPr lang="en-US" dirty="0"/>
              <a:t>Approximately equal to estimated compliance costs</a:t>
            </a:r>
          </a:p>
          <a:p>
            <a:pPr lvl="1"/>
            <a:r>
              <a:rPr lang="en-US" dirty="0"/>
              <a:t>Much larger than </a:t>
            </a:r>
            <a:r>
              <a:rPr lang="en-US"/>
              <a:t>the corresponding </a:t>
            </a:r>
            <a:r>
              <a:rPr lang="en-US" dirty="0"/>
              <a:t>medical cost savings ($1.5 billion)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82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to the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pollution and health</a:t>
            </a:r>
          </a:p>
          <a:p>
            <a:pPr lvl="1"/>
            <a:r>
              <a:rPr lang="en-US" dirty="0"/>
              <a:t>Novel dataset: 13 years of Medicare administrative data combined with daily climate data </a:t>
            </a:r>
          </a:p>
          <a:p>
            <a:pPr lvl="1"/>
            <a:r>
              <a:rPr lang="en-US" dirty="0"/>
              <a:t>New instrument: changes in daily wind direction</a:t>
            </a:r>
          </a:p>
          <a:p>
            <a:pPr lvl="1"/>
            <a:r>
              <a:rPr lang="en-US" dirty="0"/>
              <a:t>LYL approach: we show that traditional methods are biased upwards</a:t>
            </a:r>
          </a:p>
          <a:p>
            <a:pPr lvl="1"/>
            <a:r>
              <a:rPr lang="en-US" dirty="0"/>
              <a:t>New analysis: distribution of mortality burden</a:t>
            </a:r>
          </a:p>
          <a:p>
            <a:endParaRPr lang="en-US" dirty="0"/>
          </a:p>
          <a:p>
            <a:r>
              <a:rPr lang="en-US" dirty="0"/>
              <a:t>Generic machine learning inference on heterogeneous treatment effects</a:t>
            </a:r>
          </a:p>
          <a:p>
            <a:pPr lvl="1"/>
            <a:r>
              <a:rPr lang="en-US" dirty="0"/>
              <a:t>We adapt the </a:t>
            </a:r>
            <a:r>
              <a:rPr lang="en-US" dirty="0" err="1"/>
              <a:t>Chernozhukov</a:t>
            </a:r>
            <a:r>
              <a:rPr lang="en-US" dirty="0"/>
              <a:t> et al. RCT methodology to a quasi-experimental setting</a:t>
            </a:r>
          </a:p>
          <a:p>
            <a:endParaRPr lang="en-US" dirty="0"/>
          </a:p>
          <a:p>
            <a:r>
              <a:rPr lang="en-US" dirty="0"/>
              <a:t>Our LYL and heterogeneity methodologies can be applied to other settings</a:t>
            </a:r>
          </a:p>
          <a:p>
            <a:pPr lvl="1"/>
            <a:r>
              <a:rPr lang="en-US" dirty="0"/>
              <a:t>Example: effect of health insurance on mortality</a:t>
            </a:r>
          </a:p>
        </p:txBody>
      </p:sp>
    </p:spTree>
    <p:extLst>
      <p:ext uri="{BB962C8B-B14F-4D97-AF65-F5344CB8AC3E}">
        <p14:creationId xmlns:p14="http://schemas.microsoft.com/office/powerpoint/2010/main" val="1124293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treatment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Mortality effects of pollution are likely to vary across the elderly population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 is most vulnerable?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search for heterogeneity using two different approaches:</a:t>
            </a:r>
          </a:p>
          <a:p>
            <a:pPr lvl="1"/>
            <a:r>
              <a:rPr lang="en-US" dirty="0"/>
              <a:t>Use predicted life expectancy as a measure of vulnerability</a:t>
            </a:r>
          </a:p>
          <a:p>
            <a:pPr lvl="1"/>
            <a:r>
              <a:rPr lang="en-US" dirty="0"/>
              <a:t>Method of </a:t>
            </a:r>
            <a:r>
              <a:rPr lang="en-US" dirty="0" err="1"/>
              <a:t>Chernozhukov</a:t>
            </a:r>
            <a:r>
              <a:rPr lang="en-US" dirty="0"/>
              <a:t>, </a:t>
            </a:r>
            <a:r>
              <a:rPr lang="en-US" dirty="0" err="1"/>
              <a:t>Demirer</a:t>
            </a:r>
            <a:r>
              <a:rPr lang="en-US" dirty="0"/>
              <a:t>, </a:t>
            </a:r>
            <a:r>
              <a:rPr lang="en-US" dirty="0" err="1"/>
              <a:t>Duflo</a:t>
            </a:r>
            <a:r>
              <a:rPr lang="en-US" dirty="0"/>
              <a:t>, and Fernandez-Val (2018) (“CDDF”)</a:t>
            </a:r>
          </a:p>
        </p:txBody>
      </p:sp>
    </p:spTree>
    <p:extLst>
      <p:ext uri="{BB962C8B-B14F-4D97-AF65-F5344CB8AC3E}">
        <p14:creationId xmlns:p14="http://schemas.microsoft.com/office/powerpoint/2010/main" val="1111989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Elderly with low LE are the most vulnerable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4812268"/>
                <a:ext cx="112966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Notes: Column header displays predicted life expectancy. Standard errors clustered by county. ***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 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12268"/>
                <a:ext cx="11296650" cy="646331"/>
              </a:xfrm>
              <a:prstGeom prst="rect">
                <a:avLst/>
              </a:prstGeom>
              <a:blipFill>
                <a:blip r:embed="rId3"/>
                <a:stretch>
                  <a:fillRect l="-43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106137"/>
            <a:ext cx="11461590" cy="2725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49666" y="2177143"/>
            <a:ext cx="990600" cy="1478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38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life expectancy the best measure of vulnerability?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Are there factors correlated with vulnerability but not life expectancy?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CDDF method provides a general measure of heterogeneity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conditional average treatment effect for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Construct a (potentially biased) proxy predictor,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CDDF show how to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conduct valid inference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for the presence of heterogeneity</a:t>
                </a:r>
              </a:p>
              <a:p>
                <a:pPr lvl="1"/>
                <a:r>
                  <a:rPr lang="en-US" dirty="0"/>
                  <a:t>Estimate sorted average treatment effects for different groups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98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the proxy predictor,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4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Split person-day sample into “treatment” (T) and “control” (C) groups</a:t>
                </a:r>
              </a:p>
              <a:p>
                <a:pPr lvl="1"/>
                <a:r>
                  <a:rPr lang="en-US" dirty="0"/>
                  <a:t>Defined as day with wind blowing from “high-pollution” (T) or “low-pollution” (C) direction</a:t>
                </a:r>
              </a:p>
              <a:p>
                <a:endParaRPr lang="en-US" dirty="0"/>
              </a:p>
              <a:p>
                <a:r>
                  <a:rPr lang="en-US" dirty="0"/>
                  <a:t>Partition data into an “auxiliary” sample and a “main” sample</a:t>
                </a:r>
              </a:p>
              <a:p>
                <a:endParaRPr lang="en-US" dirty="0"/>
              </a:p>
              <a:p>
                <a:r>
                  <a:rPr lang="en-US" dirty="0"/>
                  <a:t>Predict mortality in the auxiliary sample using all available data</a:t>
                </a:r>
              </a:p>
              <a:p>
                <a:pPr lvl="1"/>
                <a:r>
                  <a:rPr lang="en-US" dirty="0"/>
                  <a:t>Use any machine learning model you want! (We use extreme gradient boosting.)</a:t>
                </a:r>
              </a:p>
              <a:p>
                <a:pPr lvl="1"/>
                <a:r>
                  <a:rPr lang="en-US" dirty="0"/>
                  <a:t>Predict mortality </a:t>
                </a:r>
                <a:r>
                  <a:rPr lang="en-US" i="1" dirty="0"/>
                  <a:t>separately</a:t>
                </a:r>
                <a:r>
                  <a:rPr lang="en-US" dirty="0"/>
                  <a:t> for treatment and control: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𝐷𝑖𝑒𝑑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𝐷𝑖𝑒𝑑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Then, calculate the proxy predictor in the main sample: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𝐷𝑖𝑒𝑑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𝐷𝑖𝑒𝑑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0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579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heterogeneous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the estimated propensity score for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Best linear predictor of the true conditional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ba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𝐷𝑖𝑒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b="0" dirty="0"/>
                  <a:t>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measures average treatment effect</a:t>
                </a:r>
              </a:p>
              <a:p>
                <a:pPr lvl="1"/>
                <a:r>
                  <a:rPr lang="en-US" b="0" dirty="0"/>
                  <a:t>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implies heterogeneity is present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Average treatment effects for different groups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𝐷𝑖𝑒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000">
                          <a:latin typeface="Cambria Math" panose="02040503050406030204" pitchFamily="18" charset="0"/>
                        </a:rPr>
                        <m:t>∙1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𝐷𝑖𝑒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dirty="0"/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groups be percentiles of the proxy predictor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sorted average treatment effects</a:t>
                </a: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612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in implementing the CDDF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CDDF was designed for RCT’s (binary treatment variables)</a:t>
            </a:r>
          </a:p>
          <a:p>
            <a:pPr lvl="1"/>
            <a:r>
              <a:rPr lang="en-US" dirty="0"/>
              <a:t>Solution: we discretize our instrument (“high” pollution-wind direction vs “low”)</a:t>
            </a:r>
          </a:p>
          <a:p>
            <a:endParaRPr lang="en-US" dirty="0"/>
          </a:p>
          <a:p>
            <a:r>
              <a:rPr lang="en-US" dirty="0"/>
              <a:t>Machine learning does a poor job predicting daily mortality</a:t>
            </a:r>
          </a:p>
          <a:p>
            <a:pPr lvl="1"/>
            <a:r>
              <a:rPr lang="en-US" dirty="0"/>
              <a:t>Probability of somebody dying on any given day is very low</a:t>
            </a:r>
          </a:p>
          <a:p>
            <a:pPr lvl="1"/>
            <a:r>
              <a:rPr lang="en-US" dirty="0"/>
              <a:t>We follow </a:t>
            </a:r>
            <a:r>
              <a:rPr lang="en-US" dirty="0" err="1"/>
              <a:t>Einav</a:t>
            </a:r>
            <a:r>
              <a:rPr lang="en-US" dirty="0"/>
              <a:t> et al. (2018) and “</a:t>
            </a:r>
            <a:r>
              <a:rPr lang="en-US" dirty="0" err="1"/>
              <a:t>downsample</a:t>
            </a:r>
            <a:r>
              <a:rPr lang="en-US" dirty="0"/>
              <a:t>” the data for the prediction step</a:t>
            </a:r>
          </a:p>
          <a:p>
            <a:endParaRPr lang="en-US" dirty="0"/>
          </a:p>
          <a:p>
            <a:r>
              <a:rPr lang="en-US" dirty="0"/>
              <a:t>Our person-day sample includes about 50 billion observations</a:t>
            </a:r>
          </a:p>
          <a:p>
            <a:pPr lvl="1"/>
            <a:r>
              <a:rPr lang="en-US" dirty="0"/>
              <a:t>Focus on 1-day mortality instead of 3-day mortality</a:t>
            </a:r>
          </a:p>
          <a:p>
            <a:pPr lvl="1"/>
            <a:r>
              <a:rPr lang="en-US" dirty="0"/>
              <a:t>Employ a smaller set of fixed effects (Census division instead of county)</a:t>
            </a:r>
          </a:p>
          <a:p>
            <a:pPr lvl="1"/>
            <a:r>
              <a:rPr lang="en-US" dirty="0"/>
              <a:t>Estimate regressions using 250 subsamples, then aggregate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72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of conditional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7606" y="4419600"/>
                <a:ext cx="112966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Notes: Outcome is 1-day mortality per million beneficiaries. Standard errors clustered by county. ***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 We omit observations with propensity scores lying beyond the trimming threshold.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can be compared to reduced-form county-day average treatment effect estimate of </a:t>
                </a:r>
                <a:r>
                  <a:rPr lang="en-US" sz="2000" b="1" dirty="0"/>
                  <a:t>1.2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6" y="4419600"/>
                <a:ext cx="11296650" cy="1631216"/>
              </a:xfrm>
              <a:prstGeom prst="rect">
                <a:avLst/>
              </a:prstGeom>
              <a:blipFill>
                <a:blip r:embed="rId2"/>
                <a:stretch>
                  <a:fillRect l="-486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903"/>
            <a:ext cx="11448620" cy="28700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62303" y="2027022"/>
            <a:ext cx="6809509" cy="591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40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of conditional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7606" y="4419600"/>
                <a:ext cx="11296650" cy="1877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Notes: Outcome is 1-day mortality per million beneficiaries. Standard errors clustered by county. ***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 We omit observations with propensity scores lying beyond the trimming threshold.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can be compared to reduced-form county-day average treatment effect estimate of 1.2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we reject the null hypothesis of no heterogeneity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6" y="4419600"/>
                <a:ext cx="11296650" cy="1877437"/>
              </a:xfrm>
              <a:prstGeom prst="rect">
                <a:avLst/>
              </a:prstGeom>
              <a:blipFill>
                <a:blip r:embed="rId2"/>
                <a:stretch>
                  <a:fillRect l="-486" t="-1623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903"/>
            <a:ext cx="11448620" cy="28700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12425" y="2600600"/>
            <a:ext cx="6917575" cy="591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961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group average treatment effects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5338" y="3276600"/>
            <a:ext cx="4202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the life expectancy analysis, mortality effects are concentrated in the tail.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7780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696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90600"/>
          </a:xfrm>
        </p:spPr>
        <p:txBody>
          <a:bodyPr/>
          <a:lstStyle/>
          <a:p>
            <a:r>
              <a:rPr lang="en-US" dirty="0"/>
              <a:t>Comparing the least and most vulnerable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9544050" cy="5723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76754" y="1676401"/>
            <a:ext cx="887731" cy="36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576"/>
                  </a:spcBef>
                </a:pPr>
                <a:r>
                  <a:rPr lang="en-US" dirty="0"/>
                  <a:t>A one-unit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≈10%</m:t>
                    </m:r>
                  </m:oMath>
                </a14:m>
                <a:r>
                  <a:rPr lang="en-US" dirty="0"/>
                  <a:t>) increase in daily PM 2.5 increases:</a:t>
                </a:r>
              </a:p>
              <a:p>
                <a:pPr lvl="1">
                  <a:spcBef>
                    <a:spcPts val="576"/>
                  </a:spcBef>
                </a:pPr>
                <a:r>
                  <a:rPr lang="en-US" dirty="0"/>
                  <a:t>3-day mortality by 0.69 per million (0.18%)</a:t>
                </a:r>
              </a:p>
              <a:p>
                <a:pPr lvl="1">
                  <a:spcBef>
                    <a:spcPts val="576"/>
                  </a:spcBef>
                </a:pPr>
                <a:r>
                  <a:rPr lang="en-US" dirty="0"/>
                  <a:t>3-day inpatient ER spending by $16,000 per million (0.10%)</a:t>
                </a:r>
              </a:p>
              <a:p>
                <a:pPr lvl="1">
                  <a:spcBef>
                    <a:spcPts val="576"/>
                  </a:spcBef>
                </a:pPr>
                <a:r>
                  <a:rPr lang="en-US" dirty="0"/>
                  <a:t>3-day ER visits by 2.7 per million (0.07%)</a:t>
                </a:r>
              </a:p>
              <a:p>
                <a:pPr marL="0" indent="0">
                  <a:spcBef>
                    <a:spcPts val="576"/>
                  </a:spcBef>
                  <a:buNone/>
                </a:pPr>
                <a:endParaRPr lang="en-US" sz="2000" dirty="0"/>
              </a:p>
              <a:p>
                <a:pPr marL="0" indent="0">
                  <a:spcBef>
                    <a:spcPts val="576"/>
                  </a:spcBef>
                  <a:buNone/>
                </a:pPr>
                <a:endParaRPr lang="en-US" sz="2000" dirty="0"/>
              </a:p>
              <a:p>
                <a:pPr>
                  <a:spcBef>
                    <a:spcPts val="576"/>
                  </a:spcBef>
                </a:pPr>
                <a:r>
                  <a:rPr lang="en-US" dirty="0"/>
                  <a:t>Each death resulted in 3.5 years of lost life</a:t>
                </a:r>
              </a:p>
              <a:p>
                <a:pPr lvl="1">
                  <a:spcBef>
                    <a:spcPts val="576"/>
                  </a:spcBef>
                </a:pPr>
                <a:endParaRPr lang="en-US" dirty="0"/>
              </a:p>
              <a:p>
                <a:pPr>
                  <a:spcBef>
                    <a:spcPts val="576"/>
                  </a:spcBef>
                </a:pPr>
                <a:endParaRPr lang="en-US" dirty="0"/>
              </a:p>
              <a:p>
                <a:pPr>
                  <a:spcBef>
                    <a:spcPts val="576"/>
                  </a:spcBef>
                </a:pPr>
                <a:r>
                  <a:rPr lang="en-US" dirty="0"/>
                  <a:t>Mortality effects are concentrated in 25 percent of the elderly population</a:t>
                </a:r>
              </a:p>
              <a:p>
                <a:pPr lvl="1">
                  <a:spcBef>
                    <a:spcPts val="576"/>
                  </a:spcBef>
                </a:pPr>
                <a:r>
                  <a:rPr lang="en-US" dirty="0"/>
                  <a:t>Most vulnerable are over 20 times more likely to die than least vulnerable</a:t>
                </a:r>
              </a:p>
              <a:p>
                <a:pPr marL="0" indent="0">
                  <a:spcBef>
                    <a:spcPts val="576"/>
                  </a:spcBef>
                  <a:buNone/>
                </a:pPr>
                <a:endParaRPr lang="en-US" dirty="0"/>
              </a:p>
              <a:p>
                <a:pPr>
                  <a:spcBef>
                    <a:spcPts val="576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2004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90600"/>
          </a:xfrm>
        </p:spPr>
        <p:txBody>
          <a:bodyPr/>
          <a:lstStyle/>
          <a:p>
            <a:r>
              <a:rPr lang="en-US" dirty="0"/>
              <a:t>Comparing the least and most vulnerable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9544050" cy="5723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0" y="2362199"/>
            <a:ext cx="887731" cy="730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5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90600"/>
          </a:xfrm>
        </p:spPr>
        <p:txBody>
          <a:bodyPr/>
          <a:lstStyle/>
          <a:p>
            <a:r>
              <a:rPr lang="en-US" dirty="0"/>
              <a:t>Comparing the least and most vulnerable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9544050" cy="5723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60130" y="3429000"/>
            <a:ext cx="887731" cy="2024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55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90600"/>
          </a:xfrm>
        </p:spPr>
        <p:txBody>
          <a:bodyPr/>
          <a:lstStyle/>
          <a:p>
            <a:r>
              <a:rPr lang="en-US" dirty="0"/>
              <a:t>Comparing the least and most vulnerable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9544050" cy="5723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42119" y="5715000"/>
            <a:ext cx="887731" cy="881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0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levels of PM 2.5 harm the elderly</a:t>
            </a:r>
          </a:p>
          <a:p>
            <a:pPr lvl="1"/>
            <a:r>
              <a:rPr lang="en-US" dirty="0"/>
              <a:t>Mortality costs are order of magnitude larger than medical costs</a:t>
            </a:r>
          </a:p>
          <a:p>
            <a:pPr lvl="1"/>
            <a:r>
              <a:rPr lang="en-US" dirty="0"/>
              <a:t>Effects of chronic (&gt;1-day) exposure may be larger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Accounting for health when calculating LYL matters greatly</a:t>
            </a:r>
          </a:p>
          <a:p>
            <a:pPr lvl="1"/>
            <a:r>
              <a:rPr lang="en-US" dirty="0"/>
              <a:t>Controlling for just age and sex helps, but is insufficient</a:t>
            </a:r>
          </a:p>
          <a:p>
            <a:pPr lvl="1"/>
            <a:r>
              <a:rPr lang="en-US" dirty="0"/>
              <a:t>Estimates shrink by over 50 percent after factoring in health care variables</a:t>
            </a:r>
          </a:p>
          <a:p>
            <a:pPr lvl="1"/>
            <a:endParaRPr lang="en-US" dirty="0"/>
          </a:p>
          <a:p>
            <a:r>
              <a:rPr lang="en-US" dirty="0"/>
              <a:t>Mortality effects are concentrated in 25 percent of the population</a:t>
            </a:r>
          </a:p>
          <a:p>
            <a:pPr lvl="1"/>
            <a:r>
              <a:rPr lang="en-US" dirty="0"/>
              <a:t>Elderly with low predicted life expectancy are the most vulnerable</a:t>
            </a:r>
          </a:p>
          <a:p>
            <a:pPr lvl="1"/>
            <a:endParaRPr lang="en-US" dirty="0"/>
          </a:p>
          <a:p>
            <a:r>
              <a:rPr lang="en-US" dirty="0"/>
              <a:t>Is life expectancy a good measure of vulnerability outside of this setting?</a:t>
            </a:r>
          </a:p>
          <a:p>
            <a:pPr marL="27432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07238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279804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tables and figures</a:t>
            </a:r>
          </a:p>
        </p:txBody>
      </p:sp>
    </p:spTree>
    <p:extLst>
      <p:ext uri="{BB962C8B-B14F-4D97-AF65-F5344CB8AC3E}">
        <p14:creationId xmlns:p14="http://schemas.microsoft.com/office/powerpoint/2010/main" val="33077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PM 2.5 and mortality, LIML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0" y="4191000"/>
                <a:ext cx="1142999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Notes: Dependent variable is 3-day mortality rate per million beneficiaries. Standard errors clustered by county. ***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91000"/>
                <a:ext cx="11429999" cy="646331"/>
              </a:xfrm>
              <a:prstGeom prst="rect">
                <a:avLst/>
              </a:prstGeom>
              <a:blipFill>
                <a:blip r:embed="rId2"/>
                <a:stretch>
                  <a:fillRect l="-480" t="-5660" r="-58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823092"/>
            <a:ext cx="11353800" cy="22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996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Daily PM 2.5 and mortality, placebo IV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66594"/>
            <a:ext cx="11420475" cy="2233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4799" y="4278868"/>
                <a:ext cx="1149667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Notes: Dependent variable is 3-day mortality rate per million beneficiaries. Standard errors clustered by county. ***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4278868"/>
                <a:ext cx="11496675" cy="646331"/>
              </a:xfrm>
              <a:prstGeom prst="rect">
                <a:avLst/>
              </a:prstGeom>
              <a:blipFill>
                <a:blip r:embed="rId3"/>
                <a:stretch>
                  <a:fillRect l="-42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545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stage is strongest on high wind speed days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6141718"/>
            <a:ext cx="1097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figure reports the </a:t>
            </a:r>
            <a:r>
              <a:rPr lang="en-US" i="1" dirty="0"/>
              <a:t>F</a:t>
            </a:r>
            <a:r>
              <a:rPr lang="en-US" dirty="0"/>
              <a:t>-statistic for our first stage for ten different subsamples that each include only days that fall within a particular wind speed decile.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4" y="1358749"/>
            <a:ext cx="6765725" cy="47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1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Reduced form estimates (county-day sample)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10522070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7200" y="1905001"/>
            <a:ext cx="6940670" cy="518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8714" y="4016829"/>
                <a:ext cx="11296650" cy="974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Notes: Outcome is 1-day mortality per million beneficiaries. Regression specification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𝑐𝑑𝑚𝑦</m:t>
                        </m:r>
                      </m:sub>
                    </m:sSub>
                  </m:oMath>
                </a14:m>
                <a:r>
                  <a:rPr lang="en-US" dirty="0"/>
                  <a:t> is indicator for wind direction associated with high pollution.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4" y="4016829"/>
                <a:ext cx="11296650" cy="974434"/>
              </a:xfrm>
              <a:prstGeom prst="rect">
                <a:avLst/>
              </a:prstGeom>
              <a:blipFill>
                <a:blip r:embed="rId3"/>
                <a:stretch>
                  <a:fillRect l="-432" t="-3750" b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16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Reduced form estimates (county-day sample)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10522070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3400" y="2514600"/>
            <a:ext cx="678827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8714" y="4016829"/>
                <a:ext cx="11296650" cy="974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Notes: Outcome is 1-day mortality per million beneficiaries. Regression specification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𝑐𝑑𝑚𝑦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𝑐𝑑𝑚𝑦</m:t>
                        </m:r>
                      </m:sub>
                    </m:sSub>
                  </m:oMath>
                </a14:m>
                <a:r>
                  <a:rPr lang="en-US" dirty="0"/>
                  <a:t> is indicator for wind direction associated with high pollution.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4" y="4016829"/>
                <a:ext cx="11296650" cy="974434"/>
              </a:xfrm>
              <a:prstGeom prst="rect">
                <a:avLst/>
              </a:prstGeom>
              <a:blipFill>
                <a:blip r:embed="rId3"/>
                <a:stretch>
                  <a:fillRect l="-432" t="-3750" b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98714" y="548640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specification, which uses continuous instrument, estimates an effect of </a:t>
            </a:r>
            <a:r>
              <a:rPr lang="en-US" b="1" dirty="0"/>
              <a:t>0.40</a:t>
            </a:r>
            <a:r>
              <a:rPr lang="en-US" dirty="0"/>
              <a:t> for daily mortality</a:t>
            </a:r>
          </a:p>
        </p:txBody>
      </p:sp>
    </p:spTree>
    <p:extLst>
      <p:ext uri="{BB962C8B-B14F-4D97-AF65-F5344CB8AC3E}">
        <p14:creationId xmlns:p14="http://schemas.microsoft.com/office/powerpoint/2010/main" val="20316250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fixed effects and weather controls,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5177246"/>
                <a:ext cx="11582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Notes: Dependent variable is 3-day mortality rate per million beneficiaries. Standard errors clustered by county. ***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77246"/>
                <a:ext cx="11582400" cy="646331"/>
              </a:xfrm>
              <a:prstGeom prst="rect">
                <a:avLst/>
              </a:prstGeom>
              <a:blipFill>
                <a:blip r:embed="rId3"/>
                <a:stretch>
                  <a:fillRect l="-42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388237"/>
            <a:ext cx="11220450" cy="37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834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numbers of monitor groups and wind angle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4399561"/>
                <a:ext cx="11506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Notes: Dependent variable is 3-day mortality rate per million beneficiaries. Standard errors clustered by county. ***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en-US" dirty="0"/>
                  <a:t>, **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,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&lt;0.10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>
                    <a:hlinkClick r:id="rId2" action="ppaction://hlinksldjump"/>
                  </a:rPr>
                  <a:t>Return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99561"/>
                <a:ext cx="11506200" cy="1200329"/>
              </a:xfrm>
              <a:prstGeom prst="rect">
                <a:avLst/>
              </a:prstGeom>
              <a:blipFill>
                <a:blip r:embed="rId3"/>
                <a:stretch>
                  <a:fillRect l="-477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399388"/>
            <a:ext cx="11296650" cy="30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variables increases precision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6412468"/>
            <a:ext cx="85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 expectancy is estimated as of January 1 of the calendar year of death.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21718877"/>
              </p:ext>
            </p:extLst>
          </p:nvPr>
        </p:nvGraphicFramePr>
        <p:xfrm>
          <a:off x="1752600" y="1371600"/>
          <a:ext cx="7467600" cy="5040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934200" y="3198257"/>
            <a:ext cx="609600" cy="769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01065" y="2828925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 using all available data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848600" y="3198257"/>
            <a:ext cx="457200" cy="848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1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 regulates six air pollutants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Carbon monoxide</a:t>
            </a:r>
          </a:p>
          <a:p>
            <a:r>
              <a:rPr lang="en-US" dirty="0"/>
              <a:t>Ozone</a:t>
            </a:r>
          </a:p>
          <a:p>
            <a:r>
              <a:rPr lang="en-US" dirty="0"/>
              <a:t>Nitrogen dioxide</a:t>
            </a:r>
          </a:p>
          <a:p>
            <a:r>
              <a:rPr lang="en-US" dirty="0"/>
              <a:t>Sulfur dioxide</a:t>
            </a:r>
          </a:p>
          <a:p>
            <a:r>
              <a:rPr lang="en-US" dirty="0"/>
              <a:t>Lead</a:t>
            </a:r>
          </a:p>
          <a:p>
            <a:r>
              <a:rPr lang="en-US" dirty="0"/>
              <a:t>Particulate matter</a:t>
            </a:r>
          </a:p>
          <a:p>
            <a:pPr lvl="1"/>
            <a:r>
              <a:rPr lang="en-US" dirty="0"/>
              <a:t>Total suspended particulates</a:t>
            </a:r>
          </a:p>
          <a:p>
            <a:pPr lvl="1"/>
            <a:r>
              <a:rPr lang="en-US" dirty="0"/>
              <a:t>PM 10</a:t>
            </a:r>
          </a:p>
          <a:p>
            <a:pPr lvl="1"/>
            <a:r>
              <a:rPr lang="en-US" b="1" dirty="0"/>
              <a:t>PM 2.5 (our focus today)</a:t>
            </a:r>
          </a:p>
          <a:p>
            <a:endParaRPr lang="en-US" b="1" dirty="0"/>
          </a:p>
          <a:p>
            <a:r>
              <a:rPr lang="en-US" dirty="0"/>
              <a:t>PM 2.5 is regulated at the daily and annual levels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19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7570</TotalTime>
  <Words>3509</Words>
  <Application>Microsoft Office PowerPoint</Application>
  <PresentationFormat>Widescreen</PresentationFormat>
  <Paragraphs>464</Paragraphs>
  <Slides>83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Cambria Math</vt:lpstr>
      <vt:lpstr>Times New Roman</vt:lpstr>
      <vt:lpstr>Wingdings</vt:lpstr>
      <vt:lpstr>Clarity</vt:lpstr>
      <vt:lpstr>PowerPoint Presentation</vt:lpstr>
      <vt:lpstr>PowerPoint Presentation</vt:lpstr>
      <vt:lpstr>Research questions</vt:lpstr>
      <vt:lpstr>Identification is challenging</vt:lpstr>
      <vt:lpstr>How do we address these challenges?</vt:lpstr>
      <vt:lpstr>Contributions to the literature</vt:lpstr>
      <vt:lpstr>Preview of results</vt:lpstr>
      <vt:lpstr>Background and Data</vt:lpstr>
      <vt:lpstr>EPA regulates six air pollutants</vt:lpstr>
      <vt:lpstr>PM 2.5 particles are less than 2.5 microns in diameter</vt:lpstr>
      <vt:lpstr>Daily environmental data</vt:lpstr>
      <vt:lpstr>Daily mortality and health care utilization data</vt:lpstr>
      <vt:lpstr>PM 2.5 levels are decreasing over time</vt:lpstr>
      <vt:lpstr>Summary statistics, 1999-2013</vt:lpstr>
      <vt:lpstr>Summary statistics, 1999-2013</vt:lpstr>
      <vt:lpstr>Summary statistics, 1999-2013</vt:lpstr>
      <vt:lpstr>Summary statistics, 1999-2013</vt:lpstr>
      <vt:lpstr>Empirical STrategy</vt:lpstr>
      <vt:lpstr>Empirical strategy</vt:lpstr>
      <vt:lpstr>How do we construct our instruments?</vt:lpstr>
      <vt:lpstr>Wind direction and PM 2.5 in Bay Area, CA</vt:lpstr>
      <vt:lpstr>Wind direction and PM 2.5 in Bay Area, CA</vt:lpstr>
      <vt:lpstr>Wind direction and PM 2.5 in Bay Area, CA</vt:lpstr>
      <vt:lpstr>Wind direction and PM 2.5 in the Boston Area</vt:lpstr>
      <vt:lpstr>Wind direction and PM 2.5 in the Boston Area</vt:lpstr>
      <vt:lpstr>Wind direction and PM 2.5 in the Boston Area</vt:lpstr>
      <vt:lpstr>First stage has 300 instruments</vt:lpstr>
      <vt:lpstr>Second stage</vt:lpstr>
      <vt:lpstr>Locally-produced pollution is bad variation</vt:lpstr>
      <vt:lpstr>Locally-produced pollution is bad variation</vt:lpstr>
      <vt:lpstr>Locally-produced pollution is bad variation</vt:lpstr>
      <vt:lpstr>Locally-produced pollution is bad variation</vt:lpstr>
      <vt:lpstr>Locally-produced pollution is bad variation</vt:lpstr>
      <vt:lpstr>Locally-produced pollution is bad variation</vt:lpstr>
      <vt:lpstr>What variation are we capturing?</vt:lpstr>
      <vt:lpstr>Our identifying variation is concentrated in Midwest/Northeast</vt:lpstr>
      <vt:lpstr>Results</vt:lpstr>
      <vt:lpstr>Effect of PM 2.5 on 3-day mortality, by age</vt:lpstr>
      <vt:lpstr>Effect of PM 2.5 on 3-day mortality, by age</vt:lpstr>
      <vt:lpstr>IV estimate is much larger than OLS</vt:lpstr>
      <vt:lpstr>Mortality effect increases with age</vt:lpstr>
      <vt:lpstr>Mortality effect increases with age</vt:lpstr>
      <vt:lpstr>No effect on external causes of death</vt:lpstr>
      <vt:lpstr>Effect of PM 2.5 on 3-day hospital spending</vt:lpstr>
      <vt:lpstr>Effect of PM 2.5 on 3-day hospital admissions</vt:lpstr>
      <vt:lpstr>No effect on planned admissions (placebo)</vt:lpstr>
      <vt:lpstr>IV and OLS results are very different</vt:lpstr>
      <vt:lpstr>IV and OLS results are very different</vt:lpstr>
      <vt:lpstr>Effect of PM 2.5 on mortality, controlling for other pollutants</vt:lpstr>
      <vt:lpstr>Our results are not driven by mortality displacement</vt:lpstr>
      <vt:lpstr>Estimating life-years lost (L ̂_cdmy)</vt:lpstr>
      <vt:lpstr>We first develop an econometric framework</vt:lpstr>
      <vt:lpstr>We predict life expectancy using Medicare data</vt:lpstr>
      <vt:lpstr>Daily PM 2.5 and life-years lost, IV</vt:lpstr>
      <vt:lpstr>Daily PM 2.5 and life-years lost, IV</vt:lpstr>
      <vt:lpstr>Daily PM 2.5 and life-years lost, IV</vt:lpstr>
      <vt:lpstr>Daily PM 2.5 and life-years lost, IV</vt:lpstr>
      <vt:lpstr>Social value of mortality reduction</vt:lpstr>
      <vt:lpstr>Heterogeneity</vt:lpstr>
      <vt:lpstr>Heterogeneous treatment effects</vt:lpstr>
      <vt:lpstr>Elderly with low LE are the most vulnerable</vt:lpstr>
      <vt:lpstr>Is life expectancy the best measure of vulnerability?</vt:lpstr>
      <vt:lpstr>Estimating the proxy predictor, S ̂(Z_it )</vt:lpstr>
      <vt:lpstr>Measuring heterogeneous treatment effects</vt:lpstr>
      <vt:lpstr>Challenges in implementing the CDDF methodology</vt:lpstr>
      <vt:lpstr>Best linear prediction of conditional ATE</vt:lpstr>
      <vt:lpstr>Best linear prediction of conditional ATE</vt:lpstr>
      <vt:lpstr>Sorted group average treatment effects</vt:lpstr>
      <vt:lpstr>Comparing the least and most vulnerable groups</vt:lpstr>
      <vt:lpstr>Comparing the least and most vulnerable groups</vt:lpstr>
      <vt:lpstr>Comparing the least and most vulnerable groups</vt:lpstr>
      <vt:lpstr>Comparing the least and most vulnerable groups</vt:lpstr>
      <vt:lpstr>Discussion of results</vt:lpstr>
      <vt:lpstr>Questions?</vt:lpstr>
      <vt:lpstr>Additional tables and figures</vt:lpstr>
      <vt:lpstr>Daily PM 2.5 and mortality, LIML IV</vt:lpstr>
      <vt:lpstr>Daily PM 2.5 and mortality, placebo IV</vt:lpstr>
      <vt:lpstr>First stage is strongest on high wind speed days</vt:lpstr>
      <vt:lpstr>Reduced form estimates (county-day sample)</vt:lpstr>
      <vt:lpstr>Reduced form estimates (county-day sample)</vt:lpstr>
      <vt:lpstr>Different fixed effects and weather controls, IV</vt:lpstr>
      <vt:lpstr>Different numbers of monitor groups and wind angle bins</vt:lpstr>
      <vt:lpstr>Adding variables increases precision</vt:lpstr>
    </vt:vector>
  </TitlesOfParts>
  <Company>University of Illinois -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Health History</dc:title>
  <dc:creator>Julian Reif</dc:creator>
  <cp:lastModifiedBy>Reif, Julian</cp:lastModifiedBy>
  <cp:revision>1006</cp:revision>
  <cp:lastPrinted>2017-04-10T21:33:16Z</cp:lastPrinted>
  <dcterms:created xsi:type="dcterms:W3CDTF">2012-08-21T16:33:32Z</dcterms:created>
  <dcterms:modified xsi:type="dcterms:W3CDTF">2020-05-21T14:20:22Z</dcterms:modified>
</cp:coreProperties>
</file>