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6" r:id="rId2"/>
    <p:sldId id="289" r:id="rId3"/>
    <p:sldId id="257" r:id="rId4"/>
    <p:sldId id="258" r:id="rId5"/>
    <p:sldId id="290" r:id="rId6"/>
    <p:sldId id="261" r:id="rId7"/>
    <p:sldId id="260" r:id="rId8"/>
    <p:sldId id="262" r:id="rId9"/>
    <p:sldId id="292" r:id="rId10"/>
    <p:sldId id="279" r:id="rId11"/>
    <p:sldId id="304" r:id="rId12"/>
    <p:sldId id="294" r:id="rId13"/>
    <p:sldId id="293" r:id="rId14"/>
    <p:sldId id="301" r:id="rId15"/>
    <p:sldId id="300" r:id="rId16"/>
    <p:sldId id="264" r:id="rId17"/>
    <p:sldId id="263"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82" r:id="rId31"/>
    <p:sldId id="281" r:id="rId32"/>
    <p:sldId id="283" r:id="rId33"/>
    <p:sldId id="285" r:id="rId34"/>
    <p:sldId id="286" r:id="rId35"/>
    <p:sldId id="305" r:id="rId36"/>
    <p:sldId id="287" r:id="rId37"/>
    <p:sldId id="288" r:id="rId38"/>
    <p:sldId id="303" r:id="rId39"/>
    <p:sldId id="295" r:id="rId40"/>
    <p:sldId id="296" r:id="rId41"/>
    <p:sldId id="297" r:id="rId42"/>
    <p:sldId id="298" r:id="rId43"/>
    <p:sldId id="299" r:id="rId44"/>
    <p:sldId id="277" r:id="rId45"/>
    <p:sldId id="30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5129" autoAdjust="0"/>
  </p:normalViewPr>
  <p:slideViewPr>
    <p:cSldViewPr snapToGrid="0">
      <p:cViewPr varScale="1">
        <p:scale>
          <a:sx n="47" d="100"/>
          <a:sy n="47" d="100"/>
        </p:scale>
        <p:origin x="162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95987-3C1B-4654-BEE1-695341413CBF}" type="datetimeFigureOut">
              <a:rPr lang="pt-PT" smtClean="0"/>
              <a:t>18/06/2017</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56CA3-6102-4109-B44B-CA2640916122}" type="slidenum">
              <a:rPr lang="pt-PT" smtClean="0"/>
              <a:t>‹nº›</a:t>
            </a:fld>
            <a:endParaRPr lang="pt-PT"/>
          </a:p>
        </p:txBody>
      </p:sp>
    </p:spTree>
    <p:extLst>
      <p:ext uri="{BB962C8B-B14F-4D97-AF65-F5344CB8AC3E}">
        <p14:creationId xmlns:p14="http://schemas.microsoft.com/office/powerpoint/2010/main" val="4278423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b="1" dirty="0"/>
              <a:t>O principal benefício do crescimento  no </a:t>
            </a:r>
            <a:r>
              <a:rPr lang="pt-PT" b="1" dirty="0" err="1"/>
              <a:t>IoT</a:t>
            </a:r>
            <a:r>
              <a:rPr lang="pt-PT" b="1" dirty="0"/>
              <a:t> será aumentar a eficiência e reduzir os custos. A segurança da IOT é preocupante nesta área e vários investigadores desenvolvem protocolos de segurança com vista a se atingir processos capazes de garantir uma maior segurança aos utilizadores de IOT.</a:t>
            </a:r>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3</a:t>
            </a:fld>
            <a:endParaRPr lang="pt-PT"/>
          </a:p>
        </p:txBody>
      </p:sp>
    </p:spTree>
    <p:extLst>
      <p:ext uri="{BB962C8B-B14F-4D97-AF65-F5344CB8AC3E}">
        <p14:creationId xmlns:p14="http://schemas.microsoft.com/office/powerpoint/2010/main" val="2344336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b="1" dirty="0"/>
              <a:t>Amazon </a:t>
            </a:r>
            <a:r>
              <a:rPr lang="pt-PT" b="1" dirty="0" err="1"/>
              <a:t>Webservices</a:t>
            </a:r>
            <a:r>
              <a:rPr lang="pt-PT" b="1" dirty="0"/>
              <a:t> (AWS) – inclui 12 meses de acesso gratuitos </a:t>
            </a:r>
            <a:r>
              <a:rPr lang="pt-PT" dirty="0"/>
              <a:t>https://www.iotone.com/vendor/amazon-web-services-aws/v11</a:t>
            </a:r>
          </a:p>
          <a:p>
            <a:pPr marL="0" marR="0" lvl="0" indent="0" algn="l" defTabSz="914400" rtl="0" eaLnBrk="1" fontAlgn="auto" latinLnBrk="0" hangingPunct="1">
              <a:lnSpc>
                <a:spcPct val="100000"/>
              </a:lnSpc>
              <a:spcBef>
                <a:spcPts val="0"/>
              </a:spcBef>
              <a:spcAft>
                <a:spcPts val="0"/>
              </a:spcAft>
              <a:buClrTx/>
              <a:buSzTx/>
              <a:buFontTx/>
              <a:buNone/>
              <a:tabLst/>
              <a:defRPr/>
            </a:pPr>
            <a:r>
              <a:rPr lang="pt-PT" sz="1200" b="0" i="0" kern="1200" dirty="0">
                <a:solidFill>
                  <a:schemeClr val="tx1"/>
                </a:solidFill>
                <a:effectLst/>
                <a:latin typeface="+mn-lt"/>
                <a:ea typeface="+mn-ea"/>
                <a:cs typeface="+mn-cs"/>
              </a:rPr>
              <a:t>A Amazon Web </a:t>
            </a:r>
            <a:r>
              <a:rPr lang="pt-PT" sz="1200" b="0" i="0" kern="1200" dirty="0" err="1">
                <a:solidFill>
                  <a:schemeClr val="tx1"/>
                </a:solidFill>
                <a:effectLst/>
                <a:latin typeface="+mn-lt"/>
                <a:ea typeface="+mn-ea"/>
                <a:cs typeface="+mn-cs"/>
              </a:rPr>
              <a:t>Services</a:t>
            </a:r>
            <a:r>
              <a:rPr lang="pt-PT" sz="1200" b="0" i="0" kern="1200" dirty="0">
                <a:solidFill>
                  <a:schemeClr val="tx1"/>
                </a:solidFill>
                <a:effectLst/>
                <a:latin typeface="+mn-lt"/>
                <a:ea typeface="+mn-ea"/>
                <a:cs typeface="+mn-cs"/>
              </a:rPr>
              <a:t> (AWS) oferece soluções confiáveis com base na nuvem para ajudá-lo a cumprir requisitos empresariais</a:t>
            </a:r>
            <a:r>
              <a:rPr lang="pt-PT" sz="1200" b="1"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lang="pt-PT" dirty="0"/>
            </a:br>
            <a:r>
              <a:rPr lang="pt-PT" sz="1200" b="0" i="0" kern="1200" dirty="0">
                <a:solidFill>
                  <a:schemeClr val="tx1"/>
                </a:solidFill>
                <a:effectLst/>
                <a:latin typeface="+mn-lt"/>
                <a:ea typeface="+mn-ea"/>
                <a:cs typeface="+mn-cs"/>
              </a:rPr>
              <a:t>Todos esses serviços funcionam de forma semelhante – É necessário chamar a API deste serviço, com o Dados que deseja armazenar em linha. Isso será feito pelo quadro </a:t>
            </a:r>
            <a:r>
              <a:rPr lang="pt-PT" sz="1200" b="0" i="0" kern="1200" dirty="0" err="1">
                <a:solidFill>
                  <a:schemeClr val="tx1"/>
                </a:solidFill>
                <a:effectLst/>
                <a:latin typeface="+mn-lt"/>
                <a:ea typeface="+mn-ea"/>
                <a:cs typeface="+mn-cs"/>
              </a:rPr>
              <a:t>Arduino</a:t>
            </a:r>
            <a:r>
              <a:rPr lang="pt-PT" sz="1200" b="0" i="0" kern="1200" dirty="0">
                <a:solidFill>
                  <a:schemeClr val="tx1"/>
                </a:solidFill>
                <a:effectLst/>
                <a:latin typeface="+mn-lt"/>
                <a:ea typeface="+mn-ea"/>
                <a:cs typeface="+mn-cs"/>
              </a:rPr>
              <a:t> nas receitas neste Capítulo, onde enviaremos dados de sensores a esses serviços. Então, poderemos usar esses dados de outros serviços, por exemplo, para expor os dados Graficamente dentro dos painéis online.</a:t>
            </a: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12</a:t>
            </a:fld>
            <a:endParaRPr lang="pt-PT"/>
          </a:p>
        </p:txBody>
      </p:sp>
    </p:spTree>
    <p:extLst>
      <p:ext uri="{BB962C8B-B14F-4D97-AF65-F5344CB8AC3E}">
        <p14:creationId xmlns:p14="http://schemas.microsoft.com/office/powerpoint/2010/main" val="3694870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13</a:t>
            </a:fld>
            <a:endParaRPr lang="pt-PT"/>
          </a:p>
        </p:txBody>
      </p:sp>
    </p:spTree>
    <p:extLst>
      <p:ext uri="{BB962C8B-B14F-4D97-AF65-F5344CB8AC3E}">
        <p14:creationId xmlns:p14="http://schemas.microsoft.com/office/powerpoint/2010/main" val="1674746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endParaRPr lang="pt-PT" dirty="0"/>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14</a:t>
            </a:fld>
            <a:endParaRPr lang="pt-PT"/>
          </a:p>
        </p:txBody>
      </p:sp>
    </p:spTree>
    <p:extLst>
      <p:ext uri="{BB962C8B-B14F-4D97-AF65-F5344CB8AC3E}">
        <p14:creationId xmlns:p14="http://schemas.microsoft.com/office/powerpoint/2010/main" val="1645513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Para aproveitar ao máximo as oportunidades apresentadas pelo </a:t>
            </a:r>
            <a:r>
              <a:rPr lang="pt-PT" dirty="0" err="1"/>
              <a:t>IoT</a:t>
            </a:r>
            <a:r>
              <a:rPr lang="pt-PT" dirty="0"/>
              <a:t>, </a:t>
            </a:r>
            <a:r>
              <a:rPr lang="pt-PT" b="0" dirty="0"/>
              <a:t>os engenheiros da </a:t>
            </a:r>
            <a:r>
              <a:rPr lang="pt-PT" b="0" dirty="0" err="1"/>
              <a:t>Cadmus</a:t>
            </a:r>
            <a:r>
              <a:rPr lang="pt-PT" b="0" dirty="0"/>
              <a:t> usaram o MATLAB® e a plataforma </a:t>
            </a:r>
            <a:r>
              <a:rPr lang="pt-PT" b="0" dirty="0" err="1"/>
              <a:t>ThingSpeak</a:t>
            </a:r>
            <a:r>
              <a:rPr lang="pt-PT" b="0" dirty="0"/>
              <a:t> ™ </a:t>
            </a:r>
            <a:r>
              <a:rPr lang="pt-PT" b="0" dirty="0" err="1"/>
              <a:t>IoT</a:t>
            </a:r>
            <a:r>
              <a:rPr lang="pt-PT" b="0" dirty="0"/>
              <a:t> para   armazenar, analisar, visualizar e interpretar dados de sensores em casas e empresas distribuídas em determinadas  áreas geográficas amplas </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http://community.thingspeak.com/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r>
              <a:rPr lang="pt-PT" dirty="0"/>
              <a:t>O </a:t>
            </a:r>
            <a:r>
              <a:rPr lang="pt-PT" b="1" dirty="0"/>
              <a:t>primeiro</a:t>
            </a:r>
            <a:r>
              <a:rPr lang="pt-PT" dirty="0"/>
              <a:t> sistema, projetado para um estudo de eficiência energética de lares residenciais, usou sensores personalizados </a:t>
            </a:r>
            <a:r>
              <a:rPr lang="pt-PT" b="1" dirty="0"/>
              <a:t>para enviar temperatura, humidade relativa e medidas da tensão da bateria do dispositivo para o </a:t>
            </a:r>
            <a:r>
              <a:rPr lang="pt-PT" b="1" dirty="0" err="1"/>
              <a:t>ThingSpeak</a:t>
            </a:r>
            <a:r>
              <a:rPr lang="pt-PT" b="1" dirty="0"/>
              <a:t> a cada cinco minutos</a:t>
            </a:r>
            <a:r>
              <a:rPr lang="pt-PT" dirty="0"/>
              <a:t>. </a:t>
            </a:r>
          </a:p>
          <a:p>
            <a:r>
              <a:rPr lang="pt-PT" dirty="0"/>
              <a:t>O </a:t>
            </a:r>
            <a:r>
              <a:rPr lang="pt-PT" b="1" dirty="0"/>
              <a:t>segundo</a:t>
            </a:r>
            <a:r>
              <a:rPr lang="pt-PT" dirty="0"/>
              <a:t>, monitoriza cargas de sistemas de AVAC, grandes eletrodomésticos, e envia dados de uso de energia, capturados em disjuntores residenciais e tomadas individuais, a cada minuto.</a:t>
            </a:r>
          </a:p>
          <a:p>
            <a:endParaRPr lang="pt-PT" dirty="0"/>
          </a:p>
          <a:p>
            <a:endParaRPr lang="pt-PT" dirty="0"/>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15</a:t>
            </a:fld>
            <a:endParaRPr lang="pt-PT"/>
          </a:p>
        </p:txBody>
      </p:sp>
    </p:spTree>
    <p:extLst>
      <p:ext uri="{BB962C8B-B14F-4D97-AF65-F5344CB8AC3E}">
        <p14:creationId xmlns:p14="http://schemas.microsoft.com/office/powerpoint/2010/main" val="226605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spc="-5"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Esta Plataforma é bastante intuitiva e configura-se rapidamente para que seja possível receber dados.</a:t>
            </a:r>
            <a:endParaRPr lang="pt-PT" sz="1200" spc="-5" dirty="0">
              <a:latin typeface="Times New Roman" panose="02020603050405020304" pitchFamily="18" charset="0"/>
              <a:ea typeface="SimSun" panose="02010600030101010101" pitchFamily="2" charset="-122"/>
              <a:cs typeface="Times New Roman" panose="02020603050405020304" pitchFamily="18" charset="0"/>
            </a:endParaRPr>
          </a:p>
          <a:p>
            <a:endParaRPr lang="pt-PT" dirty="0"/>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16</a:t>
            </a:fld>
            <a:endParaRPr lang="pt-PT"/>
          </a:p>
        </p:txBody>
      </p:sp>
    </p:spTree>
    <p:extLst>
      <p:ext uri="{BB962C8B-B14F-4D97-AF65-F5344CB8AC3E}">
        <p14:creationId xmlns:p14="http://schemas.microsoft.com/office/powerpoint/2010/main" val="2363381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19</a:t>
            </a:fld>
            <a:endParaRPr lang="pt-PT"/>
          </a:p>
        </p:txBody>
      </p:sp>
    </p:spTree>
    <p:extLst>
      <p:ext uri="{BB962C8B-B14F-4D97-AF65-F5344CB8AC3E}">
        <p14:creationId xmlns:p14="http://schemas.microsoft.com/office/powerpoint/2010/main" val="4138113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21</a:t>
            </a:fld>
            <a:endParaRPr lang="pt-PT"/>
          </a:p>
        </p:txBody>
      </p:sp>
    </p:spTree>
    <p:extLst>
      <p:ext uri="{BB962C8B-B14F-4D97-AF65-F5344CB8AC3E}">
        <p14:creationId xmlns:p14="http://schemas.microsoft.com/office/powerpoint/2010/main" val="3349305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O campo “YOUR_CHANNEL_API_KEY” refere-se ao nome único do canal criado na interface de utilizador do </a:t>
            </a:r>
            <a:r>
              <a:rPr lang="pt-PT" dirty="0" err="1"/>
              <a:t>Thingspeak</a:t>
            </a:r>
            <a:r>
              <a:rPr lang="pt-PT" dirty="0"/>
              <a:t>. O campo “field1” refere-se ao 1º campo, ou seja, o primeiro gráfico pertencente a este canal. Cada canal pode ter até 8 campos, ou seja, 8 gráficos. </a:t>
            </a:r>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22</a:t>
            </a:fld>
            <a:endParaRPr lang="pt-PT"/>
          </a:p>
        </p:txBody>
      </p:sp>
    </p:spTree>
    <p:extLst>
      <p:ext uri="{BB962C8B-B14F-4D97-AF65-F5344CB8AC3E}">
        <p14:creationId xmlns:p14="http://schemas.microsoft.com/office/powerpoint/2010/main" val="2175535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tx1"/>
                </a:solidFill>
                <a:effectLst/>
                <a:latin typeface="+mn-lt"/>
                <a:ea typeface="+mn-ea"/>
                <a:cs typeface="+mn-cs"/>
              </a:rPr>
              <a:t>Para fazer a gravação do código na placa </a:t>
            </a:r>
            <a:r>
              <a:rPr lang="pt-PT" sz="1200" kern="1200" dirty="0" err="1">
                <a:solidFill>
                  <a:schemeClr val="tx1"/>
                </a:solidFill>
                <a:effectLst/>
                <a:latin typeface="+mn-lt"/>
                <a:ea typeface="+mn-ea"/>
                <a:cs typeface="+mn-cs"/>
              </a:rPr>
              <a:t>wifi</a:t>
            </a:r>
            <a:r>
              <a:rPr lang="pt-PT" sz="1200" kern="1200" dirty="0">
                <a:solidFill>
                  <a:schemeClr val="tx1"/>
                </a:solidFill>
                <a:effectLst/>
                <a:latin typeface="+mn-lt"/>
                <a:ea typeface="+mn-ea"/>
                <a:cs typeface="+mn-cs"/>
              </a:rPr>
              <a:t>, precisa de uma placa RC FTDI, um cabo mini USB para ligar a placa no </a:t>
            </a:r>
            <a:r>
              <a:rPr lang="pt-PT" sz="1200" kern="1200" dirty="0" err="1">
                <a:solidFill>
                  <a:schemeClr val="tx1"/>
                </a:solidFill>
                <a:effectLst/>
                <a:latin typeface="+mn-lt"/>
                <a:ea typeface="+mn-ea"/>
                <a:cs typeface="+mn-cs"/>
              </a:rPr>
              <a:t>pc</a:t>
            </a:r>
            <a:r>
              <a:rPr lang="pt-PT" sz="1200" kern="1200" dirty="0">
                <a:solidFill>
                  <a:schemeClr val="tx1"/>
                </a:solidFill>
                <a:effectLst/>
                <a:latin typeface="+mn-lt"/>
                <a:ea typeface="+mn-ea"/>
                <a:cs typeface="+mn-cs"/>
              </a:rPr>
              <a:t>, um conversor de nível lógico (converte o sinal de 5v para 3,3v) e um regulador de tensão 3,3v para ajudar a corrente </a:t>
            </a:r>
            <a:r>
              <a:rPr lang="pt-PT" sz="1200" kern="1200" dirty="0" err="1">
                <a:solidFill>
                  <a:schemeClr val="tx1"/>
                </a:solidFill>
                <a:effectLst/>
                <a:latin typeface="+mn-lt"/>
                <a:ea typeface="+mn-ea"/>
                <a:cs typeface="+mn-cs"/>
              </a:rPr>
              <a:t>enquano</a:t>
            </a:r>
            <a:r>
              <a:rPr lang="pt-PT" sz="1200" kern="1200" dirty="0">
                <a:solidFill>
                  <a:schemeClr val="tx1"/>
                </a:solidFill>
                <a:effectLst/>
                <a:latin typeface="+mn-lt"/>
                <a:ea typeface="+mn-ea"/>
                <a:cs typeface="+mn-cs"/>
              </a:rPr>
              <a:t> estamos a enviar o código, uma vez que neste processo a placa requer mais corrente.</a:t>
            </a:r>
          </a:p>
          <a:p>
            <a:endParaRPr lang="pt-PT" dirty="0"/>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29</a:t>
            </a:fld>
            <a:endParaRPr lang="pt-PT"/>
          </a:p>
        </p:txBody>
      </p:sp>
    </p:spTree>
    <p:extLst>
      <p:ext uri="{BB962C8B-B14F-4D97-AF65-F5344CB8AC3E}">
        <p14:creationId xmlns:p14="http://schemas.microsoft.com/office/powerpoint/2010/main" val="295408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fontAlgn="base"/>
            <a:r>
              <a:rPr lang="pt-PT" sz="1200" b="0" i="0" kern="1200" dirty="0">
                <a:solidFill>
                  <a:schemeClr val="tx1"/>
                </a:solidFill>
                <a:effectLst/>
                <a:latin typeface="+mn-lt"/>
                <a:ea typeface="+mn-ea"/>
                <a:cs typeface="+mn-cs"/>
              </a:rPr>
              <a:t> O próprio </a:t>
            </a:r>
            <a:r>
              <a:rPr lang="pt-PT" sz="1200" b="0" i="0" kern="1200" dirty="0" err="1">
                <a:solidFill>
                  <a:schemeClr val="tx1"/>
                </a:solidFill>
                <a:effectLst/>
                <a:latin typeface="+mn-lt"/>
                <a:ea typeface="+mn-ea"/>
                <a:cs typeface="+mn-cs"/>
              </a:rPr>
              <a:t>ThingSpeak</a:t>
            </a:r>
            <a:r>
              <a:rPr lang="pt-PT" sz="1200" b="0" i="0" kern="1200" dirty="0">
                <a:solidFill>
                  <a:schemeClr val="tx1"/>
                </a:solidFill>
                <a:effectLst/>
                <a:latin typeface="+mn-lt"/>
                <a:ea typeface="+mn-ea"/>
                <a:cs typeface="+mn-cs"/>
              </a:rPr>
              <a:t> tem uma aplicação chamada </a:t>
            </a:r>
            <a:r>
              <a:rPr lang="pt-PT" sz="1200" b="1" i="0" kern="1200" dirty="0">
                <a:solidFill>
                  <a:schemeClr val="tx1"/>
                </a:solidFill>
                <a:effectLst/>
                <a:latin typeface="+mn-lt"/>
                <a:ea typeface="+mn-ea"/>
                <a:cs typeface="+mn-cs"/>
              </a:rPr>
              <a:t>“REACT” </a:t>
            </a:r>
            <a:r>
              <a:rPr lang="pt-PT" sz="1200" b="0" i="0" kern="1200" dirty="0">
                <a:solidFill>
                  <a:schemeClr val="tx1"/>
                </a:solidFill>
                <a:effectLst/>
                <a:latin typeface="+mn-lt"/>
                <a:ea typeface="+mn-ea"/>
                <a:cs typeface="+mn-cs"/>
              </a:rPr>
              <a:t>que fica à escuta num dos seus canais definidos pelo utilizador e toma ações (como por exemplo postar no Twitter) de acordo com condições que o utilizador configurou.</a:t>
            </a:r>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30</a:t>
            </a:fld>
            <a:endParaRPr lang="pt-PT"/>
          </a:p>
        </p:txBody>
      </p:sp>
    </p:spTree>
    <p:extLst>
      <p:ext uri="{BB962C8B-B14F-4D97-AF65-F5344CB8AC3E}">
        <p14:creationId xmlns:p14="http://schemas.microsoft.com/office/powerpoint/2010/main" val="1980352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Com o uso </a:t>
            </a:r>
            <a:r>
              <a:rPr lang="pt-PT" b="0" dirty="0"/>
              <a:t>de protocolos de rede </a:t>
            </a:r>
            <a:r>
              <a:rPr lang="pt-PT" b="0" dirty="0" err="1"/>
              <a:t>IoT</a:t>
            </a:r>
            <a:r>
              <a:rPr lang="pt-PT" dirty="0"/>
              <a:t>, os dispositivos em casa estão conectados à rede doméstica e acessíveis diretamente, pela rede doméstica e até remotamente de todo o mundo. Todos conectados são capazes de coordenar o uso de energia, de acordo com a conveniência do consumidor e, possivelmente, com precisão e consistência, antecipar as necessidades das pessoas que residem nas casas. </a:t>
            </a:r>
          </a:p>
          <a:p>
            <a:r>
              <a:rPr lang="pt-PT" b="1" dirty="0"/>
              <a:t>Agricultura: </a:t>
            </a:r>
            <a:r>
              <a:rPr lang="pt-PT" b="0" dirty="0" err="1"/>
              <a:t>Infact</a:t>
            </a:r>
            <a:r>
              <a:rPr lang="pt-PT" b="0" dirty="0"/>
              <a:t>, tem uma estratégia que está a ser usada na indústria agrícola e é um enorme sucesso em termos de produtividade, controle de pragas, conservação da água e produção contínua com base em tecnologia e métodos melhorados.</a:t>
            </a:r>
          </a:p>
          <a:p>
            <a:pPr marL="0" marR="0" lvl="0" indent="0" algn="l" defTabSz="914400" rtl="0" eaLnBrk="1" fontAlgn="auto" latinLnBrk="0" hangingPunct="1">
              <a:lnSpc>
                <a:spcPct val="100000"/>
              </a:lnSpc>
              <a:spcBef>
                <a:spcPts val="0"/>
              </a:spcBef>
              <a:spcAft>
                <a:spcPts val="0"/>
              </a:spcAft>
              <a:buClrTx/>
              <a:buSzTx/>
              <a:buFontTx/>
              <a:buNone/>
              <a:tabLst/>
              <a:defRPr/>
            </a:pPr>
            <a:r>
              <a:rPr lang="pt-PT" b="1" dirty="0"/>
              <a:t>Empresas:  </a:t>
            </a:r>
            <a:r>
              <a:rPr lang="pt-PT" b="0" dirty="0"/>
              <a:t>os modelos de negócios são extremamente inovadores com a IOT. Tornou-se muito mais fácil gerir vários locais e manter um controle de qualidade de excelência. Mais clientes podem ser alcançados de uma só vez e, portanto, um grande crescimento do negócio.</a:t>
            </a:r>
          </a:p>
          <a:p>
            <a:pPr marL="0" marR="0" lvl="0" indent="0" algn="l" defTabSz="914400" rtl="0" eaLnBrk="1" fontAlgn="auto" latinLnBrk="0" hangingPunct="1">
              <a:lnSpc>
                <a:spcPct val="100000"/>
              </a:lnSpc>
              <a:spcBef>
                <a:spcPts val="0"/>
              </a:spcBef>
              <a:spcAft>
                <a:spcPts val="0"/>
              </a:spcAft>
              <a:buClrTx/>
              <a:buSzTx/>
              <a:buFontTx/>
              <a:buNone/>
              <a:tabLst/>
              <a:defRPr/>
            </a:pPr>
            <a:r>
              <a:rPr lang="pt-PT" b="1" dirty="0"/>
              <a:t>Cidades - </a:t>
            </a:r>
            <a:r>
              <a:rPr lang="pt-PT" b="0" dirty="0"/>
              <a:t>Otimização de eletricidade (usando recursos como raios de acordo com as condições meteorológicas e relatórios de falha automática). Todas as principais </a:t>
            </a:r>
            <a:r>
              <a:rPr lang="pt-PT" dirty="0"/>
              <a:t>cidades do mundo estão recebendo soluções baseadas em </a:t>
            </a:r>
            <a:r>
              <a:rPr lang="pt-PT" dirty="0" err="1"/>
              <a:t>IoT</a:t>
            </a:r>
            <a:r>
              <a:rPr lang="pt-PT" dirty="0"/>
              <a:t>.</a:t>
            </a:r>
            <a:r>
              <a:rPr lang="pt-PT"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t-PT" b="1" dirty="0"/>
              <a:t>Casa – </a:t>
            </a:r>
            <a:r>
              <a:rPr lang="pt-PT" b="0" dirty="0"/>
              <a:t>Frigoríficos inteligente e micro-ondas inteligentes, etc.</a:t>
            </a:r>
          </a:p>
          <a:p>
            <a:pPr marL="0" marR="0" lvl="0" indent="0" algn="l" defTabSz="914400" rtl="0" eaLnBrk="1" fontAlgn="auto" latinLnBrk="0" hangingPunct="1">
              <a:lnSpc>
                <a:spcPct val="100000"/>
              </a:lnSpc>
              <a:spcBef>
                <a:spcPts val="0"/>
              </a:spcBef>
              <a:spcAft>
                <a:spcPts val="0"/>
              </a:spcAft>
              <a:buClrTx/>
              <a:buSzTx/>
              <a:buFontTx/>
              <a:buNone/>
              <a:tabLst/>
              <a:defRPr/>
            </a:pPr>
            <a:r>
              <a:rPr lang="pt-PT" b="1" dirty="0"/>
              <a:t>Medicina sensor de glicémia.</a:t>
            </a:r>
          </a:p>
          <a:p>
            <a:pPr marL="0" marR="0" lvl="0" indent="0" algn="l" defTabSz="914400" rtl="0" eaLnBrk="1" fontAlgn="auto" latinLnBrk="0" hangingPunct="1">
              <a:lnSpc>
                <a:spcPct val="100000"/>
              </a:lnSpc>
              <a:spcBef>
                <a:spcPts val="0"/>
              </a:spcBef>
              <a:spcAft>
                <a:spcPts val="0"/>
              </a:spcAft>
              <a:buClrTx/>
              <a:buSzTx/>
              <a:buFontTx/>
              <a:buNone/>
              <a:tabLst/>
              <a:defRPr/>
            </a:pPr>
            <a:r>
              <a:rPr lang="pt-PT" b="1" dirty="0"/>
              <a:t>Carros Conectados - </a:t>
            </a:r>
            <a:r>
              <a:rPr lang="pt-PT" dirty="0"/>
              <a:t>Os carros têm sensores conectados a eles que os ajudam a analisar o tráfego da estrada,  Existem sistemas de diagnóstico a bordo que alertam sobre quase tudo no carro, de luzes defeituosas à pressão dos pneus.</a:t>
            </a:r>
          </a:p>
          <a:p>
            <a:r>
              <a:rPr lang="pt-PT" b="1" dirty="0"/>
              <a:t>Governo - </a:t>
            </a:r>
            <a:r>
              <a:rPr lang="pt-PT" dirty="0"/>
              <a:t>Com a ajuda do governo conectado, os setores governamentais podem manter informações dos seus órgãos governamentais locais, como corporação municipal. Podem apresentar uma faixa de produtividade dos funcionários. Pessoas comuns podem solicitar ou entregar e determinados assuntos rapidamente. Além disso, com a enorme quantidade de dados conectados por sensores </a:t>
            </a:r>
            <a:r>
              <a:rPr lang="pt-PT" dirty="0" err="1"/>
              <a:t>IoT</a:t>
            </a:r>
            <a:r>
              <a:rPr lang="pt-PT" dirty="0"/>
              <a:t>, é possível implementar novos processos. </a:t>
            </a:r>
          </a:p>
          <a:p>
            <a:r>
              <a:rPr lang="pt-PT" b="1" dirty="0"/>
              <a:t>Ambiente - </a:t>
            </a:r>
            <a:r>
              <a:rPr lang="pt-PT" dirty="0"/>
              <a:t>O aquecimento global é um problema, o </a:t>
            </a:r>
            <a:r>
              <a:rPr lang="pt-PT" dirty="0" err="1"/>
              <a:t>IoT</a:t>
            </a:r>
            <a:r>
              <a:rPr lang="pt-PT" dirty="0"/>
              <a:t> está sendo usado para enfrentar esse problema crítico. Além disso, o </a:t>
            </a:r>
            <a:r>
              <a:rPr lang="pt-PT" dirty="0" err="1"/>
              <a:t>IoT</a:t>
            </a:r>
            <a:r>
              <a:rPr lang="pt-PT" dirty="0"/>
              <a:t> permite uma notificação mais rápida de desastres naturais, economizando assim tempo crucial. </a:t>
            </a:r>
            <a:r>
              <a:rPr lang="pt-PT" b="0" dirty="0"/>
              <a:t>Também promove melhores análises e relatórios</a:t>
            </a:r>
            <a:r>
              <a:rPr lang="pt-PT" dirty="0"/>
              <a:t>. Além disso, esta tecnologia ajuda na poluição e gestão de resíduos usando o sensor de aviso.</a:t>
            </a:r>
          </a:p>
          <a:p>
            <a:r>
              <a:rPr lang="pt-PT" dirty="0"/>
              <a:t>https://opentechdiary.wordpress.com/tag/internet-of-things/</a:t>
            </a:r>
          </a:p>
          <a:p>
            <a:endParaRPr lang="pt-PT" dirty="0"/>
          </a:p>
          <a:p>
            <a:endParaRPr lang="pt-PT" dirty="0"/>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4</a:t>
            </a:fld>
            <a:endParaRPr lang="pt-PT"/>
          </a:p>
        </p:txBody>
      </p:sp>
    </p:spTree>
    <p:extLst>
      <p:ext uri="{BB962C8B-B14F-4D97-AF65-F5344CB8AC3E}">
        <p14:creationId xmlns:p14="http://schemas.microsoft.com/office/powerpoint/2010/main" val="3276841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Também existe a APP </a:t>
            </a:r>
            <a:r>
              <a:rPr lang="pt-PT" dirty="0" err="1"/>
              <a:t>Thingview</a:t>
            </a:r>
            <a:r>
              <a:rPr lang="pt-PT" dirty="0"/>
              <a:t> para visualizar informação no seu telemóvel</a:t>
            </a:r>
          </a:p>
          <a:p>
            <a:r>
              <a:rPr lang="pt-PT" dirty="0"/>
              <a:t>https://play.google.com/store/apps/details?id=com.cinetica_tech.thingview</a:t>
            </a:r>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37</a:t>
            </a:fld>
            <a:endParaRPr lang="pt-PT"/>
          </a:p>
        </p:txBody>
      </p:sp>
    </p:spTree>
    <p:extLst>
      <p:ext uri="{BB962C8B-B14F-4D97-AF65-F5344CB8AC3E}">
        <p14:creationId xmlns:p14="http://schemas.microsoft.com/office/powerpoint/2010/main" val="3449909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a:t>
            </a:r>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38</a:t>
            </a:fld>
            <a:endParaRPr lang="pt-PT"/>
          </a:p>
        </p:txBody>
      </p:sp>
    </p:spTree>
    <p:extLst>
      <p:ext uri="{BB962C8B-B14F-4D97-AF65-F5344CB8AC3E}">
        <p14:creationId xmlns:p14="http://schemas.microsoft.com/office/powerpoint/2010/main" val="187683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41</a:t>
            </a:fld>
            <a:endParaRPr lang="pt-PT"/>
          </a:p>
        </p:txBody>
      </p:sp>
    </p:spTree>
    <p:extLst>
      <p:ext uri="{BB962C8B-B14F-4D97-AF65-F5344CB8AC3E}">
        <p14:creationId xmlns:p14="http://schemas.microsoft.com/office/powerpoint/2010/main" val="1405254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44</a:t>
            </a:fld>
            <a:endParaRPr lang="pt-PT"/>
          </a:p>
        </p:txBody>
      </p:sp>
    </p:spTree>
    <p:extLst>
      <p:ext uri="{BB962C8B-B14F-4D97-AF65-F5344CB8AC3E}">
        <p14:creationId xmlns:p14="http://schemas.microsoft.com/office/powerpoint/2010/main" val="254440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Em 2020, cerca de 50 bilhões de dispositivos vão </a:t>
            </a:r>
            <a:r>
              <a:rPr lang="pt-PT" b="0" dirty="0"/>
              <a:t>estar conectados e 20% dos computadores aprenderão não apenas a processar, mas também a trabalhar e administrar coisas como seres humanos. A cadeia de suprimentos será revolucionada pela impressão 3D</a:t>
            </a:r>
            <a:r>
              <a:rPr lang="pt-PT" dirty="0"/>
              <a:t>.</a:t>
            </a:r>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5</a:t>
            </a:fld>
            <a:endParaRPr lang="pt-PT"/>
          </a:p>
        </p:txBody>
      </p:sp>
    </p:spTree>
    <p:extLst>
      <p:ext uri="{BB962C8B-B14F-4D97-AF65-F5344CB8AC3E}">
        <p14:creationId xmlns:p14="http://schemas.microsoft.com/office/powerpoint/2010/main" val="4003838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b="1" dirty="0"/>
              <a:t>No relatório da BI </a:t>
            </a:r>
            <a:r>
              <a:rPr lang="pt-PT" b="1" dirty="0" err="1"/>
              <a:t>Intelligence</a:t>
            </a:r>
            <a:r>
              <a:rPr lang="pt-PT" dirty="0"/>
              <a:t>, prevê-se que até 2019 </a:t>
            </a:r>
            <a:r>
              <a:rPr lang="pt-PT" b="0" dirty="0"/>
              <a:t>haverá mais do que o dobro do tamanho do smartphone, PC, tablet, carro conectado, bem como o mercado </a:t>
            </a:r>
            <a:r>
              <a:rPr lang="pt-PT" b="0" dirty="0" err="1"/>
              <a:t>wearable</a:t>
            </a:r>
            <a:r>
              <a:rPr lang="pt-PT" b="0" dirty="0"/>
              <a:t> (</a:t>
            </a:r>
            <a:r>
              <a:rPr lang="pt-PT" sz="1200" b="0" i="0" kern="1200" dirty="0">
                <a:solidFill>
                  <a:schemeClr val="tx1"/>
                </a:solidFill>
                <a:effectLst/>
                <a:latin typeface="+mn-lt"/>
                <a:ea typeface="+mn-ea"/>
                <a:cs typeface="+mn-cs"/>
              </a:rPr>
              <a:t>dispositivos </a:t>
            </a:r>
            <a:r>
              <a:rPr lang="pt-PT" sz="1200" b="0" i="1" kern="1200" dirty="0" err="1">
                <a:solidFill>
                  <a:schemeClr val="tx1"/>
                </a:solidFill>
                <a:effectLst/>
                <a:latin typeface="+mn-lt"/>
                <a:ea typeface="+mn-ea"/>
                <a:cs typeface="+mn-cs"/>
              </a:rPr>
              <a:t>wearables</a:t>
            </a:r>
            <a:r>
              <a:rPr lang="pt-PT" sz="1200" b="0" i="1" kern="1200" dirty="0">
                <a:solidFill>
                  <a:schemeClr val="tx1"/>
                </a:solidFill>
                <a:effectLst/>
                <a:latin typeface="+mn-lt"/>
                <a:ea typeface="+mn-ea"/>
                <a:cs typeface="+mn-cs"/>
              </a:rPr>
              <a:t> </a:t>
            </a:r>
            <a:r>
              <a:rPr lang="pt-PT" sz="1200" b="0" i="0" kern="1200" dirty="0">
                <a:solidFill>
                  <a:schemeClr val="tx1"/>
                </a:solidFill>
                <a:effectLst/>
                <a:latin typeface="+mn-lt"/>
                <a:ea typeface="+mn-ea"/>
                <a:cs typeface="+mn-cs"/>
              </a:rPr>
              <a:t>são um passo para a concretização da chamada Internet das Coisas</a:t>
            </a:r>
            <a:r>
              <a:rPr lang="pt-PT" b="0" dirty="0"/>
              <a:t> combinado: </a:t>
            </a:r>
            <a:r>
              <a:rPr lang="pt-PT" sz="1200" b="0" i="0" kern="1200" dirty="0">
                <a:solidFill>
                  <a:schemeClr val="tx1"/>
                </a:solidFill>
                <a:effectLst/>
                <a:latin typeface="+mn-lt"/>
                <a:ea typeface="+mn-ea"/>
                <a:cs typeface="+mn-cs"/>
              </a:rPr>
              <a:t>Óculos, relógios, sapatos, pulseiras, camisas e etc. São diversos os exemplos de como a tecnologia móvel pode ser inserida em diferentes acessórios.</a:t>
            </a:r>
          </a:p>
          <a:p>
            <a:endParaRPr lang="pt-PT" sz="1200" b="0" i="0" kern="1200" dirty="0">
              <a:solidFill>
                <a:schemeClr val="tx1"/>
              </a:solidFill>
              <a:effectLst/>
              <a:latin typeface="+mn-lt"/>
              <a:ea typeface="+mn-ea"/>
              <a:cs typeface="+mn-cs"/>
            </a:endParaRPr>
          </a:p>
          <a:p>
            <a:r>
              <a:rPr lang="pt-PT" b="0" dirty="0"/>
              <a:t>A receita de vendas de hardware será de apenas US $ 50 bilhões ou 8% da receita total dos esforços específicos da </a:t>
            </a:r>
            <a:r>
              <a:rPr lang="pt-PT" b="0" dirty="0" err="1"/>
              <a:t>IoT</a:t>
            </a:r>
            <a:r>
              <a:rPr lang="pt-PT" b="0" dirty="0"/>
              <a:t>, </a:t>
            </a:r>
            <a:r>
              <a:rPr lang="pt-PT" dirty="0"/>
              <a:t>já que os fabricantes de software e as empresas de infraestrutura vão aumentar exponencialmente o seu volume de negócio</a:t>
            </a:r>
          </a:p>
          <a:p>
            <a:endParaRPr lang="pt-PT" dirty="0"/>
          </a:p>
          <a:p>
            <a:r>
              <a:rPr lang="pt-PT" dirty="0"/>
              <a:t>O setor empresarial liderará o </a:t>
            </a:r>
            <a:r>
              <a:rPr lang="pt-PT" dirty="0" err="1"/>
              <a:t>IoT</a:t>
            </a:r>
            <a:r>
              <a:rPr lang="pt-PT" dirty="0"/>
              <a:t>, representando 46% dos embarques de dispositivos este ano, mas essa parcela diminuirá à medida que o governo e os setores domésticos ganharem impulso. Até 2019, o governo será o setor líder para embarques de dispositivos </a:t>
            </a:r>
            <a:r>
              <a:rPr lang="pt-PT" dirty="0" err="1"/>
              <a:t>IoT</a:t>
            </a:r>
            <a:r>
              <a:rPr lang="pt-PT" dirty="0"/>
              <a:t>.</a:t>
            </a:r>
          </a:p>
          <a:p>
            <a:endParaRPr lang="pt-PT" dirty="0"/>
          </a:p>
          <a:p>
            <a:r>
              <a:rPr lang="pt-PT" b="1" dirty="0"/>
              <a:t>John </a:t>
            </a:r>
            <a:r>
              <a:rPr lang="pt-PT" b="1" dirty="0" err="1"/>
              <a:t>Greenough</a:t>
            </a:r>
            <a:r>
              <a:rPr lang="pt-PT" b="1" dirty="0"/>
              <a:t> </a:t>
            </a:r>
            <a:r>
              <a:rPr lang="pt-PT" sz="1200" b="0" i="0" kern="1200" dirty="0">
                <a:solidFill>
                  <a:schemeClr val="tx1"/>
                </a:solidFill>
                <a:effectLst/>
                <a:latin typeface="+mn-lt"/>
                <a:ea typeface="+mn-ea"/>
                <a:cs typeface="+mn-cs"/>
              </a:rPr>
              <a:t>é um analista de pesquisa que investiga a Internet das coisas para o BI </a:t>
            </a:r>
            <a:r>
              <a:rPr lang="pt-PT" sz="1200" b="0" i="0" kern="1200" dirty="0" err="1">
                <a:solidFill>
                  <a:schemeClr val="tx1"/>
                </a:solidFill>
                <a:effectLst/>
                <a:latin typeface="+mn-lt"/>
                <a:ea typeface="+mn-ea"/>
                <a:cs typeface="+mn-cs"/>
              </a:rPr>
              <a:t>Intelligence</a:t>
            </a:r>
            <a:r>
              <a:rPr lang="pt-PT" sz="1200" b="0" i="0" kern="1200" dirty="0">
                <a:solidFill>
                  <a:schemeClr val="tx1"/>
                </a:solidFill>
                <a:effectLst/>
                <a:latin typeface="+mn-lt"/>
                <a:ea typeface="+mn-ea"/>
                <a:cs typeface="+mn-cs"/>
              </a:rPr>
              <a:t> (</a:t>
            </a:r>
            <a:r>
              <a:rPr lang="pt-PT" b="0" dirty="0"/>
              <a:t>centro de pesquisa on-line. </a:t>
            </a:r>
            <a:r>
              <a:rPr lang="pt-PT" sz="1200" b="0" i="0" kern="1200" dirty="0">
                <a:solidFill>
                  <a:schemeClr val="tx1"/>
                </a:solidFill>
                <a:effectLst/>
                <a:latin typeface="+mn-lt"/>
                <a:ea typeface="+mn-ea"/>
                <a:cs typeface="+mn-cs"/>
              </a:rPr>
              <a:t>A vasta pesquisa de John no mercado da </a:t>
            </a:r>
            <a:r>
              <a:rPr lang="pt-PT" sz="1200" b="0" i="0" kern="1200" dirty="0" err="1">
                <a:solidFill>
                  <a:schemeClr val="tx1"/>
                </a:solidFill>
                <a:effectLst/>
                <a:latin typeface="+mn-lt"/>
                <a:ea typeface="+mn-ea"/>
                <a:cs typeface="+mn-cs"/>
              </a:rPr>
              <a:t>IoT</a:t>
            </a:r>
            <a:r>
              <a:rPr lang="pt-PT" sz="1200" b="0" i="0" kern="1200" dirty="0">
                <a:solidFill>
                  <a:schemeClr val="tx1"/>
                </a:solidFill>
                <a:effectLst/>
                <a:latin typeface="+mn-lt"/>
                <a:ea typeface="+mn-ea"/>
                <a:cs typeface="+mn-cs"/>
              </a:rPr>
              <a:t> concentrou-se especialmente na casa inteligente, no carro conectado e no </a:t>
            </a:r>
            <a:r>
              <a:rPr lang="pt-PT" sz="1200" b="0" i="0" kern="1200" dirty="0" err="1">
                <a:solidFill>
                  <a:schemeClr val="tx1"/>
                </a:solidFill>
                <a:effectLst/>
                <a:latin typeface="+mn-lt"/>
                <a:ea typeface="+mn-ea"/>
                <a:cs typeface="+mn-cs"/>
              </a:rPr>
              <a:t>IoT</a:t>
            </a:r>
            <a:r>
              <a:rPr lang="pt-PT" sz="1200" b="0" i="0" kern="1200" dirty="0">
                <a:solidFill>
                  <a:schemeClr val="tx1"/>
                </a:solidFill>
                <a:effectLst/>
                <a:latin typeface="+mn-lt"/>
                <a:ea typeface="+mn-ea"/>
                <a:cs typeface="+mn-cs"/>
              </a:rPr>
              <a:t> empresarial.</a:t>
            </a:r>
            <a:r>
              <a:rPr lang="pt-PT" b="0" dirty="0"/>
              <a:t> John é formado em Economia e Sociologia.</a:t>
            </a:r>
          </a:p>
          <a:p>
            <a:endParaRPr lang="pt-PT" b="0" dirty="0"/>
          </a:p>
          <a:p>
            <a:r>
              <a:rPr lang="pt-PT" dirty="0"/>
              <a:t>http://www.businessinsider.com/author/john-greenough</a:t>
            </a:r>
          </a:p>
          <a:p>
            <a:r>
              <a:rPr lang="pt-PT" dirty="0"/>
              <a:t>http://www.businessinsider.com/the-internet-of-things-market-growth-and-trends-2015-2</a:t>
            </a:r>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6</a:t>
            </a:fld>
            <a:endParaRPr lang="pt-PT"/>
          </a:p>
        </p:txBody>
      </p:sp>
    </p:spTree>
    <p:extLst>
      <p:ext uri="{BB962C8B-B14F-4D97-AF65-F5344CB8AC3E}">
        <p14:creationId xmlns:p14="http://schemas.microsoft.com/office/powerpoint/2010/main" val="1532976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7</a:t>
            </a:fld>
            <a:endParaRPr lang="pt-PT"/>
          </a:p>
        </p:txBody>
      </p:sp>
    </p:spTree>
    <p:extLst>
      <p:ext uri="{BB962C8B-B14F-4D97-AF65-F5344CB8AC3E}">
        <p14:creationId xmlns:p14="http://schemas.microsoft.com/office/powerpoint/2010/main" val="3324440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8</a:t>
            </a:fld>
            <a:endParaRPr lang="pt-PT"/>
          </a:p>
        </p:txBody>
      </p:sp>
    </p:spTree>
    <p:extLst>
      <p:ext uri="{BB962C8B-B14F-4D97-AF65-F5344CB8AC3E}">
        <p14:creationId xmlns:p14="http://schemas.microsoft.com/office/powerpoint/2010/main" val="4172128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9</a:t>
            </a:fld>
            <a:endParaRPr lang="pt-PT"/>
          </a:p>
        </p:txBody>
      </p:sp>
    </p:spTree>
    <p:extLst>
      <p:ext uri="{BB962C8B-B14F-4D97-AF65-F5344CB8AC3E}">
        <p14:creationId xmlns:p14="http://schemas.microsoft.com/office/powerpoint/2010/main" val="240590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b="1" dirty="0" err="1"/>
              <a:t>Beebotte</a:t>
            </a:r>
            <a:r>
              <a:rPr lang="pt-PT" b="1" dirty="0"/>
              <a:t>. </a:t>
            </a:r>
            <a:r>
              <a:rPr lang="pt-PT" b="0" dirty="0"/>
              <a:t>Painel de informações </a:t>
            </a:r>
            <a:r>
              <a:rPr lang="pt-PT" sz="1200" b="0" i="0" kern="1200" dirty="0">
                <a:solidFill>
                  <a:schemeClr val="tx1"/>
                </a:solidFill>
                <a:effectLst/>
                <a:latin typeface="+mn-lt"/>
                <a:ea typeface="+mn-ea"/>
                <a:cs typeface="+mn-cs"/>
              </a:rPr>
              <a:t>ajustados num único ecrã para visualizar os valores facilmente. </a:t>
            </a:r>
          </a:p>
          <a:p>
            <a:pPr marL="0" marR="0" lvl="0" indent="0" algn="l" defTabSz="914400" rtl="0" eaLnBrk="1" fontAlgn="auto" latinLnBrk="0" hangingPunct="1">
              <a:lnSpc>
                <a:spcPct val="100000"/>
              </a:lnSpc>
              <a:spcBef>
                <a:spcPts val="0"/>
              </a:spcBef>
              <a:spcAft>
                <a:spcPts val="0"/>
              </a:spcAft>
              <a:buClrTx/>
              <a:buSzTx/>
              <a:buFontTx/>
              <a:buNone/>
              <a:tabLst/>
              <a:defRPr/>
            </a:pPr>
            <a:r>
              <a:rPr lang="pt-PT" b="0" dirty="0"/>
              <a:t>Escalabilidade perfeita para atender às seus crescentes pedidos. Uma plataforma adequada para diversas aplicações</a:t>
            </a:r>
          </a:p>
          <a:p>
            <a:pPr marL="0" marR="0" lvl="0" indent="0" algn="l" defTabSz="914400" rtl="0" eaLnBrk="1" fontAlgn="auto" latinLnBrk="0" hangingPunct="1">
              <a:lnSpc>
                <a:spcPct val="100000"/>
              </a:lnSpc>
              <a:spcBef>
                <a:spcPts val="0"/>
              </a:spcBef>
              <a:spcAft>
                <a:spcPts val="0"/>
              </a:spcAft>
              <a:buClrTx/>
              <a:buSzTx/>
              <a:buFontTx/>
              <a:buNone/>
              <a:tabLst/>
              <a:defRPr/>
            </a:pPr>
            <a:r>
              <a:rPr lang="pt-PT" b="0" dirty="0"/>
              <a:t>Arquitetura redundante hospedada com AWS da Amazon para alta disponibilidade. </a:t>
            </a:r>
            <a:r>
              <a:rPr lang="pt-PT" sz="1200" b="0" i="0" kern="1200" dirty="0" err="1">
                <a:solidFill>
                  <a:schemeClr val="tx1"/>
                </a:solidFill>
                <a:effectLst/>
                <a:latin typeface="+mn-lt"/>
                <a:ea typeface="+mn-ea"/>
                <a:cs typeface="+mn-cs"/>
              </a:rPr>
              <a:t>Languages</a:t>
            </a:r>
            <a:r>
              <a:rPr lang="pt-PT" sz="1200" b="0" i="0" kern="1200" dirty="0">
                <a:solidFill>
                  <a:schemeClr val="tx1"/>
                </a:solidFill>
                <a:effectLst/>
                <a:latin typeface="+mn-lt"/>
                <a:ea typeface="+mn-ea"/>
                <a:cs typeface="+mn-cs"/>
              </a:rPr>
              <a:t>: node.js, .Net, </a:t>
            </a:r>
            <a:r>
              <a:rPr lang="pt-PT" sz="1200" b="0" i="0" kern="1200" dirty="0" err="1">
                <a:solidFill>
                  <a:schemeClr val="tx1"/>
                </a:solidFill>
                <a:effectLst/>
                <a:latin typeface="+mn-lt"/>
                <a:ea typeface="+mn-ea"/>
                <a:cs typeface="+mn-cs"/>
              </a:rPr>
              <a:t>Python</a:t>
            </a:r>
            <a:r>
              <a:rPr lang="pt-PT" sz="1200" b="0" i="0" kern="1200" dirty="0">
                <a:solidFill>
                  <a:schemeClr val="tx1"/>
                </a:solidFill>
                <a:effectLst/>
                <a:latin typeface="+mn-lt"/>
                <a:ea typeface="+mn-ea"/>
                <a:cs typeface="+mn-cs"/>
              </a:rPr>
              <a:t>, PHP, </a:t>
            </a:r>
            <a:r>
              <a:rPr lang="pt-PT" sz="1200" b="0" i="0" kern="1200" dirty="0" err="1">
                <a:solidFill>
                  <a:schemeClr val="tx1"/>
                </a:solidFill>
                <a:effectLst/>
                <a:latin typeface="+mn-lt"/>
                <a:ea typeface="+mn-ea"/>
                <a:cs typeface="+mn-cs"/>
              </a:rPr>
              <a:t>Javascript</a:t>
            </a:r>
            <a:r>
              <a:rPr lang="pt-PT"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10</a:t>
            </a:fld>
            <a:endParaRPr lang="pt-PT"/>
          </a:p>
        </p:txBody>
      </p:sp>
    </p:spTree>
    <p:extLst>
      <p:ext uri="{BB962C8B-B14F-4D97-AF65-F5344CB8AC3E}">
        <p14:creationId xmlns:p14="http://schemas.microsoft.com/office/powerpoint/2010/main" val="3977406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fontAlgn="base"/>
            <a:r>
              <a:rPr lang="pt-PT" sz="1200" b="1" dirty="0" err="1">
                <a:latin typeface="Times New Roman" panose="02020603050405020304" pitchFamily="18" charset="0"/>
                <a:cs typeface="Times New Roman" panose="02020603050405020304" pitchFamily="18" charset="0"/>
              </a:rPr>
              <a:t>Xively</a:t>
            </a:r>
            <a:r>
              <a:rPr lang="pt-PT" sz="1200" b="1" dirty="0">
                <a:latin typeface="Times New Roman" panose="02020603050405020304" pitchFamily="18" charset="0"/>
                <a:cs typeface="Times New Roman" panose="02020603050405020304" pitchFamily="18" charset="0"/>
              </a:rPr>
              <a:t> (</a:t>
            </a:r>
            <a:r>
              <a:rPr lang="pt-PT" b="1" dirty="0"/>
              <a:t>Não é </a:t>
            </a:r>
            <a:r>
              <a:rPr lang="pt-PT" b="1" dirty="0" err="1"/>
              <a:t>opensource</a:t>
            </a:r>
            <a:r>
              <a:rPr lang="pt-PT" b="1" dirty="0"/>
              <a:t>) </a:t>
            </a:r>
            <a:r>
              <a:rPr lang="pt-PT" sz="1200" b="1" dirty="0">
                <a:latin typeface="Times New Roman" panose="02020603050405020304" pitchFamily="18" charset="0"/>
                <a:cs typeface="Times New Roman" panose="02020603050405020304" pitchFamily="18" charset="0"/>
              </a:rPr>
              <a:t>- </a:t>
            </a:r>
            <a:r>
              <a:rPr lang="pt-PT" sz="1200" b="0" i="0" kern="1200" dirty="0">
                <a:solidFill>
                  <a:schemeClr val="tx1"/>
                </a:solidFill>
                <a:effectLst/>
                <a:latin typeface="+mn-lt"/>
                <a:ea typeface="+mn-ea"/>
                <a:cs typeface="+mn-cs"/>
              </a:rPr>
              <a:t>As empresas podem prever e corrigir problemas antes que aconteçam, agilizar processos operacionais, antecipar e satisfazer as necessidades dos clientes de maneira proativa. </a:t>
            </a:r>
            <a:endParaRPr lang="en-US" sz="1200" b="1" i="0" kern="1200" dirty="0">
              <a:solidFill>
                <a:schemeClr val="tx1"/>
              </a:solidFill>
              <a:effectLst/>
              <a:latin typeface="+mn-lt"/>
              <a:ea typeface="+mn-ea"/>
              <a:cs typeface="+mn-cs"/>
            </a:endParaRPr>
          </a:p>
          <a:p>
            <a:pPr fontAlgn="base"/>
            <a:r>
              <a:rPr lang="pt-PT" sz="1200" b="0" i="0" u="none" strike="noStrike" kern="1200" dirty="0">
                <a:solidFill>
                  <a:schemeClr val="tx1"/>
                </a:solidFill>
                <a:effectLst/>
                <a:latin typeface="+mn-lt"/>
                <a:ea typeface="+mn-ea"/>
                <a:cs typeface="+mn-cs"/>
              </a:rPr>
              <a:t>As funções da API do </a:t>
            </a:r>
            <a:r>
              <a:rPr lang="pt-PT" sz="1200" b="0" i="0" u="none" strike="noStrike" kern="1200" dirty="0" err="1">
                <a:solidFill>
                  <a:schemeClr val="tx1"/>
                </a:solidFill>
                <a:effectLst/>
                <a:latin typeface="+mn-lt"/>
                <a:ea typeface="+mn-ea"/>
                <a:cs typeface="+mn-cs"/>
              </a:rPr>
              <a:t>Pachube</a:t>
            </a:r>
            <a:r>
              <a:rPr lang="pt-PT" sz="1200" b="0" i="0" u="none" strike="noStrike" kern="1200" dirty="0">
                <a:solidFill>
                  <a:schemeClr val="tx1"/>
                </a:solidFill>
                <a:effectLst/>
                <a:latin typeface="+mn-lt"/>
                <a:ea typeface="+mn-ea"/>
                <a:cs typeface="+mn-cs"/>
              </a:rPr>
              <a:t> em EEML (</a:t>
            </a:r>
            <a:r>
              <a:rPr lang="pt-PT" sz="1200" b="0" i="0" u="none" strike="noStrike" kern="1200" dirty="0" err="1">
                <a:solidFill>
                  <a:schemeClr val="tx1"/>
                </a:solidFill>
                <a:effectLst/>
                <a:latin typeface="+mn-lt"/>
                <a:ea typeface="+mn-ea"/>
                <a:cs typeface="+mn-cs"/>
              </a:rPr>
              <a:t>Extended</a:t>
            </a:r>
            <a:r>
              <a:rPr lang="pt-PT" sz="1200" b="0" i="0" u="none" strike="noStrike" kern="1200" dirty="0">
                <a:solidFill>
                  <a:schemeClr val="tx1"/>
                </a:solidFill>
                <a:effectLst/>
                <a:latin typeface="+mn-lt"/>
                <a:ea typeface="+mn-ea"/>
                <a:cs typeface="+mn-cs"/>
              </a:rPr>
              <a:t> </a:t>
            </a:r>
            <a:r>
              <a:rPr lang="pt-PT" sz="1200" b="0" i="0" u="none" strike="noStrike" kern="1200" dirty="0" err="1">
                <a:solidFill>
                  <a:schemeClr val="tx1"/>
                </a:solidFill>
                <a:effectLst/>
                <a:latin typeface="+mn-lt"/>
                <a:ea typeface="+mn-ea"/>
                <a:cs typeface="+mn-cs"/>
              </a:rPr>
              <a:t>Markup</a:t>
            </a:r>
            <a:r>
              <a:rPr lang="pt-PT" sz="1200" b="0" i="0" u="none" strike="noStrike" kern="1200" dirty="0">
                <a:solidFill>
                  <a:schemeClr val="tx1"/>
                </a:solidFill>
                <a:effectLst/>
                <a:latin typeface="+mn-lt"/>
                <a:ea typeface="+mn-ea"/>
                <a:cs typeface="+mn-cs"/>
              </a:rPr>
              <a:t> </a:t>
            </a:r>
            <a:r>
              <a:rPr lang="pt-PT" sz="1200" b="0" i="0" u="none" strike="noStrike" kern="1200" dirty="0" err="1">
                <a:solidFill>
                  <a:schemeClr val="tx1"/>
                </a:solidFill>
                <a:effectLst/>
                <a:latin typeface="+mn-lt"/>
                <a:ea typeface="+mn-ea"/>
                <a:cs typeface="+mn-cs"/>
              </a:rPr>
              <a:t>Language</a:t>
            </a:r>
            <a:r>
              <a:rPr lang="pt-PT" sz="1200" b="0" i="0" u="none" strike="noStrike" kern="1200" dirty="0">
                <a:solidFill>
                  <a:schemeClr val="tx1"/>
                </a:solidFill>
                <a:effectLst/>
                <a:latin typeface="+mn-lt"/>
                <a:ea typeface="+mn-ea"/>
                <a:cs typeface="+mn-cs"/>
              </a:rPr>
              <a:t> </a:t>
            </a:r>
            <a:r>
              <a:rPr lang="pt-PT" sz="1200" b="0" i="0" u="none" strike="noStrike" kern="1200" dirty="0" err="1">
                <a:solidFill>
                  <a:schemeClr val="tx1"/>
                </a:solidFill>
                <a:effectLst/>
                <a:latin typeface="+mn-lt"/>
                <a:ea typeface="+mn-ea"/>
                <a:cs typeface="+mn-cs"/>
              </a:rPr>
              <a:t>Environments</a:t>
            </a:r>
            <a:r>
              <a:rPr lang="pt-PT" sz="1200" b="0" i="0" u="none" strike="noStrike" kern="1200" dirty="0">
                <a:solidFill>
                  <a:schemeClr val="tx1"/>
                </a:solidFill>
                <a:effectLst/>
                <a:latin typeface="+mn-lt"/>
                <a:ea typeface="+mn-ea"/>
                <a:cs typeface="+mn-cs"/>
              </a:rPr>
              <a:t>), um protocolo para trocar dados de sensores em ambientes remotos, físicos ou virtuais (um exemplo típico é a conexão com objetos </a:t>
            </a:r>
            <a:r>
              <a:rPr lang="pt-PT" sz="1200" b="0" i="0" u="none" strike="noStrike" kern="1200" dirty="0" err="1">
                <a:solidFill>
                  <a:schemeClr val="tx1"/>
                </a:solidFill>
                <a:effectLst/>
                <a:latin typeface="+mn-lt"/>
                <a:ea typeface="+mn-ea"/>
                <a:cs typeface="+mn-cs"/>
              </a:rPr>
              <a:t>Second</a:t>
            </a:r>
            <a:r>
              <a:rPr lang="pt-PT" sz="1200" b="0" i="0" u="none" strike="noStrike" kern="1200" dirty="0">
                <a:solidFill>
                  <a:schemeClr val="tx1"/>
                </a:solidFill>
                <a:effectLst/>
                <a:latin typeface="+mn-lt"/>
                <a:ea typeface="+mn-ea"/>
                <a:cs typeface="+mn-cs"/>
              </a:rPr>
              <a:t> </a:t>
            </a:r>
            <a:r>
              <a:rPr lang="pt-PT" sz="1200" b="0" i="0" u="none" strike="noStrike" kern="1200" dirty="0" err="1">
                <a:solidFill>
                  <a:schemeClr val="tx1"/>
                </a:solidFill>
                <a:effectLst/>
                <a:latin typeface="+mn-lt"/>
                <a:ea typeface="+mn-ea"/>
                <a:cs typeface="+mn-cs"/>
              </a:rPr>
              <a:t>Life</a:t>
            </a:r>
            <a:r>
              <a:rPr lang="pt-PT" sz="1200" b="0" i="0" u="none" strike="noStrike" kern="1200" dirty="0">
                <a:solidFill>
                  <a:schemeClr val="tx1"/>
                </a:solidFill>
                <a:effectLst/>
                <a:latin typeface="+mn-lt"/>
                <a:ea typeface="+mn-ea"/>
                <a:cs typeface="+mn-cs"/>
              </a:rPr>
              <a:t>). O fato de existir um protocolo universal é o que permite que as pessoas compartilhem com a comunidade milhões de partes de dados em tempo real de objetos, dispositivos ou espaços ao redor do mundo.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Marcador de Posição do Número do Diapositivo 3"/>
          <p:cNvSpPr>
            <a:spLocks noGrp="1"/>
          </p:cNvSpPr>
          <p:nvPr>
            <p:ph type="sldNum" sz="quarter" idx="10"/>
          </p:nvPr>
        </p:nvSpPr>
        <p:spPr/>
        <p:txBody>
          <a:bodyPr/>
          <a:lstStyle/>
          <a:p>
            <a:fld id="{12756CA3-6102-4109-B44B-CA2640916122}" type="slidenum">
              <a:rPr lang="pt-PT" smtClean="0"/>
              <a:t>11</a:t>
            </a:fld>
            <a:endParaRPr lang="pt-PT"/>
          </a:p>
        </p:txBody>
      </p:sp>
    </p:spTree>
    <p:extLst>
      <p:ext uri="{BB962C8B-B14F-4D97-AF65-F5344CB8AC3E}">
        <p14:creationId xmlns:p14="http://schemas.microsoft.com/office/powerpoint/2010/main" val="1549362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do subtítulo do Modelo Global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Editar os estilos de texto do Modelo Global</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Editar os estilos de texto do Modelo Global</a:t>
            </a:r>
          </a:p>
        </p:txBody>
      </p:sp>
      <p:sp>
        <p:nvSpPr>
          <p:cNvPr id="5" name="Date Placeholder 4"/>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Editar os estilos de texto do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Editar os estilos de texto do Modelo Global</a:t>
            </a:r>
          </a:p>
        </p:txBody>
      </p:sp>
      <p:sp>
        <p:nvSpPr>
          <p:cNvPr id="5" name="Date Placeholder 4"/>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Editar os estilos de texto do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Editar os estilos de texto do Modelo Global</a:t>
            </a:r>
          </a:p>
        </p:txBody>
      </p:sp>
      <p:sp>
        <p:nvSpPr>
          <p:cNvPr id="5" name="Date Placeholder 4"/>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PT"/>
              <a:t>Clique para editar o estilo de título do Modelo Global</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hingspeak.com/channels/266625"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thingspeak.com/channels/266625"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3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opentechdiary.wordpress.com/tag/internet-of-things/"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hyperlink" Target="https://thingspeak.com/channels/266625"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i-scoop.eu/internet-of-things-gui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3280313" y="1334894"/>
            <a:ext cx="8911687" cy="1280890"/>
          </a:xfrm>
        </p:spPr>
        <p:txBody>
          <a:bodyPr>
            <a:normAutofit/>
          </a:bodyPr>
          <a:lstStyle/>
          <a:p>
            <a:r>
              <a:rPr lang="en-US" sz="2800" b="1" dirty="0" err="1">
                <a:solidFill>
                  <a:schemeClr val="tx1"/>
                </a:solidFill>
              </a:rPr>
              <a:t>Plataforma</a:t>
            </a:r>
            <a:r>
              <a:rPr lang="en-US" sz="2800" b="1" dirty="0">
                <a:solidFill>
                  <a:schemeClr val="tx1"/>
                </a:solidFill>
              </a:rPr>
              <a:t> cloud para IOT - THINGSPEAK</a:t>
            </a:r>
            <a:endParaRPr lang="pt-PT" dirty="0">
              <a:solidFill>
                <a:schemeClr val="tx1"/>
              </a:solidFill>
            </a:endParaRPr>
          </a:p>
        </p:txBody>
      </p:sp>
      <p:pic>
        <p:nvPicPr>
          <p:cNvPr id="9" name="Imagem 8"/>
          <p:cNvPicPr/>
          <p:nvPr/>
        </p:nvPicPr>
        <p:blipFill>
          <a:blip r:embed="rId2" cstate="print">
            <a:extLst>
              <a:ext uri="{28A0092B-C50C-407E-A947-70E740481C1C}">
                <a14:useLocalDpi xmlns:a14="http://schemas.microsoft.com/office/drawing/2010/main" val="0"/>
              </a:ext>
            </a:extLst>
          </a:blip>
          <a:stretch>
            <a:fillRect/>
          </a:stretch>
        </p:blipFill>
        <p:spPr>
          <a:xfrm>
            <a:off x="3374722" y="1975339"/>
            <a:ext cx="6950963" cy="3018692"/>
          </a:xfrm>
          <a:prstGeom prst="rect">
            <a:avLst/>
          </a:prstGeom>
        </p:spPr>
      </p:pic>
      <p:sp>
        <p:nvSpPr>
          <p:cNvPr id="10" name="CaixaDeTexto 9"/>
          <p:cNvSpPr txBox="1"/>
          <p:nvPr/>
        </p:nvSpPr>
        <p:spPr>
          <a:xfrm>
            <a:off x="1294228" y="6519446"/>
            <a:ext cx="10897772" cy="338554"/>
          </a:xfrm>
          <a:prstGeom prst="rect">
            <a:avLst/>
          </a:prstGeom>
          <a:noFill/>
        </p:spPr>
        <p:txBody>
          <a:bodyPr wrap="square" rtlCol="0">
            <a:spAutoFit/>
          </a:bodyPr>
          <a:lstStyle/>
          <a:p>
            <a:r>
              <a:rPr lang="pt-PT" sz="1600" dirty="0"/>
              <a:t> Prof. Dr. Carlos Carreto                                                                                                              José Reigado|1012605</a:t>
            </a:r>
            <a:endParaRPr lang="pt-PT" sz="1600" dirty="0">
              <a:latin typeface="Arial Black" panose="020B0A04020102020204" pitchFamily="34" charset="0"/>
            </a:endParaRPr>
          </a:p>
        </p:txBody>
      </p:sp>
      <p:sp>
        <p:nvSpPr>
          <p:cNvPr id="11" name="CaixaDeTexto 10"/>
          <p:cNvSpPr txBox="1"/>
          <p:nvPr/>
        </p:nvSpPr>
        <p:spPr>
          <a:xfrm>
            <a:off x="0" y="777212"/>
            <a:ext cx="3066757" cy="369332"/>
          </a:xfrm>
          <a:prstGeom prst="rect">
            <a:avLst/>
          </a:prstGeom>
          <a:noFill/>
        </p:spPr>
        <p:txBody>
          <a:bodyPr wrap="square" rtlCol="0">
            <a:spAutoFit/>
          </a:bodyPr>
          <a:lstStyle/>
          <a:p>
            <a:r>
              <a:rPr lang="pt-PT" b="1" dirty="0">
                <a:solidFill>
                  <a:schemeClr val="bg1"/>
                </a:solidFill>
              </a:rPr>
              <a:t>Seminário 2</a:t>
            </a:r>
          </a:p>
        </p:txBody>
      </p:sp>
      <p:sp>
        <p:nvSpPr>
          <p:cNvPr id="13" name="Retângulo 12"/>
          <p:cNvSpPr/>
          <p:nvPr/>
        </p:nvSpPr>
        <p:spPr>
          <a:xfrm>
            <a:off x="2300405" y="125954"/>
            <a:ext cx="7150932" cy="707886"/>
          </a:xfrm>
          <a:prstGeom prst="rect">
            <a:avLst/>
          </a:prstGeom>
          <a:noFill/>
        </p:spPr>
        <p:txBody>
          <a:bodyPr wrap="none" lIns="91440" tIns="45720" rIns="91440" bIns="45720">
            <a:spAutoFit/>
          </a:bodyPr>
          <a:lstStyle/>
          <a:p>
            <a:pPr algn="ctr"/>
            <a:r>
              <a:rPr lang="pt-PT" sz="4000" b="0" cap="none" spc="0" dirty="0">
                <a:ln w="0"/>
                <a:solidFill>
                  <a:schemeClr val="bg2">
                    <a:lumMod val="10000"/>
                  </a:schemeClr>
                </a:solidFill>
                <a:effectLst>
                  <a:reflection blurRad="6350" stA="53000" endA="300" endPos="35500" dir="5400000" sy="-90000" algn="bl" rotWithShape="0"/>
                </a:effectLst>
              </a:rPr>
              <a:t>Mestrado em Computação Móvel</a:t>
            </a:r>
          </a:p>
        </p:txBody>
      </p:sp>
      <p:pic>
        <p:nvPicPr>
          <p:cNvPr id="14" name="Picture 2" descr="Resultado de imagem para instituto politécnico da guarda escola superior de tecnologia e gestã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5514" y="104230"/>
            <a:ext cx="1680234" cy="98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0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788518" y="414309"/>
            <a:ext cx="8911687" cy="523116"/>
          </a:xfrm>
        </p:spPr>
        <p:txBody>
          <a:bodyPr>
            <a:normAutofit/>
          </a:bodyPr>
          <a:lstStyle/>
          <a:p>
            <a:r>
              <a:rPr lang="pt-PT" sz="2800" b="1" dirty="0">
                <a:solidFill>
                  <a:schemeClr val="tx1"/>
                </a:solidFill>
                <a:latin typeface="Times New Roman" panose="02020603050405020304" pitchFamily="18" charset="0"/>
                <a:cs typeface="Times New Roman" panose="02020603050405020304" pitchFamily="18" charset="0"/>
              </a:rPr>
              <a:t>Plataformas semelhantes:</a:t>
            </a:r>
          </a:p>
        </p:txBody>
      </p:sp>
      <p:sp>
        <p:nvSpPr>
          <p:cNvPr id="5" name="Retângulo 4"/>
          <p:cNvSpPr/>
          <p:nvPr/>
        </p:nvSpPr>
        <p:spPr>
          <a:xfrm>
            <a:off x="1949571" y="5769857"/>
            <a:ext cx="10186372" cy="954107"/>
          </a:xfrm>
          <a:prstGeom prst="rect">
            <a:avLst/>
          </a:prstGeom>
        </p:spPr>
        <p:txBody>
          <a:bodyPr wrap="square">
            <a:spAutoFit/>
          </a:bodyPr>
          <a:lstStyle/>
          <a:p>
            <a:r>
              <a:rPr lang="pt-PT" sz="2800" b="1" dirty="0">
                <a:latin typeface="Times New Roman" panose="02020603050405020304" pitchFamily="18" charset="0"/>
                <a:cs typeface="Times New Roman" panose="02020603050405020304" pitchFamily="18" charset="0"/>
              </a:rPr>
              <a:t>Fig. 5 - </a:t>
            </a:r>
            <a:r>
              <a:rPr lang="pt-PT" sz="2800" b="1" dirty="0" err="1">
                <a:latin typeface="Times New Roman" panose="02020603050405020304" pitchFamily="18" charset="0"/>
                <a:cs typeface="Times New Roman" panose="02020603050405020304" pitchFamily="18" charset="0"/>
              </a:rPr>
              <a:t>Beebotte</a:t>
            </a:r>
            <a:r>
              <a:rPr lang="pt-PT" sz="2800"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Cloud Platform for Real Time Connected Objects</a:t>
            </a:r>
          </a:p>
          <a:p>
            <a:endParaRPr lang="pt-PT" sz="2800" dirty="0">
              <a:latin typeface="Times New Roman" panose="02020603050405020304" pitchFamily="18" charset="0"/>
              <a:cs typeface="Times New Roman" panose="02020603050405020304" pitchFamily="18" charset="0"/>
            </a:endParaRPr>
          </a:p>
        </p:txBody>
      </p:sp>
      <p:sp>
        <p:nvSpPr>
          <p:cNvPr id="9" name="Título 2"/>
          <p:cNvSpPr txBox="1">
            <a:spLocks/>
          </p:cNvSpPr>
          <p:nvPr/>
        </p:nvSpPr>
        <p:spPr>
          <a:xfrm>
            <a:off x="103518" y="675867"/>
            <a:ext cx="1846053" cy="5026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Outras Plataformas</a:t>
            </a:r>
          </a:p>
        </p:txBody>
      </p:sp>
      <p:pic>
        <p:nvPicPr>
          <p:cNvPr id="4" name="Imagem 3" descr="Uma imagem com captura de ecrã&#10;&#10;Descrição gerada com confiança muito alta">
            <a:extLst>
              <a:ext uri="{FF2B5EF4-FFF2-40B4-BE49-F238E27FC236}">
                <a16:creationId xmlns:a16="http://schemas.microsoft.com/office/drawing/2014/main" id="{CFFAD7EB-EDDB-4FF6-ADB6-07C089898DE8}"/>
              </a:ext>
            </a:extLst>
          </p:cNvPr>
          <p:cNvPicPr>
            <a:picLocks noChangeAspect="1"/>
          </p:cNvPicPr>
          <p:nvPr/>
        </p:nvPicPr>
        <p:blipFill>
          <a:blip r:embed="rId3"/>
          <a:stretch>
            <a:fillRect/>
          </a:stretch>
        </p:blipFill>
        <p:spPr>
          <a:xfrm>
            <a:off x="2280690" y="1178487"/>
            <a:ext cx="9628812" cy="4499930"/>
          </a:xfrm>
          <a:prstGeom prst="rect">
            <a:avLst/>
          </a:prstGeom>
        </p:spPr>
      </p:pic>
    </p:spTree>
    <p:extLst>
      <p:ext uri="{BB962C8B-B14F-4D97-AF65-F5344CB8AC3E}">
        <p14:creationId xmlns:p14="http://schemas.microsoft.com/office/powerpoint/2010/main" val="427851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788518" y="414309"/>
            <a:ext cx="8911687" cy="523116"/>
          </a:xfrm>
        </p:spPr>
        <p:txBody>
          <a:bodyPr>
            <a:normAutofit/>
          </a:bodyPr>
          <a:lstStyle/>
          <a:p>
            <a:r>
              <a:rPr lang="pt-PT" sz="2800" b="1" dirty="0">
                <a:solidFill>
                  <a:schemeClr val="tx1"/>
                </a:solidFill>
                <a:latin typeface="Times New Roman" panose="02020603050405020304" pitchFamily="18" charset="0"/>
                <a:cs typeface="Times New Roman" panose="02020603050405020304" pitchFamily="18" charset="0"/>
              </a:rPr>
              <a:t>Plataformas semelhantes:</a:t>
            </a:r>
          </a:p>
        </p:txBody>
      </p:sp>
      <p:sp>
        <p:nvSpPr>
          <p:cNvPr id="9" name="Título 2"/>
          <p:cNvSpPr txBox="1">
            <a:spLocks/>
          </p:cNvSpPr>
          <p:nvPr/>
        </p:nvSpPr>
        <p:spPr>
          <a:xfrm>
            <a:off x="103518" y="675867"/>
            <a:ext cx="1846053" cy="5026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Outras Plataformas</a:t>
            </a:r>
          </a:p>
        </p:txBody>
      </p:sp>
      <p:pic>
        <p:nvPicPr>
          <p:cNvPr id="7" name="Imagem 6" descr="Uma imagem com captura de ecrã&#10;&#10;Descrição gerada com confiança muito alta">
            <a:extLst>
              <a:ext uri="{FF2B5EF4-FFF2-40B4-BE49-F238E27FC236}">
                <a16:creationId xmlns:a16="http://schemas.microsoft.com/office/drawing/2014/main" id="{5001621F-6453-4409-823B-AA7CAFF7E8C0}"/>
              </a:ext>
            </a:extLst>
          </p:cNvPr>
          <p:cNvPicPr>
            <a:picLocks noChangeAspect="1"/>
          </p:cNvPicPr>
          <p:nvPr/>
        </p:nvPicPr>
        <p:blipFill>
          <a:blip r:embed="rId3"/>
          <a:stretch>
            <a:fillRect/>
          </a:stretch>
        </p:blipFill>
        <p:spPr>
          <a:xfrm>
            <a:off x="2520176" y="1178488"/>
            <a:ext cx="9500840" cy="4879442"/>
          </a:xfrm>
          <a:prstGeom prst="rect">
            <a:avLst/>
          </a:prstGeom>
        </p:spPr>
      </p:pic>
      <p:sp>
        <p:nvSpPr>
          <p:cNvPr id="10" name="Retângulo 9">
            <a:extLst>
              <a:ext uri="{FF2B5EF4-FFF2-40B4-BE49-F238E27FC236}">
                <a16:creationId xmlns:a16="http://schemas.microsoft.com/office/drawing/2014/main" id="{D2353EBD-6ECC-4E96-B486-6B3966E5F38C}"/>
              </a:ext>
            </a:extLst>
          </p:cNvPr>
          <p:cNvSpPr/>
          <p:nvPr/>
        </p:nvSpPr>
        <p:spPr>
          <a:xfrm>
            <a:off x="3528678" y="6057930"/>
            <a:ext cx="7803103" cy="954107"/>
          </a:xfrm>
          <a:prstGeom prst="rect">
            <a:avLst/>
          </a:prstGeom>
        </p:spPr>
        <p:txBody>
          <a:bodyPr wrap="square">
            <a:spAutoFit/>
          </a:bodyPr>
          <a:lstStyle/>
          <a:p>
            <a:r>
              <a:rPr lang="pt-PT" sz="2800" b="1" dirty="0">
                <a:latin typeface="Times New Roman" panose="02020603050405020304" pitchFamily="18" charset="0"/>
                <a:cs typeface="Times New Roman" panose="02020603050405020304" pitchFamily="18" charset="0"/>
              </a:rPr>
              <a:t>Fig. 6 - </a:t>
            </a:r>
            <a:r>
              <a:rPr lang="pt-PT" sz="2800" b="1" dirty="0" err="1">
                <a:latin typeface="Times New Roman" panose="02020603050405020304" pitchFamily="18" charset="0"/>
                <a:cs typeface="Times New Roman" panose="02020603050405020304" pitchFamily="18" charset="0"/>
              </a:rPr>
              <a:t>Xively</a:t>
            </a:r>
            <a:r>
              <a:rPr lang="pt-PT" sz="2800"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Cloud Platform </a:t>
            </a:r>
            <a:r>
              <a:rPr lang="en-US" sz="2800" dirty="0" err="1">
                <a:latin typeface="Times New Roman" panose="02020603050405020304" pitchFamily="18" charset="0"/>
                <a:cs typeface="Times New Roman" panose="02020603050405020304" pitchFamily="18" charset="0"/>
              </a:rPr>
              <a:t>não</a:t>
            </a:r>
            <a:r>
              <a:rPr lang="en-US" sz="2800" dirty="0">
                <a:latin typeface="Times New Roman" panose="02020603050405020304" pitchFamily="18" charset="0"/>
                <a:cs typeface="Times New Roman" panose="02020603050405020304" pitchFamily="18" charset="0"/>
              </a:rPr>
              <a:t> é opensource .</a:t>
            </a:r>
          </a:p>
          <a:p>
            <a:endParaRPr lang="pt-PT"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938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788518" y="414309"/>
            <a:ext cx="8911687" cy="523116"/>
          </a:xfrm>
        </p:spPr>
        <p:txBody>
          <a:bodyPr>
            <a:normAutofit/>
          </a:bodyPr>
          <a:lstStyle/>
          <a:p>
            <a:r>
              <a:rPr lang="pt-PT" sz="2800" b="1" dirty="0">
                <a:solidFill>
                  <a:schemeClr val="tx1"/>
                </a:solidFill>
                <a:latin typeface="Times New Roman" panose="02020603050405020304" pitchFamily="18" charset="0"/>
                <a:cs typeface="Times New Roman" panose="02020603050405020304" pitchFamily="18" charset="0"/>
              </a:rPr>
              <a:t>Plataformas semelhantes:</a:t>
            </a:r>
          </a:p>
        </p:txBody>
      </p:sp>
      <p:sp>
        <p:nvSpPr>
          <p:cNvPr id="9" name="Título 2"/>
          <p:cNvSpPr txBox="1">
            <a:spLocks/>
          </p:cNvSpPr>
          <p:nvPr/>
        </p:nvSpPr>
        <p:spPr>
          <a:xfrm>
            <a:off x="103518" y="675867"/>
            <a:ext cx="1846053" cy="5026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Outras Plataformas</a:t>
            </a:r>
          </a:p>
        </p:txBody>
      </p:sp>
      <p:pic>
        <p:nvPicPr>
          <p:cNvPr id="6" name="Imagem 5" descr="Uma imagem com texto&#10;&#10;Descrição gerada com confiança muito alta">
            <a:extLst>
              <a:ext uri="{FF2B5EF4-FFF2-40B4-BE49-F238E27FC236}">
                <a16:creationId xmlns:a16="http://schemas.microsoft.com/office/drawing/2014/main" id="{A42C2F34-F35B-4334-86F8-8161D43B1739}"/>
              </a:ext>
            </a:extLst>
          </p:cNvPr>
          <p:cNvPicPr>
            <a:picLocks noChangeAspect="1"/>
          </p:cNvPicPr>
          <p:nvPr/>
        </p:nvPicPr>
        <p:blipFill>
          <a:blip r:embed="rId3"/>
          <a:stretch>
            <a:fillRect/>
          </a:stretch>
        </p:blipFill>
        <p:spPr>
          <a:xfrm>
            <a:off x="1761893" y="1178487"/>
            <a:ext cx="10134694" cy="5002368"/>
          </a:xfrm>
          <a:prstGeom prst="rect">
            <a:avLst/>
          </a:prstGeom>
        </p:spPr>
      </p:pic>
      <p:sp>
        <p:nvSpPr>
          <p:cNvPr id="2" name="Retângulo 1">
            <a:extLst>
              <a:ext uri="{FF2B5EF4-FFF2-40B4-BE49-F238E27FC236}">
                <a16:creationId xmlns:a16="http://schemas.microsoft.com/office/drawing/2014/main" id="{05D28C4E-A8B2-4AF5-BC72-2E4256AD7D6A}"/>
              </a:ext>
            </a:extLst>
          </p:cNvPr>
          <p:cNvSpPr/>
          <p:nvPr/>
        </p:nvSpPr>
        <p:spPr>
          <a:xfrm>
            <a:off x="4311697" y="6196115"/>
            <a:ext cx="5963556" cy="523220"/>
          </a:xfrm>
          <a:prstGeom prst="rect">
            <a:avLst/>
          </a:prstGeom>
        </p:spPr>
        <p:txBody>
          <a:bodyPr wrap="none">
            <a:spAutoFit/>
          </a:bodyPr>
          <a:lstStyle/>
          <a:p>
            <a:r>
              <a:rPr lang="pt-PT" sz="2800" b="1" dirty="0">
                <a:latin typeface="Times New Roman" panose="02020603050405020304" pitchFamily="18" charset="0"/>
                <a:cs typeface="Times New Roman" panose="02020603050405020304" pitchFamily="18" charset="0"/>
              </a:rPr>
              <a:t>Fig. 7 </a:t>
            </a:r>
            <a:r>
              <a:rPr lang="pt-PT" sz="2800" dirty="0">
                <a:latin typeface="Times New Roman" panose="02020603050405020304" pitchFamily="18" charset="0"/>
                <a:cs typeface="Times New Roman" panose="02020603050405020304" pitchFamily="18" charset="0"/>
              </a:rPr>
              <a:t>- A Amazon Web </a:t>
            </a:r>
            <a:r>
              <a:rPr lang="pt-PT" sz="2800" dirty="0" err="1">
                <a:latin typeface="Times New Roman" panose="02020603050405020304" pitchFamily="18" charset="0"/>
                <a:cs typeface="Times New Roman" panose="02020603050405020304" pitchFamily="18" charset="0"/>
              </a:rPr>
              <a:t>Services</a:t>
            </a:r>
            <a:r>
              <a:rPr lang="pt-PT" sz="2800" dirty="0">
                <a:latin typeface="Times New Roman" panose="02020603050405020304" pitchFamily="18" charset="0"/>
                <a:cs typeface="Times New Roman" panose="02020603050405020304" pitchFamily="18" charset="0"/>
              </a:rPr>
              <a:t> (AWS)</a:t>
            </a:r>
          </a:p>
        </p:txBody>
      </p:sp>
    </p:spTree>
    <p:extLst>
      <p:ext uri="{BB962C8B-B14F-4D97-AF65-F5344CB8AC3E}">
        <p14:creationId xmlns:p14="http://schemas.microsoft.com/office/powerpoint/2010/main" val="3914412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2"/>
          <p:cNvSpPr txBox="1">
            <a:spLocks/>
          </p:cNvSpPr>
          <p:nvPr/>
        </p:nvSpPr>
        <p:spPr>
          <a:xfrm>
            <a:off x="103518" y="675867"/>
            <a:ext cx="1846053" cy="5026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Projetos desenvolvidos</a:t>
            </a:r>
          </a:p>
        </p:txBody>
      </p:sp>
      <p:sp>
        <p:nvSpPr>
          <p:cNvPr id="10" name="Retângulo 9">
            <a:extLst>
              <a:ext uri="{FF2B5EF4-FFF2-40B4-BE49-F238E27FC236}">
                <a16:creationId xmlns:a16="http://schemas.microsoft.com/office/drawing/2014/main" id="{7FA1E0AD-B2C4-43E0-8E35-DC1A5BA6BF0C}"/>
              </a:ext>
            </a:extLst>
          </p:cNvPr>
          <p:cNvSpPr/>
          <p:nvPr/>
        </p:nvSpPr>
        <p:spPr>
          <a:xfrm>
            <a:off x="3232284" y="1859597"/>
            <a:ext cx="7629004" cy="164352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40000"/>
              </a:lnSpc>
            </a:pPr>
            <a:r>
              <a:rPr lang="pt-PT" sz="3600" b="1" dirty="0">
                <a:latin typeface="Times New Roman" panose="02020603050405020304" pitchFamily="18" charset="0"/>
                <a:cs typeface="Times New Roman" panose="02020603050405020304" pitchFamily="18" charset="0"/>
              </a:rPr>
              <a:t>Projetos desenvolvidos com base na Plataforma </a:t>
            </a:r>
            <a:r>
              <a:rPr lang="pt-PT" sz="3600" b="1" dirty="0" err="1">
                <a:latin typeface="Times New Roman" panose="02020603050405020304" pitchFamily="18" charset="0"/>
                <a:cs typeface="Times New Roman" panose="02020603050405020304" pitchFamily="18" charset="0"/>
              </a:rPr>
              <a:t>Thingspeak</a:t>
            </a:r>
            <a:endParaRPr lang="pt-PT" sz="3600" dirty="0"/>
          </a:p>
        </p:txBody>
      </p:sp>
      <p:sp>
        <p:nvSpPr>
          <p:cNvPr id="2" name="CaixaDeTexto 1">
            <a:extLst>
              <a:ext uri="{FF2B5EF4-FFF2-40B4-BE49-F238E27FC236}">
                <a16:creationId xmlns:a16="http://schemas.microsoft.com/office/drawing/2014/main" id="{DE5B1F66-19AC-4BC6-872D-F6FC0BFDD0FB}"/>
              </a:ext>
            </a:extLst>
          </p:cNvPr>
          <p:cNvSpPr txBox="1"/>
          <p:nvPr/>
        </p:nvSpPr>
        <p:spPr>
          <a:xfrm>
            <a:off x="6616388" y="9661831"/>
            <a:ext cx="3629723" cy="523220"/>
          </a:xfrm>
          <a:prstGeom prst="rect">
            <a:avLst/>
          </a:prstGeom>
          <a:noFill/>
        </p:spPr>
        <p:txBody>
          <a:bodyPr wrap="square" rtlCol="0">
            <a:spAutoFit/>
          </a:bodyPr>
          <a:lstStyle/>
          <a:p>
            <a:pPr algn="just"/>
            <a:endParaRPr lang="pt-PT"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10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Uma imagem com captura de ecrã&#10;&#10;Descrição gerada com confiança muito alta">
            <a:extLst>
              <a:ext uri="{FF2B5EF4-FFF2-40B4-BE49-F238E27FC236}">
                <a16:creationId xmlns:a16="http://schemas.microsoft.com/office/drawing/2014/main" id="{40270601-8388-4E11-B3B5-0ACA73DD2D7B}"/>
              </a:ext>
            </a:extLst>
          </p:cNvPr>
          <p:cNvPicPr>
            <a:picLocks noChangeAspect="1"/>
          </p:cNvPicPr>
          <p:nvPr/>
        </p:nvPicPr>
        <p:blipFill>
          <a:blip r:embed="rId3"/>
          <a:stretch>
            <a:fillRect/>
          </a:stretch>
        </p:blipFill>
        <p:spPr>
          <a:xfrm>
            <a:off x="2321436" y="1178487"/>
            <a:ext cx="9576009" cy="4605020"/>
          </a:xfrm>
          <a:prstGeom prst="rect">
            <a:avLst/>
          </a:prstGeom>
        </p:spPr>
      </p:pic>
      <p:sp>
        <p:nvSpPr>
          <p:cNvPr id="6" name="Título 1">
            <a:extLst>
              <a:ext uri="{FF2B5EF4-FFF2-40B4-BE49-F238E27FC236}">
                <a16:creationId xmlns:a16="http://schemas.microsoft.com/office/drawing/2014/main" id="{9782B02C-17D5-4490-B01C-CB8FDAF913C2}"/>
              </a:ext>
            </a:extLst>
          </p:cNvPr>
          <p:cNvSpPr>
            <a:spLocks noGrp="1"/>
          </p:cNvSpPr>
          <p:nvPr>
            <p:ph type="title"/>
          </p:nvPr>
        </p:nvSpPr>
        <p:spPr>
          <a:xfrm>
            <a:off x="1026544" y="286732"/>
            <a:ext cx="11753385" cy="1280890"/>
          </a:xfrm>
        </p:spPr>
        <p:txBody>
          <a:bodyPr>
            <a:normAutofit/>
          </a:bodyPr>
          <a:lstStyle/>
          <a:p>
            <a:pPr algn="ctr"/>
            <a:r>
              <a:rPr lang="pt-PT" sz="2800" b="1" dirty="0">
                <a:solidFill>
                  <a:schemeClr val="tx1"/>
                </a:solidFill>
                <a:latin typeface="Times New Roman" panose="02020603050405020304" pitchFamily="18" charset="0"/>
                <a:cs typeface="Times New Roman" panose="02020603050405020304" pitchFamily="18" charset="0"/>
              </a:rPr>
              <a:t>Registos de passagem de Uber com base na sua latitude e longitude. </a:t>
            </a:r>
            <a:br>
              <a:rPr lang="pt-PT" sz="2800" b="1" dirty="0">
                <a:solidFill>
                  <a:schemeClr val="tx1"/>
                </a:solidFill>
                <a:latin typeface="Times New Roman" panose="02020603050405020304" pitchFamily="18" charset="0"/>
                <a:cs typeface="Times New Roman" panose="02020603050405020304" pitchFamily="18" charset="0"/>
              </a:rPr>
            </a:br>
            <a:r>
              <a:rPr lang="pt-PT" sz="2800" b="1" dirty="0">
                <a:solidFill>
                  <a:schemeClr val="tx1"/>
                </a:solidFill>
                <a:latin typeface="Times New Roman" panose="02020603050405020304" pitchFamily="18" charset="0"/>
                <a:cs typeface="Times New Roman" panose="02020603050405020304" pitchFamily="18" charset="0"/>
              </a:rPr>
              <a:t>Permite análise de dados por intervalos periódicos.</a:t>
            </a:r>
          </a:p>
        </p:txBody>
      </p:sp>
      <p:sp>
        <p:nvSpPr>
          <p:cNvPr id="4" name="Título 2">
            <a:extLst>
              <a:ext uri="{FF2B5EF4-FFF2-40B4-BE49-F238E27FC236}">
                <a16:creationId xmlns:a16="http://schemas.microsoft.com/office/drawing/2014/main" id="{A51D2BD4-098F-4956-8A64-81E30980E241}"/>
              </a:ext>
            </a:extLst>
          </p:cNvPr>
          <p:cNvSpPr txBox="1">
            <a:spLocks/>
          </p:cNvSpPr>
          <p:nvPr/>
        </p:nvSpPr>
        <p:spPr>
          <a:xfrm>
            <a:off x="103518" y="675867"/>
            <a:ext cx="1846053" cy="5026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Projetos desenvolvidos</a:t>
            </a:r>
          </a:p>
        </p:txBody>
      </p:sp>
      <p:sp>
        <p:nvSpPr>
          <p:cNvPr id="2" name="Retângulo 1">
            <a:extLst>
              <a:ext uri="{FF2B5EF4-FFF2-40B4-BE49-F238E27FC236}">
                <a16:creationId xmlns:a16="http://schemas.microsoft.com/office/drawing/2014/main" id="{DD8DFEA2-4BD5-449A-BA15-2154E9DD0B61}"/>
              </a:ext>
            </a:extLst>
          </p:cNvPr>
          <p:cNvSpPr/>
          <p:nvPr/>
        </p:nvSpPr>
        <p:spPr>
          <a:xfrm>
            <a:off x="4861760" y="5775126"/>
            <a:ext cx="6314240" cy="369332"/>
          </a:xfrm>
          <a:prstGeom prst="rect">
            <a:avLst/>
          </a:prstGeom>
        </p:spPr>
        <p:txBody>
          <a:bodyPr wrap="square">
            <a:spAutoFit/>
          </a:bodyPr>
          <a:lstStyle/>
          <a:p>
            <a:r>
              <a:rPr lang="pt-PT" b="1" dirty="0">
                <a:latin typeface="Times New Roman" panose="02020603050405020304" pitchFamily="18" charset="0"/>
                <a:cs typeface="Times New Roman" panose="02020603050405020304" pitchFamily="18" charset="0"/>
              </a:rPr>
              <a:t>Fig. 8</a:t>
            </a:r>
            <a:r>
              <a:rPr lang="pt-PT" dirty="0">
                <a:latin typeface="Times New Roman" panose="02020603050405020304" pitchFamily="18" charset="0"/>
                <a:cs typeface="Times New Roman" panose="02020603050405020304" pitchFamily="18" charset="0"/>
              </a:rPr>
              <a:t>- Projeto Uber na Plataforma </a:t>
            </a:r>
            <a:r>
              <a:rPr lang="pt-PT" dirty="0" err="1">
                <a:latin typeface="Times New Roman" panose="02020603050405020304" pitchFamily="18" charset="0"/>
                <a:cs typeface="Times New Roman" panose="02020603050405020304" pitchFamily="18" charset="0"/>
              </a:rPr>
              <a:t>Thingspeak</a:t>
            </a:r>
            <a:r>
              <a:rPr lang="pt-PT" dirty="0">
                <a:latin typeface="Times New Roman" panose="02020603050405020304" pitchFamily="18" charset="0"/>
                <a:cs typeface="Times New Roman" panose="02020603050405020304" pitchFamily="18" charset="0"/>
              </a:rPr>
              <a:t>  </a:t>
            </a:r>
            <a:endParaRPr lang="pt-PT" dirty="0"/>
          </a:p>
        </p:txBody>
      </p:sp>
      <p:sp>
        <p:nvSpPr>
          <p:cNvPr id="3" name="CaixaDeTexto 2">
            <a:extLst>
              <a:ext uri="{FF2B5EF4-FFF2-40B4-BE49-F238E27FC236}">
                <a16:creationId xmlns:a16="http://schemas.microsoft.com/office/drawing/2014/main" id="{2E93A978-FFA5-493D-ACB6-304F7249408C}"/>
              </a:ext>
            </a:extLst>
          </p:cNvPr>
          <p:cNvSpPr txBox="1"/>
          <p:nvPr/>
        </p:nvSpPr>
        <p:spPr>
          <a:xfrm>
            <a:off x="6398240" y="6242149"/>
            <a:ext cx="5793760" cy="646331"/>
          </a:xfrm>
          <a:prstGeom prst="rect">
            <a:avLst/>
          </a:prstGeom>
          <a:noFill/>
        </p:spPr>
        <p:txBody>
          <a:bodyPr wrap="square" rtlCol="0">
            <a:spAutoFit/>
          </a:bodyPr>
          <a:lstStyle/>
          <a:p>
            <a:r>
              <a:rPr lang="pt-PT" dirty="0">
                <a:latin typeface="Times New Roman" panose="02020603050405020304" pitchFamily="18" charset="0"/>
                <a:cs typeface="Times New Roman" panose="02020603050405020304" pitchFamily="18" charset="0"/>
              </a:rPr>
              <a:t>Fonte: http://blogs.mathworks.com/iot/2016/02/05/uber-ride-analysis-with-thingspeak-and-matlab/</a:t>
            </a:r>
            <a:endParaRPr lang="pt-PT" dirty="0"/>
          </a:p>
        </p:txBody>
      </p:sp>
    </p:spTree>
    <p:extLst>
      <p:ext uri="{BB962C8B-B14F-4D97-AF65-F5344CB8AC3E}">
        <p14:creationId xmlns:p14="http://schemas.microsoft.com/office/powerpoint/2010/main" val="1109895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3FD421-92D7-4D21-97E5-7A8D0AAE19E9}"/>
              </a:ext>
            </a:extLst>
          </p:cNvPr>
          <p:cNvSpPr>
            <a:spLocks noGrp="1"/>
          </p:cNvSpPr>
          <p:nvPr>
            <p:ph type="title"/>
          </p:nvPr>
        </p:nvSpPr>
        <p:spPr>
          <a:xfrm>
            <a:off x="4488632" y="286732"/>
            <a:ext cx="8911687" cy="1280890"/>
          </a:xfrm>
        </p:spPr>
        <p:txBody>
          <a:bodyPr>
            <a:normAutofit/>
          </a:bodyPr>
          <a:lstStyle/>
          <a:p>
            <a:r>
              <a:rPr lang="pt-PT" sz="2800" b="1" dirty="0">
                <a:solidFill>
                  <a:schemeClr val="tx1"/>
                </a:solidFill>
                <a:latin typeface="Times New Roman" panose="02020603050405020304" pitchFamily="18" charset="0"/>
                <a:cs typeface="Times New Roman" panose="02020603050405020304" pitchFamily="18" charset="0"/>
              </a:rPr>
              <a:t>Análise de dados de energia</a:t>
            </a:r>
          </a:p>
        </p:txBody>
      </p:sp>
      <p:sp>
        <p:nvSpPr>
          <p:cNvPr id="4" name="Título 2">
            <a:extLst>
              <a:ext uri="{FF2B5EF4-FFF2-40B4-BE49-F238E27FC236}">
                <a16:creationId xmlns:a16="http://schemas.microsoft.com/office/drawing/2014/main" id="{B5B44209-3DD7-4FE7-9727-4936A2697212}"/>
              </a:ext>
            </a:extLst>
          </p:cNvPr>
          <p:cNvSpPr txBox="1">
            <a:spLocks/>
          </p:cNvSpPr>
          <p:nvPr/>
        </p:nvSpPr>
        <p:spPr>
          <a:xfrm>
            <a:off x="103518" y="675867"/>
            <a:ext cx="1846053" cy="50262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Projetos desenvolvidos</a:t>
            </a:r>
          </a:p>
        </p:txBody>
      </p:sp>
      <p:sp>
        <p:nvSpPr>
          <p:cNvPr id="5" name="Rectangle 2">
            <a:extLst>
              <a:ext uri="{FF2B5EF4-FFF2-40B4-BE49-F238E27FC236}">
                <a16:creationId xmlns:a16="http://schemas.microsoft.com/office/drawing/2014/main" id="{FA2F9215-439D-4605-AAFB-DF81FB3794EF}"/>
              </a:ext>
            </a:extLst>
          </p:cNvPr>
          <p:cNvSpPr>
            <a:spLocks noChangeArrowheads="1"/>
          </p:cNvSpPr>
          <p:nvPr/>
        </p:nvSpPr>
        <p:spPr bwMode="auto">
          <a:xfrm>
            <a:off x="7110562" y="1440142"/>
            <a:ext cx="4642824" cy="4653582"/>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20000"/>
              </a:lnSpc>
              <a:spcBef>
                <a:spcPct val="0"/>
              </a:spcBef>
              <a:spcAft>
                <a:spcPct val="0"/>
              </a:spcAft>
              <a:buClrTx/>
              <a:buSzTx/>
              <a:buFontTx/>
              <a:buNone/>
              <a:tabLst/>
            </a:pPr>
            <a:r>
              <a:rPr kumimoji="0" lang="pt-PT" altLang="pt-PT" sz="2800" b="0" i="0" u="none" strike="noStrike" cap="none" normalizeH="0" baseline="0" dirty="0">
                <a:ln>
                  <a:noFill/>
                </a:ln>
                <a:effectLst/>
                <a:latin typeface="Times New Roman" panose="02020603050405020304" pitchFamily="18" charset="0"/>
                <a:cs typeface="Times New Roman" panose="02020603050405020304" pitchFamily="18" charset="0"/>
              </a:rPr>
              <a:t>A empresa de consultoria </a:t>
            </a:r>
            <a:r>
              <a:rPr kumimoji="0" lang="pt-PT" altLang="pt-PT" sz="2800" b="0" i="0" u="none" strike="noStrike" cap="none" normalizeH="0" baseline="0" dirty="0" err="1">
                <a:ln>
                  <a:noFill/>
                </a:ln>
                <a:effectLst/>
                <a:latin typeface="Times New Roman" panose="02020603050405020304" pitchFamily="18" charset="0"/>
                <a:cs typeface="Times New Roman" panose="02020603050405020304" pitchFamily="18" charset="0"/>
              </a:rPr>
              <a:t>Cadmus</a:t>
            </a:r>
            <a:r>
              <a:rPr kumimoji="0" lang="pt-PT" altLang="pt-PT" sz="2800" b="0" i="0" u="none" strike="noStrike" cap="none" normalizeH="0" baseline="0" dirty="0">
                <a:ln>
                  <a:noFill/>
                </a:ln>
                <a:effectLst/>
                <a:latin typeface="Times New Roman" panose="02020603050405020304" pitchFamily="18" charset="0"/>
                <a:cs typeface="Times New Roman" panose="02020603050405020304" pitchFamily="18" charset="0"/>
              </a:rPr>
              <a:t> fornece serviços de eficiência energética para empresas de energia na América do Norte. </a:t>
            </a:r>
          </a:p>
          <a:p>
            <a:pPr marL="0" marR="0" lvl="0" indent="0" algn="just" defTabSz="914400" rtl="0" eaLnBrk="0" fontAlgn="base" latinLnBrk="0" hangingPunct="0">
              <a:lnSpc>
                <a:spcPct val="120000"/>
              </a:lnSpc>
              <a:spcBef>
                <a:spcPct val="0"/>
              </a:spcBef>
              <a:spcAft>
                <a:spcPct val="0"/>
              </a:spcAft>
              <a:buClrTx/>
              <a:buSzTx/>
              <a:buFontTx/>
              <a:buNone/>
              <a:tabLst/>
            </a:pPr>
            <a:endParaRPr lang="pt-PT" altLang="pt-PT" sz="2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20000"/>
              </a:lnSpc>
              <a:spcBef>
                <a:spcPct val="0"/>
              </a:spcBef>
              <a:spcAft>
                <a:spcPct val="0"/>
              </a:spcAft>
              <a:buClrTx/>
              <a:buSzTx/>
              <a:buFontTx/>
              <a:buNone/>
              <a:tabLst/>
            </a:pPr>
            <a:r>
              <a:rPr kumimoji="0" lang="pt-PT" altLang="pt-PT" sz="2800" b="0" i="0" u="none" strike="noStrike" cap="none" normalizeH="0" baseline="0" dirty="0">
                <a:ln>
                  <a:noFill/>
                </a:ln>
                <a:effectLst/>
                <a:latin typeface="Times New Roman" panose="02020603050405020304" pitchFamily="18" charset="0"/>
                <a:cs typeface="Times New Roman" panose="02020603050405020304" pitchFamily="18" charset="0"/>
              </a:rPr>
              <a:t>Esses serviços incluem estudos de uso de energia, através de recolha e análise de dados. </a:t>
            </a:r>
          </a:p>
        </p:txBody>
      </p:sp>
      <p:pic>
        <p:nvPicPr>
          <p:cNvPr id="7" name="Imagem 6" descr="Uma imagem com parede, interior, eletrónica, pessoa&#10;&#10;Descrição gerada com confiança muito alta">
            <a:extLst>
              <a:ext uri="{FF2B5EF4-FFF2-40B4-BE49-F238E27FC236}">
                <a16:creationId xmlns:a16="http://schemas.microsoft.com/office/drawing/2014/main" id="{E640768A-BEBF-40B4-AC07-E7FFBFCFCD4C}"/>
              </a:ext>
            </a:extLst>
          </p:cNvPr>
          <p:cNvPicPr>
            <a:picLocks noChangeAspect="1"/>
          </p:cNvPicPr>
          <p:nvPr/>
        </p:nvPicPr>
        <p:blipFill>
          <a:blip r:embed="rId3"/>
          <a:stretch>
            <a:fillRect/>
          </a:stretch>
        </p:blipFill>
        <p:spPr>
          <a:xfrm>
            <a:off x="1955413" y="927177"/>
            <a:ext cx="4781550" cy="5166547"/>
          </a:xfrm>
          <a:prstGeom prst="rect">
            <a:avLst/>
          </a:prstGeom>
        </p:spPr>
      </p:pic>
      <p:sp>
        <p:nvSpPr>
          <p:cNvPr id="3" name="Retângulo 2">
            <a:extLst>
              <a:ext uri="{FF2B5EF4-FFF2-40B4-BE49-F238E27FC236}">
                <a16:creationId xmlns:a16="http://schemas.microsoft.com/office/drawing/2014/main" id="{075F91E5-EBF6-4ACC-A556-3C902AFE4574}"/>
              </a:ext>
            </a:extLst>
          </p:cNvPr>
          <p:cNvSpPr/>
          <p:nvPr/>
        </p:nvSpPr>
        <p:spPr>
          <a:xfrm>
            <a:off x="3944050" y="6160368"/>
            <a:ext cx="5585825" cy="369332"/>
          </a:xfrm>
          <a:prstGeom prst="rect">
            <a:avLst/>
          </a:prstGeom>
        </p:spPr>
        <p:txBody>
          <a:bodyPr wrap="none">
            <a:spAutoFit/>
          </a:bodyPr>
          <a:lstStyle/>
          <a:p>
            <a:r>
              <a:rPr lang="pt-PT" b="1" dirty="0">
                <a:latin typeface="Times New Roman" panose="02020603050405020304" pitchFamily="18" charset="0"/>
                <a:cs typeface="Times New Roman" panose="02020603050405020304" pitchFamily="18" charset="0"/>
              </a:rPr>
              <a:t>Fig. 9 </a:t>
            </a:r>
            <a:r>
              <a:rPr lang="pt-PT" dirty="0">
                <a:latin typeface="Times New Roman" panose="02020603050405020304" pitchFamily="18" charset="0"/>
                <a:cs typeface="Times New Roman" panose="02020603050405020304" pitchFamily="18" charset="0"/>
              </a:rPr>
              <a:t>– Empresa </a:t>
            </a:r>
            <a:r>
              <a:rPr lang="pt-PT" dirty="0" err="1">
                <a:latin typeface="Times New Roman" panose="02020603050405020304" pitchFamily="18" charset="0"/>
                <a:cs typeface="Times New Roman" panose="02020603050405020304" pitchFamily="18" charset="0"/>
              </a:rPr>
              <a:t>Cadmus</a:t>
            </a:r>
            <a:r>
              <a:rPr lang="pt-PT" dirty="0">
                <a:latin typeface="Times New Roman" panose="02020603050405020304" pitchFamily="18" charset="0"/>
                <a:cs typeface="Times New Roman" panose="02020603050405020304" pitchFamily="18" charset="0"/>
              </a:rPr>
              <a:t>, </a:t>
            </a:r>
            <a:r>
              <a:rPr lang="pt-PT" dirty="0" err="1">
                <a:latin typeface="Times New Roman" panose="02020603050405020304" pitchFamily="18" charset="0"/>
                <a:cs typeface="Times New Roman" panose="02020603050405020304" pitchFamily="18" charset="0"/>
              </a:rPr>
              <a:t>análisa</a:t>
            </a:r>
            <a:r>
              <a:rPr lang="pt-PT" dirty="0">
                <a:latin typeface="Times New Roman" panose="02020603050405020304" pitchFamily="18" charset="0"/>
                <a:cs typeface="Times New Roman" panose="02020603050405020304" pitchFamily="18" charset="0"/>
              </a:rPr>
              <a:t> dados com </a:t>
            </a:r>
            <a:r>
              <a:rPr lang="pt-PT" dirty="0" err="1">
                <a:latin typeface="Times New Roman" panose="02020603050405020304" pitchFamily="18" charset="0"/>
                <a:cs typeface="Times New Roman" panose="02020603050405020304" pitchFamily="18" charset="0"/>
              </a:rPr>
              <a:t>Thingspeak</a:t>
            </a:r>
            <a:r>
              <a:rPr lang="pt-PT" dirty="0">
                <a:latin typeface="Times New Roman" panose="02020603050405020304" pitchFamily="18" charset="0"/>
                <a:cs typeface="Times New Roman" panose="02020603050405020304" pitchFamily="18" charset="0"/>
              </a:rPr>
              <a:t> </a:t>
            </a:r>
            <a:endParaRPr lang="pt-PT" dirty="0"/>
          </a:p>
        </p:txBody>
      </p:sp>
      <p:sp>
        <p:nvSpPr>
          <p:cNvPr id="6" name="CaixaDeTexto 5">
            <a:extLst>
              <a:ext uri="{FF2B5EF4-FFF2-40B4-BE49-F238E27FC236}">
                <a16:creationId xmlns:a16="http://schemas.microsoft.com/office/drawing/2014/main" id="{62785861-99BF-4965-806C-8CD7C7C1D901}"/>
              </a:ext>
            </a:extLst>
          </p:cNvPr>
          <p:cNvSpPr txBox="1"/>
          <p:nvPr/>
        </p:nvSpPr>
        <p:spPr>
          <a:xfrm>
            <a:off x="7770666" y="6509184"/>
            <a:ext cx="5173174" cy="646331"/>
          </a:xfrm>
          <a:prstGeom prst="rect">
            <a:avLst/>
          </a:prstGeom>
          <a:noFill/>
        </p:spPr>
        <p:txBody>
          <a:bodyPr wrap="square" rtlCol="0">
            <a:spAutoFit/>
          </a:bodyPr>
          <a:lstStyle/>
          <a:p>
            <a:r>
              <a:rPr lang="pt-PT" dirty="0">
                <a:latin typeface="Times New Roman" panose="02020603050405020304" pitchFamily="18" charset="0"/>
                <a:cs typeface="Times New Roman" panose="02020603050405020304" pitchFamily="18" charset="0"/>
              </a:rPr>
              <a:t>Fonte: http://community.thingspeak.com/</a:t>
            </a:r>
          </a:p>
          <a:p>
            <a:endParaRPr lang="pt-PT" dirty="0"/>
          </a:p>
        </p:txBody>
      </p:sp>
    </p:spTree>
    <p:extLst>
      <p:ext uri="{BB962C8B-B14F-4D97-AF65-F5344CB8AC3E}">
        <p14:creationId xmlns:p14="http://schemas.microsoft.com/office/powerpoint/2010/main" val="3780900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029522" y="662275"/>
            <a:ext cx="9761033" cy="1046056"/>
          </a:xfrm>
          <a:prstGeom prst="rect">
            <a:avLst/>
          </a:prstGeom>
        </p:spPr>
        <p:txBody>
          <a:bodyPr wrap="square">
            <a:spAutoFit/>
          </a:bodyPr>
          <a:lstStyle/>
          <a:p>
            <a:pPr algn="ctr">
              <a:lnSpc>
                <a:spcPct val="120000"/>
              </a:lnSpc>
            </a:pPr>
            <a:r>
              <a:rPr lang="pt-PT" sz="2700" b="1" spc="-5" dirty="0">
                <a:solidFill>
                  <a:srgbClr val="000000"/>
                </a:solidFill>
                <a:latin typeface="Times New Roman" panose="02020603050405020304" pitchFamily="18" charset="0"/>
                <a:ea typeface="SimSun" panose="02010600030101010101" pitchFamily="2" charset="-122"/>
              </a:rPr>
              <a:t>Visão geral de uma arquitetura de sistema para envio de   dados à plataforma </a:t>
            </a:r>
            <a:r>
              <a:rPr lang="pt-PT" sz="2700" b="1" spc="-5" dirty="0" err="1">
                <a:solidFill>
                  <a:srgbClr val="000000"/>
                </a:solidFill>
                <a:latin typeface="Times New Roman" panose="02020603050405020304" pitchFamily="18" charset="0"/>
                <a:ea typeface="SimSun" panose="02010600030101010101" pitchFamily="2" charset="-122"/>
              </a:rPr>
              <a:t>Thingspeak</a:t>
            </a:r>
            <a:r>
              <a:rPr lang="pt-PT" sz="2700" spc="-5" dirty="0">
                <a:latin typeface="Times New Roman" panose="02020603050405020304" pitchFamily="18" charset="0"/>
                <a:ea typeface="SimSun" panose="02010600030101010101" pitchFamily="2" charset="-122"/>
              </a:rPr>
              <a:t>. </a:t>
            </a:r>
            <a:endParaRPr lang="pt-PT" sz="2700" spc="-5" dirty="0">
              <a:effectLst/>
              <a:latin typeface="Times New Roman" panose="02020603050405020304" pitchFamily="18" charset="0"/>
              <a:ea typeface="SimSun" panose="02010600030101010101" pitchFamily="2" charset="-122"/>
            </a:endParaRPr>
          </a:p>
        </p:txBody>
      </p:sp>
      <p:pic>
        <p:nvPicPr>
          <p:cNvPr id="4" name="Imagem 3"/>
          <p:cNvPicPr/>
          <p:nvPr/>
        </p:nvPicPr>
        <p:blipFill>
          <a:blip r:embed="rId3">
            <a:extLst>
              <a:ext uri="{28A0092B-C50C-407E-A947-70E740481C1C}">
                <a14:useLocalDpi xmlns:a14="http://schemas.microsoft.com/office/drawing/2010/main" val="0"/>
              </a:ext>
            </a:extLst>
          </a:blip>
          <a:stretch>
            <a:fillRect/>
          </a:stretch>
        </p:blipFill>
        <p:spPr>
          <a:xfrm>
            <a:off x="4238894" y="3542374"/>
            <a:ext cx="6302586" cy="2769674"/>
          </a:xfrm>
          <a:prstGeom prst="rect">
            <a:avLst/>
          </a:prstGeom>
        </p:spPr>
      </p:pic>
      <p:sp>
        <p:nvSpPr>
          <p:cNvPr id="5" name="Retângulo 4"/>
          <p:cNvSpPr/>
          <p:nvPr/>
        </p:nvSpPr>
        <p:spPr>
          <a:xfrm>
            <a:off x="5113013" y="6367897"/>
            <a:ext cx="4822859" cy="369332"/>
          </a:xfrm>
          <a:prstGeom prst="rect">
            <a:avLst/>
          </a:prstGeom>
        </p:spPr>
        <p:txBody>
          <a:bodyPr wrap="none">
            <a:spAutoFit/>
          </a:bodyPr>
          <a:lstStyle/>
          <a:p>
            <a:pPr lvl="0"/>
            <a:r>
              <a:rPr lang="pt-PT" dirty="0"/>
              <a:t> </a:t>
            </a:r>
            <a:r>
              <a:rPr lang="pt-PT"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Fig.4 - </a:t>
            </a:r>
            <a:r>
              <a:rPr lang="pt-PT" b="1" dirty="0">
                <a:latin typeface="Times New Roman" panose="02020603050405020304" pitchFamily="18" charset="0"/>
                <a:cs typeface="Times New Roman" panose="02020603050405020304" pitchFamily="18" charset="0"/>
              </a:rPr>
              <a:t>Arquitetura do Sistema (equipamentos)</a:t>
            </a:r>
            <a:endParaRPr lang="pt-PT" b="1" dirty="0"/>
          </a:p>
        </p:txBody>
      </p:sp>
      <p:sp>
        <p:nvSpPr>
          <p:cNvPr id="3" name="CaixaDeTexto 2">
            <a:extLst>
              <a:ext uri="{FF2B5EF4-FFF2-40B4-BE49-F238E27FC236}">
                <a16:creationId xmlns:a16="http://schemas.microsoft.com/office/drawing/2014/main" id="{610E54F8-9436-4C5D-B840-A12042446970}"/>
              </a:ext>
            </a:extLst>
          </p:cNvPr>
          <p:cNvSpPr txBox="1"/>
          <p:nvPr/>
        </p:nvSpPr>
        <p:spPr>
          <a:xfrm>
            <a:off x="2029522" y="2083289"/>
            <a:ext cx="9924585" cy="954107"/>
          </a:xfrm>
          <a:prstGeom prst="rect">
            <a:avLst/>
          </a:prstGeom>
          <a:noFill/>
        </p:spPr>
        <p:txBody>
          <a:bodyPr wrap="square" rtlCol="0">
            <a:spAutoFit/>
          </a:bodyPr>
          <a:lstStyle/>
          <a:p>
            <a:r>
              <a:rPr lang="pt-PT" sz="2800" b="1" spc="-5" dirty="0">
                <a:solidFill>
                  <a:srgbClr val="000000"/>
                </a:solidFill>
                <a:latin typeface="Times New Roman" panose="02020603050405020304" pitchFamily="18" charset="0"/>
                <a:ea typeface="SimSun" panose="02010600030101010101" pitchFamily="2" charset="-122"/>
              </a:rPr>
              <a:t>A</a:t>
            </a:r>
            <a:r>
              <a:rPr lang="pt-PT" sz="2800" spc="-5" dirty="0">
                <a:latin typeface="Times New Roman" panose="02020603050405020304" pitchFamily="18" charset="0"/>
                <a:ea typeface="SimSun" panose="02010600030101010101" pitchFamily="2" charset="-122"/>
              </a:rPr>
              <a:t>rquitetura com base num sensor de temperatura que regista valores e envia esses dados via </a:t>
            </a:r>
            <a:r>
              <a:rPr lang="pt-PT" sz="2800" spc="-5" dirty="0" err="1">
                <a:latin typeface="Times New Roman" panose="02020603050405020304" pitchFamily="18" charset="0"/>
                <a:ea typeface="SimSun" panose="02010600030101010101" pitchFamily="2" charset="-122"/>
              </a:rPr>
              <a:t>arduino+wifi</a:t>
            </a:r>
            <a:r>
              <a:rPr lang="pt-PT" sz="2800" spc="-5" dirty="0">
                <a:latin typeface="Times New Roman" panose="02020603050405020304" pitchFamily="18" charset="0"/>
                <a:ea typeface="SimSun" panose="02010600030101010101" pitchFamily="2" charset="-122"/>
              </a:rPr>
              <a:t>, para a </a:t>
            </a:r>
            <a:r>
              <a:rPr lang="pt-PT" sz="2800" spc="-5" dirty="0" err="1">
                <a:latin typeface="Times New Roman" panose="02020603050405020304" pitchFamily="18" charset="0"/>
                <a:ea typeface="SimSun" panose="02010600030101010101" pitchFamily="2" charset="-122"/>
              </a:rPr>
              <a:t>cloud</a:t>
            </a:r>
            <a:r>
              <a:rPr lang="pt-PT" sz="2800" spc="-5" dirty="0">
                <a:latin typeface="Times New Roman" panose="02020603050405020304" pitchFamily="18" charset="0"/>
                <a:ea typeface="SimSun" panose="02010600030101010101" pitchFamily="2" charset="-122"/>
              </a:rPr>
              <a:t> </a:t>
            </a:r>
            <a:r>
              <a:rPr lang="pt-PT" sz="2800" spc="-5" dirty="0" err="1">
                <a:latin typeface="Times New Roman" panose="02020603050405020304" pitchFamily="18" charset="0"/>
                <a:ea typeface="SimSun" panose="02010600030101010101" pitchFamily="2" charset="-122"/>
              </a:rPr>
              <a:t>Thingspeak</a:t>
            </a:r>
            <a:endParaRPr lang="pt-PT" sz="2800" dirty="0"/>
          </a:p>
        </p:txBody>
      </p:sp>
    </p:spTree>
    <p:extLst>
      <p:ext uri="{BB962C8B-B14F-4D97-AF65-F5344CB8AC3E}">
        <p14:creationId xmlns:p14="http://schemas.microsoft.com/office/powerpoint/2010/main" val="2121221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895565" y="181582"/>
            <a:ext cx="6006709" cy="1384995"/>
          </a:xfrm>
          <a:prstGeom prst="rect">
            <a:avLst/>
          </a:prstGeom>
        </p:spPr>
        <p:txBody>
          <a:bodyPr wrap="none">
            <a:spAutoFit/>
          </a:bodyPr>
          <a:lstStyle/>
          <a:p>
            <a:endParaRPr lang="pt-PT" sz="2800" b="1" dirty="0">
              <a:latin typeface="Times New Roman" panose="02020603050405020304" pitchFamily="18" charset="0"/>
              <a:ea typeface="SimSun" panose="02010600030101010101" pitchFamily="2" charset="-122"/>
              <a:cs typeface="Times New Roman" panose="02020603050405020304" pitchFamily="18" charset="0"/>
            </a:endParaRPr>
          </a:p>
          <a:p>
            <a:r>
              <a:rPr lang="pt-PT" sz="2800" b="1" dirty="0">
                <a:latin typeface="Times New Roman" panose="02020603050405020304" pitchFamily="18" charset="0"/>
                <a:ea typeface="SimSun" panose="02010600030101010101" pitchFamily="2" charset="-122"/>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Registo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Plataforma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Thingspeak</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t>
            </a:r>
            <a:endParaRPr lang="pt-PT"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endParaRPr lang="pt-PT" sz="2800" dirty="0">
              <a:latin typeface="Times New Roman" panose="02020603050405020304" pitchFamily="18" charset="0"/>
              <a:cs typeface="Times New Roman" panose="02020603050405020304" pitchFamily="18" charset="0"/>
            </a:endParaRPr>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2648290" y="1183694"/>
            <a:ext cx="9152646" cy="5355129"/>
          </a:xfrm>
          <a:prstGeom prst="rect">
            <a:avLst/>
          </a:prstGeom>
        </p:spPr>
      </p:pic>
      <p:sp>
        <p:nvSpPr>
          <p:cNvPr id="5" name="Título 2"/>
          <p:cNvSpPr>
            <a:spLocks noGrp="1"/>
          </p:cNvSpPr>
          <p:nvPr>
            <p:ph type="title"/>
          </p:nvPr>
        </p:nvSpPr>
        <p:spPr>
          <a:xfrm>
            <a:off x="118524" y="781064"/>
            <a:ext cx="1708029" cy="393807"/>
          </a:xfrm>
        </p:spPr>
        <p:txBody>
          <a:bodyPr>
            <a:noAutofit/>
          </a:bodyPr>
          <a:lstStyle/>
          <a:p>
            <a:r>
              <a:rPr lang="pt-PT" sz="1600" b="1" dirty="0">
                <a:solidFill>
                  <a:schemeClr val="bg1"/>
                </a:solidFill>
                <a:latin typeface="Times New Roman" panose="02020603050405020304" pitchFamily="18" charset="0"/>
                <a:cs typeface="Times New Roman" panose="02020603050405020304" pitchFamily="18" charset="0"/>
              </a:rPr>
              <a:t>TUTORIAL 1</a:t>
            </a:r>
          </a:p>
        </p:txBody>
      </p:sp>
    </p:spTree>
    <p:extLst>
      <p:ext uri="{BB962C8B-B14F-4D97-AF65-F5344CB8AC3E}">
        <p14:creationId xmlns:p14="http://schemas.microsoft.com/office/powerpoint/2010/main" val="2787354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03082" y="269520"/>
            <a:ext cx="2886046" cy="501676"/>
          </a:xfrm>
          <a:prstGeom prst="rect">
            <a:avLst/>
          </a:prstGeom>
        </p:spPr>
        <p:txBody>
          <a:bodyPr wrap="none">
            <a:spAutoFit/>
          </a:bodyPr>
          <a:lstStyle/>
          <a:p>
            <a:pPr lvl="0" algn="just">
              <a:lnSpc>
                <a:spcPct val="95000"/>
              </a:lnSpc>
              <a:spcAft>
                <a:spcPts val="600"/>
              </a:spcAft>
              <a:tabLst>
                <a:tab pos="540385" algn="l"/>
              </a:tabLst>
            </a:pPr>
            <a:r>
              <a:rPr lang="pt-PT" sz="2800" b="1" spc="-5">
                <a:solidFill>
                  <a:srgbClr val="000000"/>
                </a:solidFill>
                <a:latin typeface="Times New Roman" panose="02020603050405020304" pitchFamily="18" charset="0"/>
                <a:ea typeface="SimSun" panose="02010600030101010101" pitchFamily="2" charset="-122"/>
              </a:rPr>
              <a:t>2 – Crie um canal</a:t>
            </a:r>
            <a:endParaRPr lang="pt-PT" sz="2800" b="1" spc="-5" dirty="0">
              <a:effectLst/>
              <a:latin typeface="Times New Roman" panose="02020603050405020304" pitchFamily="18" charset="0"/>
              <a:ea typeface="SimSun" panose="02010600030101010101" pitchFamily="2" charset="-122"/>
            </a:endParaRPr>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3395026" y="771195"/>
            <a:ext cx="8353025" cy="5530213"/>
          </a:xfrm>
          <a:prstGeom prst="rect">
            <a:avLst/>
          </a:prstGeom>
        </p:spPr>
      </p:pic>
      <p:sp>
        <p:nvSpPr>
          <p:cNvPr id="5" name="Título 2"/>
          <p:cNvSpPr>
            <a:spLocks noGrp="1"/>
          </p:cNvSpPr>
          <p:nvPr>
            <p:ph type="title"/>
          </p:nvPr>
        </p:nvSpPr>
        <p:spPr>
          <a:xfrm>
            <a:off x="118524" y="781064"/>
            <a:ext cx="1708029" cy="393807"/>
          </a:xfrm>
        </p:spPr>
        <p:txBody>
          <a:bodyPr>
            <a:noAutofit/>
          </a:bodyPr>
          <a:lstStyle/>
          <a:p>
            <a:r>
              <a:rPr lang="pt-PT" sz="1600" b="1" dirty="0">
                <a:solidFill>
                  <a:schemeClr val="bg1"/>
                </a:solidFill>
                <a:latin typeface="Times New Roman" panose="02020603050405020304" pitchFamily="18" charset="0"/>
                <a:cs typeface="Times New Roman" panose="02020603050405020304" pitchFamily="18" charset="0"/>
              </a:rPr>
              <a:t>TUTORIAL 1</a:t>
            </a:r>
          </a:p>
        </p:txBody>
      </p:sp>
    </p:spTree>
    <p:extLst>
      <p:ext uri="{BB962C8B-B14F-4D97-AF65-F5344CB8AC3E}">
        <p14:creationId xmlns:p14="http://schemas.microsoft.com/office/powerpoint/2010/main" val="442950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560748" y="448425"/>
            <a:ext cx="7428316" cy="501676"/>
          </a:xfrm>
          <a:prstGeom prst="rect">
            <a:avLst/>
          </a:prstGeom>
        </p:spPr>
        <p:txBody>
          <a:bodyPr wrap="none">
            <a:spAutoFit/>
          </a:bodyPr>
          <a:lstStyle/>
          <a:p>
            <a:pPr marL="450215" indent="-6985" algn="just">
              <a:lnSpc>
                <a:spcPct val="95000"/>
              </a:lnSpc>
              <a:spcAft>
                <a:spcPts val="600"/>
              </a:spcAft>
              <a:tabLst>
                <a:tab pos="540385" algn="l"/>
              </a:tabLst>
            </a:pPr>
            <a:r>
              <a:rPr lang="pt-PT" sz="2800" b="1" spc="-5">
                <a:solidFill>
                  <a:srgbClr val="000000"/>
                </a:solidFill>
                <a:latin typeface="Times New Roman" panose="02020603050405020304" pitchFamily="18" charset="0"/>
                <a:ea typeface="SimSun" panose="02010600030101010101" pitchFamily="2" charset="-122"/>
              </a:rPr>
              <a:t>3 - Atribuir nome do canal, descrição, Fied1:</a:t>
            </a:r>
            <a:endParaRPr lang="pt-PT" sz="2800" b="1" spc="-5" dirty="0">
              <a:effectLst/>
              <a:latin typeface="Times New Roman" panose="02020603050405020304" pitchFamily="18" charset="0"/>
              <a:ea typeface="SimSun" panose="02010600030101010101" pitchFamily="2" charset="-122"/>
            </a:endParaRPr>
          </a:p>
        </p:txBody>
      </p:sp>
      <p:pic>
        <p:nvPicPr>
          <p:cNvPr id="4" name="Imagem 3"/>
          <p:cNvPicPr/>
          <p:nvPr/>
        </p:nvPicPr>
        <p:blipFill>
          <a:blip r:embed="rId3">
            <a:extLst>
              <a:ext uri="{28A0092B-C50C-407E-A947-70E740481C1C}">
                <a14:useLocalDpi xmlns:a14="http://schemas.microsoft.com/office/drawing/2010/main" val="0"/>
              </a:ext>
            </a:extLst>
          </a:blip>
          <a:stretch>
            <a:fillRect/>
          </a:stretch>
        </p:blipFill>
        <p:spPr>
          <a:xfrm>
            <a:off x="3295636" y="1153560"/>
            <a:ext cx="8353025" cy="5227362"/>
          </a:xfrm>
          <a:prstGeom prst="rect">
            <a:avLst/>
          </a:prstGeom>
        </p:spPr>
      </p:pic>
      <p:sp>
        <p:nvSpPr>
          <p:cNvPr id="5" name="Título 2"/>
          <p:cNvSpPr>
            <a:spLocks noGrp="1"/>
          </p:cNvSpPr>
          <p:nvPr>
            <p:ph type="title"/>
          </p:nvPr>
        </p:nvSpPr>
        <p:spPr>
          <a:xfrm>
            <a:off x="118524" y="781064"/>
            <a:ext cx="1708029" cy="393807"/>
          </a:xfrm>
        </p:spPr>
        <p:txBody>
          <a:bodyPr>
            <a:noAutofit/>
          </a:bodyPr>
          <a:lstStyle/>
          <a:p>
            <a:r>
              <a:rPr lang="pt-PT" sz="1600" b="1" dirty="0">
                <a:solidFill>
                  <a:schemeClr val="bg1"/>
                </a:solidFill>
                <a:latin typeface="Times New Roman" panose="02020603050405020304" pitchFamily="18" charset="0"/>
                <a:cs typeface="Times New Roman" panose="02020603050405020304" pitchFamily="18" charset="0"/>
              </a:rPr>
              <a:t>TUTORIAL 1</a:t>
            </a:r>
          </a:p>
        </p:txBody>
      </p:sp>
    </p:spTree>
    <p:extLst>
      <p:ext uri="{BB962C8B-B14F-4D97-AF65-F5344CB8AC3E}">
        <p14:creationId xmlns:p14="http://schemas.microsoft.com/office/powerpoint/2010/main" val="298565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587083" y="936703"/>
            <a:ext cx="11084312" cy="6492684"/>
          </a:xfrm>
        </p:spPr>
        <p:txBody>
          <a:bodyPr>
            <a:normAutofit/>
          </a:bodyPr>
          <a:lstStyle/>
          <a:p>
            <a:pPr>
              <a:lnSpc>
                <a:spcPct val="140000"/>
              </a:lnSpc>
            </a:pPr>
            <a:r>
              <a:rPr lang="pt-PT" sz="2400" b="1" dirty="0">
                <a:solidFill>
                  <a:schemeClr val="tx1"/>
                </a:solidFill>
                <a:latin typeface="Times New Roman" panose="02020603050405020304" pitchFamily="18" charset="0"/>
                <a:cs typeface="Times New Roman" panose="02020603050405020304" pitchFamily="18" charset="0"/>
              </a:rPr>
              <a:t>- IOT:</a:t>
            </a:r>
            <a:br>
              <a:rPr lang="pt-PT" sz="2400" dirty="0">
                <a:solidFill>
                  <a:schemeClr val="tx1"/>
                </a:solidFill>
                <a:latin typeface="Times New Roman" panose="02020603050405020304" pitchFamily="18" charset="0"/>
                <a:cs typeface="Times New Roman" panose="02020603050405020304" pitchFamily="18" charset="0"/>
              </a:rPr>
            </a:br>
            <a:r>
              <a:rPr lang="pt-PT" sz="2400" dirty="0">
                <a:solidFill>
                  <a:schemeClr val="tx1"/>
                </a:solidFill>
                <a:latin typeface="Times New Roman" panose="02020603050405020304" pitchFamily="18" charset="0"/>
                <a:cs typeface="Times New Roman" panose="02020603050405020304" pitchFamily="18" charset="0"/>
              </a:rPr>
              <a:t>   - Abordagem e evolução:</a:t>
            </a:r>
            <a:br>
              <a:rPr lang="pt-PT" sz="2400" dirty="0">
                <a:solidFill>
                  <a:schemeClr val="tx1"/>
                </a:solidFill>
                <a:latin typeface="Times New Roman" panose="02020603050405020304" pitchFamily="18" charset="0"/>
                <a:cs typeface="Times New Roman" panose="02020603050405020304" pitchFamily="18" charset="0"/>
              </a:rPr>
            </a:br>
            <a:r>
              <a:rPr lang="pt-PT" sz="2400" b="1" dirty="0">
                <a:solidFill>
                  <a:schemeClr val="tx1"/>
                </a:solidFill>
                <a:latin typeface="Times New Roman" panose="02020603050405020304" pitchFamily="18" charset="0"/>
                <a:cs typeface="Times New Roman" panose="02020603050405020304" pitchFamily="18" charset="0"/>
              </a:rPr>
              <a:t>- Plataforma </a:t>
            </a:r>
            <a:r>
              <a:rPr lang="pt-PT" sz="2400" b="1" dirty="0" err="1">
                <a:solidFill>
                  <a:schemeClr val="tx1"/>
                </a:solidFill>
                <a:latin typeface="Times New Roman" panose="02020603050405020304" pitchFamily="18" charset="0"/>
                <a:cs typeface="Times New Roman" panose="02020603050405020304" pitchFamily="18" charset="0"/>
              </a:rPr>
              <a:t>Thingspeak</a:t>
            </a:r>
            <a:r>
              <a:rPr lang="pt-PT" sz="2400" b="1" dirty="0">
                <a:solidFill>
                  <a:schemeClr val="tx1"/>
                </a:solidFill>
                <a:latin typeface="Times New Roman" panose="02020603050405020304" pitchFamily="18" charset="0"/>
                <a:cs typeface="Times New Roman" panose="02020603050405020304" pitchFamily="18" charset="0"/>
              </a:rPr>
              <a:t>: </a:t>
            </a:r>
            <a:br>
              <a:rPr lang="pt-PT" sz="2400" dirty="0">
                <a:solidFill>
                  <a:schemeClr val="tx1"/>
                </a:solidFill>
                <a:latin typeface="Times New Roman" panose="02020603050405020304" pitchFamily="18" charset="0"/>
                <a:cs typeface="Times New Roman" panose="02020603050405020304" pitchFamily="18" charset="0"/>
              </a:rPr>
            </a:br>
            <a:r>
              <a:rPr lang="pt-PT" sz="2400" dirty="0">
                <a:solidFill>
                  <a:schemeClr val="tx1"/>
                </a:solidFill>
                <a:latin typeface="Times New Roman" panose="02020603050405020304" pitchFamily="18" charset="0"/>
                <a:cs typeface="Times New Roman" panose="02020603050405020304" pitchFamily="18" charset="0"/>
              </a:rPr>
              <a:t>- Funcionalidades e plataformas semelhantes;</a:t>
            </a:r>
            <a:br>
              <a:rPr lang="pt-PT" sz="2400" dirty="0">
                <a:solidFill>
                  <a:schemeClr val="tx1"/>
                </a:solidFill>
                <a:latin typeface="Times New Roman" panose="02020603050405020304" pitchFamily="18" charset="0"/>
                <a:cs typeface="Times New Roman" panose="02020603050405020304" pitchFamily="18" charset="0"/>
              </a:rPr>
            </a:br>
            <a:r>
              <a:rPr lang="pt-PT" sz="2400" dirty="0">
                <a:solidFill>
                  <a:schemeClr val="tx1"/>
                </a:solidFill>
                <a:latin typeface="Times New Roman" panose="02020603050405020304" pitchFamily="18" charset="0"/>
                <a:cs typeface="Times New Roman" panose="02020603050405020304" pitchFamily="18" charset="0"/>
              </a:rPr>
              <a:t>- Tutorial 1 – Criar um canal no </a:t>
            </a:r>
            <a:r>
              <a:rPr lang="pt-PT" sz="2400" dirty="0" err="1">
                <a:solidFill>
                  <a:schemeClr val="tx1"/>
                </a:solidFill>
                <a:latin typeface="Times New Roman" panose="02020603050405020304" pitchFamily="18" charset="0"/>
                <a:cs typeface="Times New Roman" panose="02020603050405020304" pitchFamily="18" charset="0"/>
              </a:rPr>
              <a:t>Thingspeak</a:t>
            </a:r>
            <a:r>
              <a:rPr lang="pt-PT" sz="2400" dirty="0">
                <a:solidFill>
                  <a:schemeClr val="tx1"/>
                </a:solidFill>
                <a:latin typeface="Times New Roman" panose="02020603050405020304" pitchFamily="18" charset="0"/>
                <a:cs typeface="Times New Roman" panose="02020603050405020304" pitchFamily="18" charset="0"/>
              </a:rPr>
              <a:t>;</a:t>
            </a:r>
            <a:br>
              <a:rPr lang="pt-PT" sz="2400" dirty="0">
                <a:solidFill>
                  <a:schemeClr val="tx1"/>
                </a:solidFill>
                <a:latin typeface="Times New Roman" panose="02020603050405020304" pitchFamily="18" charset="0"/>
                <a:cs typeface="Times New Roman" panose="02020603050405020304" pitchFamily="18" charset="0"/>
              </a:rPr>
            </a:br>
            <a:r>
              <a:rPr lang="pt-PT" sz="2400" dirty="0">
                <a:solidFill>
                  <a:schemeClr val="tx1"/>
                </a:solidFill>
                <a:latin typeface="Times New Roman" panose="02020603050405020304" pitchFamily="18" charset="0"/>
                <a:cs typeface="Times New Roman" panose="02020603050405020304" pitchFamily="18" charset="0"/>
              </a:rPr>
              <a:t>- Tutorial 2 – Como </a:t>
            </a:r>
            <a:r>
              <a:rPr lang="pt-PT" sz="2400" spc="-5" dirty="0">
                <a:solidFill>
                  <a:schemeClr val="tx1"/>
                </a:solidFill>
                <a:latin typeface="Times New Roman" panose="02020603050405020304" pitchFamily="18" charset="0"/>
                <a:ea typeface="SimSun" panose="02010600030101010101" pitchFamily="2" charset="-122"/>
              </a:rPr>
              <a:t>instalar a placa ESP8266 com o IDE do  </a:t>
            </a:r>
            <a:r>
              <a:rPr lang="pt-PT" sz="2400" spc="-5" dirty="0" err="1">
                <a:solidFill>
                  <a:schemeClr val="tx1"/>
                </a:solidFill>
                <a:latin typeface="Times New Roman" panose="02020603050405020304" pitchFamily="18" charset="0"/>
                <a:ea typeface="SimSun" panose="02010600030101010101" pitchFamily="2" charset="-122"/>
              </a:rPr>
              <a:t>Arduino</a:t>
            </a:r>
            <a:r>
              <a:rPr lang="pt-PT" sz="2400" spc="-5" dirty="0">
                <a:solidFill>
                  <a:schemeClr val="tx1"/>
                </a:solidFill>
                <a:latin typeface="Times New Roman" panose="02020603050405020304" pitchFamily="18" charset="0"/>
                <a:ea typeface="SimSun" panose="02010600030101010101" pitchFamily="2" charset="-122"/>
              </a:rPr>
              <a:t>.</a:t>
            </a:r>
            <a:br>
              <a:rPr lang="pt-PT" sz="2400" dirty="0">
                <a:solidFill>
                  <a:schemeClr val="tx1"/>
                </a:solidFill>
                <a:latin typeface="Times New Roman" panose="02020603050405020304" pitchFamily="18" charset="0"/>
                <a:cs typeface="Times New Roman" panose="02020603050405020304" pitchFamily="18" charset="0"/>
              </a:rPr>
            </a:br>
            <a:r>
              <a:rPr lang="pt-PT" sz="2400" dirty="0">
                <a:solidFill>
                  <a:schemeClr val="tx1"/>
                </a:solidFill>
                <a:latin typeface="Times New Roman" panose="02020603050405020304" pitchFamily="18" charset="0"/>
                <a:cs typeface="Times New Roman" panose="02020603050405020304" pitchFamily="18" charset="0"/>
              </a:rPr>
              <a:t>- Tutorial 3 - </a:t>
            </a:r>
            <a:r>
              <a:rPr lang="pt-PT" sz="2400" spc="-5"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a:t>
            </a:r>
            <a:r>
              <a:rPr lang="pt-PT" sz="2400" spc="-5" dirty="0">
                <a:solidFill>
                  <a:schemeClr val="tx1"/>
                </a:solidFill>
                <a:latin typeface="Times New Roman" panose="02020603050405020304" pitchFamily="18" charset="0"/>
                <a:ea typeface="SimSun" panose="02010600030101010101" pitchFamily="2" charset="-122"/>
              </a:rPr>
              <a:t>omo receber dados do </a:t>
            </a:r>
            <a:r>
              <a:rPr lang="pt-PT" sz="2400" spc="-5" dirty="0" err="1">
                <a:solidFill>
                  <a:schemeClr val="tx1"/>
                </a:solidFill>
                <a:latin typeface="Times New Roman" panose="02020603050405020304" pitchFamily="18" charset="0"/>
                <a:ea typeface="SimSun" panose="02010600030101010101" pitchFamily="2" charset="-122"/>
              </a:rPr>
              <a:t>Thingspeak</a:t>
            </a:r>
            <a:r>
              <a:rPr lang="pt-PT" sz="2400" spc="-5" dirty="0">
                <a:solidFill>
                  <a:schemeClr val="tx1"/>
                </a:solidFill>
                <a:latin typeface="Times New Roman" panose="02020603050405020304" pitchFamily="18" charset="0"/>
                <a:ea typeface="SimSun" panose="02010600030101010101" pitchFamily="2" charset="-122"/>
              </a:rPr>
              <a:t> no </a:t>
            </a:r>
            <a:r>
              <a:rPr lang="pt-PT" sz="2400" spc="-5" dirty="0" err="1">
                <a:solidFill>
                  <a:schemeClr val="tx1"/>
                </a:solidFill>
                <a:latin typeface="Times New Roman" panose="02020603050405020304" pitchFamily="18" charset="0"/>
                <a:ea typeface="SimSun" panose="02010600030101010101" pitchFamily="2" charset="-122"/>
              </a:rPr>
              <a:t>twitter</a:t>
            </a:r>
            <a:r>
              <a:rPr lang="pt-PT" sz="2400" spc="-5" dirty="0">
                <a:solidFill>
                  <a:schemeClr val="tx1"/>
                </a:solidFill>
                <a:latin typeface="Times New Roman" panose="02020603050405020304" pitchFamily="18" charset="0"/>
                <a:ea typeface="SimSun" panose="02010600030101010101" pitchFamily="2" charset="-122"/>
              </a:rPr>
              <a:t>, usando as </a:t>
            </a:r>
            <a:br>
              <a:rPr lang="pt-PT" sz="2400" spc="-5" dirty="0">
                <a:solidFill>
                  <a:schemeClr val="tx1"/>
                </a:solidFill>
                <a:latin typeface="Times New Roman" panose="02020603050405020304" pitchFamily="18" charset="0"/>
                <a:ea typeface="SimSun" panose="02010600030101010101" pitchFamily="2" charset="-122"/>
              </a:rPr>
            </a:br>
            <a:r>
              <a:rPr lang="pt-PT" sz="2400" spc="-5" dirty="0">
                <a:solidFill>
                  <a:schemeClr val="tx1"/>
                </a:solidFill>
                <a:latin typeface="Times New Roman" panose="02020603050405020304" pitchFamily="18" charset="0"/>
                <a:ea typeface="SimSun" panose="02010600030101010101" pitchFamily="2" charset="-122"/>
              </a:rPr>
              <a:t>App </a:t>
            </a:r>
            <a:r>
              <a:rPr lang="pt-PT" sz="2400" spc="-5" dirty="0" err="1">
                <a:solidFill>
                  <a:schemeClr val="tx1"/>
                </a:solidFill>
                <a:latin typeface="Times New Roman" panose="02020603050405020304" pitchFamily="18" charset="0"/>
                <a:ea typeface="SimSun" panose="02010600030101010101" pitchFamily="2" charset="-122"/>
              </a:rPr>
              <a:t>ThingTweet</a:t>
            </a:r>
            <a:r>
              <a:rPr lang="pt-PT" sz="2400" spc="-5" dirty="0">
                <a:solidFill>
                  <a:schemeClr val="tx1"/>
                </a:solidFill>
                <a:latin typeface="Times New Roman" panose="02020603050405020304" pitchFamily="18" charset="0"/>
                <a:ea typeface="SimSun" panose="02010600030101010101" pitchFamily="2" charset="-122"/>
              </a:rPr>
              <a:t> e </a:t>
            </a:r>
            <a:r>
              <a:rPr lang="pt-PT" sz="2400" spc="-5" dirty="0" err="1">
                <a:solidFill>
                  <a:schemeClr val="tx1"/>
                </a:solidFill>
                <a:latin typeface="Times New Roman" panose="02020603050405020304" pitchFamily="18" charset="0"/>
                <a:ea typeface="SimSun" panose="02010600030101010101" pitchFamily="2" charset="-122"/>
              </a:rPr>
              <a:t>React</a:t>
            </a:r>
            <a:r>
              <a:rPr lang="pt-PT" sz="2400" spc="-5" dirty="0">
                <a:solidFill>
                  <a:schemeClr val="tx1"/>
                </a:solidFill>
                <a:latin typeface="Times New Roman" panose="02020603050405020304" pitchFamily="18" charset="0"/>
                <a:ea typeface="SimSun" panose="02010600030101010101" pitchFamily="2" charset="-122"/>
              </a:rPr>
              <a:t>;</a:t>
            </a:r>
            <a:br>
              <a:rPr lang="pt-PT" sz="2400" spc="-5" dirty="0">
                <a:solidFill>
                  <a:schemeClr val="tx1"/>
                </a:solidFill>
                <a:latin typeface="Times New Roman" panose="02020603050405020304" pitchFamily="18" charset="0"/>
                <a:ea typeface="SimSun" panose="02010600030101010101" pitchFamily="2" charset="-122"/>
              </a:rPr>
            </a:br>
            <a:r>
              <a:rPr lang="pt-PT" sz="2400" spc="-5" dirty="0">
                <a:solidFill>
                  <a:schemeClr val="tx1"/>
                </a:solidFill>
                <a:latin typeface="Times New Roman" panose="02020603050405020304" pitchFamily="18" charset="0"/>
                <a:ea typeface="SimSun" panose="02010600030101010101" pitchFamily="2" charset="-122"/>
              </a:rPr>
              <a:t>- O meu projeto: “</a:t>
            </a:r>
            <a:r>
              <a:rPr lang="pt-PT" sz="2400" spc="-5" dirty="0" err="1">
                <a:solidFill>
                  <a:schemeClr val="tx1"/>
                </a:solidFill>
                <a:latin typeface="Times New Roman" panose="02020603050405020304" pitchFamily="18" charset="0"/>
                <a:ea typeface="SimSun" panose="02010600030101010101" pitchFamily="2" charset="-122"/>
              </a:rPr>
              <a:t>Temperature</a:t>
            </a:r>
            <a:r>
              <a:rPr lang="pt-PT" sz="2400" spc="-5" dirty="0">
                <a:solidFill>
                  <a:schemeClr val="tx1"/>
                </a:solidFill>
                <a:latin typeface="Times New Roman" panose="02020603050405020304" pitchFamily="18" charset="0"/>
                <a:ea typeface="SimSun" panose="02010600030101010101" pitchFamily="2" charset="-122"/>
              </a:rPr>
              <a:t> </a:t>
            </a:r>
            <a:r>
              <a:rPr lang="pt-PT" sz="2400" spc="-5" dirty="0" err="1">
                <a:solidFill>
                  <a:schemeClr val="tx1"/>
                </a:solidFill>
                <a:latin typeface="Times New Roman" panose="02020603050405020304" pitchFamily="18" charset="0"/>
                <a:ea typeface="SimSun" panose="02010600030101010101" pitchFamily="2" charset="-122"/>
              </a:rPr>
              <a:t>and</a:t>
            </a:r>
            <a:r>
              <a:rPr lang="pt-PT" sz="2400" spc="-5" dirty="0">
                <a:solidFill>
                  <a:schemeClr val="tx1"/>
                </a:solidFill>
                <a:latin typeface="Times New Roman" panose="02020603050405020304" pitchFamily="18" charset="0"/>
                <a:ea typeface="SimSun" panose="02010600030101010101" pitchFamily="2" charset="-122"/>
              </a:rPr>
              <a:t> light in </a:t>
            </a:r>
            <a:r>
              <a:rPr lang="pt-PT" sz="2400" spc="-5" dirty="0" err="1">
                <a:solidFill>
                  <a:schemeClr val="tx1"/>
                </a:solidFill>
                <a:latin typeface="Times New Roman" panose="02020603050405020304" pitchFamily="18" charset="0"/>
                <a:ea typeface="SimSun" panose="02010600030101010101" pitchFamily="2" charset="-122"/>
              </a:rPr>
              <a:t>your</a:t>
            </a:r>
            <a:r>
              <a:rPr lang="pt-PT" sz="2400" spc="-5" dirty="0">
                <a:solidFill>
                  <a:schemeClr val="tx1"/>
                </a:solidFill>
                <a:latin typeface="Times New Roman" panose="02020603050405020304" pitchFamily="18" charset="0"/>
                <a:ea typeface="SimSun" panose="02010600030101010101" pitchFamily="2" charset="-122"/>
              </a:rPr>
              <a:t> </a:t>
            </a:r>
            <a:r>
              <a:rPr lang="pt-PT" sz="2400" spc="-5" dirty="0" err="1">
                <a:solidFill>
                  <a:schemeClr val="tx1"/>
                </a:solidFill>
                <a:latin typeface="Times New Roman" panose="02020603050405020304" pitchFamily="18" charset="0"/>
                <a:ea typeface="SimSun" panose="02010600030101010101" pitchFamily="2" charset="-122"/>
              </a:rPr>
              <a:t>home</a:t>
            </a:r>
            <a:r>
              <a:rPr lang="pt-PT" sz="2400" spc="-5" dirty="0">
                <a:solidFill>
                  <a:schemeClr val="tx1"/>
                </a:solidFill>
                <a:latin typeface="Times New Roman" panose="02020603050405020304" pitchFamily="18" charset="0"/>
                <a:ea typeface="SimSun" panose="02010600030101010101" pitchFamily="2" charset="-122"/>
              </a:rPr>
              <a:t> </a:t>
            </a:r>
            <a:r>
              <a:rPr lang="pt-PT" sz="2400" spc="-5" dirty="0" err="1">
                <a:solidFill>
                  <a:schemeClr val="tx1"/>
                </a:solidFill>
                <a:latin typeface="Times New Roman" panose="02020603050405020304" pitchFamily="18" charset="0"/>
                <a:ea typeface="SimSun" panose="02010600030101010101" pitchFamily="2" charset="-122"/>
              </a:rPr>
              <a:t>with</a:t>
            </a:r>
            <a:r>
              <a:rPr lang="pt-PT" sz="2400" spc="-5" dirty="0">
                <a:solidFill>
                  <a:schemeClr val="tx1"/>
                </a:solidFill>
                <a:latin typeface="Times New Roman" panose="02020603050405020304" pitchFamily="18" charset="0"/>
                <a:ea typeface="SimSun" panose="02010600030101010101" pitchFamily="2" charset="-122"/>
              </a:rPr>
              <a:t> </a:t>
            </a:r>
            <a:r>
              <a:rPr lang="pt-PT" sz="2400" spc="-5" dirty="0" err="1">
                <a:solidFill>
                  <a:schemeClr val="tx1"/>
                </a:solidFill>
                <a:latin typeface="Times New Roman" panose="02020603050405020304" pitchFamily="18" charset="0"/>
                <a:ea typeface="SimSun" panose="02010600030101010101" pitchFamily="2" charset="-122"/>
              </a:rPr>
              <a:t>thingspeak</a:t>
            </a:r>
            <a:r>
              <a:rPr lang="pt-PT" sz="2400" spc="-5" dirty="0">
                <a:solidFill>
                  <a:schemeClr val="tx1"/>
                </a:solidFill>
                <a:latin typeface="Times New Roman" panose="02020603050405020304" pitchFamily="18" charset="0"/>
                <a:ea typeface="SimSun" panose="02010600030101010101" pitchFamily="2" charset="-122"/>
              </a:rPr>
              <a:t>”  ;</a:t>
            </a:r>
            <a:br>
              <a:rPr lang="pt-PT" sz="2400" spc="-5" dirty="0">
                <a:solidFill>
                  <a:schemeClr val="tx1"/>
                </a:solidFill>
                <a:latin typeface="Times New Roman" panose="02020603050405020304" pitchFamily="18" charset="0"/>
                <a:ea typeface="SimSun" panose="02010600030101010101" pitchFamily="2" charset="-122"/>
              </a:rPr>
            </a:br>
            <a:r>
              <a:rPr lang="pt-PT" sz="2400" b="1" spc="-5" dirty="0">
                <a:solidFill>
                  <a:schemeClr val="tx1"/>
                </a:solidFill>
                <a:latin typeface="Times New Roman" panose="02020603050405020304" pitchFamily="18" charset="0"/>
                <a:ea typeface="SimSun" panose="02010600030101010101" pitchFamily="2" charset="-122"/>
              </a:rPr>
              <a:t>- Conclusão</a:t>
            </a:r>
            <a:endParaRPr lang="pt-PT" sz="2400" b="1" dirty="0">
              <a:solidFill>
                <a:schemeClr val="tx1"/>
              </a:solidFill>
              <a:latin typeface="Times New Roman" panose="02020603050405020304" pitchFamily="18" charset="0"/>
              <a:cs typeface="Times New Roman" panose="02020603050405020304" pitchFamily="18" charset="0"/>
            </a:endParaRPr>
          </a:p>
        </p:txBody>
      </p:sp>
      <p:sp>
        <p:nvSpPr>
          <p:cNvPr id="2" name="CaixaDeTexto 1">
            <a:extLst>
              <a:ext uri="{FF2B5EF4-FFF2-40B4-BE49-F238E27FC236}">
                <a16:creationId xmlns:a16="http://schemas.microsoft.com/office/drawing/2014/main" id="{5DA155CC-C4B2-4B1D-A553-9B90866B8AE3}"/>
              </a:ext>
            </a:extLst>
          </p:cNvPr>
          <p:cNvSpPr txBox="1"/>
          <p:nvPr/>
        </p:nvSpPr>
        <p:spPr>
          <a:xfrm>
            <a:off x="2587083" y="264476"/>
            <a:ext cx="7398123" cy="523220"/>
          </a:xfrm>
          <a:prstGeom prst="rect">
            <a:avLst/>
          </a:prstGeom>
          <a:noFill/>
        </p:spPr>
        <p:txBody>
          <a:bodyPr wrap="square" rtlCol="0">
            <a:spAutoFit/>
          </a:bodyPr>
          <a:lstStyle/>
          <a:p>
            <a:r>
              <a:rPr lang="pt-PT" sz="2800" b="1" dirty="0">
                <a:latin typeface="Times New Roman" panose="02020603050405020304" pitchFamily="18" charset="0"/>
                <a:cs typeface="Times New Roman" panose="02020603050405020304" pitchFamily="18" charset="0"/>
              </a:rPr>
              <a:t>ESTRUTURA DO SEMINÁRIO:</a:t>
            </a:r>
            <a:endParaRPr lang="pt-PT" sz="2800" dirty="0"/>
          </a:p>
        </p:txBody>
      </p:sp>
    </p:spTree>
    <p:extLst>
      <p:ext uri="{BB962C8B-B14F-4D97-AF65-F5344CB8AC3E}">
        <p14:creationId xmlns:p14="http://schemas.microsoft.com/office/powerpoint/2010/main" val="743358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902407" y="269521"/>
            <a:ext cx="9222076" cy="501676"/>
          </a:xfrm>
          <a:prstGeom prst="rect">
            <a:avLst/>
          </a:prstGeom>
        </p:spPr>
        <p:txBody>
          <a:bodyPr wrap="none">
            <a:spAutoFit/>
          </a:bodyPr>
          <a:lstStyle/>
          <a:p>
            <a:pPr marL="450215" indent="-6985" algn="just">
              <a:lnSpc>
                <a:spcPct val="95000"/>
              </a:lnSpc>
              <a:spcAft>
                <a:spcPts val="600"/>
              </a:spcAft>
              <a:tabLst>
                <a:tab pos="540385" algn="l"/>
              </a:tabLst>
            </a:pPr>
            <a:r>
              <a:rPr lang="pt-PT" sz="2800" b="1" spc="-5" dirty="0">
                <a:solidFill>
                  <a:srgbClr val="000000"/>
                </a:solidFill>
                <a:latin typeface="Times New Roman" panose="02020603050405020304" pitchFamily="18" charset="0"/>
                <a:ea typeface="SimSun" panose="02010600030101010101" pitchFamily="2" charset="-122"/>
              </a:rPr>
              <a:t>4 – Torne o seu canal público para futuras visualizações:</a:t>
            </a:r>
            <a:endParaRPr lang="pt-PT" sz="2800" b="1" spc="-5" dirty="0">
              <a:effectLst/>
              <a:latin typeface="Times New Roman" panose="02020603050405020304" pitchFamily="18" charset="0"/>
              <a:ea typeface="SimSun" panose="02010600030101010101" pitchFamily="2" charset="-122"/>
            </a:endParaRPr>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2771458" y="1022901"/>
            <a:ext cx="8976594" cy="5576681"/>
          </a:xfrm>
          <a:prstGeom prst="rect">
            <a:avLst/>
          </a:prstGeom>
        </p:spPr>
      </p:pic>
      <p:sp>
        <p:nvSpPr>
          <p:cNvPr id="5" name="Título 2"/>
          <p:cNvSpPr>
            <a:spLocks noGrp="1"/>
          </p:cNvSpPr>
          <p:nvPr>
            <p:ph type="title"/>
          </p:nvPr>
        </p:nvSpPr>
        <p:spPr>
          <a:xfrm>
            <a:off x="118524" y="781064"/>
            <a:ext cx="1708029" cy="393807"/>
          </a:xfrm>
        </p:spPr>
        <p:txBody>
          <a:bodyPr>
            <a:noAutofit/>
          </a:bodyPr>
          <a:lstStyle/>
          <a:p>
            <a:r>
              <a:rPr lang="pt-PT" sz="1600" b="1" dirty="0">
                <a:solidFill>
                  <a:schemeClr val="bg1"/>
                </a:solidFill>
                <a:latin typeface="Times New Roman" panose="02020603050405020304" pitchFamily="18" charset="0"/>
                <a:cs typeface="Times New Roman" panose="02020603050405020304" pitchFamily="18" charset="0"/>
              </a:rPr>
              <a:t>TUTORIAL 1</a:t>
            </a:r>
          </a:p>
        </p:txBody>
      </p:sp>
    </p:spTree>
    <p:extLst>
      <p:ext uri="{BB962C8B-B14F-4D97-AF65-F5344CB8AC3E}">
        <p14:creationId xmlns:p14="http://schemas.microsoft.com/office/powerpoint/2010/main" val="1424126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303470" y="560769"/>
            <a:ext cx="2828018" cy="523220"/>
          </a:xfrm>
          <a:prstGeom prst="rect">
            <a:avLst/>
          </a:prstGeom>
        </p:spPr>
        <p:txBody>
          <a:bodyPr wrap="none">
            <a:spAutoFit/>
          </a:bodyPr>
          <a:lstStyle/>
          <a:p>
            <a:r>
              <a:rPr lang="pt-PT" sz="2800" b="1" dirty="0">
                <a:solidFill>
                  <a:srgbClr val="000000"/>
                </a:solidFill>
                <a:latin typeface="Times New Roman" panose="02020603050405020304" pitchFamily="18" charset="0"/>
                <a:ea typeface="SimSun" panose="02010600030101010101" pitchFamily="2" charset="-122"/>
              </a:rPr>
              <a:t>5 – Canal criado:</a:t>
            </a:r>
            <a:endParaRPr lang="pt-PT" sz="2800" b="1" dirty="0"/>
          </a:p>
        </p:txBody>
      </p:sp>
      <p:pic>
        <p:nvPicPr>
          <p:cNvPr id="4" name="Imagem 3"/>
          <p:cNvPicPr/>
          <p:nvPr/>
        </p:nvPicPr>
        <p:blipFill>
          <a:blip r:embed="rId3">
            <a:extLst>
              <a:ext uri="{28A0092B-C50C-407E-A947-70E740481C1C}">
                <a14:useLocalDpi xmlns:a14="http://schemas.microsoft.com/office/drawing/2010/main" val="0"/>
              </a:ext>
            </a:extLst>
          </a:blip>
          <a:stretch>
            <a:fillRect/>
          </a:stretch>
        </p:blipFill>
        <p:spPr>
          <a:xfrm>
            <a:off x="3303470" y="1321696"/>
            <a:ext cx="8353025" cy="4999590"/>
          </a:xfrm>
          <a:prstGeom prst="rect">
            <a:avLst/>
          </a:prstGeom>
        </p:spPr>
      </p:pic>
      <p:sp>
        <p:nvSpPr>
          <p:cNvPr id="5" name="Título 2"/>
          <p:cNvSpPr>
            <a:spLocks noGrp="1"/>
          </p:cNvSpPr>
          <p:nvPr>
            <p:ph type="title"/>
          </p:nvPr>
        </p:nvSpPr>
        <p:spPr>
          <a:xfrm>
            <a:off x="118524" y="781064"/>
            <a:ext cx="1708029" cy="393807"/>
          </a:xfrm>
        </p:spPr>
        <p:txBody>
          <a:bodyPr>
            <a:noAutofit/>
          </a:bodyPr>
          <a:lstStyle/>
          <a:p>
            <a:r>
              <a:rPr lang="pt-PT" sz="1600" b="1" dirty="0">
                <a:solidFill>
                  <a:schemeClr val="bg1"/>
                </a:solidFill>
                <a:latin typeface="Times New Roman" panose="02020603050405020304" pitchFamily="18" charset="0"/>
                <a:cs typeface="Times New Roman" panose="02020603050405020304" pitchFamily="18" charset="0"/>
              </a:rPr>
              <a:t>TUTORIAL 1</a:t>
            </a:r>
          </a:p>
        </p:txBody>
      </p:sp>
    </p:spTree>
    <p:extLst>
      <p:ext uri="{BB962C8B-B14F-4D97-AF65-F5344CB8AC3E}">
        <p14:creationId xmlns:p14="http://schemas.microsoft.com/office/powerpoint/2010/main" val="1417664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90769" y="349033"/>
            <a:ext cx="7994753" cy="501676"/>
          </a:xfrm>
          <a:prstGeom prst="rect">
            <a:avLst/>
          </a:prstGeom>
        </p:spPr>
        <p:txBody>
          <a:bodyPr wrap="none">
            <a:spAutoFit/>
          </a:bodyPr>
          <a:lstStyle/>
          <a:p>
            <a:pPr indent="182880" algn="just">
              <a:lnSpc>
                <a:spcPct val="95000"/>
              </a:lnSpc>
              <a:spcAft>
                <a:spcPts val="600"/>
              </a:spcAft>
              <a:tabLst>
                <a:tab pos="540385" algn="l"/>
              </a:tabLst>
            </a:pPr>
            <a:r>
              <a:rPr lang="pt-PT" sz="2800" b="1" spc="-5" dirty="0">
                <a:solidFill>
                  <a:srgbClr val="000000"/>
                </a:solidFill>
                <a:latin typeface="Times New Roman" panose="02020603050405020304" pitchFamily="18" charset="0"/>
                <a:ea typeface="SimSun" panose="02010600030101010101" pitchFamily="2" charset="-122"/>
              </a:rPr>
              <a:t>6 – Agora deve copiar a chave do </a:t>
            </a:r>
            <a:r>
              <a:rPr lang="pt-PT" sz="2800" b="1" spc="-5" dirty="0" err="1">
                <a:solidFill>
                  <a:srgbClr val="000000"/>
                </a:solidFill>
                <a:latin typeface="Times New Roman" panose="02020603050405020304" pitchFamily="18" charset="0"/>
                <a:ea typeface="SimSun" panose="02010600030101010101" pitchFamily="2" charset="-122"/>
              </a:rPr>
              <a:t>Write</a:t>
            </a:r>
            <a:r>
              <a:rPr lang="pt-PT" sz="2800" b="1" spc="-5" dirty="0">
                <a:solidFill>
                  <a:srgbClr val="000000"/>
                </a:solidFill>
                <a:latin typeface="Times New Roman" panose="02020603050405020304" pitchFamily="18" charset="0"/>
                <a:ea typeface="SimSun" panose="02010600030101010101" pitchFamily="2" charset="-122"/>
              </a:rPr>
              <a:t> API </a:t>
            </a:r>
            <a:r>
              <a:rPr lang="pt-PT" sz="2800" b="1" spc="-5" dirty="0" err="1">
                <a:solidFill>
                  <a:srgbClr val="000000"/>
                </a:solidFill>
                <a:latin typeface="Times New Roman" panose="02020603050405020304" pitchFamily="18" charset="0"/>
                <a:ea typeface="SimSun" panose="02010600030101010101" pitchFamily="2" charset="-122"/>
              </a:rPr>
              <a:t>Keys</a:t>
            </a:r>
            <a:r>
              <a:rPr lang="pt-PT" sz="2800" b="1" spc="-5" dirty="0">
                <a:solidFill>
                  <a:srgbClr val="000000"/>
                </a:solidFill>
                <a:latin typeface="Times New Roman" panose="02020603050405020304" pitchFamily="18" charset="0"/>
                <a:ea typeface="SimSun" panose="02010600030101010101" pitchFamily="2" charset="-122"/>
              </a:rPr>
              <a:t>:</a:t>
            </a:r>
            <a:endParaRPr lang="pt-PT" sz="2800" b="1" spc="-5" dirty="0">
              <a:effectLst/>
              <a:latin typeface="Times New Roman" panose="02020603050405020304" pitchFamily="18" charset="0"/>
              <a:ea typeface="SimSun" panose="02010600030101010101" pitchFamily="2" charset="-122"/>
            </a:endParaRPr>
          </a:p>
        </p:txBody>
      </p:sp>
      <p:pic>
        <p:nvPicPr>
          <p:cNvPr id="4" name="Imagem 3"/>
          <p:cNvPicPr/>
          <p:nvPr/>
        </p:nvPicPr>
        <p:blipFill>
          <a:blip r:embed="rId3">
            <a:extLst>
              <a:ext uri="{28A0092B-C50C-407E-A947-70E740481C1C}">
                <a14:useLocalDpi xmlns:a14="http://schemas.microsoft.com/office/drawing/2010/main" val="0"/>
              </a:ext>
            </a:extLst>
          </a:blip>
          <a:stretch>
            <a:fillRect/>
          </a:stretch>
        </p:blipFill>
        <p:spPr>
          <a:xfrm>
            <a:off x="2428237" y="1035118"/>
            <a:ext cx="9319815" cy="4968117"/>
          </a:xfrm>
          <a:prstGeom prst="rect">
            <a:avLst/>
          </a:prstGeom>
        </p:spPr>
      </p:pic>
      <p:sp>
        <p:nvSpPr>
          <p:cNvPr id="5" name="Rectangle 1"/>
          <p:cNvSpPr>
            <a:spLocks noChangeArrowheads="1"/>
          </p:cNvSpPr>
          <p:nvPr/>
        </p:nvSpPr>
        <p:spPr bwMode="auto">
          <a:xfrm>
            <a:off x="2117687" y="6003235"/>
            <a:ext cx="10959958" cy="1292662"/>
          </a:xfrm>
          <a:prstGeom prst="rect">
            <a:avLst/>
          </a:prstGeom>
          <a:noFill/>
          <a:ln>
            <a:noFill/>
          </a:ln>
          <a:effectLst/>
        </p:spPr>
        <p:txBody>
          <a:bodyPr vert="horz" wrap="square" lIns="91440" tIns="45720" rIns="91440" bIns="0" numCol="1" anchor="ctr" anchorCtr="0" compatLnSpc="1">
            <a:prstTxWarp prst="textNoShape">
              <a:avLst/>
            </a:prstTxWarp>
            <a:spAutoFit/>
          </a:bodyPr>
          <a:lstStyle/>
          <a:p>
            <a:pPr marL="0" marR="0" lvl="0" indent="180975" algn="l" defTabSz="914400" rtl="0" eaLnBrk="0" fontAlgn="base" latinLnBrk="0" hangingPunct="0">
              <a:lnSpc>
                <a:spcPct val="100000"/>
              </a:lnSpc>
              <a:spcBef>
                <a:spcPct val="0"/>
              </a:spcBef>
              <a:spcAft>
                <a:spcPct val="0"/>
              </a:spcAft>
              <a:buClrTx/>
              <a:buSzTx/>
              <a:buFontTx/>
              <a:buNone/>
              <a:tabLst/>
            </a:pPr>
            <a:r>
              <a:rPr kumimoji="0" lang="pt-PT" altLang="pt-PT" sz="22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De seguida, atualize os dados em seu canal com uma solicitação HTTP do formulário:</a:t>
            </a:r>
            <a:r>
              <a:rPr kumimoji="0" lang="pt-PT" altLang="pt-PT" sz="22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180975" algn="l" defTabSz="914400" rtl="0" eaLnBrk="0" fontAlgn="base" latinLnBrk="0" hangingPunct="0">
              <a:lnSpc>
                <a:spcPct val="100000"/>
              </a:lnSpc>
              <a:spcBef>
                <a:spcPct val="0"/>
              </a:spcBef>
              <a:spcAft>
                <a:spcPct val="0"/>
              </a:spcAft>
              <a:buClrTx/>
              <a:buSzTx/>
              <a:buFontTx/>
              <a:buNone/>
              <a:tabLst/>
            </a:pPr>
            <a:r>
              <a:rPr kumimoji="0" lang="pt-PT" altLang="pt-PT" b="0" i="0" u="none" strike="noStrike" cap="none" normalizeH="0" baseline="0" dirty="0">
                <a:ln>
                  <a:noFill/>
                </a:ln>
                <a:effectLst/>
                <a:latin typeface="Arial Unicode MS"/>
                <a:ea typeface="SimSun" panose="02010600030101010101" pitchFamily="2" charset="-122"/>
                <a:cs typeface="Courier New" panose="02070309020205020404" pitchFamily="49" charset="0"/>
              </a:rPr>
              <a:t>https://api.thingspeak.com/update?api_key=</a:t>
            </a:r>
            <a:r>
              <a:rPr kumimoji="0" lang="pt-PT" altLang="pt-PT" b="1" i="0" u="none" strike="noStrike" cap="none" normalizeH="0" baseline="0" dirty="0">
                <a:ln>
                  <a:noFill/>
                </a:ln>
                <a:effectLst/>
                <a:latin typeface="Arial Unicode MS"/>
                <a:ea typeface="SimSun" panose="02010600030101010101" pitchFamily="2" charset="-122"/>
                <a:cs typeface="Courier New" panose="02070309020205020404" pitchFamily="49" charset="0"/>
              </a:rPr>
              <a:t>YOUR_CHANNEL_API_KEY</a:t>
            </a:r>
            <a:r>
              <a:rPr kumimoji="0" lang="pt-PT" altLang="pt-PT" b="1" i="0" u="none" strike="noStrike" cap="none" normalizeH="0" baseline="0" dirty="0">
                <a:ln>
                  <a:noFill/>
                </a:ln>
                <a:effectLst/>
                <a:latin typeface="Times New Roman" panose="02020603050405020304" pitchFamily="18" charset="0"/>
                <a:ea typeface="SimSun" panose="02010600030101010101" pitchFamily="2" charset="-122"/>
                <a:cs typeface="Times New Roman" panose="02020603050405020304" pitchFamily="18" charset="0"/>
              </a:rPr>
              <a:t>&amp;</a:t>
            </a:r>
            <a:r>
              <a:rPr kumimoji="0" lang="pt-PT" altLang="pt-PT" b="1" i="0" u="none" strike="noStrike" cap="none" normalizeH="0" baseline="0" dirty="0">
                <a:ln>
                  <a:noFill/>
                </a:ln>
                <a:effectLst/>
                <a:latin typeface="Arial Unicode MS"/>
                <a:ea typeface="SimSun" panose="02010600030101010101" pitchFamily="2" charset="-122"/>
                <a:cs typeface="Courier New" panose="02070309020205020404" pitchFamily="49" charset="0"/>
              </a:rPr>
              <a:t>field1=99</a:t>
            </a:r>
            <a:br>
              <a:rPr kumimoji="0" lang="pt-PT" altLang="pt-PT" sz="1200" b="1" i="0" u="none" strike="noStrike" cap="none" normalizeH="0" baseline="0" dirty="0">
                <a:ln>
                  <a:noFill/>
                </a:ln>
                <a:effectLst/>
                <a:latin typeface="Arial Unicode MS"/>
                <a:ea typeface="SimSun" panose="02010600030101010101" pitchFamily="2" charset="-122"/>
                <a:cs typeface="Courier New" panose="02070309020205020404" pitchFamily="49" charset="0"/>
              </a:rPr>
            </a:br>
            <a:br>
              <a:rPr kumimoji="0" lang="pt-PT" altLang="pt-PT" sz="1200" b="1" i="0" u="none" strike="noStrike" cap="none" normalizeH="0" baseline="0" dirty="0">
                <a:ln>
                  <a:noFill/>
                </a:ln>
                <a:effectLst/>
                <a:latin typeface="Arial Unicode MS"/>
                <a:ea typeface="SimSun" panose="02010600030101010101" pitchFamily="2" charset="-122"/>
                <a:cs typeface="Courier New" panose="02070309020205020404" pitchFamily="49" charset="0"/>
              </a:rPr>
            </a:br>
            <a:endParaRPr kumimoji="0" lang="pt-PT" altLang="pt-PT" sz="1100" b="0" i="0" u="none" strike="noStrike" cap="none" normalizeH="0" baseline="0" dirty="0">
              <a:ln>
                <a:noFill/>
              </a:ln>
              <a:effectLst/>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pt-PT" altLang="pt-PT" sz="1800" b="0" i="0" u="none" strike="noStrike" cap="none" normalizeH="0" baseline="0" dirty="0">
              <a:ln>
                <a:noFill/>
              </a:ln>
              <a:effectLst/>
              <a:latin typeface="Arial" panose="020B0604020202020204" pitchFamily="34" charset="0"/>
            </a:endParaRPr>
          </a:p>
        </p:txBody>
      </p:sp>
      <p:sp>
        <p:nvSpPr>
          <p:cNvPr id="6" name="Título 2"/>
          <p:cNvSpPr>
            <a:spLocks noGrp="1"/>
          </p:cNvSpPr>
          <p:nvPr>
            <p:ph type="title"/>
          </p:nvPr>
        </p:nvSpPr>
        <p:spPr>
          <a:xfrm>
            <a:off x="118524" y="781064"/>
            <a:ext cx="1708029" cy="393807"/>
          </a:xfrm>
        </p:spPr>
        <p:txBody>
          <a:bodyPr>
            <a:noAutofit/>
          </a:bodyPr>
          <a:lstStyle/>
          <a:p>
            <a:r>
              <a:rPr lang="pt-PT" sz="1600" b="1" dirty="0">
                <a:solidFill>
                  <a:schemeClr val="bg1"/>
                </a:solidFill>
                <a:latin typeface="Times New Roman" panose="02020603050405020304" pitchFamily="18" charset="0"/>
                <a:cs typeface="Times New Roman" panose="02020603050405020304" pitchFamily="18" charset="0"/>
              </a:rPr>
              <a:t>TUTORIAL 1</a:t>
            </a:r>
          </a:p>
        </p:txBody>
      </p:sp>
    </p:spTree>
    <p:extLst>
      <p:ext uri="{BB962C8B-B14F-4D97-AF65-F5344CB8AC3E}">
        <p14:creationId xmlns:p14="http://schemas.microsoft.com/office/powerpoint/2010/main" val="2110927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708692" y="620873"/>
            <a:ext cx="9126749" cy="4478149"/>
          </a:xfrm>
          <a:prstGeom prst="rect">
            <a:avLst/>
          </a:prstGeom>
          <a:noFill/>
          <a:ln>
            <a:noFill/>
          </a:ln>
          <a:effectLst/>
        </p:spPr>
        <p:txBody>
          <a:bodyPr vert="horz" wrap="square" lIns="91440" tIns="45720" rIns="91440" bIns="0" numCol="1" anchor="ctr" anchorCtr="0" compatLnSpc="1">
            <a:prstTxWarp prst="textNoShape">
              <a:avLst/>
            </a:prstTxWarp>
            <a:spAutoFit/>
          </a:bodyPr>
          <a:lstStyle/>
          <a:p>
            <a:pPr lvl="0" defTabSz="914400" eaLnBrk="0" fontAlgn="base" hangingPunct="0">
              <a:lnSpc>
                <a:spcPct val="150000"/>
              </a:lnSpc>
              <a:spcBef>
                <a:spcPct val="0"/>
              </a:spcBef>
              <a:spcAft>
                <a:spcPct val="0"/>
              </a:spcAft>
            </a:pPr>
            <a:r>
              <a:rPr kumimoji="0" lang="pt-PT" altLang="pt-PT" sz="2400"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Posteriormente o fluxo de dados pode ser visualizado em:</a:t>
            </a:r>
            <a:br>
              <a:rPr kumimoji="0" lang="pt-PT" altLang="pt-PT" sz="2400"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pt-PT" altLang="pt-PT" sz="2400"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No meu caso </a:t>
            </a:r>
            <a:r>
              <a:rPr lang="pt-PT" altLang="pt-PT" sz="2400"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hlinkClick r:id="rId2"/>
              </a:rPr>
              <a:t>https://thingspeak.com/channels/266625</a:t>
            </a:r>
            <a:endParaRPr lang="pt-PT" altLang="pt-PT" sz="2400"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endParaRPr>
          </a:p>
          <a:p>
            <a:pPr lvl="0" defTabSz="914400" eaLnBrk="0" fontAlgn="base" hangingPunct="0">
              <a:lnSpc>
                <a:spcPct val="150000"/>
              </a:lnSpc>
              <a:spcBef>
                <a:spcPct val="0"/>
              </a:spcBef>
              <a:spcAft>
                <a:spcPct val="0"/>
              </a:spcAft>
            </a:pPr>
            <a:endParaRPr lang="pt-PT" altLang="pt-PT" sz="2400"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endParaRPr>
          </a:p>
          <a:p>
            <a:pPr lvl="0" defTabSz="914400" eaLnBrk="0" fontAlgn="base" hangingPunct="0">
              <a:lnSpc>
                <a:spcPct val="150000"/>
              </a:lnSpc>
              <a:spcBef>
                <a:spcPct val="0"/>
              </a:spcBef>
              <a:spcAft>
                <a:spcPct val="0"/>
              </a:spcAft>
            </a:pPr>
            <a:endParaRPr lang="pt-PT" altLang="pt-PT" sz="2400"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pt-PT" altLang="pt-PT" sz="24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O </a:t>
            </a:r>
            <a:r>
              <a:rPr kumimoji="0" lang="pt-PT" altLang="pt-PT" sz="2400" b="0" i="0" u="none" strike="noStrike" cap="none" normalizeH="0" baseline="0" dirty="0" err="1">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Thingspeak</a:t>
            </a:r>
            <a:r>
              <a:rPr kumimoji="0" lang="pt-PT" altLang="pt-PT" sz="24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oferece diversas opções para exibir os dados do seu canal: -   Torná-lo público / privado</a:t>
            </a:r>
            <a:r>
              <a:rPr lang="pt-PT" altLang="pt-PT"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t>
            </a:r>
            <a:endParaRPr kumimoji="0" lang="pt-PT" altLang="pt-PT" sz="24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Tx/>
              <a:buChar char="-"/>
              <a:tabLst/>
            </a:pPr>
            <a:r>
              <a:rPr kumimoji="0" lang="pt-PT" altLang="pt-PT" sz="24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Alterar o tipo de gráficos;</a:t>
            </a:r>
          </a:p>
          <a:p>
            <a:pPr marL="342900" marR="0" lvl="0" indent="-342900" algn="just" defTabSz="914400" rtl="0" eaLnBrk="0" fontAlgn="base" latinLnBrk="0" hangingPunct="0">
              <a:lnSpc>
                <a:spcPct val="150000"/>
              </a:lnSpc>
              <a:spcBef>
                <a:spcPct val="0"/>
              </a:spcBef>
              <a:spcAft>
                <a:spcPct val="0"/>
              </a:spcAft>
              <a:buClrTx/>
              <a:buSzTx/>
              <a:buFontTx/>
              <a:buChar char="-"/>
              <a:tabLst/>
            </a:pPr>
            <a:r>
              <a:rPr lang="pt-PT" altLang="pt-PT" sz="24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Alterar o período de apresentação dos seus dados.</a:t>
            </a:r>
            <a:endParaRPr kumimoji="0" lang="pt-PT" altLang="pt-PT" sz="24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ítulo 2"/>
          <p:cNvSpPr>
            <a:spLocks noGrp="1"/>
          </p:cNvSpPr>
          <p:nvPr>
            <p:ph type="title"/>
          </p:nvPr>
        </p:nvSpPr>
        <p:spPr>
          <a:xfrm>
            <a:off x="118524" y="781064"/>
            <a:ext cx="1708029" cy="393807"/>
          </a:xfrm>
        </p:spPr>
        <p:txBody>
          <a:bodyPr>
            <a:noAutofit/>
          </a:bodyPr>
          <a:lstStyle/>
          <a:p>
            <a:r>
              <a:rPr lang="pt-PT" sz="1600" b="1" dirty="0">
                <a:solidFill>
                  <a:schemeClr val="bg1"/>
                </a:solidFill>
                <a:latin typeface="Times New Roman" panose="02020603050405020304" pitchFamily="18" charset="0"/>
                <a:cs typeface="Times New Roman" panose="02020603050405020304" pitchFamily="18" charset="0"/>
              </a:rPr>
              <a:t>TUTORIAL 1</a:t>
            </a:r>
          </a:p>
        </p:txBody>
      </p:sp>
    </p:spTree>
    <p:extLst>
      <p:ext uri="{BB962C8B-B14F-4D97-AF65-F5344CB8AC3E}">
        <p14:creationId xmlns:p14="http://schemas.microsoft.com/office/powerpoint/2010/main" val="2259706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449902" y="170513"/>
            <a:ext cx="9558068" cy="1005916"/>
          </a:xfrm>
          <a:prstGeom prst="rect">
            <a:avLst/>
          </a:prstGeom>
        </p:spPr>
        <p:txBody>
          <a:bodyPr wrap="square">
            <a:spAutoFit/>
          </a:bodyPr>
          <a:lstStyle/>
          <a:p>
            <a:pPr algn="ctr">
              <a:lnSpc>
                <a:spcPct val="110000"/>
              </a:lnSpc>
              <a:spcAft>
                <a:spcPts val="600"/>
              </a:spcAft>
              <a:tabLst>
                <a:tab pos="540385" algn="l"/>
              </a:tabLst>
            </a:pPr>
            <a:r>
              <a:rPr lang="pt-PT" sz="2800" b="1" spc="-5"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C</a:t>
            </a:r>
            <a:r>
              <a:rPr lang="pt-PT" sz="2800" b="1" spc="-5" dirty="0">
                <a:solidFill>
                  <a:srgbClr val="000000"/>
                </a:solidFill>
                <a:latin typeface="Times New Roman" panose="02020603050405020304" pitchFamily="18" charset="0"/>
                <a:ea typeface="SimSun" panose="02010600030101010101" pitchFamily="2" charset="-122"/>
              </a:rPr>
              <a:t>onfiguração do módulo </a:t>
            </a:r>
            <a:r>
              <a:rPr lang="pt-PT" sz="2800" b="1" spc="-5" dirty="0" err="1">
                <a:solidFill>
                  <a:srgbClr val="000000"/>
                </a:solidFill>
                <a:latin typeface="Times New Roman" panose="02020603050405020304" pitchFamily="18" charset="0"/>
                <a:ea typeface="SimSun" panose="02010600030101010101" pitchFamily="2" charset="-122"/>
              </a:rPr>
              <a:t>Wi-fi</a:t>
            </a:r>
            <a:r>
              <a:rPr lang="pt-PT" sz="2800" b="1" spc="-5" dirty="0">
                <a:solidFill>
                  <a:srgbClr val="000000"/>
                </a:solidFill>
                <a:latin typeface="Times New Roman" panose="02020603050405020304" pitchFamily="18" charset="0"/>
                <a:ea typeface="SimSun" panose="02010600030101010101" pitchFamily="2" charset="-122"/>
              </a:rPr>
              <a:t> ESP8266</a:t>
            </a:r>
            <a:r>
              <a:rPr lang="pt-PT" sz="2800" spc="-5" dirty="0">
                <a:solidFill>
                  <a:srgbClr val="000000"/>
                </a:solidFill>
                <a:latin typeface="Times New Roman" panose="02020603050405020304" pitchFamily="18" charset="0"/>
                <a:ea typeface="SimSun" panose="02010600030101010101" pitchFamily="2" charset="-122"/>
              </a:rPr>
              <a:t> </a:t>
            </a:r>
            <a:r>
              <a:rPr lang="pt-PT" sz="2800" b="1" spc="-5" dirty="0">
                <a:solidFill>
                  <a:srgbClr val="000000"/>
                </a:solidFill>
                <a:latin typeface="Times New Roman" panose="02020603050405020304" pitchFamily="18" charset="0"/>
                <a:ea typeface="SimSun" panose="02010600030101010101" pitchFamily="2" charset="-122"/>
              </a:rPr>
              <a:t>através do IDE </a:t>
            </a:r>
            <a:r>
              <a:rPr lang="pt-PT" sz="2800" b="1" spc="-5" dirty="0" err="1">
                <a:solidFill>
                  <a:srgbClr val="000000"/>
                </a:solidFill>
                <a:latin typeface="Times New Roman" panose="02020603050405020304" pitchFamily="18" charset="0"/>
                <a:ea typeface="SimSun" panose="02010600030101010101" pitchFamily="2" charset="-122"/>
              </a:rPr>
              <a:t>arduino</a:t>
            </a:r>
            <a:r>
              <a:rPr lang="pt-PT" sz="2800" b="1" spc="-5" dirty="0">
                <a:solidFill>
                  <a:srgbClr val="000000"/>
                </a:solidFill>
                <a:latin typeface="Times New Roman" panose="02020603050405020304" pitchFamily="18" charset="0"/>
                <a:ea typeface="SimSun" panose="02010600030101010101" pitchFamily="2" charset="-122"/>
              </a:rPr>
              <a:t> </a:t>
            </a:r>
          </a:p>
        </p:txBody>
      </p:sp>
      <p:pic>
        <p:nvPicPr>
          <p:cNvPr id="5" name="Imagem 4"/>
          <p:cNvPicPr/>
          <p:nvPr/>
        </p:nvPicPr>
        <p:blipFill>
          <a:blip r:embed="rId2" cstate="print">
            <a:extLst>
              <a:ext uri="{28A0092B-C50C-407E-A947-70E740481C1C}">
                <a14:useLocalDpi xmlns:a14="http://schemas.microsoft.com/office/drawing/2010/main" val="0"/>
              </a:ext>
            </a:extLst>
          </a:blip>
          <a:stretch>
            <a:fillRect/>
          </a:stretch>
        </p:blipFill>
        <p:spPr>
          <a:xfrm>
            <a:off x="3233559" y="2700435"/>
            <a:ext cx="7325173" cy="3941905"/>
          </a:xfrm>
          <a:prstGeom prst="rect">
            <a:avLst/>
          </a:prstGeom>
        </p:spPr>
      </p:pic>
      <p:sp>
        <p:nvSpPr>
          <p:cNvPr id="4" name="Título 2"/>
          <p:cNvSpPr>
            <a:spLocks noGrp="1"/>
          </p:cNvSpPr>
          <p:nvPr>
            <p:ph type="title"/>
          </p:nvPr>
        </p:nvSpPr>
        <p:spPr>
          <a:xfrm>
            <a:off x="118524" y="781064"/>
            <a:ext cx="1708029" cy="393807"/>
          </a:xfrm>
        </p:spPr>
        <p:txBody>
          <a:bodyPr>
            <a:noAutofit/>
          </a:bodyPr>
          <a:lstStyle/>
          <a:p>
            <a:r>
              <a:rPr lang="pt-PT" sz="1600" b="1" dirty="0">
                <a:solidFill>
                  <a:schemeClr val="bg1"/>
                </a:solidFill>
                <a:latin typeface="Times New Roman" panose="02020603050405020304" pitchFamily="18" charset="0"/>
                <a:cs typeface="Times New Roman" panose="02020603050405020304" pitchFamily="18" charset="0"/>
              </a:rPr>
              <a:t>TUTORIAL </a:t>
            </a:r>
            <a:r>
              <a:rPr lang="pt-PT" sz="1600" b="1" dirty="0">
                <a:solidFill>
                  <a:srgbClr val="FFC000"/>
                </a:solidFill>
                <a:latin typeface="Times New Roman" panose="02020603050405020304" pitchFamily="18" charset="0"/>
                <a:cs typeface="Times New Roman" panose="02020603050405020304" pitchFamily="18" charset="0"/>
              </a:rPr>
              <a:t>2</a:t>
            </a:r>
          </a:p>
        </p:txBody>
      </p:sp>
      <p:sp>
        <p:nvSpPr>
          <p:cNvPr id="3" name="CaixaDeTexto 2">
            <a:extLst>
              <a:ext uri="{FF2B5EF4-FFF2-40B4-BE49-F238E27FC236}">
                <a16:creationId xmlns:a16="http://schemas.microsoft.com/office/drawing/2014/main" id="{E0A96AC2-6987-48D4-9D1F-D1AC0695BA05}"/>
              </a:ext>
            </a:extLst>
          </p:cNvPr>
          <p:cNvSpPr txBox="1"/>
          <p:nvPr/>
        </p:nvSpPr>
        <p:spPr>
          <a:xfrm>
            <a:off x="2749715" y="1592439"/>
            <a:ext cx="8958441" cy="1329595"/>
          </a:xfrm>
          <a:prstGeom prst="rect">
            <a:avLst/>
          </a:prstGeom>
          <a:noFill/>
        </p:spPr>
        <p:txBody>
          <a:bodyPr wrap="square" rtlCol="0">
            <a:spAutoFit/>
          </a:bodyPr>
          <a:lstStyle/>
          <a:p>
            <a:pPr algn="just">
              <a:lnSpc>
                <a:spcPct val="130000"/>
              </a:lnSpc>
            </a:pPr>
            <a:r>
              <a:rPr lang="pt-PT" sz="2400" dirty="0">
                <a:latin typeface="Times New Roman" panose="02020603050405020304" pitchFamily="18" charset="0"/>
                <a:cs typeface="Times New Roman" panose="02020603050405020304" pitchFamily="18" charset="0"/>
              </a:rPr>
              <a:t>Adicione a placa </a:t>
            </a:r>
            <a:r>
              <a:rPr lang="pt-PT" sz="2400" dirty="0" err="1">
                <a:latin typeface="Times New Roman" panose="02020603050405020304" pitchFamily="18" charset="0"/>
                <a:cs typeface="Times New Roman" panose="02020603050405020304" pitchFamily="18" charset="0"/>
              </a:rPr>
              <a:t>wi-fi</a:t>
            </a:r>
            <a:r>
              <a:rPr lang="pt-PT" sz="2400" dirty="0">
                <a:latin typeface="Times New Roman" panose="02020603050405020304" pitchFamily="18" charset="0"/>
                <a:cs typeface="Times New Roman" panose="02020603050405020304" pitchFamily="18" charset="0"/>
              </a:rPr>
              <a:t> ESP8266 com o IDE do </a:t>
            </a:r>
            <a:r>
              <a:rPr lang="pt-PT" sz="2400" dirty="0" err="1">
                <a:latin typeface="Times New Roman" panose="02020603050405020304" pitchFamily="18" charset="0"/>
                <a:cs typeface="Times New Roman" panose="02020603050405020304" pitchFamily="18" charset="0"/>
              </a:rPr>
              <a:t>Arduino</a:t>
            </a:r>
            <a:r>
              <a:rPr lang="pt-PT" sz="2400" b="1" dirty="0">
                <a:latin typeface="Times New Roman" panose="02020603050405020304" pitchFamily="18" charset="0"/>
                <a:ea typeface="SimSun" panose="02010600030101010101" pitchFamily="2" charset="-122"/>
                <a:cs typeface="Times New Roman" panose="02020603050405020304" pitchFamily="18" charset="0"/>
              </a:rPr>
              <a:t> . </a:t>
            </a:r>
          </a:p>
          <a:p>
            <a:pPr algn="just">
              <a:lnSpc>
                <a:spcPct val="130000"/>
              </a:lnSpc>
            </a:pPr>
            <a:r>
              <a:rPr lang="pt-PT" sz="2400" dirty="0">
                <a:latin typeface="Times New Roman" panose="02020603050405020304" pitchFamily="18" charset="0"/>
                <a:cs typeface="Times New Roman" panose="02020603050405020304" pitchFamily="18" charset="0"/>
              </a:rPr>
              <a:t>No site do </a:t>
            </a:r>
            <a:r>
              <a:rPr lang="pt-PT" sz="2400" dirty="0" err="1">
                <a:latin typeface="Times New Roman" panose="02020603050405020304" pitchFamily="18" charset="0"/>
                <a:cs typeface="Times New Roman" panose="02020603050405020304" pitchFamily="18" charset="0"/>
              </a:rPr>
              <a:t>RoboCore</a:t>
            </a:r>
            <a:r>
              <a:rPr lang="pt-PT" sz="2400" dirty="0">
                <a:latin typeface="Times New Roman" panose="02020603050405020304" pitchFamily="18" charset="0"/>
                <a:cs typeface="Times New Roman" panose="02020603050405020304" pitchFamily="18" charset="0"/>
              </a:rPr>
              <a:t> pesquise por EPS8266 e abra o link assinalado.</a:t>
            </a:r>
          </a:p>
          <a:p>
            <a:endParaRPr lang="pt-PT" dirty="0"/>
          </a:p>
        </p:txBody>
      </p:sp>
    </p:spTree>
    <p:extLst>
      <p:ext uri="{BB962C8B-B14F-4D97-AF65-F5344CB8AC3E}">
        <p14:creationId xmlns:p14="http://schemas.microsoft.com/office/powerpoint/2010/main" val="2213649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p:nvPr/>
        </p:nvPicPr>
        <p:blipFill>
          <a:blip r:embed="rId2" cstate="print">
            <a:extLst>
              <a:ext uri="{28A0092B-C50C-407E-A947-70E740481C1C}">
                <a14:useLocalDpi xmlns:a14="http://schemas.microsoft.com/office/drawing/2010/main" val="0"/>
              </a:ext>
            </a:extLst>
          </a:blip>
          <a:stretch>
            <a:fillRect/>
          </a:stretch>
        </p:blipFill>
        <p:spPr>
          <a:xfrm>
            <a:off x="2165715" y="1423196"/>
            <a:ext cx="9497198" cy="4391008"/>
          </a:xfrm>
          <a:prstGeom prst="rect">
            <a:avLst/>
          </a:prstGeom>
          <a:solidFill>
            <a:schemeClr val="tx1"/>
          </a:solidFill>
          <a:effectLst>
            <a:outerShdw blurRad="50800" dist="50800" dir="5400000" algn="ctr" rotWithShape="0">
              <a:schemeClr val="tx1"/>
            </a:outerShdw>
          </a:effectLst>
        </p:spPr>
      </p:pic>
      <p:sp>
        <p:nvSpPr>
          <p:cNvPr id="2" name="Retângulo 1"/>
          <p:cNvSpPr/>
          <p:nvPr/>
        </p:nvSpPr>
        <p:spPr>
          <a:xfrm>
            <a:off x="2035314" y="501134"/>
            <a:ext cx="4974375" cy="523220"/>
          </a:xfrm>
          <a:prstGeom prst="rect">
            <a:avLst/>
          </a:prstGeom>
        </p:spPr>
        <p:txBody>
          <a:bodyPr wrap="none">
            <a:spAutoFit/>
          </a:bodyPr>
          <a:lstStyle/>
          <a:p>
            <a:pPr lvl="0" algn="ctr">
              <a:spcBef>
                <a:spcPts val="400"/>
              </a:spcBef>
              <a:spcAft>
                <a:spcPts val="600"/>
              </a:spcAft>
              <a:buSzPts val="800"/>
            </a:pPr>
            <a:r>
              <a:rPr lang="pt-PT" sz="2800" b="1" dirty="0">
                <a:solidFill>
                  <a:srgbClr val="000000"/>
                </a:solidFill>
                <a:latin typeface="Times New Roman" panose="02020603050405020304" pitchFamily="18" charset="0"/>
                <a:ea typeface="SimSun" panose="02010600030101010101" pitchFamily="2" charset="-122"/>
              </a:rPr>
              <a:t>2 - Copie o endereço assinalado</a:t>
            </a:r>
            <a:endParaRPr lang="pt-PT" sz="2800" b="1" dirty="0">
              <a:effectLst/>
              <a:latin typeface="Times New Roman" panose="02020603050405020304" pitchFamily="18" charset="0"/>
              <a:ea typeface="SimSun" panose="02010600030101010101" pitchFamily="2" charset="-122"/>
            </a:endParaRPr>
          </a:p>
        </p:txBody>
      </p:sp>
      <p:sp>
        <p:nvSpPr>
          <p:cNvPr id="5" name="Título 2"/>
          <p:cNvSpPr>
            <a:spLocks noGrp="1"/>
          </p:cNvSpPr>
          <p:nvPr>
            <p:ph type="title"/>
          </p:nvPr>
        </p:nvSpPr>
        <p:spPr>
          <a:xfrm>
            <a:off x="118524" y="781064"/>
            <a:ext cx="1708029" cy="393807"/>
          </a:xfrm>
        </p:spPr>
        <p:txBody>
          <a:bodyPr>
            <a:noAutofit/>
          </a:bodyPr>
          <a:lstStyle/>
          <a:p>
            <a:r>
              <a:rPr lang="pt-PT" sz="1600" b="1" dirty="0">
                <a:solidFill>
                  <a:schemeClr val="bg1"/>
                </a:solidFill>
                <a:latin typeface="Times New Roman" panose="02020603050405020304" pitchFamily="18" charset="0"/>
                <a:cs typeface="Times New Roman" panose="02020603050405020304" pitchFamily="18" charset="0"/>
              </a:rPr>
              <a:t>TUTORIAL </a:t>
            </a:r>
            <a:r>
              <a:rPr lang="pt-PT" sz="1600" b="1" dirty="0">
                <a:solidFill>
                  <a:srgbClr val="FFC000"/>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792146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p:nvPr/>
        </p:nvPicPr>
        <p:blipFill>
          <a:blip r:embed="rId2" cstate="print">
            <a:extLst>
              <a:ext uri="{28A0092B-C50C-407E-A947-70E740481C1C}">
                <a14:useLocalDpi xmlns:a14="http://schemas.microsoft.com/office/drawing/2010/main" val="0"/>
              </a:ext>
            </a:extLst>
          </a:blip>
          <a:stretch>
            <a:fillRect/>
          </a:stretch>
        </p:blipFill>
        <p:spPr>
          <a:xfrm>
            <a:off x="2890332" y="1372457"/>
            <a:ext cx="8479281" cy="4907574"/>
          </a:xfrm>
          <a:prstGeom prst="rect">
            <a:avLst/>
          </a:prstGeom>
        </p:spPr>
      </p:pic>
      <p:sp>
        <p:nvSpPr>
          <p:cNvPr id="2" name="Retângulo 1"/>
          <p:cNvSpPr/>
          <p:nvPr/>
        </p:nvSpPr>
        <p:spPr>
          <a:xfrm>
            <a:off x="1998828" y="414869"/>
            <a:ext cx="9919639" cy="523220"/>
          </a:xfrm>
          <a:prstGeom prst="rect">
            <a:avLst/>
          </a:prstGeom>
        </p:spPr>
        <p:txBody>
          <a:bodyPr wrap="none">
            <a:spAutoFit/>
          </a:bodyPr>
          <a:lstStyle/>
          <a:p>
            <a:pPr lvl="0" algn="ctr">
              <a:spcBef>
                <a:spcPts val="400"/>
              </a:spcBef>
              <a:spcAft>
                <a:spcPts val="600"/>
              </a:spcAft>
              <a:buSzPts val="800"/>
            </a:pPr>
            <a:r>
              <a:rPr lang="pt-PT" sz="2800" b="1" dirty="0">
                <a:solidFill>
                  <a:srgbClr val="000000"/>
                </a:solidFill>
                <a:latin typeface="Times New Roman" panose="02020603050405020304" pitchFamily="18" charset="0"/>
                <a:ea typeface="SimSun" panose="02010600030101010101" pitchFamily="2" charset="-122"/>
              </a:rPr>
              <a:t>3 – Nas preferências do IDE do Arduíno, cole o link selecionado.</a:t>
            </a:r>
            <a:endParaRPr lang="pt-PT" sz="2800" b="1" dirty="0">
              <a:latin typeface="Times New Roman" panose="02020603050405020304" pitchFamily="18" charset="0"/>
              <a:ea typeface="SimSun" panose="02010600030101010101" pitchFamily="2" charset="-122"/>
            </a:endParaRPr>
          </a:p>
        </p:txBody>
      </p:sp>
      <p:sp>
        <p:nvSpPr>
          <p:cNvPr id="5" name="Título 2"/>
          <p:cNvSpPr>
            <a:spLocks noGrp="1"/>
          </p:cNvSpPr>
          <p:nvPr>
            <p:ph type="title"/>
          </p:nvPr>
        </p:nvSpPr>
        <p:spPr>
          <a:xfrm>
            <a:off x="118524" y="781064"/>
            <a:ext cx="1708029" cy="393807"/>
          </a:xfrm>
        </p:spPr>
        <p:txBody>
          <a:bodyPr>
            <a:noAutofit/>
          </a:bodyPr>
          <a:lstStyle/>
          <a:p>
            <a:r>
              <a:rPr lang="pt-PT" sz="1600" b="1" dirty="0">
                <a:solidFill>
                  <a:schemeClr val="bg1"/>
                </a:solidFill>
                <a:latin typeface="Times New Roman" panose="02020603050405020304" pitchFamily="18" charset="0"/>
                <a:cs typeface="Times New Roman" panose="02020603050405020304" pitchFamily="18" charset="0"/>
              </a:rPr>
              <a:t>TUTORIAL </a:t>
            </a:r>
            <a:r>
              <a:rPr lang="pt-PT" sz="1600" b="1" dirty="0">
                <a:solidFill>
                  <a:srgbClr val="FFC000"/>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940431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402728" y="380364"/>
            <a:ext cx="7006983" cy="523220"/>
          </a:xfrm>
          <a:prstGeom prst="rect">
            <a:avLst/>
          </a:prstGeom>
        </p:spPr>
        <p:txBody>
          <a:bodyPr wrap="none">
            <a:spAutoFit/>
          </a:bodyPr>
          <a:lstStyle/>
          <a:p>
            <a:pPr lvl="0" algn="ctr">
              <a:spcBef>
                <a:spcPts val="400"/>
              </a:spcBef>
              <a:spcAft>
                <a:spcPts val="600"/>
              </a:spcAft>
              <a:buSzPts val="800"/>
            </a:pPr>
            <a:r>
              <a:rPr lang="pt-PT" sz="2800" b="1" dirty="0">
                <a:solidFill>
                  <a:srgbClr val="000000"/>
                </a:solidFill>
                <a:latin typeface="Times New Roman" panose="02020603050405020304" pitchFamily="18" charset="0"/>
                <a:ea typeface="SimSun" panose="02010600030101010101" pitchFamily="2" charset="-122"/>
              </a:rPr>
              <a:t>4 - Nas Ferramentas &gt; Placa &gt; Gestor Placas</a:t>
            </a:r>
            <a:endParaRPr lang="pt-PT" sz="2800" b="1" dirty="0">
              <a:effectLst/>
              <a:latin typeface="Times New Roman" panose="02020603050405020304" pitchFamily="18" charset="0"/>
              <a:ea typeface="SimSun" panose="02010600030101010101" pitchFamily="2" charset="-122"/>
            </a:endParaRPr>
          </a:p>
        </p:txBody>
      </p:sp>
      <p:pic>
        <p:nvPicPr>
          <p:cNvPr id="4" name="Imagem 3"/>
          <p:cNvPicPr/>
          <p:nvPr/>
        </p:nvPicPr>
        <p:blipFill>
          <a:blip r:embed="rId2" cstate="print">
            <a:extLst>
              <a:ext uri="{28A0092B-C50C-407E-A947-70E740481C1C}">
                <a14:useLocalDpi xmlns:a14="http://schemas.microsoft.com/office/drawing/2010/main" val="0"/>
              </a:ext>
            </a:extLst>
          </a:blip>
          <a:stretch>
            <a:fillRect/>
          </a:stretch>
        </p:blipFill>
        <p:spPr>
          <a:xfrm>
            <a:off x="3080115" y="1262888"/>
            <a:ext cx="7392353" cy="4508183"/>
          </a:xfrm>
          <a:prstGeom prst="rect">
            <a:avLst/>
          </a:prstGeom>
        </p:spPr>
      </p:pic>
      <p:sp>
        <p:nvSpPr>
          <p:cNvPr id="5" name="Título 2"/>
          <p:cNvSpPr>
            <a:spLocks noGrp="1"/>
          </p:cNvSpPr>
          <p:nvPr>
            <p:ph type="title"/>
          </p:nvPr>
        </p:nvSpPr>
        <p:spPr>
          <a:xfrm>
            <a:off x="118524" y="781064"/>
            <a:ext cx="1708029" cy="393807"/>
          </a:xfrm>
        </p:spPr>
        <p:txBody>
          <a:bodyPr>
            <a:noAutofit/>
          </a:bodyPr>
          <a:lstStyle/>
          <a:p>
            <a:r>
              <a:rPr lang="pt-PT" sz="1600" b="1" dirty="0">
                <a:solidFill>
                  <a:schemeClr val="bg1"/>
                </a:solidFill>
                <a:latin typeface="Times New Roman" panose="02020603050405020304" pitchFamily="18" charset="0"/>
                <a:cs typeface="Times New Roman" panose="02020603050405020304" pitchFamily="18" charset="0"/>
              </a:rPr>
              <a:t>TUTORIAL </a:t>
            </a:r>
            <a:r>
              <a:rPr lang="pt-PT" sz="1600" b="1" dirty="0">
                <a:solidFill>
                  <a:srgbClr val="FFC000"/>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2145928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369053" y="604651"/>
            <a:ext cx="9780241" cy="523220"/>
          </a:xfrm>
          <a:prstGeom prst="rect">
            <a:avLst/>
          </a:prstGeom>
        </p:spPr>
        <p:txBody>
          <a:bodyPr wrap="none">
            <a:spAutoFit/>
          </a:bodyPr>
          <a:lstStyle/>
          <a:p>
            <a:r>
              <a:rPr lang="pt-PT" sz="2800" b="1" dirty="0">
                <a:latin typeface="Times New Roman" panose="02020603050405020304" pitchFamily="18" charset="0"/>
                <a:ea typeface="SimSun" panose="02010600030101010101" pitchFamily="2" charset="-122"/>
              </a:rPr>
              <a:t>5 - Escolha e instale o ESP8266 que se encontra no fim da lista.</a:t>
            </a:r>
            <a:endParaRPr lang="pt-PT" sz="2800" b="1" dirty="0"/>
          </a:p>
        </p:txBody>
      </p:sp>
      <p:pic>
        <p:nvPicPr>
          <p:cNvPr id="4" name="Imagem 3"/>
          <p:cNvPicPr/>
          <p:nvPr/>
        </p:nvPicPr>
        <p:blipFill>
          <a:blip r:embed="rId2" cstate="print">
            <a:extLst>
              <a:ext uri="{28A0092B-C50C-407E-A947-70E740481C1C}">
                <a14:useLocalDpi xmlns:a14="http://schemas.microsoft.com/office/drawing/2010/main" val="0"/>
              </a:ext>
            </a:extLst>
          </a:blip>
          <a:stretch>
            <a:fillRect/>
          </a:stretch>
        </p:blipFill>
        <p:spPr>
          <a:xfrm>
            <a:off x="2735058" y="1413295"/>
            <a:ext cx="8893349" cy="5125528"/>
          </a:xfrm>
          <a:prstGeom prst="rect">
            <a:avLst/>
          </a:prstGeom>
        </p:spPr>
      </p:pic>
      <p:sp>
        <p:nvSpPr>
          <p:cNvPr id="5" name="Título 2"/>
          <p:cNvSpPr>
            <a:spLocks noGrp="1"/>
          </p:cNvSpPr>
          <p:nvPr>
            <p:ph type="title"/>
          </p:nvPr>
        </p:nvSpPr>
        <p:spPr>
          <a:xfrm>
            <a:off x="118524" y="781064"/>
            <a:ext cx="1708029" cy="393807"/>
          </a:xfrm>
        </p:spPr>
        <p:txBody>
          <a:bodyPr>
            <a:noAutofit/>
          </a:bodyPr>
          <a:lstStyle/>
          <a:p>
            <a:r>
              <a:rPr lang="pt-PT" sz="1600" b="1" dirty="0">
                <a:solidFill>
                  <a:schemeClr val="bg1"/>
                </a:solidFill>
                <a:latin typeface="Times New Roman" panose="02020603050405020304" pitchFamily="18" charset="0"/>
                <a:cs typeface="Times New Roman" panose="02020603050405020304" pitchFamily="18" charset="0"/>
              </a:rPr>
              <a:t>TUTORIAL </a:t>
            </a:r>
            <a:r>
              <a:rPr lang="pt-PT" sz="1600" b="1" dirty="0">
                <a:solidFill>
                  <a:srgbClr val="FFC000"/>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4011898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p:nvPr/>
        </p:nvPicPr>
        <p:blipFill>
          <a:blip r:embed="rId3" cstate="print">
            <a:extLst>
              <a:ext uri="{28A0092B-C50C-407E-A947-70E740481C1C}">
                <a14:useLocalDpi xmlns:a14="http://schemas.microsoft.com/office/drawing/2010/main" val="0"/>
              </a:ext>
            </a:extLst>
          </a:blip>
          <a:stretch>
            <a:fillRect/>
          </a:stretch>
        </p:blipFill>
        <p:spPr>
          <a:xfrm>
            <a:off x="3235390" y="1431500"/>
            <a:ext cx="8738074" cy="4917542"/>
          </a:xfrm>
          <a:prstGeom prst="rect">
            <a:avLst/>
          </a:prstGeom>
        </p:spPr>
      </p:pic>
      <p:sp>
        <p:nvSpPr>
          <p:cNvPr id="2" name="Retângulo 1"/>
          <p:cNvSpPr/>
          <p:nvPr/>
        </p:nvSpPr>
        <p:spPr>
          <a:xfrm>
            <a:off x="3097669" y="587398"/>
            <a:ext cx="4883068" cy="523220"/>
          </a:xfrm>
          <a:prstGeom prst="rect">
            <a:avLst/>
          </a:prstGeom>
        </p:spPr>
        <p:txBody>
          <a:bodyPr wrap="none">
            <a:spAutoFit/>
          </a:bodyPr>
          <a:lstStyle/>
          <a:p>
            <a:r>
              <a:rPr lang="pt-PT" sz="2800" b="1" dirty="0">
                <a:solidFill>
                  <a:srgbClr val="000000"/>
                </a:solidFill>
                <a:latin typeface="Times New Roman" panose="02020603050405020304" pitchFamily="18" charset="0"/>
                <a:ea typeface="SimSun" panose="02010600030101010101" pitchFamily="2" charset="-122"/>
              </a:rPr>
              <a:t>6 - Escolha o Módulo ESP8266</a:t>
            </a:r>
            <a:endParaRPr lang="pt-PT" sz="2800" b="1" dirty="0"/>
          </a:p>
        </p:txBody>
      </p:sp>
      <p:sp>
        <p:nvSpPr>
          <p:cNvPr id="5" name="Título 2"/>
          <p:cNvSpPr>
            <a:spLocks noGrp="1"/>
          </p:cNvSpPr>
          <p:nvPr>
            <p:ph type="title"/>
          </p:nvPr>
        </p:nvSpPr>
        <p:spPr>
          <a:xfrm>
            <a:off x="118524" y="781064"/>
            <a:ext cx="1708029" cy="393807"/>
          </a:xfrm>
        </p:spPr>
        <p:txBody>
          <a:bodyPr>
            <a:noAutofit/>
          </a:bodyPr>
          <a:lstStyle/>
          <a:p>
            <a:r>
              <a:rPr lang="pt-PT" sz="1600" b="1" dirty="0">
                <a:solidFill>
                  <a:schemeClr val="bg1"/>
                </a:solidFill>
                <a:latin typeface="Times New Roman" panose="02020603050405020304" pitchFamily="18" charset="0"/>
                <a:cs typeface="Times New Roman" panose="02020603050405020304" pitchFamily="18" charset="0"/>
              </a:rPr>
              <a:t>TUTORIAL </a:t>
            </a:r>
            <a:r>
              <a:rPr lang="pt-PT" sz="1600" b="1" dirty="0">
                <a:solidFill>
                  <a:srgbClr val="FFC000"/>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02501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3021623" y="742249"/>
            <a:ext cx="8508738" cy="1280890"/>
          </a:xfrm>
        </p:spPr>
        <p:txBody>
          <a:bodyPr>
            <a:normAutofit fontScale="90000"/>
          </a:bodyPr>
          <a:lstStyle/>
          <a:p>
            <a:pPr algn="just">
              <a:lnSpc>
                <a:spcPct val="150000"/>
              </a:lnSpc>
            </a:pPr>
            <a:r>
              <a:rPr lang="pt-PT" dirty="0"/>
              <a:t> </a:t>
            </a:r>
            <a:r>
              <a:rPr lang="pt-PT" sz="3100" dirty="0">
                <a:solidFill>
                  <a:schemeClr val="tx1"/>
                </a:solidFill>
                <a:latin typeface="Times New Roman" panose="02020603050405020304" pitchFamily="18" charset="0"/>
                <a:cs typeface="Times New Roman" panose="02020603050405020304" pitchFamily="18" charset="0"/>
              </a:rPr>
              <a:t>A “Internet </a:t>
            </a:r>
            <a:r>
              <a:rPr lang="pt-PT" sz="3100" dirty="0" err="1">
                <a:solidFill>
                  <a:schemeClr val="tx1"/>
                </a:solidFill>
                <a:latin typeface="Times New Roman" panose="02020603050405020304" pitchFamily="18" charset="0"/>
                <a:cs typeface="Times New Roman" panose="02020603050405020304" pitchFamily="18" charset="0"/>
              </a:rPr>
              <a:t>of</a:t>
            </a:r>
            <a:r>
              <a:rPr lang="pt-PT" sz="3100" dirty="0">
                <a:solidFill>
                  <a:schemeClr val="tx1"/>
                </a:solidFill>
                <a:latin typeface="Times New Roman" panose="02020603050405020304" pitchFamily="18" charset="0"/>
                <a:cs typeface="Times New Roman" panose="02020603050405020304" pitchFamily="18" charset="0"/>
              </a:rPr>
              <a:t> </a:t>
            </a:r>
            <a:r>
              <a:rPr lang="pt-PT" sz="3100" dirty="0" err="1">
                <a:solidFill>
                  <a:schemeClr val="tx1"/>
                </a:solidFill>
                <a:latin typeface="Times New Roman" panose="02020603050405020304" pitchFamily="18" charset="0"/>
                <a:cs typeface="Times New Roman" panose="02020603050405020304" pitchFamily="18" charset="0"/>
              </a:rPr>
              <a:t>Things</a:t>
            </a:r>
            <a:r>
              <a:rPr lang="pt-PT" sz="3100" dirty="0">
                <a:solidFill>
                  <a:schemeClr val="tx1"/>
                </a:solidFill>
                <a:latin typeface="Times New Roman" panose="02020603050405020304" pitchFamily="18" charset="0"/>
                <a:cs typeface="Times New Roman" panose="02020603050405020304" pitchFamily="18" charset="0"/>
              </a:rPr>
              <a:t>” é novo tipo de tecnologia que representa a mais recente explosão  desta era tecnológica. </a:t>
            </a:r>
            <a:br>
              <a:rPr lang="pt-PT" sz="3100" dirty="0">
                <a:solidFill>
                  <a:schemeClr val="tx1"/>
                </a:solidFill>
                <a:latin typeface="Times New Roman" panose="02020603050405020304" pitchFamily="18" charset="0"/>
                <a:cs typeface="Times New Roman" panose="02020603050405020304" pitchFamily="18" charset="0"/>
              </a:rPr>
            </a:br>
            <a:br>
              <a:rPr lang="pt-PT" sz="3100" dirty="0">
                <a:solidFill>
                  <a:schemeClr val="tx1"/>
                </a:solidFill>
                <a:latin typeface="Times New Roman" panose="02020603050405020304" pitchFamily="18" charset="0"/>
                <a:cs typeface="Times New Roman" panose="02020603050405020304" pitchFamily="18" charset="0"/>
              </a:rPr>
            </a:br>
            <a:r>
              <a:rPr lang="pt-PT" sz="3100" dirty="0">
                <a:solidFill>
                  <a:schemeClr val="tx1"/>
                </a:solidFill>
                <a:latin typeface="Times New Roman" panose="02020603050405020304" pitchFamily="18" charset="0"/>
                <a:cs typeface="Times New Roman" panose="02020603050405020304" pitchFamily="18" charset="0"/>
              </a:rPr>
              <a:t> </a:t>
            </a:r>
            <a:br>
              <a:rPr lang="pt-PT" sz="3100" dirty="0">
                <a:solidFill>
                  <a:schemeClr val="tx1"/>
                </a:solidFill>
                <a:latin typeface="Times New Roman" panose="02020603050405020304" pitchFamily="18" charset="0"/>
                <a:cs typeface="Times New Roman" panose="02020603050405020304" pitchFamily="18" charset="0"/>
              </a:rPr>
            </a:br>
            <a:br>
              <a:rPr lang="pt-PT" sz="3100" dirty="0">
                <a:solidFill>
                  <a:schemeClr val="tx1"/>
                </a:solidFill>
                <a:latin typeface="Times New Roman" panose="02020603050405020304" pitchFamily="18" charset="0"/>
                <a:cs typeface="Times New Roman" panose="02020603050405020304" pitchFamily="18" charset="0"/>
              </a:rPr>
            </a:br>
            <a:br>
              <a:rPr lang="pt-PT" sz="3100" dirty="0">
                <a:solidFill>
                  <a:schemeClr val="tx1"/>
                </a:solidFill>
                <a:latin typeface="Times New Roman" panose="02020603050405020304" pitchFamily="18" charset="0"/>
                <a:cs typeface="Times New Roman" panose="02020603050405020304" pitchFamily="18" charset="0"/>
              </a:rPr>
            </a:br>
            <a:r>
              <a:rPr lang="pt-PT" sz="3100" dirty="0">
                <a:solidFill>
                  <a:schemeClr val="tx1"/>
                </a:solidFill>
                <a:latin typeface="Times New Roman" panose="02020603050405020304" pitchFamily="18" charset="0"/>
                <a:cs typeface="Times New Roman" panose="02020603050405020304" pitchFamily="18" charset="0"/>
              </a:rPr>
              <a:t>         </a:t>
            </a:r>
            <a:br>
              <a:rPr lang="pt-PT" sz="3100" dirty="0">
                <a:solidFill>
                  <a:schemeClr val="tx1"/>
                </a:solidFill>
                <a:latin typeface="Times New Roman" panose="02020603050405020304" pitchFamily="18" charset="0"/>
                <a:cs typeface="Times New Roman" panose="02020603050405020304" pitchFamily="18" charset="0"/>
              </a:rPr>
            </a:br>
            <a:br>
              <a:rPr lang="pt-PT" sz="3100" dirty="0">
                <a:solidFill>
                  <a:schemeClr val="tx1"/>
                </a:solidFill>
                <a:latin typeface="Times New Roman" panose="02020603050405020304" pitchFamily="18" charset="0"/>
                <a:cs typeface="Times New Roman" panose="02020603050405020304" pitchFamily="18" charset="0"/>
              </a:rPr>
            </a:br>
            <a:endParaRPr lang="pt-PT" sz="3100" dirty="0">
              <a:solidFill>
                <a:schemeClr val="tx1"/>
              </a:solidFill>
              <a:latin typeface="Times New Roman" panose="02020603050405020304" pitchFamily="18" charset="0"/>
              <a:cs typeface="Times New Roman" panose="02020603050405020304" pitchFamily="18" charset="0"/>
            </a:endParaRPr>
          </a:p>
        </p:txBody>
      </p:sp>
      <p:sp>
        <p:nvSpPr>
          <p:cNvPr id="2" name="CaixaDeTexto 1"/>
          <p:cNvSpPr txBox="1"/>
          <p:nvPr/>
        </p:nvSpPr>
        <p:spPr>
          <a:xfrm>
            <a:off x="483079" y="742249"/>
            <a:ext cx="1259457" cy="461665"/>
          </a:xfrm>
          <a:prstGeom prst="rect">
            <a:avLst/>
          </a:prstGeom>
          <a:noFill/>
        </p:spPr>
        <p:txBody>
          <a:bodyPr wrap="square" rtlCol="0">
            <a:spAutoFit/>
          </a:bodyPr>
          <a:lstStyle/>
          <a:p>
            <a:r>
              <a:rPr lang="pt-PT" sz="2400" b="1" dirty="0">
                <a:solidFill>
                  <a:schemeClr val="bg1"/>
                </a:solidFill>
                <a:latin typeface="Arial" panose="020B0604020202020204" pitchFamily="34" charset="0"/>
                <a:cs typeface="Arial" panose="020B0604020202020204" pitchFamily="34" charset="0"/>
              </a:rPr>
              <a:t>IOT</a:t>
            </a:r>
          </a:p>
        </p:txBody>
      </p:sp>
      <p:sp>
        <p:nvSpPr>
          <p:cNvPr id="3" name="CaixaDeTexto 2">
            <a:extLst>
              <a:ext uri="{FF2B5EF4-FFF2-40B4-BE49-F238E27FC236}">
                <a16:creationId xmlns:a16="http://schemas.microsoft.com/office/drawing/2014/main" id="{18E9FB94-00D1-44CE-B3CD-52880499C5C6}"/>
              </a:ext>
            </a:extLst>
          </p:cNvPr>
          <p:cNvSpPr txBox="1"/>
          <p:nvPr/>
        </p:nvSpPr>
        <p:spPr>
          <a:xfrm>
            <a:off x="3021623" y="2899317"/>
            <a:ext cx="8508738" cy="2886944"/>
          </a:xfrm>
          <a:prstGeom prst="rect">
            <a:avLst/>
          </a:prstGeom>
          <a:noFill/>
        </p:spPr>
        <p:txBody>
          <a:bodyPr wrap="square" rtlCol="0">
            <a:spAutoFit/>
          </a:bodyPr>
          <a:lstStyle/>
          <a:p>
            <a:pPr algn="just">
              <a:lnSpc>
                <a:spcPct val="130000"/>
              </a:lnSpc>
            </a:pPr>
            <a:r>
              <a:rPr lang="pt-PT" sz="2800" dirty="0">
                <a:latin typeface="Times New Roman" panose="02020603050405020304" pitchFamily="18" charset="0"/>
                <a:cs typeface="Times New Roman" panose="02020603050405020304" pitchFamily="18" charset="0"/>
              </a:rPr>
              <a:t>Ganhou uma enorme popularidade recentemente, originando novos mercados, provocando a alterações em todos os sectores de atividade, alterando o quotidiano da sociedade.</a:t>
            </a:r>
          </a:p>
          <a:p>
            <a:pPr algn="just"/>
            <a:br>
              <a:rPr lang="pt-PT" dirty="0">
                <a:latin typeface="Times New Roman" panose="02020603050405020304" pitchFamily="18" charset="0"/>
                <a:cs typeface="Times New Roman" panose="02020603050405020304" pitchFamily="18" charset="0"/>
              </a:rPr>
            </a:br>
            <a:endParaRPr lang="pt-PT" dirty="0"/>
          </a:p>
        </p:txBody>
      </p:sp>
    </p:spTree>
    <p:extLst>
      <p:ext uri="{BB962C8B-B14F-4D97-AF65-F5344CB8AC3E}">
        <p14:creationId xmlns:p14="http://schemas.microsoft.com/office/powerpoint/2010/main" val="2847710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p:cNvSpPr txBox="1">
            <a:spLocks/>
          </p:cNvSpPr>
          <p:nvPr/>
        </p:nvSpPr>
        <p:spPr>
          <a:xfrm>
            <a:off x="118524" y="781064"/>
            <a:ext cx="1708029" cy="39380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TUTORIAL </a:t>
            </a:r>
            <a:r>
              <a:rPr lang="pt-PT" sz="1600" b="1" dirty="0">
                <a:solidFill>
                  <a:srgbClr val="00B0F0"/>
                </a:solidFill>
                <a:latin typeface="Times New Roman" panose="02020603050405020304" pitchFamily="18" charset="0"/>
                <a:cs typeface="Times New Roman" panose="02020603050405020304" pitchFamily="18" charset="0"/>
              </a:rPr>
              <a:t>3</a:t>
            </a:r>
          </a:p>
        </p:txBody>
      </p:sp>
      <p:sp>
        <p:nvSpPr>
          <p:cNvPr id="2" name="Retângulo 1"/>
          <p:cNvSpPr/>
          <p:nvPr/>
        </p:nvSpPr>
        <p:spPr>
          <a:xfrm>
            <a:off x="3361201" y="380444"/>
            <a:ext cx="7976558" cy="1947969"/>
          </a:xfrm>
          <a:prstGeom prst="rect">
            <a:avLst/>
          </a:prstGeom>
        </p:spPr>
        <p:txBody>
          <a:bodyPr wrap="square">
            <a:spAutoFit/>
          </a:bodyPr>
          <a:lstStyle/>
          <a:p>
            <a:pPr>
              <a:lnSpc>
                <a:spcPct val="150000"/>
              </a:lnSpc>
            </a:pPr>
            <a:r>
              <a:rPr lang="pt-PT" sz="2800" b="1" spc="-5" dirty="0">
                <a:latin typeface="Times New Roman" panose="02020603050405020304" pitchFamily="18" charset="0"/>
                <a:ea typeface="SimSun" panose="02010600030101010101" pitchFamily="2" charset="-122"/>
              </a:rPr>
              <a:t>Como receber dados do </a:t>
            </a:r>
            <a:r>
              <a:rPr lang="pt-PT" sz="2800" b="1" spc="-5" dirty="0" err="1">
                <a:latin typeface="Times New Roman" panose="02020603050405020304" pitchFamily="18" charset="0"/>
                <a:ea typeface="SimSun" panose="02010600030101010101" pitchFamily="2" charset="-122"/>
              </a:rPr>
              <a:t>Thingspeak</a:t>
            </a:r>
            <a:r>
              <a:rPr lang="pt-PT" sz="2800" b="1" spc="-5" dirty="0">
                <a:latin typeface="Times New Roman" panose="02020603050405020304" pitchFamily="18" charset="0"/>
                <a:ea typeface="SimSun" panose="02010600030101010101" pitchFamily="2" charset="-122"/>
              </a:rPr>
              <a:t> no </a:t>
            </a:r>
            <a:r>
              <a:rPr lang="pt-PT" sz="2800" b="1" spc="-5" dirty="0" err="1">
                <a:latin typeface="Times New Roman" panose="02020603050405020304" pitchFamily="18" charset="0"/>
                <a:ea typeface="SimSun" panose="02010600030101010101" pitchFamily="2" charset="-122"/>
              </a:rPr>
              <a:t>teewter</a:t>
            </a:r>
            <a:r>
              <a:rPr lang="pt-PT" sz="2800" b="1" spc="-5" dirty="0">
                <a:latin typeface="Times New Roman" panose="02020603050405020304" pitchFamily="18" charset="0"/>
                <a:ea typeface="SimSun" panose="02010600030101010101" pitchFamily="2" charset="-122"/>
              </a:rPr>
              <a:t>, usando as App </a:t>
            </a:r>
            <a:r>
              <a:rPr lang="pt-PT" sz="2800" b="1" spc="-5" dirty="0" err="1">
                <a:latin typeface="Times New Roman" panose="02020603050405020304" pitchFamily="18" charset="0"/>
                <a:ea typeface="SimSun" panose="02010600030101010101" pitchFamily="2" charset="-122"/>
              </a:rPr>
              <a:t>ThingTweet</a:t>
            </a:r>
            <a:r>
              <a:rPr lang="pt-PT" sz="2800" b="1" spc="-5" dirty="0">
                <a:latin typeface="Times New Roman" panose="02020603050405020304" pitchFamily="18" charset="0"/>
                <a:ea typeface="SimSun" panose="02010600030101010101" pitchFamily="2" charset="-122"/>
              </a:rPr>
              <a:t> e </a:t>
            </a:r>
            <a:r>
              <a:rPr lang="pt-PT" sz="2800" b="1" spc="-5" dirty="0" err="1">
                <a:latin typeface="Times New Roman" panose="02020603050405020304" pitchFamily="18" charset="0"/>
                <a:ea typeface="SimSun" panose="02010600030101010101" pitchFamily="2" charset="-122"/>
              </a:rPr>
              <a:t>React</a:t>
            </a:r>
            <a:r>
              <a:rPr lang="pt-PT" sz="2800" b="1" spc="-5" dirty="0">
                <a:latin typeface="Times New Roman" panose="02020603050405020304" pitchFamily="18" charset="0"/>
                <a:ea typeface="SimSun" panose="02010600030101010101" pitchFamily="2" charset="-122"/>
              </a:rPr>
              <a:t>;</a:t>
            </a:r>
            <a:br>
              <a:rPr lang="pt-PT" sz="2800" b="1" spc="-5" dirty="0">
                <a:latin typeface="Times New Roman" panose="02020603050405020304" pitchFamily="18" charset="0"/>
                <a:ea typeface="SimSun" panose="02010600030101010101" pitchFamily="2" charset="-122"/>
              </a:rPr>
            </a:br>
            <a:endParaRPr lang="pt-PT" sz="2800" b="1" dirty="0"/>
          </a:p>
        </p:txBody>
      </p:sp>
      <p:sp>
        <p:nvSpPr>
          <p:cNvPr id="5" name="Título 1">
            <a:extLst>
              <a:ext uri="{FF2B5EF4-FFF2-40B4-BE49-F238E27FC236}">
                <a16:creationId xmlns:a16="http://schemas.microsoft.com/office/drawing/2014/main" id="{3B2257ED-B6DA-476F-8BB4-A0EE50B75CEB}"/>
              </a:ext>
            </a:extLst>
          </p:cNvPr>
          <p:cNvSpPr>
            <a:spLocks noGrp="1"/>
          </p:cNvSpPr>
          <p:nvPr>
            <p:ph type="title"/>
          </p:nvPr>
        </p:nvSpPr>
        <p:spPr>
          <a:xfrm>
            <a:off x="2426072" y="1703765"/>
            <a:ext cx="8911687" cy="1249295"/>
          </a:xfrm>
        </p:spPr>
        <p:txBody>
          <a:bodyPr>
            <a:normAutofit/>
          </a:bodyPr>
          <a:lstStyle/>
          <a:p>
            <a:pPr>
              <a:lnSpc>
                <a:spcPct val="130000"/>
              </a:lnSpc>
            </a:pPr>
            <a:r>
              <a:rPr lang="pt-PT" sz="2800" dirty="0" err="1">
                <a:solidFill>
                  <a:schemeClr val="tx1"/>
                </a:solidFill>
                <a:latin typeface="Times New Roman" panose="02020603050405020304" pitchFamily="18" charset="0"/>
                <a:cs typeface="Times New Roman" panose="02020603050405020304" pitchFamily="18" charset="0"/>
              </a:rPr>
              <a:t>Thingspeak</a:t>
            </a:r>
            <a:r>
              <a:rPr lang="pt-PT" sz="2800" dirty="0">
                <a:solidFill>
                  <a:schemeClr val="tx1"/>
                </a:solidFill>
                <a:latin typeface="Times New Roman" panose="02020603050405020304" pitchFamily="18" charset="0"/>
                <a:cs typeface="Times New Roman" panose="02020603050405020304" pitchFamily="18" charset="0"/>
              </a:rPr>
              <a:t> tem uma aplicação chamada </a:t>
            </a:r>
            <a:r>
              <a:rPr lang="pt-PT" sz="2800" b="1" dirty="0">
                <a:solidFill>
                  <a:schemeClr val="tx1"/>
                </a:solidFill>
                <a:latin typeface="Times New Roman" panose="02020603050405020304" pitchFamily="18" charset="0"/>
                <a:cs typeface="Times New Roman" panose="02020603050405020304" pitchFamily="18" charset="0"/>
              </a:rPr>
              <a:t>“REACT” </a:t>
            </a:r>
            <a:r>
              <a:rPr lang="pt-PT" sz="2800" dirty="0">
                <a:solidFill>
                  <a:schemeClr val="tx1"/>
                </a:solidFill>
                <a:latin typeface="Times New Roman" panose="02020603050405020304" pitchFamily="18" charset="0"/>
                <a:cs typeface="Times New Roman" panose="02020603050405020304" pitchFamily="18" charset="0"/>
              </a:rPr>
              <a:t>que fica à escuta num dos seus canais .</a:t>
            </a:r>
            <a:endParaRPr lang="pt-PT" sz="2800" dirty="0">
              <a:latin typeface="Times New Roman" panose="02020603050405020304" pitchFamily="18" charset="0"/>
              <a:cs typeface="Times New Roman" panose="02020603050405020304" pitchFamily="18" charset="0"/>
            </a:endParaRPr>
          </a:p>
        </p:txBody>
      </p:sp>
      <p:pic>
        <p:nvPicPr>
          <p:cNvPr id="6" name="Imagem 5">
            <a:extLst>
              <a:ext uri="{FF2B5EF4-FFF2-40B4-BE49-F238E27FC236}">
                <a16:creationId xmlns:a16="http://schemas.microsoft.com/office/drawing/2014/main" id="{531A79F0-3771-4A45-9DF4-1A4F93414C90}"/>
              </a:ext>
            </a:extLst>
          </p:cNvPr>
          <p:cNvPicPr>
            <a:picLocks noChangeAspect="1"/>
          </p:cNvPicPr>
          <p:nvPr/>
        </p:nvPicPr>
        <p:blipFill>
          <a:blip r:embed="rId3"/>
          <a:stretch>
            <a:fillRect/>
          </a:stretch>
        </p:blipFill>
        <p:spPr>
          <a:xfrm>
            <a:off x="3361201" y="2953060"/>
            <a:ext cx="7466298" cy="3555380"/>
          </a:xfrm>
          <a:prstGeom prst="rect">
            <a:avLst/>
          </a:prstGeom>
        </p:spPr>
      </p:pic>
    </p:spTree>
    <p:extLst>
      <p:ext uri="{BB962C8B-B14F-4D97-AF65-F5344CB8AC3E}">
        <p14:creationId xmlns:p14="http://schemas.microsoft.com/office/powerpoint/2010/main" val="1681109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p:cNvSpPr txBox="1">
            <a:spLocks/>
          </p:cNvSpPr>
          <p:nvPr/>
        </p:nvSpPr>
        <p:spPr>
          <a:xfrm>
            <a:off x="118524" y="781064"/>
            <a:ext cx="1708029" cy="39380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TUTORIAL </a:t>
            </a:r>
            <a:r>
              <a:rPr lang="pt-PT" sz="1600" b="1" dirty="0">
                <a:solidFill>
                  <a:srgbClr val="00B0F0"/>
                </a:solidFill>
                <a:latin typeface="Times New Roman" panose="02020603050405020304" pitchFamily="18" charset="0"/>
                <a:cs typeface="Times New Roman" panose="02020603050405020304" pitchFamily="18" charset="0"/>
              </a:rPr>
              <a:t>3</a:t>
            </a:r>
          </a:p>
        </p:txBody>
      </p:sp>
      <p:sp>
        <p:nvSpPr>
          <p:cNvPr id="2" name="Rectangle 1"/>
          <p:cNvSpPr>
            <a:spLocks noChangeArrowheads="1"/>
          </p:cNvSpPr>
          <p:nvPr/>
        </p:nvSpPr>
        <p:spPr bwMode="auto">
          <a:xfrm>
            <a:off x="3233854" y="977967"/>
            <a:ext cx="8050617" cy="1551194"/>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20000"/>
              </a:lnSpc>
              <a:spcBef>
                <a:spcPct val="0"/>
              </a:spcBef>
              <a:spcAft>
                <a:spcPct val="0"/>
              </a:spcAft>
              <a:buClrTx/>
              <a:buSzTx/>
              <a:buFontTx/>
              <a:buNone/>
              <a:tabLst/>
            </a:pPr>
            <a:r>
              <a:rPr kumimoji="0" lang="pt-PT" altLang="pt-PT"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Este exemplo mostra como enviar um tweet quando </a:t>
            </a:r>
            <a:r>
              <a:rPr lang="pt-PT" altLang="pt-PT" sz="2800" dirty="0">
                <a:solidFill>
                  <a:srgbClr val="212121"/>
                </a:solidFill>
                <a:latin typeface="Times New Roman" panose="02020603050405020304" pitchFamily="18" charset="0"/>
                <a:cs typeface="Times New Roman" panose="02020603050405020304" pitchFamily="18" charset="0"/>
              </a:rPr>
              <a:t>os</a:t>
            </a:r>
            <a:r>
              <a:rPr kumimoji="0" lang="pt-PT" altLang="pt-PT"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dados da temperatura excedem 35°, usando as aplicações </a:t>
            </a:r>
            <a:r>
              <a:rPr kumimoji="0" lang="pt-PT" altLang="pt-PT" sz="28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ThingTweet</a:t>
            </a:r>
            <a:r>
              <a:rPr kumimoji="0" lang="pt-PT" altLang="pt-PT"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e </a:t>
            </a:r>
            <a:r>
              <a:rPr kumimoji="0" lang="pt-PT" altLang="pt-PT" sz="28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React</a:t>
            </a:r>
            <a:r>
              <a:rPr kumimoji="0" lang="pt-PT" altLang="pt-PT"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pt-PT" altLang="pt-PT"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Imagem 5">
            <a:extLst>
              <a:ext uri="{FF2B5EF4-FFF2-40B4-BE49-F238E27FC236}">
                <a16:creationId xmlns:a16="http://schemas.microsoft.com/office/drawing/2014/main" id="{1195E853-C596-42E8-AD00-64BECAD68A58}"/>
              </a:ext>
            </a:extLst>
          </p:cNvPr>
          <p:cNvPicPr>
            <a:picLocks noChangeAspect="1"/>
          </p:cNvPicPr>
          <p:nvPr/>
        </p:nvPicPr>
        <p:blipFill>
          <a:blip r:embed="rId2"/>
          <a:stretch>
            <a:fillRect/>
          </a:stretch>
        </p:blipFill>
        <p:spPr>
          <a:xfrm>
            <a:off x="3900952" y="2763470"/>
            <a:ext cx="7383519" cy="3355182"/>
          </a:xfrm>
          <a:prstGeom prst="rect">
            <a:avLst/>
          </a:prstGeom>
        </p:spPr>
      </p:pic>
    </p:spTree>
    <p:extLst>
      <p:ext uri="{BB962C8B-B14F-4D97-AF65-F5344CB8AC3E}">
        <p14:creationId xmlns:p14="http://schemas.microsoft.com/office/powerpoint/2010/main" val="3625636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p:cNvSpPr txBox="1">
            <a:spLocks/>
          </p:cNvSpPr>
          <p:nvPr/>
        </p:nvSpPr>
        <p:spPr>
          <a:xfrm>
            <a:off x="118524" y="781064"/>
            <a:ext cx="1708029" cy="39380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TUTORIAL </a:t>
            </a:r>
            <a:r>
              <a:rPr lang="pt-PT" sz="1600" b="1" dirty="0">
                <a:solidFill>
                  <a:srgbClr val="00B0F0"/>
                </a:solidFill>
                <a:latin typeface="Times New Roman" panose="02020603050405020304" pitchFamily="18" charset="0"/>
                <a:cs typeface="Times New Roman" panose="02020603050405020304" pitchFamily="18" charset="0"/>
              </a:rPr>
              <a:t>3</a:t>
            </a:r>
          </a:p>
        </p:txBody>
      </p:sp>
      <p:pic>
        <p:nvPicPr>
          <p:cNvPr id="5" name="Imagem 4" descr="https://www.mathworks.com/help/thingspeak/doc_ch_ex09.png"/>
          <p:cNvPicPr/>
          <p:nvPr/>
        </p:nvPicPr>
        <p:blipFill>
          <a:blip r:embed="rId2">
            <a:extLst>
              <a:ext uri="{28A0092B-C50C-407E-A947-70E740481C1C}">
                <a14:useLocalDpi xmlns:a14="http://schemas.microsoft.com/office/drawing/2010/main" val="0"/>
              </a:ext>
            </a:extLst>
          </a:blip>
          <a:srcRect/>
          <a:stretch>
            <a:fillRect/>
          </a:stretch>
        </p:blipFill>
        <p:spPr bwMode="auto">
          <a:xfrm>
            <a:off x="2672284" y="2096848"/>
            <a:ext cx="9014194" cy="4688830"/>
          </a:xfrm>
          <a:prstGeom prst="rect">
            <a:avLst/>
          </a:prstGeom>
          <a:noFill/>
          <a:ln>
            <a:noFill/>
          </a:ln>
        </p:spPr>
      </p:pic>
      <p:sp>
        <p:nvSpPr>
          <p:cNvPr id="2" name="Rectangle 1"/>
          <p:cNvSpPr>
            <a:spLocks noChangeArrowheads="1"/>
          </p:cNvSpPr>
          <p:nvPr/>
        </p:nvSpPr>
        <p:spPr bwMode="auto">
          <a:xfrm>
            <a:off x="1989463" y="212545"/>
            <a:ext cx="10202537" cy="17727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pt-PT" altLang="pt-PT"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1-Faça login na sua conta Twitter.</a:t>
            </a:r>
          </a:p>
          <a:p>
            <a:pPr marL="0" marR="0" lvl="0" indent="0" algn="l" defTabSz="914400" rtl="0" eaLnBrk="0" fontAlgn="base" latinLnBrk="0" hangingPunct="0">
              <a:lnSpc>
                <a:spcPct val="120000"/>
              </a:lnSpc>
              <a:spcBef>
                <a:spcPct val="0"/>
              </a:spcBef>
              <a:spcAft>
                <a:spcPct val="0"/>
              </a:spcAft>
              <a:buClrTx/>
              <a:buSzTx/>
              <a:buFontTx/>
              <a:buNone/>
              <a:tabLst/>
            </a:pPr>
            <a:r>
              <a:rPr kumimoji="0" lang="pt-PT" altLang="pt-PT"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2-Na página </a:t>
            </a:r>
            <a:r>
              <a:rPr kumimoji="0" lang="pt-PT" altLang="pt-PT" sz="24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ThingTweet</a:t>
            </a:r>
            <a:r>
              <a:rPr kumimoji="0" lang="pt-PT" altLang="pt-PT"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clique em Link Twitter </a:t>
            </a:r>
            <a:r>
              <a:rPr kumimoji="0" lang="pt-PT" altLang="pt-PT" sz="24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Account</a:t>
            </a:r>
            <a:r>
              <a:rPr kumimoji="0" lang="pt-PT" altLang="pt-PT"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para vincular </a:t>
            </a:r>
            <a:r>
              <a:rPr lang="pt-PT" altLang="pt-PT" sz="2400" dirty="0">
                <a:solidFill>
                  <a:srgbClr val="212121"/>
                </a:solidFill>
                <a:latin typeface="Times New Roman" panose="02020603050405020304" pitchFamily="18" charset="0"/>
                <a:cs typeface="Times New Roman" panose="02020603050405020304" pitchFamily="18" charset="0"/>
              </a:rPr>
              <a:t>a</a:t>
            </a:r>
            <a:r>
              <a:rPr kumimoji="0" lang="pt-PT" altLang="pt-PT"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conta do Twitter à conta </a:t>
            </a:r>
            <a:r>
              <a:rPr kumimoji="0" lang="pt-PT" altLang="pt-PT" sz="24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Thingspeak</a:t>
            </a:r>
            <a:r>
              <a:rPr kumimoji="0" lang="pt-PT" altLang="pt-PT"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20000"/>
              </a:lnSpc>
              <a:spcBef>
                <a:spcPct val="0"/>
              </a:spcBef>
              <a:spcAft>
                <a:spcPct val="0"/>
              </a:spcAft>
              <a:buClrTx/>
              <a:buSzTx/>
              <a:buFontTx/>
              <a:buNone/>
              <a:tabLst/>
            </a:pPr>
            <a:r>
              <a:rPr kumimoji="0" lang="pt-PT" altLang="pt-PT"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 Digite  nome de utilizador, senha do Twitter e clique em Autorizar aplicativo</a:t>
            </a:r>
            <a:r>
              <a:rPr kumimoji="0" lang="pt-PT" altLang="pt-PT"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pt-PT" altLang="pt-PT"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27055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122763" y="505167"/>
            <a:ext cx="8057071" cy="1034129"/>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40000"/>
              </a:lnSpc>
              <a:spcBef>
                <a:spcPct val="0"/>
              </a:spcBef>
              <a:spcAft>
                <a:spcPct val="0"/>
              </a:spcAft>
              <a:buClrTx/>
              <a:buSzTx/>
              <a:buFontTx/>
              <a:buNone/>
              <a:tabLst/>
            </a:pPr>
            <a:r>
              <a:rPr kumimoji="0" lang="pt-PT" altLang="pt-PT"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Na página Autorização, verifica que sua conta do Twitter está vinculada ao </a:t>
            </a:r>
            <a:r>
              <a:rPr kumimoji="0" lang="pt-PT" altLang="pt-PT" sz="24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Thingspeak</a:t>
            </a:r>
            <a:r>
              <a:rPr kumimoji="0" lang="pt-PT" altLang="pt-PT"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4" name="Imagem 3" descr="https://www.mathworks.com/help/thingspeak/doc_ch_ex10.png"/>
          <p:cNvPicPr/>
          <p:nvPr/>
        </p:nvPicPr>
        <p:blipFill>
          <a:blip r:embed="rId2">
            <a:extLst>
              <a:ext uri="{28A0092B-C50C-407E-A947-70E740481C1C}">
                <a14:useLocalDpi xmlns:a14="http://schemas.microsoft.com/office/drawing/2010/main" val="0"/>
              </a:ext>
            </a:extLst>
          </a:blip>
          <a:srcRect/>
          <a:stretch>
            <a:fillRect/>
          </a:stretch>
        </p:blipFill>
        <p:spPr bwMode="auto">
          <a:xfrm>
            <a:off x="3122763" y="2062228"/>
            <a:ext cx="7997849" cy="4360874"/>
          </a:xfrm>
          <a:prstGeom prst="rect">
            <a:avLst/>
          </a:prstGeom>
          <a:noFill/>
          <a:ln>
            <a:noFill/>
          </a:ln>
        </p:spPr>
      </p:pic>
      <p:sp>
        <p:nvSpPr>
          <p:cNvPr id="5" name="Título 2">
            <a:extLst>
              <a:ext uri="{FF2B5EF4-FFF2-40B4-BE49-F238E27FC236}">
                <a16:creationId xmlns:a16="http://schemas.microsoft.com/office/drawing/2014/main" id="{AC47D118-9952-485B-99E4-E0789D229371}"/>
              </a:ext>
            </a:extLst>
          </p:cNvPr>
          <p:cNvSpPr txBox="1">
            <a:spLocks/>
          </p:cNvSpPr>
          <p:nvPr/>
        </p:nvSpPr>
        <p:spPr>
          <a:xfrm>
            <a:off x="118524" y="781064"/>
            <a:ext cx="1708029" cy="39380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TUTORIAL </a:t>
            </a:r>
            <a:r>
              <a:rPr lang="pt-PT" sz="1600" b="1" dirty="0">
                <a:solidFill>
                  <a:srgbClr val="00B0F0"/>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1114724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637050" y="505686"/>
            <a:ext cx="9022216" cy="2068259"/>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pt-PT" altLang="pt-PT"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Neste exemplo, o canal verifica a cada 10 minutos a temperatura ambiente e envia um aviso para o </a:t>
            </a:r>
            <a:r>
              <a:rPr kumimoji="0" lang="pt-PT" altLang="pt-PT" sz="28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twitter</a:t>
            </a:r>
            <a:r>
              <a:rPr lang="pt-PT" altLang="pt-PT" sz="2800" dirty="0">
                <a:solidFill>
                  <a:srgbClr val="212121"/>
                </a:solidFill>
                <a:latin typeface="Times New Roman" panose="02020603050405020304" pitchFamily="18" charset="0"/>
                <a:cs typeface="Times New Roman" panose="02020603050405020304" pitchFamily="18" charset="0"/>
              </a:rPr>
              <a:t>.</a:t>
            </a:r>
            <a:endParaRPr kumimoji="0" lang="pt-PT" altLang="pt-PT"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pt-PT" altLang="pt-PT" sz="28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Na conta do </a:t>
            </a:r>
            <a:r>
              <a:rPr kumimoji="0" lang="pt-PT" altLang="pt-PT" sz="2800" b="1"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Thingspeak</a:t>
            </a:r>
            <a:r>
              <a:rPr kumimoji="0" lang="pt-PT" altLang="pt-PT" sz="28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20000"/>
              </a:lnSpc>
              <a:spcBef>
                <a:spcPct val="0"/>
              </a:spcBef>
              <a:spcAft>
                <a:spcPct val="0"/>
              </a:spcAft>
              <a:buClrTx/>
              <a:buSzTx/>
              <a:buFontTx/>
              <a:buNone/>
              <a:tabLst/>
            </a:pPr>
            <a:r>
              <a:rPr kumimoji="0" lang="pt-PT" altLang="pt-PT"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pt-PT" altLang="pt-PT" sz="28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a:t>
            </a:r>
            <a:r>
              <a:rPr kumimoji="0" lang="pt-PT" altLang="pt-PT"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Apps&gt; Reagir e clique em </a:t>
            </a:r>
            <a:r>
              <a:rPr lang="pt-PT" altLang="pt-PT" sz="2800" dirty="0" err="1">
                <a:solidFill>
                  <a:srgbClr val="212121"/>
                </a:solidFill>
                <a:latin typeface="Times New Roman" panose="02020603050405020304" pitchFamily="18" charset="0"/>
                <a:cs typeface="Times New Roman" panose="02020603050405020304" pitchFamily="18" charset="0"/>
              </a:rPr>
              <a:t>React</a:t>
            </a:r>
            <a:endParaRPr kumimoji="0" lang="pt-PT" altLang="pt-PT"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endParaRPr>
          </a:p>
        </p:txBody>
      </p:sp>
      <p:sp>
        <p:nvSpPr>
          <p:cNvPr id="3" name="Título 2">
            <a:extLst>
              <a:ext uri="{FF2B5EF4-FFF2-40B4-BE49-F238E27FC236}">
                <a16:creationId xmlns:a16="http://schemas.microsoft.com/office/drawing/2014/main" id="{8CD2266D-A009-491C-872F-A0FC028B9B9A}"/>
              </a:ext>
            </a:extLst>
          </p:cNvPr>
          <p:cNvSpPr txBox="1">
            <a:spLocks/>
          </p:cNvSpPr>
          <p:nvPr/>
        </p:nvSpPr>
        <p:spPr>
          <a:xfrm>
            <a:off x="118524" y="781064"/>
            <a:ext cx="1708029" cy="39380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TUTORIAL </a:t>
            </a:r>
            <a:r>
              <a:rPr lang="pt-PT" sz="1600" b="1" dirty="0">
                <a:solidFill>
                  <a:srgbClr val="00B0F0"/>
                </a:solidFill>
                <a:latin typeface="Times New Roman" panose="02020603050405020304" pitchFamily="18" charset="0"/>
                <a:cs typeface="Times New Roman" panose="02020603050405020304" pitchFamily="18" charset="0"/>
              </a:rPr>
              <a:t>3</a:t>
            </a:r>
          </a:p>
        </p:txBody>
      </p:sp>
      <p:pic>
        <p:nvPicPr>
          <p:cNvPr id="5" name="Imagem 4" descr="Uma imagem com captura de ecrã&#10;&#10;Descrição gerada com confiança muito alta">
            <a:extLst>
              <a:ext uri="{FF2B5EF4-FFF2-40B4-BE49-F238E27FC236}">
                <a16:creationId xmlns:a16="http://schemas.microsoft.com/office/drawing/2014/main" id="{C300A3CA-31BD-4AC4-B69B-3B8298E30F4A}"/>
              </a:ext>
            </a:extLst>
          </p:cNvPr>
          <p:cNvPicPr>
            <a:picLocks noChangeAspect="1"/>
          </p:cNvPicPr>
          <p:nvPr/>
        </p:nvPicPr>
        <p:blipFill>
          <a:blip r:embed="rId2"/>
          <a:stretch>
            <a:fillRect/>
          </a:stretch>
        </p:blipFill>
        <p:spPr>
          <a:xfrm>
            <a:off x="3122343" y="2573945"/>
            <a:ext cx="7384058" cy="4047893"/>
          </a:xfrm>
          <a:prstGeom prst="rect">
            <a:avLst/>
          </a:prstGeom>
        </p:spPr>
      </p:pic>
    </p:spTree>
    <p:extLst>
      <p:ext uri="{BB962C8B-B14F-4D97-AF65-F5344CB8AC3E}">
        <p14:creationId xmlns:p14="http://schemas.microsoft.com/office/powerpoint/2010/main" val="48797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703957" y="202370"/>
            <a:ext cx="9022216" cy="1551194"/>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pt-PT" altLang="pt-PT" sz="28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2</a:t>
            </a:r>
            <a:r>
              <a:rPr kumimoji="0" lang="pt-PT" altLang="pt-PT"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Atribua um nome “</a:t>
            </a:r>
            <a:r>
              <a:rPr lang="pt-PT" altLang="pt-PT" sz="2800" dirty="0">
                <a:solidFill>
                  <a:srgbClr val="212121"/>
                </a:solidFill>
                <a:latin typeface="Times New Roman" panose="02020603050405020304" pitchFamily="18" charset="0"/>
                <a:cs typeface="Times New Roman" panose="02020603050405020304" pitchFamily="18" charset="0"/>
              </a:rPr>
              <a:t>temperatura</a:t>
            </a:r>
            <a:r>
              <a:rPr kumimoji="0" lang="pt-PT" altLang="pt-PT"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Tweet." </a:t>
            </a:r>
          </a:p>
          <a:p>
            <a:pPr marL="0" marR="0" lvl="0" indent="0" algn="l" defTabSz="914400" rtl="0" eaLnBrk="0" fontAlgn="base" latinLnBrk="0" hangingPunct="0">
              <a:lnSpc>
                <a:spcPct val="120000"/>
              </a:lnSpc>
              <a:spcBef>
                <a:spcPct val="0"/>
              </a:spcBef>
              <a:spcAft>
                <a:spcPct val="0"/>
              </a:spcAft>
              <a:buClrTx/>
              <a:buSzTx/>
              <a:buFontTx/>
              <a:buNone/>
              <a:tabLst/>
            </a:pPr>
            <a:r>
              <a:rPr kumimoji="0" lang="pt-PT" altLang="pt-PT" sz="28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a:t>
            </a:r>
            <a:r>
              <a:rPr kumimoji="0" lang="pt-PT" altLang="pt-PT"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Defina o Tipo de condição como Numérico. </a:t>
            </a:r>
          </a:p>
          <a:p>
            <a:pPr marL="0" marR="0" lvl="0" indent="0" algn="l" defTabSz="914400" rtl="0" eaLnBrk="0" fontAlgn="base" latinLnBrk="0" hangingPunct="0">
              <a:lnSpc>
                <a:spcPct val="120000"/>
              </a:lnSpc>
              <a:spcBef>
                <a:spcPct val="0"/>
              </a:spcBef>
              <a:spcAft>
                <a:spcPct val="0"/>
              </a:spcAft>
              <a:buClrTx/>
              <a:buSzTx/>
              <a:buFontTx/>
              <a:buNone/>
              <a:tabLst/>
            </a:pPr>
            <a:r>
              <a:rPr kumimoji="0" lang="pt-PT" altLang="pt-PT" sz="28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4</a:t>
            </a:r>
            <a:r>
              <a:rPr kumimoji="0" lang="pt-PT" altLang="pt-PT" sz="28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Defina a Frequência de Teste para intervalo 10 Minutos</a:t>
            </a:r>
            <a:r>
              <a:rPr kumimoji="0" lang="pt-PT" altLang="pt-PT"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p:txBody>
      </p:sp>
      <p:sp>
        <p:nvSpPr>
          <p:cNvPr id="3" name="Título 2">
            <a:extLst>
              <a:ext uri="{FF2B5EF4-FFF2-40B4-BE49-F238E27FC236}">
                <a16:creationId xmlns:a16="http://schemas.microsoft.com/office/drawing/2014/main" id="{8CD2266D-A009-491C-872F-A0FC028B9B9A}"/>
              </a:ext>
            </a:extLst>
          </p:cNvPr>
          <p:cNvSpPr txBox="1">
            <a:spLocks/>
          </p:cNvSpPr>
          <p:nvPr/>
        </p:nvSpPr>
        <p:spPr>
          <a:xfrm>
            <a:off x="118524" y="781064"/>
            <a:ext cx="1708029" cy="39380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TUTORIAL </a:t>
            </a:r>
            <a:r>
              <a:rPr lang="pt-PT" sz="1600" b="1" dirty="0">
                <a:solidFill>
                  <a:srgbClr val="00B0F0"/>
                </a:solidFill>
                <a:latin typeface="Times New Roman" panose="02020603050405020304" pitchFamily="18" charset="0"/>
                <a:cs typeface="Times New Roman" panose="02020603050405020304" pitchFamily="18" charset="0"/>
              </a:rPr>
              <a:t>3</a:t>
            </a:r>
          </a:p>
        </p:txBody>
      </p:sp>
      <p:pic>
        <p:nvPicPr>
          <p:cNvPr id="5" name="Imagem 4" descr="Uma imagem com captura de ecrã&#10;&#10;Descrição gerada com confiança muito alta">
            <a:extLst>
              <a:ext uri="{FF2B5EF4-FFF2-40B4-BE49-F238E27FC236}">
                <a16:creationId xmlns:a16="http://schemas.microsoft.com/office/drawing/2014/main" id="{CF54E291-D532-494D-94B7-268D8AAD7790}"/>
              </a:ext>
            </a:extLst>
          </p:cNvPr>
          <p:cNvPicPr>
            <a:picLocks noChangeAspect="1"/>
          </p:cNvPicPr>
          <p:nvPr/>
        </p:nvPicPr>
        <p:blipFill>
          <a:blip r:embed="rId2"/>
          <a:stretch>
            <a:fillRect/>
          </a:stretch>
        </p:blipFill>
        <p:spPr>
          <a:xfrm>
            <a:off x="3405878" y="1974933"/>
            <a:ext cx="7477712" cy="4593135"/>
          </a:xfrm>
          <a:prstGeom prst="rect">
            <a:avLst/>
          </a:prstGeom>
        </p:spPr>
      </p:pic>
    </p:spTree>
    <p:extLst>
      <p:ext uri="{BB962C8B-B14F-4D97-AF65-F5344CB8AC3E}">
        <p14:creationId xmlns:p14="http://schemas.microsoft.com/office/powerpoint/2010/main" val="2549672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163441" y="977967"/>
            <a:ext cx="9028559" cy="3797963"/>
          </a:xfrm>
          <a:prstGeom prst="rect">
            <a:avLst/>
          </a:prstGeom>
        </p:spPr>
        <p:txBody>
          <a:bodyPr wrap="square">
            <a:spAutoFit/>
          </a:bodyPr>
          <a:lstStyle/>
          <a:p>
            <a:pPr lvl="0" algn="just" defTabSz="914400" eaLnBrk="0" fontAlgn="base" hangingPunct="0">
              <a:lnSpc>
                <a:spcPct val="130000"/>
              </a:lnSpc>
              <a:spcBef>
                <a:spcPct val="0"/>
              </a:spcBef>
              <a:spcAft>
                <a:spcPct val="0"/>
              </a:spcAft>
            </a:pPr>
            <a:r>
              <a:rPr lang="pt-PT" altLang="pt-PT" sz="2800" b="1" dirty="0">
                <a:solidFill>
                  <a:srgbClr val="212121"/>
                </a:solidFill>
                <a:latin typeface="Times New Roman" panose="02020603050405020304" pitchFamily="18" charset="0"/>
                <a:cs typeface="Times New Roman" panose="02020603050405020304" pitchFamily="18" charset="0"/>
              </a:rPr>
              <a:t>5</a:t>
            </a:r>
            <a:r>
              <a:rPr lang="pt-PT" altLang="pt-PT" sz="2800" dirty="0">
                <a:solidFill>
                  <a:srgbClr val="212121"/>
                </a:solidFill>
                <a:latin typeface="Times New Roman" panose="02020603050405020304" pitchFamily="18" charset="0"/>
                <a:cs typeface="Times New Roman" panose="02020603050405020304" pitchFamily="18" charset="0"/>
              </a:rPr>
              <a:t>. Defina a </a:t>
            </a:r>
            <a:r>
              <a:rPr lang="pt-PT" altLang="pt-PT" sz="2800" b="1" dirty="0">
                <a:solidFill>
                  <a:srgbClr val="212121"/>
                </a:solidFill>
                <a:latin typeface="Times New Roman" panose="02020603050405020304" pitchFamily="18" charset="0"/>
                <a:cs typeface="Times New Roman" panose="02020603050405020304" pitchFamily="18" charset="0"/>
              </a:rPr>
              <a:t>condição</a:t>
            </a:r>
            <a:r>
              <a:rPr lang="pt-PT" altLang="pt-PT" sz="2800" dirty="0">
                <a:solidFill>
                  <a:srgbClr val="212121"/>
                </a:solidFill>
                <a:latin typeface="Times New Roman" panose="02020603050405020304" pitchFamily="18" charset="0"/>
                <a:cs typeface="Times New Roman" panose="02020603050405020304" pitchFamily="18" charset="0"/>
              </a:rPr>
              <a:t> valor de temperatura </a:t>
            </a:r>
            <a:r>
              <a:rPr lang="pt-PT" altLang="pt-PT" sz="2800" b="1" dirty="0">
                <a:solidFill>
                  <a:srgbClr val="212121"/>
                </a:solidFill>
                <a:latin typeface="Times New Roman" panose="02020603050405020304" pitchFamily="18" charset="0"/>
                <a:cs typeface="Times New Roman" panose="02020603050405020304" pitchFamily="18" charset="0"/>
              </a:rPr>
              <a:t>superior a 35</a:t>
            </a:r>
            <a:r>
              <a:rPr lang="pt-PT" altLang="pt-PT" sz="2800" dirty="0">
                <a:solidFill>
                  <a:srgbClr val="212121"/>
                </a:solidFill>
                <a:latin typeface="Times New Roman" panose="02020603050405020304" pitchFamily="18" charset="0"/>
                <a:cs typeface="Times New Roman" panose="02020603050405020304" pitchFamily="18" charset="0"/>
              </a:rPr>
              <a:t>:</a:t>
            </a:r>
          </a:p>
          <a:p>
            <a:pPr lvl="0" algn="just" defTabSz="914400" eaLnBrk="0" fontAlgn="base" hangingPunct="0">
              <a:lnSpc>
                <a:spcPct val="130000"/>
              </a:lnSpc>
              <a:spcBef>
                <a:spcPct val="0"/>
              </a:spcBef>
              <a:spcAft>
                <a:spcPct val="0"/>
              </a:spcAft>
            </a:pPr>
            <a:endParaRPr lang="pt-PT" altLang="pt-PT" sz="2800" dirty="0">
              <a:solidFill>
                <a:srgbClr val="212121"/>
              </a:solidFill>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r>
              <a:rPr lang="pt-PT" altLang="pt-PT" sz="2800" b="1" dirty="0" err="1">
                <a:solidFill>
                  <a:srgbClr val="212121"/>
                </a:solidFill>
                <a:latin typeface="Times New Roman" panose="02020603050405020304" pitchFamily="18" charset="0"/>
                <a:cs typeface="Times New Roman" panose="02020603050405020304" pitchFamily="18" charset="0"/>
              </a:rPr>
              <a:t>If</a:t>
            </a:r>
            <a:r>
              <a:rPr lang="pt-PT" altLang="pt-PT" sz="2800" b="1" dirty="0">
                <a:solidFill>
                  <a:srgbClr val="212121"/>
                </a:solidFill>
                <a:latin typeface="Times New Roman" panose="02020603050405020304" pitchFamily="18" charset="0"/>
                <a:cs typeface="Times New Roman" panose="02020603050405020304" pitchFamily="18" charset="0"/>
              </a:rPr>
              <a:t> </a:t>
            </a:r>
            <a:r>
              <a:rPr lang="pt-PT" altLang="pt-PT" sz="2800" b="1" dirty="0" err="1">
                <a:solidFill>
                  <a:srgbClr val="212121"/>
                </a:solidFill>
                <a:latin typeface="Times New Roman" panose="02020603050405020304" pitchFamily="18" charset="0"/>
                <a:cs typeface="Times New Roman" panose="02020603050405020304" pitchFamily="18" charset="0"/>
              </a:rPr>
              <a:t>channel</a:t>
            </a:r>
            <a:r>
              <a:rPr lang="pt-PT" altLang="pt-PT" sz="2800" dirty="0">
                <a:solidFill>
                  <a:srgbClr val="212121"/>
                </a:solidFill>
                <a:latin typeface="Times New Roman" panose="02020603050405020304" pitchFamily="18" charset="0"/>
                <a:cs typeface="Times New Roman" panose="02020603050405020304" pitchFamily="18" charset="0"/>
              </a:rPr>
              <a:t>: selecione o canal de medição de temperatura. </a:t>
            </a:r>
          </a:p>
          <a:p>
            <a:pPr lvl="0" algn="just" defTabSz="914400" eaLnBrk="0" fontAlgn="base" hangingPunct="0">
              <a:lnSpc>
                <a:spcPct val="150000"/>
              </a:lnSpc>
              <a:spcBef>
                <a:spcPct val="0"/>
              </a:spcBef>
              <a:spcAft>
                <a:spcPct val="0"/>
              </a:spcAft>
            </a:pPr>
            <a:r>
              <a:rPr lang="pt-PT" altLang="pt-PT" sz="2800" b="1" dirty="0">
                <a:solidFill>
                  <a:srgbClr val="212121"/>
                </a:solidFill>
                <a:latin typeface="Times New Roman" panose="02020603050405020304" pitchFamily="18" charset="0"/>
                <a:cs typeface="Times New Roman" panose="02020603050405020304" pitchFamily="18" charset="0"/>
              </a:rPr>
              <a:t>Field:</a:t>
            </a:r>
            <a:r>
              <a:rPr lang="pt-PT" altLang="pt-PT" sz="2800" dirty="0">
                <a:solidFill>
                  <a:srgbClr val="212121"/>
                </a:solidFill>
                <a:latin typeface="Times New Roman" panose="02020603050405020304" pitchFamily="18" charset="0"/>
                <a:cs typeface="Times New Roman" panose="02020603050405020304" pitchFamily="18" charset="0"/>
              </a:rPr>
              <a:t> 1(</a:t>
            </a:r>
            <a:r>
              <a:rPr lang="pt-PT" altLang="pt-PT" sz="2800" dirty="0" err="1">
                <a:solidFill>
                  <a:srgbClr val="212121"/>
                </a:solidFill>
                <a:latin typeface="Times New Roman" panose="02020603050405020304" pitchFamily="18" charset="0"/>
                <a:cs typeface="Times New Roman" panose="02020603050405020304" pitchFamily="18" charset="0"/>
              </a:rPr>
              <a:t>temp</a:t>
            </a:r>
            <a:r>
              <a:rPr lang="pt-PT" altLang="pt-PT" sz="2800" dirty="0">
                <a:solidFill>
                  <a:srgbClr val="212121"/>
                </a:solidFill>
                <a:latin typeface="Times New Roman" panose="02020603050405020304" pitchFamily="18" charset="0"/>
                <a:cs typeface="Times New Roman" panose="02020603050405020304" pitchFamily="18" charset="0"/>
              </a:rPr>
              <a:t>)</a:t>
            </a:r>
          </a:p>
          <a:p>
            <a:pPr lvl="0" algn="just" defTabSz="914400" eaLnBrk="0" fontAlgn="base" hangingPunct="0">
              <a:lnSpc>
                <a:spcPct val="150000"/>
              </a:lnSpc>
              <a:spcBef>
                <a:spcPct val="0"/>
              </a:spcBef>
              <a:spcAft>
                <a:spcPct val="0"/>
              </a:spcAft>
            </a:pPr>
            <a:r>
              <a:rPr lang="pt-PT" altLang="pt-PT" sz="2800" b="1" dirty="0">
                <a:solidFill>
                  <a:srgbClr val="212121"/>
                </a:solidFill>
                <a:latin typeface="Times New Roman" panose="02020603050405020304" pitchFamily="18" charset="0"/>
                <a:cs typeface="Times New Roman" panose="02020603050405020304" pitchFamily="18" charset="0"/>
              </a:rPr>
              <a:t>Condição </a:t>
            </a:r>
            <a:r>
              <a:rPr lang="pt-PT" altLang="pt-PT" sz="2800" b="1" dirty="0" err="1">
                <a:solidFill>
                  <a:srgbClr val="212121"/>
                </a:solidFill>
                <a:latin typeface="Times New Roman" panose="02020603050405020304" pitchFamily="18" charset="0"/>
                <a:cs typeface="Times New Roman" panose="02020603050405020304" pitchFamily="18" charset="0"/>
              </a:rPr>
              <a:t>type</a:t>
            </a:r>
            <a:r>
              <a:rPr lang="pt-PT" altLang="pt-PT" sz="2800" b="1" dirty="0">
                <a:solidFill>
                  <a:srgbClr val="212121"/>
                </a:solidFill>
                <a:latin typeface="Times New Roman" panose="02020603050405020304" pitchFamily="18" charset="0"/>
                <a:cs typeface="Times New Roman" panose="02020603050405020304" pitchFamily="18" charset="0"/>
              </a:rPr>
              <a:t>:</a:t>
            </a:r>
            <a:r>
              <a:rPr lang="pt-PT" altLang="pt-PT" sz="2800" dirty="0">
                <a:solidFill>
                  <a:srgbClr val="212121"/>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is greater than</a:t>
            </a:r>
            <a:r>
              <a:rPr lang="en-US" sz="2800" dirty="0">
                <a:latin typeface="Times New Roman" panose="02020603050405020304" pitchFamily="18" charset="0"/>
                <a:cs typeface="Times New Roman" panose="02020603050405020304" pitchFamily="18" charset="0"/>
              </a:rPr>
              <a:t>.</a:t>
            </a:r>
            <a:endParaRPr lang="pt-PT" sz="2800" dirty="0">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r>
              <a:rPr lang="pt-PT" altLang="pt-PT" sz="2800" b="1" dirty="0">
                <a:solidFill>
                  <a:srgbClr val="212121"/>
                </a:solidFill>
                <a:latin typeface="Times New Roman" panose="02020603050405020304" pitchFamily="18" charset="0"/>
                <a:cs typeface="Times New Roman" panose="02020603050405020304" pitchFamily="18" charset="0"/>
              </a:rPr>
              <a:t>Valor da condição:</a:t>
            </a:r>
            <a:r>
              <a:rPr lang="pt-PT" altLang="pt-PT" sz="2800" dirty="0">
                <a:solidFill>
                  <a:srgbClr val="212121"/>
                </a:solidFill>
                <a:latin typeface="Times New Roman" panose="02020603050405020304" pitchFamily="18" charset="0"/>
                <a:cs typeface="Times New Roman" panose="02020603050405020304" pitchFamily="18" charset="0"/>
              </a:rPr>
              <a:t> insira </a:t>
            </a:r>
            <a:r>
              <a:rPr lang="pt-PT" altLang="pt-PT" sz="2800" b="1" dirty="0">
                <a:solidFill>
                  <a:srgbClr val="212121"/>
                </a:solidFill>
                <a:latin typeface="Times New Roman" panose="02020603050405020304" pitchFamily="18" charset="0"/>
                <a:cs typeface="Times New Roman" panose="02020603050405020304" pitchFamily="18" charset="0"/>
              </a:rPr>
              <a:t>35.</a:t>
            </a:r>
            <a:r>
              <a:rPr lang="pt-PT" altLang="pt-PT" sz="2800" b="1" dirty="0">
                <a:latin typeface="Times New Roman" panose="02020603050405020304" pitchFamily="18" charset="0"/>
                <a:cs typeface="Times New Roman" panose="02020603050405020304" pitchFamily="18" charset="0"/>
              </a:rPr>
              <a:t> </a:t>
            </a:r>
          </a:p>
        </p:txBody>
      </p:sp>
      <p:sp>
        <p:nvSpPr>
          <p:cNvPr id="5" name="Título 2">
            <a:extLst>
              <a:ext uri="{FF2B5EF4-FFF2-40B4-BE49-F238E27FC236}">
                <a16:creationId xmlns:a16="http://schemas.microsoft.com/office/drawing/2014/main" id="{EF875E1E-5394-4D40-A6D6-74078EA500F9}"/>
              </a:ext>
            </a:extLst>
          </p:cNvPr>
          <p:cNvSpPr txBox="1">
            <a:spLocks/>
          </p:cNvSpPr>
          <p:nvPr/>
        </p:nvSpPr>
        <p:spPr>
          <a:xfrm>
            <a:off x="118524" y="781064"/>
            <a:ext cx="1708029" cy="39380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TUTORIAL </a:t>
            </a:r>
            <a:r>
              <a:rPr lang="pt-PT" sz="1600" b="1" dirty="0">
                <a:solidFill>
                  <a:srgbClr val="00B0F0"/>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1740998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452188" y="158476"/>
            <a:ext cx="8632244" cy="886397"/>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pt-PT" altLang="pt-PT"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No final do processo pode confirmar se os campos estão corretos e grave para poder executar os comandos:</a:t>
            </a:r>
            <a:endPar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ítulo 2">
            <a:extLst>
              <a:ext uri="{FF2B5EF4-FFF2-40B4-BE49-F238E27FC236}">
                <a16:creationId xmlns:a16="http://schemas.microsoft.com/office/drawing/2014/main" id="{469930A9-C5EB-4812-9D51-DED412289E05}"/>
              </a:ext>
            </a:extLst>
          </p:cNvPr>
          <p:cNvSpPr txBox="1">
            <a:spLocks/>
          </p:cNvSpPr>
          <p:nvPr/>
        </p:nvSpPr>
        <p:spPr>
          <a:xfrm>
            <a:off x="118524" y="781064"/>
            <a:ext cx="1708029" cy="39380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TUTORIAL </a:t>
            </a:r>
            <a:r>
              <a:rPr lang="pt-PT" sz="1600" b="1" dirty="0">
                <a:solidFill>
                  <a:srgbClr val="00B0F0"/>
                </a:solidFill>
                <a:latin typeface="Times New Roman" panose="02020603050405020304" pitchFamily="18" charset="0"/>
                <a:cs typeface="Times New Roman" panose="02020603050405020304" pitchFamily="18" charset="0"/>
              </a:rPr>
              <a:t>3</a:t>
            </a:r>
          </a:p>
        </p:txBody>
      </p:sp>
      <p:pic>
        <p:nvPicPr>
          <p:cNvPr id="3" name="Imagem 2" descr="Uma imagem com captura de ecrã&#10;&#10;Descrição gerada com confiança muito alta">
            <a:extLst>
              <a:ext uri="{FF2B5EF4-FFF2-40B4-BE49-F238E27FC236}">
                <a16:creationId xmlns:a16="http://schemas.microsoft.com/office/drawing/2014/main" id="{E97E29FC-706E-4292-A243-1F21A0AEE8C5}"/>
              </a:ext>
            </a:extLst>
          </p:cNvPr>
          <p:cNvPicPr>
            <a:picLocks noChangeAspect="1"/>
          </p:cNvPicPr>
          <p:nvPr/>
        </p:nvPicPr>
        <p:blipFill>
          <a:blip r:embed="rId3"/>
          <a:stretch>
            <a:fillRect/>
          </a:stretch>
        </p:blipFill>
        <p:spPr>
          <a:xfrm>
            <a:off x="3452188" y="1174871"/>
            <a:ext cx="8337085" cy="5423818"/>
          </a:xfrm>
          <a:prstGeom prst="rect">
            <a:avLst/>
          </a:prstGeom>
        </p:spPr>
      </p:pic>
    </p:spTree>
    <p:extLst>
      <p:ext uri="{BB962C8B-B14F-4D97-AF65-F5344CB8AC3E}">
        <p14:creationId xmlns:p14="http://schemas.microsoft.com/office/powerpoint/2010/main" val="3007343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hlinkClick r:id="rId3"/>
            <a:extLst>
              <a:ext uri="{FF2B5EF4-FFF2-40B4-BE49-F238E27FC236}">
                <a16:creationId xmlns:a16="http://schemas.microsoft.com/office/drawing/2014/main" id="{CE0FA692-5D0D-4945-8CA9-AB2705F78406}"/>
              </a:ext>
            </a:extLst>
          </p:cNvPr>
          <p:cNvSpPr txBox="1"/>
          <p:nvPr/>
        </p:nvSpPr>
        <p:spPr>
          <a:xfrm>
            <a:off x="2889808" y="266390"/>
            <a:ext cx="8261172" cy="1231106"/>
          </a:xfrm>
          <a:prstGeom prst="rect">
            <a:avLst/>
          </a:prstGeom>
          <a:noFill/>
        </p:spPr>
        <p:txBody>
          <a:bodyPr wrap="none" rtlCol="0">
            <a:spAutoFit/>
          </a:bodyPr>
          <a:lstStyle/>
          <a:p>
            <a:pPr algn="ctr"/>
            <a:r>
              <a:rPr lang="pt-PT" sz="2800" b="1" dirty="0">
                <a:latin typeface="Times New Roman" panose="02020603050405020304" pitchFamily="18" charset="0"/>
                <a:cs typeface="Times New Roman" panose="02020603050405020304" pitchFamily="18" charset="0"/>
              </a:rPr>
              <a:t>O meu projeto no </a:t>
            </a:r>
            <a:r>
              <a:rPr lang="pt-PT" sz="2800" b="1" dirty="0" err="1">
                <a:latin typeface="Times New Roman" panose="02020603050405020304" pitchFamily="18" charset="0"/>
                <a:cs typeface="Times New Roman" panose="02020603050405020304" pitchFamily="18" charset="0"/>
              </a:rPr>
              <a:t>Thingspeak</a:t>
            </a:r>
            <a:r>
              <a:rPr lang="pt-PT" sz="2800" b="1" dirty="0">
                <a:latin typeface="Times New Roman" panose="02020603050405020304" pitchFamily="18" charset="0"/>
                <a:cs typeface="Times New Roman" panose="02020603050405020304" pitchFamily="18" charset="0"/>
              </a:rPr>
              <a:t>:</a:t>
            </a:r>
          </a:p>
          <a:p>
            <a:r>
              <a:rPr lang="pt-PT" sz="2800" b="1" spc="-5" dirty="0" err="1">
                <a:latin typeface="Times New Roman" panose="02020603050405020304" pitchFamily="18" charset="0"/>
                <a:ea typeface="SimSun" panose="02010600030101010101" pitchFamily="2" charset="-122"/>
              </a:rPr>
              <a:t>Temperature</a:t>
            </a:r>
            <a:r>
              <a:rPr lang="pt-PT" sz="2800" b="1" spc="-5" dirty="0">
                <a:latin typeface="Times New Roman" panose="02020603050405020304" pitchFamily="18" charset="0"/>
                <a:ea typeface="SimSun" panose="02010600030101010101" pitchFamily="2" charset="-122"/>
              </a:rPr>
              <a:t> </a:t>
            </a:r>
            <a:r>
              <a:rPr lang="pt-PT" sz="2800" b="1" spc="-5" dirty="0" err="1">
                <a:latin typeface="Times New Roman" panose="02020603050405020304" pitchFamily="18" charset="0"/>
                <a:ea typeface="SimSun" panose="02010600030101010101" pitchFamily="2" charset="-122"/>
              </a:rPr>
              <a:t>and</a:t>
            </a:r>
            <a:r>
              <a:rPr lang="pt-PT" sz="2800" b="1" spc="-5" dirty="0">
                <a:latin typeface="Times New Roman" panose="02020603050405020304" pitchFamily="18" charset="0"/>
                <a:ea typeface="SimSun" panose="02010600030101010101" pitchFamily="2" charset="-122"/>
              </a:rPr>
              <a:t> light in </a:t>
            </a:r>
            <a:r>
              <a:rPr lang="pt-PT" sz="2800" b="1" spc="-5" dirty="0" err="1">
                <a:latin typeface="Times New Roman" panose="02020603050405020304" pitchFamily="18" charset="0"/>
                <a:ea typeface="SimSun" panose="02010600030101010101" pitchFamily="2" charset="-122"/>
              </a:rPr>
              <a:t>your</a:t>
            </a:r>
            <a:r>
              <a:rPr lang="pt-PT" sz="2800" b="1" spc="-5" dirty="0">
                <a:latin typeface="Times New Roman" panose="02020603050405020304" pitchFamily="18" charset="0"/>
                <a:ea typeface="SimSun" panose="02010600030101010101" pitchFamily="2" charset="-122"/>
              </a:rPr>
              <a:t> </a:t>
            </a:r>
            <a:r>
              <a:rPr lang="pt-PT" sz="2800" b="1" spc="-5" dirty="0" err="1">
                <a:latin typeface="Times New Roman" panose="02020603050405020304" pitchFamily="18" charset="0"/>
                <a:ea typeface="SimSun" panose="02010600030101010101" pitchFamily="2" charset="-122"/>
              </a:rPr>
              <a:t>home</a:t>
            </a:r>
            <a:r>
              <a:rPr lang="pt-PT" sz="2800" b="1" spc="-5" dirty="0">
                <a:latin typeface="Times New Roman" panose="02020603050405020304" pitchFamily="18" charset="0"/>
                <a:ea typeface="SimSun" panose="02010600030101010101" pitchFamily="2" charset="-122"/>
              </a:rPr>
              <a:t> </a:t>
            </a:r>
            <a:r>
              <a:rPr lang="pt-PT" sz="2800" b="1" spc="-5" dirty="0" err="1">
                <a:latin typeface="Times New Roman" panose="02020603050405020304" pitchFamily="18" charset="0"/>
                <a:ea typeface="SimSun" panose="02010600030101010101" pitchFamily="2" charset="-122"/>
              </a:rPr>
              <a:t>with</a:t>
            </a:r>
            <a:r>
              <a:rPr lang="pt-PT" sz="2800" b="1" spc="-5" dirty="0">
                <a:latin typeface="Times New Roman" panose="02020603050405020304" pitchFamily="18" charset="0"/>
                <a:ea typeface="SimSun" panose="02010600030101010101" pitchFamily="2" charset="-122"/>
              </a:rPr>
              <a:t> </a:t>
            </a:r>
            <a:r>
              <a:rPr lang="pt-PT" sz="2800" b="1" spc="-5" dirty="0" err="1">
                <a:latin typeface="Times New Roman" panose="02020603050405020304" pitchFamily="18" charset="0"/>
                <a:ea typeface="SimSun" panose="02010600030101010101" pitchFamily="2" charset="-122"/>
              </a:rPr>
              <a:t>thingspeak</a:t>
            </a:r>
            <a:endParaRPr lang="pt-PT" sz="2800" b="1" dirty="0">
              <a:latin typeface="Times New Roman" panose="02020603050405020304" pitchFamily="18" charset="0"/>
              <a:cs typeface="Times New Roman" panose="02020603050405020304" pitchFamily="18" charset="0"/>
            </a:endParaRPr>
          </a:p>
          <a:p>
            <a:endParaRPr lang="pt-PT" dirty="0"/>
          </a:p>
        </p:txBody>
      </p:sp>
      <p:sp>
        <p:nvSpPr>
          <p:cNvPr id="2" name="CaixaDeTexto 1">
            <a:extLst>
              <a:ext uri="{FF2B5EF4-FFF2-40B4-BE49-F238E27FC236}">
                <a16:creationId xmlns:a16="http://schemas.microsoft.com/office/drawing/2014/main" id="{79A75E85-4474-4D2B-86F2-8FFA24DD4FD7}"/>
              </a:ext>
            </a:extLst>
          </p:cNvPr>
          <p:cNvSpPr txBox="1"/>
          <p:nvPr/>
        </p:nvSpPr>
        <p:spPr>
          <a:xfrm>
            <a:off x="2889808" y="1300067"/>
            <a:ext cx="9302192" cy="1126462"/>
          </a:xfrm>
          <a:prstGeom prst="rect">
            <a:avLst/>
          </a:prstGeom>
          <a:noFill/>
        </p:spPr>
        <p:txBody>
          <a:bodyPr wrap="square" rtlCol="0">
            <a:spAutoFit/>
          </a:bodyPr>
          <a:lstStyle/>
          <a:p>
            <a:pPr>
              <a:lnSpc>
                <a:spcPct val="140000"/>
              </a:lnSpc>
            </a:pPr>
            <a:r>
              <a:rPr lang="pt-PT" sz="2400" dirty="0"/>
              <a:t>Apresentação de 2 gráficos no </a:t>
            </a:r>
            <a:r>
              <a:rPr lang="pt-PT" sz="2400" dirty="0" err="1"/>
              <a:t>Thingspeak</a:t>
            </a:r>
            <a:r>
              <a:rPr lang="pt-PT" sz="2400" dirty="0"/>
              <a:t> com valores de temperatura e luminosidade, registados na minha casa</a:t>
            </a:r>
          </a:p>
        </p:txBody>
      </p:sp>
      <p:pic>
        <p:nvPicPr>
          <p:cNvPr id="4" name="Imagem 3">
            <a:extLst>
              <a:ext uri="{FF2B5EF4-FFF2-40B4-BE49-F238E27FC236}">
                <a16:creationId xmlns:a16="http://schemas.microsoft.com/office/drawing/2014/main" id="{F3F27867-1828-47ED-A4E3-CADD2FFFC535}"/>
              </a:ext>
            </a:extLst>
          </p:cNvPr>
          <p:cNvPicPr>
            <a:picLocks noChangeAspect="1"/>
          </p:cNvPicPr>
          <p:nvPr/>
        </p:nvPicPr>
        <p:blipFill>
          <a:blip r:embed="rId4"/>
          <a:stretch>
            <a:fillRect/>
          </a:stretch>
        </p:blipFill>
        <p:spPr>
          <a:xfrm>
            <a:off x="3946066" y="2531173"/>
            <a:ext cx="6660973" cy="3900657"/>
          </a:xfrm>
          <a:prstGeom prst="rect">
            <a:avLst/>
          </a:prstGeom>
        </p:spPr>
      </p:pic>
    </p:spTree>
    <p:extLst>
      <p:ext uri="{BB962C8B-B14F-4D97-AF65-F5344CB8AC3E}">
        <p14:creationId xmlns:p14="http://schemas.microsoft.com/office/powerpoint/2010/main" val="3300117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Uma imagem com eletrónica&#10;&#10;Descrição gerada com confiança alta">
            <a:extLst>
              <a:ext uri="{FF2B5EF4-FFF2-40B4-BE49-F238E27FC236}">
                <a16:creationId xmlns:a16="http://schemas.microsoft.com/office/drawing/2014/main" id="{16E24B93-C715-452B-91B3-BB5423A26CD3}"/>
              </a:ext>
            </a:extLst>
          </p:cNvPr>
          <p:cNvPicPr>
            <a:picLocks noChangeAspect="1"/>
          </p:cNvPicPr>
          <p:nvPr/>
        </p:nvPicPr>
        <p:blipFill>
          <a:blip r:embed="rId2"/>
          <a:stretch>
            <a:fillRect/>
          </a:stretch>
        </p:blipFill>
        <p:spPr>
          <a:xfrm>
            <a:off x="2577790" y="556446"/>
            <a:ext cx="9220200" cy="5532120"/>
          </a:xfrm>
          <a:prstGeom prst="rect">
            <a:avLst/>
          </a:prstGeom>
        </p:spPr>
      </p:pic>
      <p:sp>
        <p:nvSpPr>
          <p:cNvPr id="6" name="Título 2">
            <a:extLst>
              <a:ext uri="{FF2B5EF4-FFF2-40B4-BE49-F238E27FC236}">
                <a16:creationId xmlns:a16="http://schemas.microsoft.com/office/drawing/2014/main" id="{1B2D271F-7311-493E-85BB-6D96B1FF3C2C}"/>
              </a:ext>
            </a:extLst>
          </p:cNvPr>
          <p:cNvSpPr txBox="1">
            <a:spLocks/>
          </p:cNvSpPr>
          <p:nvPr/>
        </p:nvSpPr>
        <p:spPr>
          <a:xfrm>
            <a:off x="118524" y="781064"/>
            <a:ext cx="1708029" cy="39380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PROJETO</a:t>
            </a:r>
            <a:endParaRPr lang="pt-PT" sz="16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91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Uma imagem com texto, mapa, Lego&#10;&#10;Descrição gerada com confiança alta"/>
          <p:cNvPicPr>
            <a:picLocks noChangeAspect="1"/>
          </p:cNvPicPr>
          <p:nvPr/>
        </p:nvPicPr>
        <p:blipFill>
          <a:blip r:embed="rId3"/>
          <a:stretch>
            <a:fillRect/>
          </a:stretch>
        </p:blipFill>
        <p:spPr>
          <a:xfrm>
            <a:off x="185530" y="1"/>
            <a:ext cx="12006469" cy="5910146"/>
          </a:xfrm>
          <a:prstGeom prst="rect">
            <a:avLst/>
          </a:prstGeom>
        </p:spPr>
      </p:pic>
      <p:sp>
        <p:nvSpPr>
          <p:cNvPr id="6" name="Retângulo 5"/>
          <p:cNvSpPr/>
          <p:nvPr/>
        </p:nvSpPr>
        <p:spPr>
          <a:xfrm>
            <a:off x="3949369" y="5910147"/>
            <a:ext cx="4536498" cy="369332"/>
          </a:xfrm>
          <a:prstGeom prst="rect">
            <a:avLst/>
          </a:prstGeom>
        </p:spPr>
        <p:txBody>
          <a:bodyPr wrap="none">
            <a:spAutoFit/>
          </a:bodyPr>
          <a:lstStyle/>
          <a:p>
            <a:r>
              <a:rPr lang="pt-PT" b="1" dirty="0">
                <a:latin typeface="Times New Roman" panose="02020603050405020304" pitchFamily="18" charset="0"/>
                <a:cs typeface="Times New Roman" panose="02020603050405020304" pitchFamily="18" charset="0"/>
              </a:rPr>
              <a:t>Fig.1 – IOT em diversos setores de atividade</a:t>
            </a:r>
          </a:p>
        </p:txBody>
      </p:sp>
      <p:sp>
        <p:nvSpPr>
          <p:cNvPr id="2" name="CaixaDeTexto 1">
            <a:extLst>
              <a:ext uri="{FF2B5EF4-FFF2-40B4-BE49-F238E27FC236}">
                <a16:creationId xmlns:a16="http://schemas.microsoft.com/office/drawing/2014/main" id="{2C054D09-6E57-40B6-97BA-63D60688B21F}"/>
              </a:ext>
            </a:extLst>
          </p:cNvPr>
          <p:cNvSpPr txBox="1"/>
          <p:nvPr/>
        </p:nvSpPr>
        <p:spPr>
          <a:xfrm>
            <a:off x="6786881" y="6279479"/>
            <a:ext cx="5405118" cy="1015663"/>
          </a:xfrm>
          <a:prstGeom prst="rect">
            <a:avLst/>
          </a:prstGeom>
          <a:noFill/>
        </p:spPr>
        <p:txBody>
          <a:bodyPr wrap="square" rtlCol="0">
            <a:spAutoFit/>
          </a:bodyPr>
          <a:lstStyle/>
          <a:p>
            <a:r>
              <a:rPr lang="pt-PT" sz="1400" b="1" dirty="0">
                <a:latin typeface="Times New Roman" panose="02020603050405020304" pitchFamily="18" charset="0"/>
                <a:cs typeface="Times New Roman" panose="02020603050405020304" pitchFamily="18" charset="0"/>
              </a:rPr>
              <a:t>Fonte</a:t>
            </a:r>
            <a:r>
              <a:rPr lang="pt-PT" sz="1400" dirty="0">
                <a:latin typeface="Times New Roman" panose="02020603050405020304" pitchFamily="18" charset="0"/>
                <a:cs typeface="Times New Roman" panose="02020603050405020304" pitchFamily="18" charset="0"/>
              </a:rPr>
              <a:t>: Site </a:t>
            </a:r>
            <a:r>
              <a:rPr lang="pt-PT" sz="1400" dirty="0">
                <a:latin typeface="Times New Roman" panose="02020603050405020304" pitchFamily="18" charset="0"/>
                <a:cs typeface="Times New Roman" panose="02020603050405020304" pitchFamily="18" charset="0"/>
                <a:hlinkClick r:id="rId4"/>
              </a:rPr>
              <a:t>https://opentechdiary.wordpress.com/tag/internet-of-things/</a:t>
            </a:r>
            <a:r>
              <a:rPr lang="pt-PT" sz="1400" dirty="0">
                <a:latin typeface="Times New Roman" panose="02020603050405020304" pitchFamily="18" charset="0"/>
                <a:cs typeface="Times New Roman" panose="02020603050405020304" pitchFamily="18" charset="0"/>
              </a:rPr>
              <a:t> </a:t>
            </a:r>
          </a:p>
          <a:p>
            <a:r>
              <a:rPr lang="en-US" sz="1400" cap="all" dirty="0">
                <a:solidFill>
                  <a:schemeClr val="accent1"/>
                </a:solidFill>
                <a:latin typeface="Times New Roman" panose="02020603050405020304" pitchFamily="18" charset="0"/>
                <a:cs typeface="Times New Roman" panose="02020603050405020304" pitchFamily="18" charset="0"/>
              </a:rPr>
              <a:t>Internet of Things World, Europe, 22-06-2015</a:t>
            </a:r>
            <a:endParaRPr lang="pt-PT" sz="1400" dirty="0">
              <a:latin typeface="Times New Roman" panose="02020603050405020304" pitchFamily="18" charset="0"/>
              <a:cs typeface="Times New Roman" panose="02020603050405020304" pitchFamily="18" charset="0"/>
            </a:endParaRPr>
          </a:p>
          <a:p>
            <a:pPr algn="r"/>
            <a:endParaRPr lang="en-US" sz="1400" b="1" cap="all" dirty="0">
              <a:solidFill>
                <a:schemeClr val="accent1"/>
              </a:solidFill>
            </a:endParaRPr>
          </a:p>
          <a:p>
            <a:endParaRPr lang="pt-PT" dirty="0"/>
          </a:p>
        </p:txBody>
      </p:sp>
    </p:spTree>
    <p:extLst>
      <p:ext uri="{BB962C8B-B14F-4D97-AF65-F5344CB8AC3E}">
        <p14:creationId xmlns:p14="http://schemas.microsoft.com/office/powerpoint/2010/main" val="5659520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1B2D271F-7311-493E-85BB-6D96B1FF3C2C}"/>
              </a:ext>
            </a:extLst>
          </p:cNvPr>
          <p:cNvSpPr txBox="1">
            <a:spLocks/>
          </p:cNvSpPr>
          <p:nvPr/>
        </p:nvSpPr>
        <p:spPr>
          <a:xfrm>
            <a:off x="118524" y="781064"/>
            <a:ext cx="1708029" cy="39380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PROJETO</a:t>
            </a:r>
            <a:endParaRPr lang="pt-PT" sz="1600" b="1" dirty="0">
              <a:solidFill>
                <a:srgbClr val="00B0F0"/>
              </a:solidFill>
              <a:latin typeface="Times New Roman" panose="02020603050405020304" pitchFamily="18" charset="0"/>
              <a:cs typeface="Times New Roman" panose="02020603050405020304" pitchFamily="18" charset="0"/>
            </a:endParaRPr>
          </a:p>
        </p:txBody>
      </p:sp>
      <p:pic>
        <p:nvPicPr>
          <p:cNvPr id="3" name="Imagem 2" descr="Uma imagem com texto&#10;&#10;Descrição gerada com confiança alta">
            <a:extLst>
              <a:ext uri="{FF2B5EF4-FFF2-40B4-BE49-F238E27FC236}">
                <a16:creationId xmlns:a16="http://schemas.microsoft.com/office/drawing/2014/main" id="{C59452F9-8C6C-47CF-9FD7-032A4A091685}"/>
              </a:ext>
            </a:extLst>
          </p:cNvPr>
          <p:cNvPicPr>
            <a:picLocks noChangeAspect="1"/>
          </p:cNvPicPr>
          <p:nvPr/>
        </p:nvPicPr>
        <p:blipFill>
          <a:blip r:embed="rId2"/>
          <a:stretch>
            <a:fillRect/>
          </a:stretch>
        </p:blipFill>
        <p:spPr>
          <a:xfrm>
            <a:off x="4173112" y="781064"/>
            <a:ext cx="4926284" cy="5211774"/>
          </a:xfrm>
          <a:prstGeom prst="rect">
            <a:avLst/>
          </a:prstGeom>
        </p:spPr>
      </p:pic>
      <p:sp>
        <p:nvSpPr>
          <p:cNvPr id="2" name="CaixaDeTexto 1">
            <a:extLst>
              <a:ext uri="{FF2B5EF4-FFF2-40B4-BE49-F238E27FC236}">
                <a16:creationId xmlns:a16="http://schemas.microsoft.com/office/drawing/2014/main" id="{7CDE61EC-4197-4DC3-B418-0C17F53B5702}"/>
              </a:ext>
            </a:extLst>
          </p:cNvPr>
          <p:cNvSpPr txBox="1"/>
          <p:nvPr/>
        </p:nvSpPr>
        <p:spPr>
          <a:xfrm>
            <a:off x="5176722" y="6137804"/>
            <a:ext cx="3275903" cy="461665"/>
          </a:xfrm>
          <a:prstGeom prst="rect">
            <a:avLst/>
          </a:prstGeom>
          <a:noFill/>
        </p:spPr>
        <p:txBody>
          <a:bodyPr wrap="square" rtlCol="0">
            <a:spAutoFit/>
          </a:bodyPr>
          <a:lstStyle/>
          <a:p>
            <a:r>
              <a:rPr lang="pt-PT" sz="2400" dirty="0">
                <a:latin typeface="Times New Roman" panose="02020603050405020304" pitchFamily="18" charset="0"/>
                <a:cs typeface="Times New Roman" panose="02020603050405020304" pitchFamily="18" charset="0"/>
              </a:rPr>
              <a:t>Fluxograma do sistema</a:t>
            </a:r>
          </a:p>
        </p:txBody>
      </p:sp>
    </p:spTree>
    <p:extLst>
      <p:ext uri="{BB962C8B-B14F-4D97-AF65-F5344CB8AC3E}">
        <p14:creationId xmlns:p14="http://schemas.microsoft.com/office/powerpoint/2010/main" val="2098844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1B2D271F-7311-493E-85BB-6D96B1FF3C2C}"/>
              </a:ext>
            </a:extLst>
          </p:cNvPr>
          <p:cNvSpPr txBox="1">
            <a:spLocks/>
          </p:cNvSpPr>
          <p:nvPr/>
        </p:nvSpPr>
        <p:spPr>
          <a:xfrm>
            <a:off x="118524" y="781064"/>
            <a:ext cx="1708029" cy="39380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PROJETO</a:t>
            </a:r>
            <a:endParaRPr lang="pt-PT" sz="1600" b="1" dirty="0">
              <a:solidFill>
                <a:srgbClr val="00B0F0"/>
              </a:solidFill>
              <a:latin typeface="Times New Roman" panose="02020603050405020304" pitchFamily="18" charset="0"/>
              <a:cs typeface="Times New Roman" panose="02020603050405020304" pitchFamily="18" charset="0"/>
            </a:endParaRPr>
          </a:p>
        </p:txBody>
      </p:sp>
      <p:sp>
        <p:nvSpPr>
          <p:cNvPr id="2" name="CaixaDeTexto 1">
            <a:extLst>
              <a:ext uri="{FF2B5EF4-FFF2-40B4-BE49-F238E27FC236}">
                <a16:creationId xmlns:a16="http://schemas.microsoft.com/office/drawing/2014/main" id="{645F5279-F082-4219-8DCD-7FCC9D2BF110}"/>
              </a:ext>
            </a:extLst>
          </p:cNvPr>
          <p:cNvSpPr txBox="1"/>
          <p:nvPr/>
        </p:nvSpPr>
        <p:spPr>
          <a:xfrm>
            <a:off x="3483508" y="220764"/>
            <a:ext cx="7029488" cy="954107"/>
          </a:xfrm>
          <a:prstGeom prst="rect">
            <a:avLst/>
          </a:prstGeom>
          <a:noFill/>
        </p:spPr>
        <p:txBody>
          <a:bodyPr wrap="none" rtlCol="0">
            <a:spAutoFit/>
          </a:bodyPr>
          <a:lstStyle/>
          <a:p>
            <a:r>
              <a:rPr lang="pt-PT" sz="2800" b="1" dirty="0">
                <a:latin typeface="Times New Roman" panose="02020603050405020304" pitchFamily="18" charset="0"/>
                <a:cs typeface="Times New Roman" panose="02020603050405020304" pitchFamily="18" charset="0"/>
              </a:rPr>
              <a:t>Verificar conexão do ESP com o </a:t>
            </a:r>
            <a:r>
              <a:rPr lang="pt-PT" sz="2800" b="1" dirty="0" err="1">
                <a:latin typeface="Times New Roman" panose="02020603050405020304" pitchFamily="18" charset="0"/>
                <a:cs typeface="Times New Roman" panose="02020603050405020304" pitchFamily="18" charset="0"/>
              </a:rPr>
              <a:t>Thingspeak</a:t>
            </a:r>
            <a:r>
              <a:rPr lang="pt-PT" sz="2800" b="1" dirty="0">
                <a:latin typeface="Times New Roman" panose="02020603050405020304" pitchFamily="18" charset="0"/>
                <a:cs typeface="Times New Roman" panose="02020603050405020304" pitchFamily="18" charset="0"/>
              </a:rPr>
              <a:t>.</a:t>
            </a:r>
          </a:p>
          <a:p>
            <a:r>
              <a:rPr lang="pt-PT" sz="2800" b="1" dirty="0">
                <a:latin typeface="Times New Roman" panose="02020603050405020304" pitchFamily="18" charset="0"/>
                <a:cs typeface="Times New Roman" panose="02020603050405020304" pitchFamily="18" charset="0"/>
              </a:rPr>
              <a:t>No IDE do </a:t>
            </a:r>
            <a:r>
              <a:rPr lang="pt-PT" sz="2800" b="1" dirty="0" err="1">
                <a:latin typeface="Times New Roman" panose="02020603050405020304" pitchFamily="18" charset="0"/>
                <a:cs typeface="Times New Roman" panose="02020603050405020304" pitchFamily="18" charset="0"/>
              </a:rPr>
              <a:t>arduino</a:t>
            </a:r>
            <a:r>
              <a:rPr lang="pt-PT" sz="2800" b="1" dirty="0">
                <a:latin typeface="Times New Roman" panose="02020603050405020304" pitchFamily="18" charset="0"/>
                <a:cs typeface="Times New Roman" panose="02020603050405020304" pitchFamily="18" charset="0"/>
              </a:rPr>
              <a:t> “Monitor serial”</a:t>
            </a:r>
          </a:p>
        </p:txBody>
      </p:sp>
      <p:sp>
        <p:nvSpPr>
          <p:cNvPr id="4" name="Retângulo 3">
            <a:extLst>
              <a:ext uri="{FF2B5EF4-FFF2-40B4-BE49-F238E27FC236}">
                <a16:creationId xmlns:a16="http://schemas.microsoft.com/office/drawing/2014/main" id="{DFCE414F-82E4-45D0-A822-4A973C2DE02F}"/>
              </a:ext>
            </a:extLst>
          </p:cNvPr>
          <p:cNvSpPr/>
          <p:nvPr/>
        </p:nvSpPr>
        <p:spPr>
          <a:xfrm>
            <a:off x="2542478" y="1174871"/>
            <a:ext cx="9649522" cy="4781245"/>
          </a:xfrm>
          <a:prstGeom prst="rect">
            <a:avLst/>
          </a:prstGeom>
        </p:spPr>
        <p:txBody>
          <a:bodyPr wrap="square">
            <a:spAutoFit/>
          </a:bodyPr>
          <a:lstStyle/>
          <a:p>
            <a:pPr>
              <a:lnSpc>
                <a:spcPct val="140000"/>
              </a:lnSpc>
            </a:pPr>
            <a:r>
              <a:rPr lang="pt-PT" sz="2000" dirty="0"/>
              <a:t>AT – </a:t>
            </a:r>
            <a:r>
              <a:rPr lang="pt-PT" sz="2000" b="1" dirty="0"/>
              <a:t>Retorna um OK caso estabeleça comunicação com ESP</a:t>
            </a:r>
          </a:p>
          <a:p>
            <a:pPr>
              <a:lnSpc>
                <a:spcPct val="140000"/>
              </a:lnSpc>
            </a:pPr>
            <a:r>
              <a:rPr lang="pt-PT" sz="2000" dirty="0"/>
              <a:t>AT+CWMODE=3 – </a:t>
            </a:r>
            <a:r>
              <a:rPr lang="pt-PT" sz="2000" b="1" dirty="0"/>
              <a:t>Configura ESP como um cliente e um ponto de acesso</a:t>
            </a:r>
          </a:p>
          <a:p>
            <a:pPr>
              <a:lnSpc>
                <a:spcPct val="140000"/>
              </a:lnSpc>
            </a:pPr>
            <a:r>
              <a:rPr lang="pt-PT" sz="2000" dirty="0"/>
              <a:t>AT+CWLAP – </a:t>
            </a:r>
            <a:r>
              <a:rPr lang="pt-PT" sz="2000" b="1" dirty="0"/>
              <a:t>Apresenta os pontos de acesso </a:t>
            </a:r>
            <a:r>
              <a:rPr lang="pt-PT" sz="2000" b="1" dirty="0" err="1"/>
              <a:t>Wi-fi</a:t>
            </a:r>
            <a:r>
              <a:rPr lang="pt-PT" sz="2000" b="1" dirty="0"/>
              <a:t> disponíveis</a:t>
            </a:r>
          </a:p>
          <a:p>
            <a:pPr>
              <a:lnSpc>
                <a:spcPct val="140000"/>
              </a:lnSpc>
            </a:pPr>
            <a:r>
              <a:rPr lang="pt-PT" sz="2000" dirty="0"/>
              <a:t>AT+CWJAP="IPG-Free",""</a:t>
            </a:r>
          </a:p>
          <a:p>
            <a:pPr>
              <a:lnSpc>
                <a:spcPct val="140000"/>
              </a:lnSpc>
            </a:pPr>
            <a:r>
              <a:rPr lang="pt-PT" sz="2000" dirty="0"/>
              <a:t>AT+CWJAP="Vodafone-0EF2A2",“password"</a:t>
            </a:r>
          </a:p>
          <a:p>
            <a:pPr>
              <a:lnSpc>
                <a:spcPct val="140000"/>
              </a:lnSpc>
            </a:pPr>
            <a:r>
              <a:rPr lang="pt-PT" sz="2000" dirty="0"/>
              <a:t>AT+CIPMUX=1  - </a:t>
            </a:r>
            <a:r>
              <a:rPr lang="pt-PT" sz="2000" b="1" dirty="0"/>
              <a:t>Configura ESP para múltiplas conexões TCP</a:t>
            </a:r>
          </a:p>
          <a:p>
            <a:pPr>
              <a:lnSpc>
                <a:spcPct val="140000"/>
              </a:lnSpc>
            </a:pPr>
            <a:r>
              <a:rPr lang="pt-PT" sz="2000" dirty="0"/>
              <a:t>AT+CIPSERVER=1,80 </a:t>
            </a:r>
            <a:r>
              <a:rPr lang="pt-PT" sz="2000" b="1" dirty="0"/>
              <a:t>Configura a porta 80</a:t>
            </a:r>
          </a:p>
          <a:p>
            <a:pPr>
              <a:lnSpc>
                <a:spcPct val="140000"/>
              </a:lnSpc>
            </a:pPr>
            <a:r>
              <a:rPr lang="pt-PT" sz="2000" dirty="0"/>
              <a:t>AT+CIFSR – </a:t>
            </a:r>
            <a:r>
              <a:rPr lang="pt-PT" sz="2000" b="1" dirty="0"/>
              <a:t>Retorna o endereço IP local</a:t>
            </a:r>
          </a:p>
          <a:p>
            <a:pPr>
              <a:lnSpc>
                <a:spcPct val="140000"/>
              </a:lnSpc>
            </a:pPr>
            <a:r>
              <a:rPr lang="pt-PT" sz="2000" dirty="0"/>
              <a:t>AT+CIPSTART=4,"TCP","184.106.153.149",80</a:t>
            </a:r>
          </a:p>
          <a:p>
            <a:pPr>
              <a:lnSpc>
                <a:spcPct val="140000"/>
              </a:lnSpc>
            </a:pPr>
            <a:r>
              <a:rPr lang="pt-PT" sz="2000" dirty="0"/>
              <a:t>AT+CIPSEND=4,44</a:t>
            </a:r>
          </a:p>
          <a:p>
            <a:pPr>
              <a:lnSpc>
                <a:spcPct val="140000"/>
              </a:lnSpc>
            </a:pPr>
            <a:r>
              <a:rPr lang="pt-PT" sz="2000" dirty="0"/>
              <a:t>GET /</a:t>
            </a:r>
            <a:r>
              <a:rPr lang="pt-PT" sz="2000" dirty="0" err="1"/>
              <a:t>update?key</a:t>
            </a:r>
            <a:r>
              <a:rPr lang="pt-PT" sz="2000" dirty="0"/>
              <a:t>=97WD7S5WQG1XIKMM&amp;field1=27</a:t>
            </a:r>
          </a:p>
        </p:txBody>
      </p:sp>
      <p:sp>
        <p:nvSpPr>
          <p:cNvPr id="7" name="CaixaDeTexto 6">
            <a:extLst>
              <a:ext uri="{FF2B5EF4-FFF2-40B4-BE49-F238E27FC236}">
                <a16:creationId xmlns:a16="http://schemas.microsoft.com/office/drawing/2014/main" id="{D3E4262A-B990-4A48-9008-4CA0F2948199}"/>
              </a:ext>
            </a:extLst>
          </p:cNvPr>
          <p:cNvSpPr txBox="1"/>
          <p:nvPr/>
        </p:nvSpPr>
        <p:spPr>
          <a:xfrm>
            <a:off x="3256156" y="6051376"/>
            <a:ext cx="7933454" cy="523220"/>
          </a:xfrm>
          <a:prstGeom prst="rect">
            <a:avLst/>
          </a:prstGeom>
          <a:noFill/>
        </p:spPr>
        <p:txBody>
          <a:bodyPr wrap="none" rtlCol="0">
            <a:spAutoFit/>
          </a:bodyPr>
          <a:lstStyle/>
          <a:p>
            <a:r>
              <a:rPr lang="pt-PT" sz="2800" b="1" dirty="0">
                <a:latin typeface="Times New Roman" panose="02020603050405020304" pitchFamily="18" charset="0"/>
                <a:cs typeface="Times New Roman" panose="02020603050405020304" pitchFamily="18" charset="0"/>
              </a:rPr>
              <a:t>Apresenta dados no Monitor Série do IDE </a:t>
            </a:r>
            <a:r>
              <a:rPr lang="pt-PT" sz="2800" b="1" dirty="0" err="1">
                <a:latin typeface="Times New Roman" panose="02020603050405020304" pitchFamily="18" charset="0"/>
                <a:cs typeface="Times New Roman" panose="02020603050405020304" pitchFamily="18" charset="0"/>
              </a:rPr>
              <a:t>Arduino</a:t>
            </a:r>
            <a:endParaRPr lang="pt-PT"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861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1B2D271F-7311-493E-85BB-6D96B1FF3C2C}"/>
              </a:ext>
            </a:extLst>
          </p:cNvPr>
          <p:cNvSpPr txBox="1">
            <a:spLocks/>
          </p:cNvSpPr>
          <p:nvPr/>
        </p:nvSpPr>
        <p:spPr>
          <a:xfrm>
            <a:off x="118524" y="781064"/>
            <a:ext cx="1708029" cy="39380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PROJETO</a:t>
            </a:r>
            <a:endParaRPr lang="pt-PT" sz="1600" b="1" dirty="0">
              <a:solidFill>
                <a:srgbClr val="00B0F0"/>
              </a:solidFill>
              <a:latin typeface="Times New Roman" panose="02020603050405020304" pitchFamily="18" charset="0"/>
              <a:cs typeface="Times New Roman" panose="02020603050405020304" pitchFamily="18" charset="0"/>
            </a:endParaRPr>
          </a:p>
        </p:txBody>
      </p:sp>
      <p:sp>
        <p:nvSpPr>
          <p:cNvPr id="2" name="CaixaDeTexto 1">
            <a:extLst>
              <a:ext uri="{FF2B5EF4-FFF2-40B4-BE49-F238E27FC236}">
                <a16:creationId xmlns:a16="http://schemas.microsoft.com/office/drawing/2014/main" id="{645F5279-F082-4219-8DCD-7FCC9D2BF110}"/>
              </a:ext>
            </a:extLst>
          </p:cNvPr>
          <p:cNvSpPr txBox="1"/>
          <p:nvPr/>
        </p:nvSpPr>
        <p:spPr>
          <a:xfrm>
            <a:off x="4103649" y="257844"/>
            <a:ext cx="5448286" cy="523220"/>
          </a:xfrm>
          <a:prstGeom prst="rect">
            <a:avLst/>
          </a:prstGeom>
          <a:noFill/>
        </p:spPr>
        <p:txBody>
          <a:bodyPr wrap="none" rtlCol="0">
            <a:spAutoFit/>
          </a:bodyPr>
          <a:lstStyle/>
          <a:p>
            <a:r>
              <a:rPr lang="pt-PT" sz="2800" b="1" dirty="0">
                <a:latin typeface="Times New Roman" panose="02020603050405020304" pitchFamily="18" charset="0"/>
                <a:cs typeface="Times New Roman" panose="02020603050405020304" pitchFamily="18" charset="0"/>
              </a:rPr>
              <a:t>Código a implementar no </a:t>
            </a:r>
            <a:r>
              <a:rPr lang="pt-PT" sz="2800" b="1" dirty="0" err="1">
                <a:latin typeface="Times New Roman" panose="02020603050405020304" pitchFamily="18" charset="0"/>
                <a:cs typeface="Times New Roman" panose="02020603050405020304" pitchFamily="18" charset="0"/>
              </a:rPr>
              <a:t>Arduino</a:t>
            </a:r>
            <a:endParaRPr lang="pt-PT" sz="2800" b="1" dirty="0">
              <a:latin typeface="Times New Roman" panose="02020603050405020304" pitchFamily="18" charset="0"/>
              <a:cs typeface="Times New Roman" panose="02020603050405020304" pitchFamily="18" charset="0"/>
            </a:endParaRPr>
          </a:p>
        </p:txBody>
      </p:sp>
      <p:sp>
        <p:nvSpPr>
          <p:cNvPr id="4" name="AutoShape 2" descr="Resultado de imagem para arduino ide">
            <a:extLst>
              <a:ext uri="{FF2B5EF4-FFF2-40B4-BE49-F238E27FC236}">
                <a16:creationId xmlns:a16="http://schemas.microsoft.com/office/drawing/2014/main" id="{8B8B6C10-F62F-47AE-9664-DCE4F40BCB8B}"/>
              </a:ext>
            </a:extLst>
          </p:cNvPr>
          <p:cNvSpPr>
            <a:spLocks noChangeAspect="1" noChangeArrowheads="1"/>
          </p:cNvSpPr>
          <p:nvPr/>
        </p:nvSpPr>
        <p:spPr bwMode="auto">
          <a:xfrm>
            <a:off x="5943600" y="3276600"/>
            <a:ext cx="3021980" cy="30219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dirty="0"/>
          </a:p>
        </p:txBody>
      </p:sp>
      <p:pic>
        <p:nvPicPr>
          <p:cNvPr id="5" name="Imagem 4" descr="Uma imagem com captura de ecrã, texto&#10;&#10;Descrição gerada com confiança muito alta">
            <a:extLst>
              <a:ext uri="{FF2B5EF4-FFF2-40B4-BE49-F238E27FC236}">
                <a16:creationId xmlns:a16="http://schemas.microsoft.com/office/drawing/2014/main" id="{872C8B06-148D-460B-BE6D-47088ED3C4CF}"/>
              </a:ext>
            </a:extLst>
          </p:cNvPr>
          <p:cNvPicPr>
            <a:picLocks noChangeAspect="1"/>
          </p:cNvPicPr>
          <p:nvPr/>
        </p:nvPicPr>
        <p:blipFill>
          <a:blip r:embed="rId2"/>
          <a:stretch>
            <a:fillRect/>
          </a:stretch>
        </p:blipFill>
        <p:spPr>
          <a:xfrm>
            <a:off x="3152775" y="977967"/>
            <a:ext cx="7886932" cy="5880033"/>
          </a:xfrm>
          <a:prstGeom prst="rect">
            <a:avLst/>
          </a:prstGeom>
        </p:spPr>
      </p:pic>
    </p:spTree>
    <p:extLst>
      <p:ext uri="{BB962C8B-B14F-4D97-AF65-F5344CB8AC3E}">
        <p14:creationId xmlns:p14="http://schemas.microsoft.com/office/powerpoint/2010/main" val="414238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2">
            <a:extLst>
              <a:ext uri="{FF2B5EF4-FFF2-40B4-BE49-F238E27FC236}">
                <a16:creationId xmlns:a16="http://schemas.microsoft.com/office/drawing/2014/main" id="{1B2D271F-7311-493E-85BB-6D96B1FF3C2C}"/>
              </a:ext>
            </a:extLst>
          </p:cNvPr>
          <p:cNvSpPr txBox="1">
            <a:spLocks/>
          </p:cNvSpPr>
          <p:nvPr/>
        </p:nvSpPr>
        <p:spPr>
          <a:xfrm>
            <a:off x="118524" y="781064"/>
            <a:ext cx="1708029" cy="39380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PROJETO</a:t>
            </a:r>
            <a:endParaRPr lang="pt-PT" sz="1600" b="1" dirty="0">
              <a:solidFill>
                <a:srgbClr val="00B0F0"/>
              </a:solidFill>
              <a:latin typeface="Times New Roman" panose="02020603050405020304" pitchFamily="18" charset="0"/>
              <a:cs typeface="Times New Roman" panose="02020603050405020304" pitchFamily="18" charset="0"/>
            </a:endParaRPr>
          </a:p>
        </p:txBody>
      </p:sp>
      <p:sp>
        <p:nvSpPr>
          <p:cNvPr id="2" name="CaixaDeTexto 1">
            <a:hlinkClick r:id="rId2"/>
            <a:extLst>
              <a:ext uri="{FF2B5EF4-FFF2-40B4-BE49-F238E27FC236}">
                <a16:creationId xmlns:a16="http://schemas.microsoft.com/office/drawing/2014/main" id="{645F5279-F082-4219-8DCD-7FCC9D2BF110}"/>
              </a:ext>
            </a:extLst>
          </p:cNvPr>
          <p:cNvSpPr txBox="1"/>
          <p:nvPr/>
        </p:nvSpPr>
        <p:spPr>
          <a:xfrm>
            <a:off x="4168107" y="177748"/>
            <a:ext cx="6219844" cy="800219"/>
          </a:xfrm>
          <a:prstGeom prst="rect">
            <a:avLst/>
          </a:prstGeom>
          <a:noFill/>
        </p:spPr>
        <p:txBody>
          <a:bodyPr wrap="none" rtlCol="0">
            <a:spAutoFit/>
          </a:bodyPr>
          <a:lstStyle/>
          <a:p>
            <a:r>
              <a:rPr lang="pt-PT" sz="2800" b="1" dirty="0">
                <a:latin typeface="Times New Roman" panose="02020603050405020304" pitchFamily="18" charset="0"/>
                <a:cs typeface="Times New Roman" panose="02020603050405020304" pitchFamily="18" charset="0"/>
              </a:rPr>
              <a:t>Apresentação dos dados no </a:t>
            </a:r>
            <a:r>
              <a:rPr lang="pt-PT" sz="2800" b="1" dirty="0" err="1">
                <a:latin typeface="Times New Roman" panose="02020603050405020304" pitchFamily="18" charset="0"/>
                <a:cs typeface="Times New Roman" panose="02020603050405020304" pitchFamily="18" charset="0"/>
              </a:rPr>
              <a:t>Thingspeak</a:t>
            </a:r>
            <a:endParaRPr lang="pt-PT" sz="2800" b="1" dirty="0">
              <a:latin typeface="Times New Roman" panose="02020603050405020304" pitchFamily="18" charset="0"/>
              <a:cs typeface="Times New Roman" panose="02020603050405020304" pitchFamily="18" charset="0"/>
            </a:endParaRPr>
          </a:p>
          <a:p>
            <a:endParaRPr lang="pt-PT" dirty="0"/>
          </a:p>
        </p:txBody>
      </p:sp>
      <p:sp>
        <p:nvSpPr>
          <p:cNvPr id="3" name="Retângulo 2">
            <a:extLst>
              <a:ext uri="{FF2B5EF4-FFF2-40B4-BE49-F238E27FC236}">
                <a16:creationId xmlns:a16="http://schemas.microsoft.com/office/drawing/2014/main" id="{848C37DC-E00C-4751-9FB8-88F90CC22EAA}"/>
              </a:ext>
            </a:extLst>
          </p:cNvPr>
          <p:cNvSpPr/>
          <p:nvPr/>
        </p:nvSpPr>
        <p:spPr>
          <a:xfrm>
            <a:off x="4879776" y="6488668"/>
            <a:ext cx="4796506" cy="369332"/>
          </a:xfrm>
          <a:prstGeom prst="rect">
            <a:avLst/>
          </a:prstGeom>
        </p:spPr>
        <p:txBody>
          <a:bodyPr wrap="none">
            <a:spAutoFit/>
          </a:bodyPr>
          <a:lstStyle/>
          <a:p>
            <a:r>
              <a:rPr lang="pt-PT" dirty="0"/>
              <a:t>https://thingspeak.com/channels/266625</a:t>
            </a:r>
          </a:p>
        </p:txBody>
      </p:sp>
      <p:pic>
        <p:nvPicPr>
          <p:cNvPr id="5" name="Imagem 4" descr="Uma imagem com captura de ecrã&#10;&#10;Descrição gerada com confiança muito alta">
            <a:extLst>
              <a:ext uri="{FF2B5EF4-FFF2-40B4-BE49-F238E27FC236}">
                <a16:creationId xmlns:a16="http://schemas.microsoft.com/office/drawing/2014/main" id="{5C98F768-DA1F-468C-AF6A-64190A1A002C}"/>
              </a:ext>
            </a:extLst>
          </p:cNvPr>
          <p:cNvPicPr>
            <a:picLocks noChangeAspect="1"/>
          </p:cNvPicPr>
          <p:nvPr/>
        </p:nvPicPr>
        <p:blipFill>
          <a:blip r:embed="rId3"/>
          <a:stretch>
            <a:fillRect/>
          </a:stretch>
        </p:blipFill>
        <p:spPr>
          <a:xfrm>
            <a:off x="3479183" y="644763"/>
            <a:ext cx="8005879" cy="5834948"/>
          </a:xfrm>
          <a:prstGeom prst="rect">
            <a:avLst/>
          </a:prstGeom>
        </p:spPr>
      </p:pic>
    </p:spTree>
    <p:extLst>
      <p:ext uri="{BB962C8B-B14F-4D97-AF65-F5344CB8AC3E}">
        <p14:creationId xmlns:p14="http://schemas.microsoft.com/office/powerpoint/2010/main" val="4024108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46CB6EAA-4725-4A9D-BDC0-F813C6ACF96F}"/>
              </a:ext>
            </a:extLst>
          </p:cNvPr>
          <p:cNvSpPr txBox="1"/>
          <p:nvPr/>
        </p:nvSpPr>
        <p:spPr>
          <a:xfrm>
            <a:off x="2397205" y="1051987"/>
            <a:ext cx="9489995" cy="4893647"/>
          </a:xfrm>
          <a:prstGeom prst="rect">
            <a:avLst/>
          </a:prstGeom>
          <a:noFill/>
        </p:spPr>
        <p:txBody>
          <a:bodyPr wrap="square" rtlCol="0">
            <a:spAutoFit/>
          </a:bodyPr>
          <a:lstStyle/>
          <a:p>
            <a:pPr algn="just">
              <a:lnSpc>
                <a:spcPct val="130000"/>
              </a:lnSpc>
            </a:pPr>
            <a:r>
              <a:rPr lang="pt-PT" sz="2400" dirty="0">
                <a:latin typeface="Times New Roman" panose="02020603050405020304" pitchFamily="18" charset="0"/>
                <a:cs typeface="Times New Roman" panose="02020603050405020304" pitchFamily="18" charset="0"/>
              </a:rPr>
              <a:t>O facto de esta plataforma ser open </a:t>
            </a:r>
            <a:r>
              <a:rPr lang="pt-PT" sz="2400" dirty="0" err="1">
                <a:latin typeface="Times New Roman" panose="02020603050405020304" pitchFamily="18" charset="0"/>
                <a:cs typeface="Times New Roman" panose="02020603050405020304" pitchFamily="18" charset="0"/>
              </a:rPr>
              <a:t>source</a:t>
            </a:r>
            <a:r>
              <a:rPr lang="pt-PT" sz="2400" dirty="0">
                <a:latin typeface="Times New Roman" panose="02020603050405020304" pitchFamily="18" charset="0"/>
                <a:cs typeface="Times New Roman" panose="02020603050405020304" pitchFamily="18" charset="0"/>
              </a:rPr>
              <a:t>, ter múltiplas funcionalidades que são fáceis de implementar e de permitir enviar dados via </a:t>
            </a:r>
            <a:r>
              <a:rPr lang="pt-PT" sz="2400" dirty="0" err="1">
                <a:latin typeface="Times New Roman" panose="02020603050405020304" pitchFamily="18" charset="0"/>
                <a:cs typeface="Times New Roman" panose="02020603050405020304" pitchFamily="18" charset="0"/>
              </a:rPr>
              <a:t>twitter</a:t>
            </a:r>
            <a:r>
              <a:rPr lang="pt-PT" sz="2400" dirty="0">
                <a:latin typeface="Times New Roman" panose="02020603050405020304" pitchFamily="18" charset="0"/>
                <a:cs typeface="Times New Roman" panose="02020603050405020304" pitchFamily="18" charset="0"/>
              </a:rPr>
              <a:t>, torna-a uma das plataformas mais usadas para apresentar dados na internet.</a:t>
            </a:r>
          </a:p>
          <a:p>
            <a:pPr algn="just">
              <a:lnSpc>
                <a:spcPct val="130000"/>
              </a:lnSpc>
            </a:pPr>
            <a:endParaRPr lang="pt-PT" sz="2400" dirty="0">
              <a:latin typeface="Times New Roman" panose="02020603050405020304" pitchFamily="18" charset="0"/>
              <a:cs typeface="Times New Roman" panose="02020603050405020304" pitchFamily="18" charset="0"/>
            </a:endParaRPr>
          </a:p>
          <a:p>
            <a:pPr algn="just">
              <a:lnSpc>
                <a:spcPct val="130000"/>
              </a:lnSpc>
            </a:pPr>
            <a:endParaRPr lang="pt-PT" sz="2400" dirty="0">
              <a:latin typeface="Times New Roman" panose="02020603050405020304" pitchFamily="18" charset="0"/>
              <a:cs typeface="Times New Roman" panose="02020603050405020304" pitchFamily="18" charset="0"/>
            </a:endParaRPr>
          </a:p>
          <a:p>
            <a:pPr algn="just">
              <a:lnSpc>
                <a:spcPct val="130000"/>
              </a:lnSpc>
            </a:pPr>
            <a:r>
              <a:rPr lang="pt-PT" sz="2400" dirty="0">
                <a:latin typeface="Times New Roman" panose="02020603050405020304" pitchFamily="18" charset="0"/>
                <a:cs typeface="Times New Roman" panose="02020603050405020304" pitchFamily="18" charset="0"/>
              </a:rPr>
              <a:t> </a:t>
            </a:r>
            <a:r>
              <a:rPr lang="pt-PT" sz="2400" b="1" dirty="0">
                <a:latin typeface="Times New Roman" panose="02020603050405020304" pitchFamily="18" charset="0"/>
                <a:cs typeface="Times New Roman" panose="02020603050405020304" pitchFamily="18" charset="0"/>
              </a:rPr>
              <a:t>Exemplo que poderia ser implementado</a:t>
            </a:r>
            <a:r>
              <a:rPr lang="pt-PT" sz="2400" dirty="0">
                <a:latin typeface="Times New Roman" panose="02020603050405020304" pitchFamily="18" charset="0"/>
                <a:cs typeface="Times New Roman" panose="02020603050405020304" pitchFamily="18" charset="0"/>
              </a:rPr>
              <a:t>:</a:t>
            </a:r>
          </a:p>
          <a:p>
            <a:pPr algn="just">
              <a:lnSpc>
                <a:spcPct val="130000"/>
              </a:lnSpc>
            </a:pPr>
            <a:r>
              <a:rPr lang="pt-PT" sz="2400" dirty="0">
                <a:latin typeface="Times New Roman" panose="02020603050405020304" pitchFamily="18" charset="0"/>
                <a:cs typeface="Times New Roman" panose="02020603050405020304" pitchFamily="18" charset="0"/>
              </a:rPr>
              <a:t>Num hipermercado é necessário verificar se as arcas frigoríficas mantêm a temperatura ideal. Será enviado o registo da temperatura para o </a:t>
            </a:r>
            <a:r>
              <a:rPr lang="pt-PT" sz="2400" dirty="0" err="1">
                <a:latin typeface="Times New Roman" panose="02020603050405020304" pitchFamily="18" charset="0"/>
                <a:cs typeface="Times New Roman" panose="02020603050405020304" pitchFamily="18" charset="0"/>
              </a:rPr>
              <a:t>thingspeak</a:t>
            </a:r>
            <a:r>
              <a:rPr lang="pt-PT" sz="2400" dirty="0">
                <a:latin typeface="Times New Roman" panose="02020603050405020304" pitchFamily="18" charset="0"/>
                <a:cs typeface="Times New Roman" panose="02020603050405020304" pitchFamily="18" charset="0"/>
              </a:rPr>
              <a:t> de 5 em 5 minutos e caso a temperatura seja superior a 3ª será gerado um tweet (aviso para uma aplicação) para o responsável da secção de frios.</a:t>
            </a:r>
          </a:p>
        </p:txBody>
      </p:sp>
      <p:sp>
        <p:nvSpPr>
          <p:cNvPr id="2" name="Retângulo 1">
            <a:extLst>
              <a:ext uri="{FF2B5EF4-FFF2-40B4-BE49-F238E27FC236}">
                <a16:creationId xmlns:a16="http://schemas.microsoft.com/office/drawing/2014/main" id="{116A5C5F-CABB-4B67-B4DA-9103ABB2E18B}"/>
              </a:ext>
            </a:extLst>
          </p:cNvPr>
          <p:cNvSpPr/>
          <p:nvPr/>
        </p:nvSpPr>
        <p:spPr>
          <a:xfrm>
            <a:off x="2397205" y="391480"/>
            <a:ext cx="2003112" cy="584775"/>
          </a:xfrm>
          <a:prstGeom prst="rect">
            <a:avLst/>
          </a:prstGeom>
        </p:spPr>
        <p:txBody>
          <a:bodyPr wrap="none">
            <a:spAutoFit/>
          </a:bodyPr>
          <a:lstStyle/>
          <a:p>
            <a:r>
              <a:rPr lang="pt-PT" sz="3200" b="1" spc="-5" dirty="0">
                <a:latin typeface="Times New Roman" panose="02020603050405020304" pitchFamily="18" charset="0"/>
                <a:ea typeface="SimSun" panose="02010600030101010101" pitchFamily="2" charset="-122"/>
              </a:rPr>
              <a:t>Conclusão</a:t>
            </a:r>
            <a:endParaRPr lang="pt-PT" sz="3200" dirty="0"/>
          </a:p>
        </p:txBody>
      </p:sp>
      <p:sp>
        <p:nvSpPr>
          <p:cNvPr id="4" name="Título 2">
            <a:extLst>
              <a:ext uri="{FF2B5EF4-FFF2-40B4-BE49-F238E27FC236}">
                <a16:creationId xmlns:a16="http://schemas.microsoft.com/office/drawing/2014/main" id="{4A97A277-41C9-4402-8EE6-C2FE0629BCBC}"/>
              </a:ext>
            </a:extLst>
          </p:cNvPr>
          <p:cNvSpPr txBox="1">
            <a:spLocks/>
          </p:cNvSpPr>
          <p:nvPr/>
        </p:nvSpPr>
        <p:spPr>
          <a:xfrm>
            <a:off x="118524" y="781064"/>
            <a:ext cx="1708029" cy="39380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CONCLUSÃO</a:t>
            </a:r>
            <a:endParaRPr lang="pt-PT" sz="16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799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83921E9C-CFD6-4358-8F50-8D4315EFF12A}"/>
              </a:ext>
            </a:extLst>
          </p:cNvPr>
          <p:cNvSpPr txBox="1"/>
          <p:nvPr/>
        </p:nvSpPr>
        <p:spPr>
          <a:xfrm>
            <a:off x="5763007" y="5508703"/>
            <a:ext cx="6130268" cy="1156727"/>
          </a:xfrm>
          <a:prstGeom prst="rect">
            <a:avLst/>
          </a:prstGeom>
          <a:noFill/>
        </p:spPr>
        <p:txBody>
          <a:bodyPr wrap="none" rtlCol="0">
            <a:spAutoFit/>
          </a:bodyPr>
          <a:lstStyle/>
          <a:p>
            <a:pPr>
              <a:lnSpc>
                <a:spcPct val="130000"/>
              </a:lnSpc>
            </a:pPr>
            <a:r>
              <a:rPr lang="pt-PT" sz="2800" dirty="0">
                <a:latin typeface="Times New Roman" panose="02020603050405020304" pitchFamily="18" charset="0"/>
                <a:cs typeface="Times New Roman" panose="02020603050405020304" pitchFamily="18" charset="0"/>
              </a:rPr>
              <a:t>OBRIGADO PELA VOSSA ATENÇÃO.</a:t>
            </a:r>
          </a:p>
          <a:p>
            <a:pPr>
              <a:lnSpc>
                <a:spcPct val="130000"/>
              </a:lnSpc>
            </a:pPr>
            <a:r>
              <a:rPr lang="pt-PT" sz="2800" dirty="0">
                <a:latin typeface="Times New Roman" panose="02020603050405020304" pitchFamily="18" charset="0"/>
                <a:cs typeface="Times New Roman" panose="02020603050405020304" pitchFamily="18" charset="0"/>
              </a:rPr>
              <a:t>PERGUNTAS?</a:t>
            </a:r>
          </a:p>
        </p:txBody>
      </p:sp>
      <p:pic>
        <p:nvPicPr>
          <p:cNvPr id="8" name="Imagem 7">
            <a:extLst>
              <a:ext uri="{FF2B5EF4-FFF2-40B4-BE49-F238E27FC236}">
                <a16:creationId xmlns:a16="http://schemas.microsoft.com/office/drawing/2014/main" id="{25DB4A69-84C9-401D-95A6-C1A1A2D6DA9C}"/>
              </a:ext>
            </a:extLst>
          </p:cNvPr>
          <p:cNvPicPr>
            <a:picLocks noChangeAspect="1"/>
          </p:cNvPicPr>
          <p:nvPr/>
        </p:nvPicPr>
        <p:blipFill>
          <a:blip r:embed="rId2"/>
          <a:stretch>
            <a:fillRect/>
          </a:stretch>
        </p:blipFill>
        <p:spPr>
          <a:xfrm>
            <a:off x="2176846" y="200722"/>
            <a:ext cx="9716429" cy="5307981"/>
          </a:xfrm>
          <a:prstGeom prst="rect">
            <a:avLst/>
          </a:prstGeom>
        </p:spPr>
      </p:pic>
      <p:sp>
        <p:nvSpPr>
          <p:cNvPr id="9" name="Título 2">
            <a:extLst>
              <a:ext uri="{FF2B5EF4-FFF2-40B4-BE49-F238E27FC236}">
                <a16:creationId xmlns:a16="http://schemas.microsoft.com/office/drawing/2014/main" id="{76771BEA-202C-4F1C-850C-7A7A3835DF12}"/>
              </a:ext>
            </a:extLst>
          </p:cNvPr>
          <p:cNvSpPr txBox="1">
            <a:spLocks/>
          </p:cNvSpPr>
          <p:nvPr/>
        </p:nvSpPr>
        <p:spPr>
          <a:xfrm>
            <a:off x="252339" y="781064"/>
            <a:ext cx="1708029" cy="39380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FIM</a:t>
            </a:r>
            <a:endParaRPr lang="pt-PT" sz="16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26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4365720" y="5960098"/>
            <a:ext cx="390170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Fig. 2 - </a:t>
            </a:r>
            <a:r>
              <a:rPr lang="en-US" b="1" dirty="0" err="1">
                <a:latin typeface="Times New Roman" panose="02020603050405020304" pitchFamily="18" charset="0"/>
                <a:cs typeface="Times New Roman" panose="02020603050405020304" pitchFamily="18" charset="0"/>
              </a:rPr>
              <a:t>Explosão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prevista</a:t>
            </a:r>
            <a:r>
              <a:rPr lang="en-US" b="1" dirty="0">
                <a:latin typeface="Times New Roman" panose="02020603050405020304" pitchFamily="18" charset="0"/>
                <a:cs typeface="Times New Roman" panose="02020603050405020304" pitchFamily="18" charset="0"/>
              </a:rPr>
              <a:t> para a IOT </a:t>
            </a:r>
            <a:endParaRPr lang="pt-PT" b="1" dirty="0">
              <a:latin typeface="Times New Roman" panose="02020603050405020304" pitchFamily="18" charset="0"/>
              <a:cs typeface="Times New Roman" panose="02020603050405020304" pitchFamily="18" charset="0"/>
            </a:endParaRPr>
          </a:p>
        </p:txBody>
      </p:sp>
      <p:sp>
        <p:nvSpPr>
          <p:cNvPr id="4" name="CaixaDeTexto 3"/>
          <p:cNvSpPr txBox="1"/>
          <p:nvPr/>
        </p:nvSpPr>
        <p:spPr>
          <a:xfrm>
            <a:off x="207032" y="742249"/>
            <a:ext cx="1259457" cy="461665"/>
          </a:xfrm>
          <a:prstGeom prst="rect">
            <a:avLst/>
          </a:prstGeom>
          <a:noFill/>
        </p:spPr>
        <p:txBody>
          <a:bodyPr wrap="square" rtlCol="0">
            <a:spAutoFit/>
          </a:bodyPr>
          <a:lstStyle/>
          <a:p>
            <a:r>
              <a:rPr lang="pt-PT" sz="2400" b="1" dirty="0">
                <a:solidFill>
                  <a:schemeClr val="bg1"/>
                </a:solidFill>
                <a:latin typeface="Arial" panose="020B0604020202020204" pitchFamily="34" charset="0"/>
                <a:cs typeface="Arial" panose="020B0604020202020204" pitchFamily="34" charset="0"/>
              </a:rPr>
              <a:t>IOT</a:t>
            </a:r>
          </a:p>
        </p:txBody>
      </p:sp>
      <p:pic>
        <p:nvPicPr>
          <p:cNvPr id="3" name="Imagem 2" descr="Uma imagem com captura de ecrã&#10;&#10;Descrição gerada com confiança muito alta">
            <a:extLst>
              <a:ext uri="{FF2B5EF4-FFF2-40B4-BE49-F238E27FC236}">
                <a16:creationId xmlns:a16="http://schemas.microsoft.com/office/drawing/2014/main" id="{7CA16B3B-2251-4473-808A-8B98AEB31806}"/>
              </a:ext>
            </a:extLst>
          </p:cNvPr>
          <p:cNvPicPr>
            <a:picLocks noChangeAspect="1"/>
          </p:cNvPicPr>
          <p:nvPr/>
        </p:nvPicPr>
        <p:blipFill>
          <a:blip r:embed="rId3"/>
          <a:stretch>
            <a:fillRect/>
          </a:stretch>
        </p:blipFill>
        <p:spPr>
          <a:xfrm>
            <a:off x="1522435" y="0"/>
            <a:ext cx="10669565" cy="5999578"/>
          </a:xfrm>
          <a:prstGeom prst="rect">
            <a:avLst/>
          </a:prstGeom>
        </p:spPr>
      </p:pic>
      <p:sp>
        <p:nvSpPr>
          <p:cNvPr id="2" name="CaixaDeTexto 1">
            <a:extLst>
              <a:ext uri="{FF2B5EF4-FFF2-40B4-BE49-F238E27FC236}">
                <a16:creationId xmlns:a16="http://schemas.microsoft.com/office/drawing/2014/main" id="{152C8D54-33B7-477E-8001-BEB675E3E6DD}"/>
              </a:ext>
            </a:extLst>
          </p:cNvPr>
          <p:cNvSpPr txBox="1"/>
          <p:nvPr/>
        </p:nvSpPr>
        <p:spPr>
          <a:xfrm>
            <a:off x="5780256" y="6404490"/>
            <a:ext cx="6736863" cy="523220"/>
          </a:xfrm>
          <a:prstGeom prst="rect">
            <a:avLst/>
          </a:prstGeom>
          <a:noFill/>
        </p:spPr>
        <p:txBody>
          <a:bodyPr wrap="square" rtlCol="0">
            <a:spAutoFit/>
          </a:bodyPr>
          <a:lstStyle/>
          <a:p>
            <a:r>
              <a:rPr lang="pt-PT" sz="1400" b="1" dirty="0">
                <a:latin typeface="Times New Roman" panose="02020603050405020304" pitchFamily="18" charset="0"/>
                <a:cs typeface="Times New Roman" panose="02020603050405020304" pitchFamily="18" charset="0"/>
              </a:rPr>
              <a:t>Fonte</a:t>
            </a:r>
            <a:r>
              <a:rPr lang="pt-PT" sz="1400" dirty="0">
                <a:latin typeface="Times New Roman" panose="02020603050405020304" pitchFamily="18" charset="0"/>
                <a:cs typeface="Times New Roman" panose="02020603050405020304" pitchFamily="18" charset="0"/>
              </a:rPr>
              <a:t>: Site </a:t>
            </a:r>
            <a:r>
              <a:rPr lang="pt-PT" sz="1400" dirty="0">
                <a:latin typeface="Times New Roman" panose="02020603050405020304" pitchFamily="18" charset="0"/>
                <a:cs typeface="Times New Roman" panose="02020603050405020304" pitchFamily="18" charset="0"/>
                <a:hlinkClick r:id="rId4"/>
              </a:rPr>
              <a:t>https://www.i-scoop.eu/internet-of-things-guide</a:t>
            </a:r>
            <a:r>
              <a:rPr lang="pt-PT"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The Internet of Things – infographic The </a:t>
            </a:r>
            <a:r>
              <a:rPr lang="en-US" sz="1400" dirty="0" err="1">
                <a:latin typeface="Times New Roman" panose="02020603050405020304" pitchFamily="18" charset="0"/>
                <a:cs typeface="Times New Roman" panose="02020603050405020304" pitchFamily="18" charset="0"/>
              </a:rPr>
              <a:t>Connectivist</a:t>
            </a:r>
            <a:r>
              <a:rPr lang="en-US" sz="1400" dirty="0">
                <a:latin typeface="Times New Roman" panose="02020603050405020304" pitchFamily="18" charset="0"/>
                <a:cs typeface="Times New Roman" panose="02020603050405020304" pitchFamily="18" charset="0"/>
              </a:rPr>
              <a:t> based on Cisco data </a:t>
            </a:r>
            <a:r>
              <a:rPr lang="en-US" sz="1400" cap="all" dirty="0">
                <a:solidFill>
                  <a:schemeClr val="accent1"/>
                </a:solidFill>
                <a:latin typeface="Times New Roman" panose="02020603050405020304" pitchFamily="18" charset="0"/>
                <a:cs typeface="Times New Roman" panose="02020603050405020304" pitchFamily="18" charset="0"/>
              </a:rPr>
              <a:t>, 24-06-2015</a:t>
            </a:r>
            <a:endParaRPr lang="pt-PT"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0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900525" y="168987"/>
            <a:ext cx="8752936" cy="2246769"/>
          </a:xfrm>
          <a:prstGeom prst="rect">
            <a:avLst/>
          </a:prstGeom>
        </p:spPr>
        <p:txBody>
          <a:bodyPr wrap="square">
            <a:spAutoFit/>
          </a:bodyPr>
          <a:lstStyle/>
          <a:p>
            <a:pPr algn="just"/>
            <a:r>
              <a:rPr lang="pt-PT" sz="2800" dirty="0">
                <a:latin typeface="Times New Roman" panose="02020603050405020304" pitchFamily="18" charset="0"/>
                <a:ea typeface="SimSun" panose="02010600030101010101" pitchFamily="2" charset="-122"/>
              </a:rPr>
              <a:t>De acordo com </a:t>
            </a:r>
            <a:r>
              <a:rPr lang="pt-PT" sz="2800" dirty="0" err="1">
                <a:latin typeface="Times New Roman" panose="02020603050405020304" pitchFamily="18" charset="0"/>
                <a:ea typeface="SimSun" panose="02010600030101010101" pitchFamily="2" charset="-122"/>
              </a:rPr>
              <a:t>Greenough</a:t>
            </a:r>
            <a:r>
              <a:rPr lang="pt-PT" sz="2800" dirty="0">
                <a:latin typeface="Times New Roman" panose="02020603050405020304" pitchFamily="18" charset="0"/>
                <a:ea typeface="SimSun" panose="02010600030101010101" pitchFamily="2" charset="-122"/>
              </a:rPr>
              <a:t> (2015), prevê-se que os dispositivos da </a:t>
            </a:r>
            <a:r>
              <a:rPr lang="pt-PT" sz="2800" dirty="0" err="1">
                <a:latin typeface="Times New Roman" panose="02020603050405020304" pitchFamily="18" charset="0"/>
                <a:ea typeface="SimSun" panose="02010600030101010101" pitchFamily="2" charset="-122"/>
              </a:rPr>
              <a:t>IoT</a:t>
            </a:r>
            <a:r>
              <a:rPr lang="pt-PT" sz="2800" dirty="0">
                <a:latin typeface="Times New Roman" panose="02020603050405020304" pitchFamily="18" charset="0"/>
                <a:ea typeface="SimSun" panose="02010600030101010101" pitchFamily="2" charset="-122"/>
              </a:rPr>
              <a:t> até 2019 serão o maior mercado de equipamentos do mundo e estarão divididos em três categorias: dispositivos para casas, infraestruturas públicas e para empresas, conforme é apresentado na figura </a:t>
            </a:r>
            <a:endParaRPr lang="pt-PT" sz="2800" dirty="0"/>
          </a:p>
        </p:txBody>
      </p:sp>
      <p:sp>
        <p:nvSpPr>
          <p:cNvPr id="5" name="Retângulo 4"/>
          <p:cNvSpPr/>
          <p:nvPr/>
        </p:nvSpPr>
        <p:spPr>
          <a:xfrm>
            <a:off x="4095097" y="5782962"/>
            <a:ext cx="6363793" cy="369332"/>
          </a:xfrm>
          <a:prstGeom prst="rect">
            <a:avLst/>
          </a:prstGeom>
        </p:spPr>
        <p:txBody>
          <a:bodyPr wrap="none">
            <a:spAutoFit/>
          </a:bodyPr>
          <a:lstStyle/>
          <a:p>
            <a:r>
              <a:rPr lang="pt-PT" b="1" dirty="0">
                <a:solidFill>
                  <a:srgbClr val="000000"/>
                </a:solidFill>
                <a:latin typeface="Times New Roman" panose="02020603050405020304" pitchFamily="18" charset="0"/>
                <a:ea typeface="SimSun" panose="02010600030101010101" pitchFamily="2" charset="-122"/>
              </a:rPr>
              <a:t>Fig.3 - Evolução do número de dispositivos da </a:t>
            </a:r>
            <a:r>
              <a:rPr lang="pt-PT" b="1" dirty="0" err="1">
                <a:solidFill>
                  <a:srgbClr val="000000"/>
                </a:solidFill>
                <a:latin typeface="Times New Roman" panose="02020603050405020304" pitchFamily="18" charset="0"/>
                <a:ea typeface="SimSun" panose="02010600030101010101" pitchFamily="2" charset="-122"/>
              </a:rPr>
              <a:t>IoT</a:t>
            </a:r>
            <a:r>
              <a:rPr lang="pt-PT" b="1" dirty="0">
                <a:solidFill>
                  <a:srgbClr val="000000"/>
                </a:solidFill>
                <a:latin typeface="Times New Roman" panose="02020603050405020304" pitchFamily="18" charset="0"/>
                <a:ea typeface="SimSun" panose="02010600030101010101" pitchFamily="2" charset="-122"/>
              </a:rPr>
              <a:t>, 2014 a 2019</a:t>
            </a:r>
            <a:endParaRPr lang="pt-PT" b="1" dirty="0"/>
          </a:p>
        </p:txBody>
      </p:sp>
      <p:sp>
        <p:nvSpPr>
          <p:cNvPr id="6" name="CaixaDeTexto 5"/>
          <p:cNvSpPr txBox="1"/>
          <p:nvPr/>
        </p:nvSpPr>
        <p:spPr>
          <a:xfrm>
            <a:off x="483079" y="742249"/>
            <a:ext cx="1259457" cy="461665"/>
          </a:xfrm>
          <a:prstGeom prst="rect">
            <a:avLst/>
          </a:prstGeom>
          <a:noFill/>
        </p:spPr>
        <p:txBody>
          <a:bodyPr wrap="square" rtlCol="0">
            <a:spAutoFit/>
          </a:bodyPr>
          <a:lstStyle/>
          <a:p>
            <a:r>
              <a:rPr lang="pt-PT" sz="2400" b="1" dirty="0">
                <a:solidFill>
                  <a:schemeClr val="bg1"/>
                </a:solidFill>
                <a:latin typeface="Arial" panose="020B0604020202020204" pitchFamily="34" charset="0"/>
                <a:cs typeface="Arial" panose="020B0604020202020204" pitchFamily="34" charset="0"/>
              </a:rPr>
              <a:t>IOT</a:t>
            </a:r>
          </a:p>
        </p:txBody>
      </p:sp>
      <p:pic>
        <p:nvPicPr>
          <p:cNvPr id="7" name="Imagem 6" descr="Uma imagem com texto, mapa&#10;&#10;Descrição gerada com confiança muito alta">
            <a:extLst>
              <a:ext uri="{FF2B5EF4-FFF2-40B4-BE49-F238E27FC236}">
                <a16:creationId xmlns:a16="http://schemas.microsoft.com/office/drawing/2014/main" id="{EFE70A3C-F846-4184-AC85-F7E57C4B408D}"/>
              </a:ext>
            </a:extLst>
          </p:cNvPr>
          <p:cNvPicPr>
            <a:picLocks noChangeAspect="1"/>
          </p:cNvPicPr>
          <p:nvPr/>
        </p:nvPicPr>
        <p:blipFill>
          <a:blip r:embed="rId3"/>
          <a:stretch>
            <a:fillRect/>
          </a:stretch>
        </p:blipFill>
        <p:spPr>
          <a:xfrm>
            <a:off x="3902927" y="2415756"/>
            <a:ext cx="6555963" cy="3367206"/>
          </a:xfrm>
          <a:prstGeom prst="rect">
            <a:avLst/>
          </a:prstGeom>
        </p:spPr>
      </p:pic>
      <p:sp>
        <p:nvSpPr>
          <p:cNvPr id="3" name="CaixaDeTexto 2">
            <a:extLst>
              <a:ext uri="{FF2B5EF4-FFF2-40B4-BE49-F238E27FC236}">
                <a16:creationId xmlns:a16="http://schemas.microsoft.com/office/drawing/2014/main" id="{4A5D7846-4182-4B05-9728-3EE7DA5C9196}"/>
              </a:ext>
            </a:extLst>
          </p:cNvPr>
          <p:cNvSpPr txBox="1"/>
          <p:nvPr/>
        </p:nvSpPr>
        <p:spPr>
          <a:xfrm>
            <a:off x="4876801" y="6334780"/>
            <a:ext cx="8148320" cy="523220"/>
          </a:xfrm>
          <a:prstGeom prst="rect">
            <a:avLst/>
          </a:prstGeom>
          <a:noFill/>
        </p:spPr>
        <p:txBody>
          <a:bodyPr wrap="square" rtlCol="0">
            <a:spAutoFit/>
          </a:bodyPr>
          <a:lstStyle/>
          <a:p>
            <a:r>
              <a:rPr lang="pt-PT" sz="1400" dirty="0">
                <a:latin typeface="Times New Roman" panose="02020603050405020304" pitchFamily="18" charset="0"/>
                <a:cs typeface="Times New Roman" panose="02020603050405020304" pitchFamily="18" charset="0"/>
              </a:rPr>
              <a:t>Fonte: Site http://www.businessinsider.com/the-internet-of-things-market-growth-and-trends-2015-2</a:t>
            </a:r>
          </a:p>
          <a:p>
            <a:r>
              <a:rPr lang="pt-PT" sz="1400" dirty="0">
                <a:latin typeface="Times New Roman" panose="02020603050405020304" pitchFamily="18" charset="0"/>
                <a:cs typeface="Times New Roman" panose="02020603050405020304" pitchFamily="18" charset="0"/>
              </a:rPr>
              <a:t>Autor John </a:t>
            </a:r>
            <a:r>
              <a:rPr lang="pt-PT" sz="1400" dirty="0" err="1">
                <a:latin typeface="Times New Roman" panose="02020603050405020304" pitchFamily="18" charset="0"/>
                <a:cs typeface="Times New Roman" panose="02020603050405020304" pitchFamily="18" charset="0"/>
              </a:rPr>
              <a:t>Greenougt</a:t>
            </a:r>
            <a:r>
              <a:rPr lang="pt-PT" sz="1400" dirty="0">
                <a:latin typeface="Times New Roman" panose="02020603050405020304" pitchFamily="18" charset="0"/>
                <a:cs typeface="Times New Roman" panose="02020603050405020304" pitchFamily="18" charset="0"/>
              </a:rPr>
              <a:t>, 18-02-2015</a:t>
            </a:r>
          </a:p>
        </p:txBody>
      </p:sp>
    </p:spTree>
    <p:extLst>
      <p:ext uri="{BB962C8B-B14F-4D97-AF65-F5344CB8AC3E}">
        <p14:creationId xmlns:p14="http://schemas.microsoft.com/office/powerpoint/2010/main" val="4197928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610178" y="335843"/>
            <a:ext cx="9254720" cy="1280890"/>
          </a:xfrm>
        </p:spPr>
        <p:txBody>
          <a:bodyPr>
            <a:noAutofit/>
          </a:bodyPr>
          <a:lstStyle/>
          <a:p>
            <a:pPr>
              <a:lnSpc>
                <a:spcPct val="130000"/>
              </a:lnSpc>
            </a:pPr>
            <a:r>
              <a:rPr lang="pt-PT" sz="2800" dirty="0">
                <a:solidFill>
                  <a:schemeClr val="tx1"/>
                </a:solidFill>
                <a:latin typeface="Times New Roman" panose="02020603050405020304" pitchFamily="18" charset="0"/>
                <a:cs typeface="Times New Roman" panose="02020603050405020304" pitchFamily="18" charset="0"/>
              </a:rPr>
              <a:t>Com a evolução da </a:t>
            </a:r>
            <a:r>
              <a:rPr lang="pt-PT" sz="2800" dirty="0" err="1">
                <a:solidFill>
                  <a:schemeClr val="tx1"/>
                </a:solidFill>
                <a:latin typeface="Times New Roman" panose="02020603050405020304" pitchFamily="18" charset="0"/>
                <a:cs typeface="Times New Roman" panose="02020603050405020304" pitchFamily="18" charset="0"/>
              </a:rPr>
              <a:t>IoT</a:t>
            </a:r>
            <a:r>
              <a:rPr lang="pt-PT" sz="2800" dirty="0">
                <a:solidFill>
                  <a:schemeClr val="tx1"/>
                </a:solidFill>
                <a:latin typeface="Times New Roman" panose="02020603050405020304" pitchFamily="18" charset="0"/>
                <a:cs typeface="Times New Roman" panose="02020603050405020304" pitchFamily="18" charset="0"/>
              </a:rPr>
              <a:t> emergiram várias Plataformas que merecem destaque pelas suas funcionalidades.  </a:t>
            </a:r>
            <a:br>
              <a:rPr lang="pt-PT" sz="2800" dirty="0">
                <a:solidFill>
                  <a:schemeClr val="tx1"/>
                </a:solidFill>
                <a:latin typeface="Times New Roman" panose="02020603050405020304" pitchFamily="18" charset="0"/>
                <a:cs typeface="Times New Roman" panose="02020603050405020304" pitchFamily="18" charset="0"/>
              </a:rPr>
            </a:br>
            <a:br>
              <a:rPr lang="pt-PT" sz="2800" dirty="0">
                <a:solidFill>
                  <a:schemeClr val="tx1"/>
                </a:solidFill>
                <a:latin typeface="Times New Roman" panose="02020603050405020304" pitchFamily="18" charset="0"/>
                <a:cs typeface="Times New Roman" panose="02020603050405020304" pitchFamily="18" charset="0"/>
              </a:rPr>
            </a:br>
            <a:r>
              <a:rPr lang="pt-PT" sz="2800" b="1" dirty="0">
                <a:solidFill>
                  <a:schemeClr val="tx1"/>
                </a:solidFill>
                <a:latin typeface="Times New Roman" panose="02020603050405020304" pitchFamily="18" charset="0"/>
                <a:cs typeface="Times New Roman" panose="02020603050405020304" pitchFamily="18" charset="0"/>
              </a:rPr>
              <a:t>Plataforma </a:t>
            </a:r>
            <a:r>
              <a:rPr lang="pt-PT" sz="2800" b="1" dirty="0" err="1">
                <a:solidFill>
                  <a:schemeClr val="tx1"/>
                </a:solidFill>
                <a:latin typeface="Times New Roman" panose="02020603050405020304" pitchFamily="18" charset="0"/>
                <a:cs typeface="Times New Roman" panose="02020603050405020304" pitchFamily="18" charset="0"/>
              </a:rPr>
              <a:t>Thingspeak</a:t>
            </a:r>
            <a:r>
              <a:rPr lang="pt-PT" sz="2800" b="1" dirty="0">
                <a:solidFill>
                  <a:schemeClr val="tx1"/>
                </a:solidFill>
                <a:latin typeface="Times New Roman" panose="02020603050405020304" pitchFamily="18" charset="0"/>
                <a:cs typeface="Times New Roman" panose="02020603050405020304" pitchFamily="18" charset="0"/>
              </a:rPr>
              <a:t>:</a:t>
            </a:r>
          </a:p>
        </p:txBody>
      </p:sp>
      <p:sp>
        <p:nvSpPr>
          <p:cNvPr id="4" name="Título 2"/>
          <p:cNvSpPr txBox="1">
            <a:spLocks/>
          </p:cNvSpPr>
          <p:nvPr/>
        </p:nvSpPr>
        <p:spPr>
          <a:xfrm>
            <a:off x="-51759" y="779385"/>
            <a:ext cx="1708029" cy="39380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sz="1600" b="1" dirty="0">
                <a:solidFill>
                  <a:schemeClr val="bg1"/>
                </a:solidFill>
                <a:latin typeface="Times New Roman" panose="02020603050405020304" pitchFamily="18" charset="0"/>
                <a:cs typeface="Times New Roman" panose="02020603050405020304" pitchFamily="18" charset="0"/>
              </a:rPr>
              <a:t>Funcionalidades:</a:t>
            </a:r>
          </a:p>
        </p:txBody>
      </p:sp>
      <p:sp>
        <p:nvSpPr>
          <p:cNvPr id="2" name="CaixaDeTexto 1">
            <a:extLst>
              <a:ext uri="{FF2B5EF4-FFF2-40B4-BE49-F238E27FC236}">
                <a16:creationId xmlns:a16="http://schemas.microsoft.com/office/drawing/2014/main" id="{382262EF-F45E-496D-B215-BA0018DDF19F}"/>
              </a:ext>
            </a:extLst>
          </p:cNvPr>
          <p:cNvSpPr txBox="1"/>
          <p:nvPr/>
        </p:nvSpPr>
        <p:spPr>
          <a:xfrm>
            <a:off x="2610178" y="3055433"/>
            <a:ext cx="9031696" cy="2332946"/>
          </a:xfrm>
          <a:prstGeom prst="rect">
            <a:avLst/>
          </a:prstGeom>
          <a:noFill/>
        </p:spPr>
        <p:txBody>
          <a:bodyPr wrap="square" rtlCol="0">
            <a:spAutoFit/>
          </a:bodyPr>
          <a:lstStyle/>
          <a:p>
            <a:pPr algn="just">
              <a:lnSpc>
                <a:spcPct val="130000"/>
              </a:lnSpc>
            </a:pPr>
            <a:r>
              <a:rPr lang="pt-PT" sz="2800" dirty="0">
                <a:latin typeface="Times New Roman" panose="02020603050405020304" pitchFamily="18" charset="0"/>
                <a:cs typeface="Times New Roman" panose="02020603050405020304" pitchFamily="18" charset="0"/>
              </a:rPr>
              <a:t>- Open </a:t>
            </a:r>
            <a:r>
              <a:rPr lang="pt-PT" sz="2800" dirty="0" err="1">
                <a:latin typeface="Times New Roman" panose="02020603050405020304" pitchFamily="18" charset="0"/>
                <a:cs typeface="Times New Roman" panose="02020603050405020304" pitchFamily="18" charset="0"/>
              </a:rPr>
              <a:t>Source</a:t>
            </a:r>
            <a:r>
              <a:rPr lang="pt-PT" sz="2800" dirty="0">
                <a:latin typeface="Times New Roman" panose="02020603050405020304" pitchFamily="18" charset="0"/>
                <a:cs typeface="Times New Roman" panose="02020603050405020304" pitchFamily="18" charset="0"/>
              </a:rPr>
              <a:t> para </a:t>
            </a:r>
            <a:r>
              <a:rPr lang="pt-PT" sz="2800" dirty="0" err="1">
                <a:latin typeface="Times New Roman" panose="02020603050405020304" pitchFamily="18" charset="0"/>
                <a:cs typeface="Times New Roman" panose="02020603050405020304" pitchFamily="18" charset="0"/>
              </a:rPr>
              <a:t>IoT</a:t>
            </a:r>
            <a:r>
              <a:rPr lang="pt-PT" sz="2800" dirty="0">
                <a:latin typeface="Times New Roman" panose="02020603050405020304" pitchFamily="18" charset="0"/>
                <a:cs typeface="Times New Roman" panose="02020603050405020304" pitchFamily="18" charset="0"/>
              </a:rPr>
              <a:t>. </a:t>
            </a:r>
          </a:p>
          <a:p>
            <a:pPr algn="just">
              <a:lnSpc>
                <a:spcPct val="130000"/>
              </a:lnSpc>
            </a:pPr>
            <a:r>
              <a:rPr lang="pt-PT" sz="2800" dirty="0">
                <a:latin typeface="Times New Roman" panose="02020603050405020304" pitchFamily="18" charset="0"/>
                <a:cs typeface="Times New Roman" panose="02020603050405020304" pitchFamily="18" charset="0"/>
              </a:rPr>
              <a:t> - Permite enviar dados para a </a:t>
            </a:r>
            <a:r>
              <a:rPr lang="pt-PT" sz="2800" dirty="0" err="1">
                <a:latin typeface="Times New Roman" panose="02020603050405020304" pitchFamily="18" charset="0"/>
                <a:cs typeface="Times New Roman" panose="02020603050405020304" pitchFamily="18" charset="0"/>
              </a:rPr>
              <a:t>cloud</a:t>
            </a:r>
            <a:r>
              <a:rPr lang="pt-PT" sz="2800" dirty="0">
                <a:latin typeface="Times New Roman" panose="02020603050405020304" pitchFamily="18" charset="0"/>
                <a:cs typeface="Times New Roman" panose="02020603050405020304" pitchFamily="18" charset="0"/>
              </a:rPr>
              <a:t> e posteriormente visualizá-los/apresentá-los em gráficos, de preferência em tempo real e ao longo de um determinado período de tempo.</a:t>
            </a:r>
            <a:endParaRPr lang="pt-PT" sz="2800" dirty="0"/>
          </a:p>
        </p:txBody>
      </p:sp>
      <p:sp>
        <p:nvSpPr>
          <p:cNvPr id="5" name="Retângulo 4">
            <a:extLst>
              <a:ext uri="{FF2B5EF4-FFF2-40B4-BE49-F238E27FC236}">
                <a16:creationId xmlns:a16="http://schemas.microsoft.com/office/drawing/2014/main" id="{7278D5C5-DA7C-4D04-8A59-BAEA6B4789FB}"/>
              </a:ext>
            </a:extLst>
          </p:cNvPr>
          <p:cNvSpPr/>
          <p:nvPr/>
        </p:nvSpPr>
        <p:spPr>
          <a:xfrm>
            <a:off x="2610178" y="5195268"/>
            <a:ext cx="9031224" cy="738664"/>
          </a:xfrm>
          <a:prstGeom prst="rect">
            <a:avLst/>
          </a:prstGeom>
        </p:spPr>
        <p:txBody>
          <a:bodyPr wrap="square">
            <a:spAutoFit/>
          </a:bodyPr>
          <a:lstStyle/>
          <a:p>
            <a:pPr algn="just">
              <a:lnSpc>
                <a:spcPct val="150000"/>
              </a:lnSpc>
            </a:pPr>
            <a:r>
              <a:rPr lang="pt-PT" sz="2800" dirty="0">
                <a:latin typeface="Times New Roman" panose="02020603050405020304" pitchFamily="18" charset="0"/>
                <a:cs typeface="Times New Roman" panose="02020603050405020304" pitchFamily="18" charset="0"/>
              </a:rPr>
              <a:t>- Cria aplicações para registo de rastreamento de localização, </a:t>
            </a:r>
          </a:p>
        </p:txBody>
      </p:sp>
    </p:spTree>
    <p:extLst>
      <p:ext uri="{BB962C8B-B14F-4D97-AF65-F5344CB8AC3E}">
        <p14:creationId xmlns:p14="http://schemas.microsoft.com/office/powerpoint/2010/main" val="316090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17140" y="976288"/>
            <a:ext cx="8712679" cy="2031325"/>
          </a:xfrm>
          <a:prstGeom prst="rect">
            <a:avLst/>
          </a:prstGeom>
        </p:spPr>
        <p:txBody>
          <a:bodyPr wrap="square">
            <a:spAutoFit/>
          </a:bodyPr>
          <a:lstStyle/>
          <a:p>
            <a:pPr algn="just" fontAlgn="base">
              <a:lnSpc>
                <a:spcPct val="150000"/>
              </a:lnSpc>
            </a:pPr>
            <a:r>
              <a:rPr lang="pt-PT" sz="2800" dirty="0">
                <a:solidFill>
                  <a:srgbClr val="3D3C3E"/>
                </a:solidFill>
                <a:latin typeface="Times New Roman" panose="02020603050405020304" pitchFamily="18" charset="0"/>
                <a:cs typeface="Times New Roman" panose="02020603050405020304" pitchFamily="18" charset="0"/>
              </a:rPr>
              <a:t>Se pretende monitorizar qualquer registo numérico (humidade, temperatura, pressão, etc.) à distância via Internet, o </a:t>
            </a:r>
            <a:r>
              <a:rPr lang="pt-PT" sz="2800" dirty="0" err="1">
                <a:solidFill>
                  <a:srgbClr val="3D3C3E"/>
                </a:solidFill>
                <a:latin typeface="Times New Roman" panose="02020603050405020304" pitchFamily="18" charset="0"/>
                <a:cs typeface="Times New Roman" panose="02020603050405020304" pitchFamily="18" charset="0"/>
              </a:rPr>
              <a:t>Thingspeak</a:t>
            </a:r>
            <a:r>
              <a:rPr lang="pt-PT" sz="2800" dirty="0">
                <a:solidFill>
                  <a:srgbClr val="3D3C3E"/>
                </a:solidFill>
                <a:latin typeface="Times New Roman" panose="02020603050405020304" pitchFamily="18" charset="0"/>
                <a:cs typeface="Times New Roman" panose="02020603050405020304" pitchFamily="18" charset="0"/>
              </a:rPr>
              <a:t> é uma boa solução. </a:t>
            </a:r>
          </a:p>
        </p:txBody>
      </p:sp>
      <p:sp>
        <p:nvSpPr>
          <p:cNvPr id="7" name="Título 2"/>
          <p:cNvSpPr>
            <a:spLocks noGrp="1"/>
          </p:cNvSpPr>
          <p:nvPr>
            <p:ph type="title"/>
          </p:nvPr>
        </p:nvSpPr>
        <p:spPr>
          <a:xfrm>
            <a:off x="-51759" y="779385"/>
            <a:ext cx="1708029" cy="393807"/>
          </a:xfrm>
        </p:spPr>
        <p:txBody>
          <a:bodyPr>
            <a:noAutofit/>
          </a:bodyPr>
          <a:lstStyle/>
          <a:p>
            <a:r>
              <a:rPr lang="pt-PT" sz="1600" b="1" dirty="0">
                <a:solidFill>
                  <a:schemeClr val="bg1"/>
                </a:solidFill>
                <a:latin typeface="Times New Roman" panose="02020603050405020304" pitchFamily="18" charset="0"/>
                <a:cs typeface="Times New Roman" panose="02020603050405020304" pitchFamily="18" charset="0"/>
              </a:rPr>
              <a:t>Funcionalidades:</a:t>
            </a:r>
          </a:p>
        </p:txBody>
      </p:sp>
      <p:pic>
        <p:nvPicPr>
          <p:cNvPr id="4" name="Imagem 3">
            <a:extLst>
              <a:ext uri="{FF2B5EF4-FFF2-40B4-BE49-F238E27FC236}">
                <a16:creationId xmlns:a16="http://schemas.microsoft.com/office/drawing/2014/main" id="{F692FDAE-4C74-46DD-884A-4803D7057D91}"/>
              </a:ext>
            </a:extLst>
          </p:cNvPr>
          <p:cNvPicPr>
            <a:picLocks noChangeAspect="1"/>
          </p:cNvPicPr>
          <p:nvPr/>
        </p:nvPicPr>
        <p:blipFill>
          <a:blip r:embed="rId3"/>
          <a:stretch>
            <a:fillRect/>
          </a:stretch>
        </p:blipFill>
        <p:spPr>
          <a:xfrm>
            <a:off x="3871996" y="3288959"/>
            <a:ext cx="7002966" cy="3147746"/>
          </a:xfrm>
          <a:prstGeom prst="rect">
            <a:avLst/>
          </a:prstGeom>
        </p:spPr>
      </p:pic>
      <p:sp>
        <p:nvSpPr>
          <p:cNvPr id="5" name="Retângulo 4">
            <a:extLst>
              <a:ext uri="{FF2B5EF4-FFF2-40B4-BE49-F238E27FC236}">
                <a16:creationId xmlns:a16="http://schemas.microsoft.com/office/drawing/2014/main" id="{585E0ABF-6DC2-44CB-BC9B-F6434CC3772D}"/>
              </a:ext>
            </a:extLst>
          </p:cNvPr>
          <p:cNvSpPr/>
          <p:nvPr/>
        </p:nvSpPr>
        <p:spPr>
          <a:xfrm>
            <a:off x="5248222" y="6436705"/>
            <a:ext cx="4671215" cy="369332"/>
          </a:xfrm>
          <a:prstGeom prst="rect">
            <a:avLst/>
          </a:prstGeom>
        </p:spPr>
        <p:txBody>
          <a:bodyPr wrap="none">
            <a:spAutoFit/>
          </a:bodyPr>
          <a:lstStyle/>
          <a:p>
            <a:r>
              <a:rPr lang="pt-PT" b="1" dirty="0">
                <a:solidFill>
                  <a:srgbClr val="000000"/>
                </a:solidFill>
                <a:latin typeface="Times New Roman" panose="02020603050405020304" pitchFamily="18" charset="0"/>
                <a:ea typeface="SimSun" panose="02010600030101010101" pitchFamily="2" charset="-122"/>
              </a:rPr>
              <a:t>Fig.4 – Apresentação de dados no </a:t>
            </a:r>
            <a:r>
              <a:rPr lang="pt-PT" b="1" dirty="0" err="1">
                <a:solidFill>
                  <a:srgbClr val="000000"/>
                </a:solidFill>
                <a:latin typeface="Times New Roman" panose="02020603050405020304" pitchFamily="18" charset="0"/>
                <a:ea typeface="SimSun" panose="02010600030101010101" pitchFamily="2" charset="-122"/>
              </a:rPr>
              <a:t>Thingspeak</a:t>
            </a:r>
            <a:endParaRPr lang="pt-PT" b="1" dirty="0"/>
          </a:p>
        </p:txBody>
      </p:sp>
    </p:spTree>
    <p:extLst>
      <p:ext uri="{BB962C8B-B14F-4D97-AF65-F5344CB8AC3E}">
        <p14:creationId xmlns:p14="http://schemas.microsoft.com/office/powerpoint/2010/main" val="2732774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255034" y="566808"/>
            <a:ext cx="8304362" cy="2031325"/>
          </a:xfrm>
          <a:prstGeom prst="rect">
            <a:avLst/>
          </a:prstGeom>
        </p:spPr>
        <p:txBody>
          <a:bodyPr wrap="square">
            <a:spAutoFit/>
          </a:bodyPr>
          <a:lstStyle/>
          <a:p>
            <a:pPr algn="just">
              <a:lnSpc>
                <a:spcPct val="150000"/>
              </a:lnSpc>
            </a:pPr>
            <a:r>
              <a:rPr lang="pt-PT" sz="2800" dirty="0">
                <a:latin typeface="Times New Roman" panose="02020603050405020304" pitchFamily="18" charset="0"/>
                <a:cs typeface="Times New Roman" panose="02020603050405020304" pitchFamily="18" charset="0"/>
              </a:rPr>
              <a:t>O </a:t>
            </a:r>
            <a:r>
              <a:rPr lang="pt-PT" sz="2800" dirty="0" err="1">
                <a:latin typeface="Times New Roman" panose="02020603050405020304" pitchFamily="18" charset="0"/>
                <a:cs typeface="Times New Roman" panose="02020603050405020304" pitchFamily="18" charset="0"/>
              </a:rPr>
              <a:t>Thingspeak</a:t>
            </a:r>
            <a:r>
              <a:rPr lang="pt-PT" sz="2800" dirty="0">
                <a:latin typeface="Times New Roman" panose="02020603050405020304" pitchFamily="18" charset="0"/>
                <a:cs typeface="Times New Roman" panose="02020603050405020304" pitchFamily="18" charset="0"/>
              </a:rPr>
              <a:t> ainda fornece apps que permitem </a:t>
            </a:r>
            <a:r>
              <a:rPr lang="pt-PT" sz="2800" b="1" dirty="0">
                <a:latin typeface="Times New Roman" panose="02020603050405020304" pitchFamily="18" charset="0"/>
                <a:cs typeface="Times New Roman" panose="02020603050405020304" pitchFamily="18" charset="0"/>
              </a:rPr>
              <a:t>enviar status para o Twitter, analisar e visualizar seus dados em MATLAB</a:t>
            </a:r>
            <a:r>
              <a:rPr lang="pt-PT" sz="2800" dirty="0">
                <a:latin typeface="Times New Roman" panose="02020603050405020304" pitchFamily="18" charset="0"/>
                <a:cs typeface="Times New Roman" panose="02020603050405020304" pitchFamily="18" charset="0"/>
              </a:rPr>
              <a:t>, entre outras funcionalidades.</a:t>
            </a:r>
          </a:p>
        </p:txBody>
      </p:sp>
      <p:sp>
        <p:nvSpPr>
          <p:cNvPr id="7" name="Título 2"/>
          <p:cNvSpPr>
            <a:spLocks noGrp="1"/>
          </p:cNvSpPr>
          <p:nvPr>
            <p:ph type="title"/>
          </p:nvPr>
        </p:nvSpPr>
        <p:spPr>
          <a:xfrm>
            <a:off x="-51759" y="779385"/>
            <a:ext cx="1708029" cy="393807"/>
          </a:xfrm>
        </p:spPr>
        <p:txBody>
          <a:bodyPr>
            <a:noAutofit/>
          </a:bodyPr>
          <a:lstStyle/>
          <a:p>
            <a:r>
              <a:rPr lang="pt-PT" sz="1600" b="1" dirty="0">
                <a:solidFill>
                  <a:schemeClr val="bg1"/>
                </a:solidFill>
                <a:latin typeface="Times New Roman" panose="02020603050405020304" pitchFamily="18" charset="0"/>
                <a:cs typeface="Times New Roman" panose="02020603050405020304" pitchFamily="18" charset="0"/>
              </a:rPr>
              <a:t>Funcionalidades:</a:t>
            </a:r>
          </a:p>
        </p:txBody>
      </p:sp>
      <p:sp>
        <p:nvSpPr>
          <p:cNvPr id="4" name="Retângulo 3">
            <a:extLst>
              <a:ext uri="{FF2B5EF4-FFF2-40B4-BE49-F238E27FC236}">
                <a16:creationId xmlns:a16="http://schemas.microsoft.com/office/drawing/2014/main" id="{85686EBD-C4DE-47B2-834B-6B5AD26288CD}"/>
              </a:ext>
            </a:extLst>
          </p:cNvPr>
          <p:cNvSpPr/>
          <p:nvPr/>
        </p:nvSpPr>
        <p:spPr>
          <a:xfrm>
            <a:off x="3255034" y="3575576"/>
            <a:ext cx="8304362" cy="1953868"/>
          </a:xfrm>
          <a:prstGeom prst="rect">
            <a:avLst/>
          </a:prstGeom>
        </p:spPr>
        <p:txBody>
          <a:bodyPr wrap="square">
            <a:spAutoFit/>
          </a:bodyPr>
          <a:lstStyle/>
          <a:p>
            <a:pPr algn="just" fontAlgn="base">
              <a:lnSpc>
                <a:spcPct val="150000"/>
              </a:lnSpc>
            </a:pPr>
            <a:r>
              <a:rPr lang="pt-PT" sz="2800" b="1" dirty="0">
                <a:solidFill>
                  <a:srgbClr val="3D3C3E"/>
                </a:solidFill>
                <a:latin typeface="Times New Roman" panose="02020603050405020304" pitchFamily="18" charset="0"/>
                <a:cs typeface="Times New Roman" panose="02020603050405020304" pitchFamily="18" charset="0"/>
              </a:rPr>
              <a:t>Limitação</a:t>
            </a:r>
            <a:r>
              <a:rPr lang="pt-PT" sz="2800" dirty="0">
                <a:solidFill>
                  <a:srgbClr val="3D3C3E"/>
                </a:solidFill>
                <a:latin typeface="Times New Roman" panose="02020603050405020304" pitchFamily="18" charset="0"/>
                <a:cs typeface="Times New Roman" panose="02020603050405020304" pitchFamily="18" charset="0"/>
              </a:rPr>
              <a:t>: o tempo entre upload de dados deve ser no mínimo de 15 segundos. Se isso for desobedecido, os dados enviados fora deste intervalo serão ignorados.</a:t>
            </a:r>
          </a:p>
        </p:txBody>
      </p:sp>
    </p:spTree>
    <p:extLst>
      <p:ext uri="{BB962C8B-B14F-4D97-AF65-F5344CB8AC3E}">
        <p14:creationId xmlns:p14="http://schemas.microsoft.com/office/powerpoint/2010/main" val="2076980185"/>
      </p:ext>
    </p:extLst>
  </p:cSld>
  <p:clrMapOvr>
    <a:masterClrMapping/>
  </p:clrMapOvr>
</p:sld>
</file>

<file path=ppt/theme/theme1.xml><?xml version="1.0" encoding="utf-8"?>
<a:theme xmlns:a="http://schemas.openxmlformats.org/drawingml/2006/main" name="Haste">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13673</TotalTime>
  <Words>2325</Words>
  <Application>Microsoft Office PowerPoint</Application>
  <PresentationFormat>Ecrã Panorâmico</PresentationFormat>
  <Paragraphs>232</Paragraphs>
  <Slides>45</Slides>
  <Notes>23</Notes>
  <HiddenSlides>0</HiddenSlides>
  <MMClips>0</MMClips>
  <ScaleCrop>false</ScaleCrop>
  <HeadingPairs>
    <vt:vector size="6" baseType="variant">
      <vt:variant>
        <vt:lpstr>Tipos de letra usados</vt:lpstr>
      </vt:variant>
      <vt:variant>
        <vt:i4>9</vt:i4>
      </vt:variant>
      <vt:variant>
        <vt:lpstr>Tema</vt:lpstr>
      </vt:variant>
      <vt:variant>
        <vt:i4>1</vt:i4>
      </vt:variant>
      <vt:variant>
        <vt:lpstr>Títulos dos diapositivos</vt:lpstr>
      </vt:variant>
      <vt:variant>
        <vt:i4>45</vt:i4>
      </vt:variant>
    </vt:vector>
  </HeadingPairs>
  <TitlesOfParts>
    <vt:vector size="55" baseType="lpstr">
      <vt:lpstr>SimSun</vt:lpstr>
      <vt:lpstr>Arial</vt:lpstr>
      <vt:lpstr>Arial Black</vt:lpstr>
      <vt:lpstr>Arial Unicode MS</vt:lpstr>
      <vt:lpstr>Calibri</vt:lpstr>
      <vt:lpstr>Century Gothic</vt:lpstr>
      <vt:lpstr>Courier New</vt:lpstr>
      <vt:lpstr>Times New Roman</vt:lpstr>
      <vt:lpstr>Wingdings 3</vt:lpstr>
      <vt:lpstr>Haste</vt:lpstr>
      <vt:lpstr>Plataforma cloud para IOT - THINGSPEAK</vt:lpstr>
      <vt:lpstr>- IOT:    - Abordagem e evolução: - Plataforma Thingspeak:  - Funcionalidades e plataformas semelhantes; - Tutorial 1 – Criar um canal no Thingspeak; - Tutorial 2 – Como instalar a placa ESP8266 com o IDE do  Arduino. - Tutorial 3 - Como receber dados do Thingspeak no twitter, usando as  App ThingTweet e React; - O meu projeto: “Temperature and light in your home with thingspeak”  ; - Conclusão</vt:lpstr>
      <vt:lpstr> A “Internet of Things” é novo tipo de tecnologia que representa a mais recente explosão  desta era tecnológica.                  </vt:lpstr>
      <vt:lpstr>Apresentação do PowerPoint</vt:lpstr>
      <vt:lpstr>Apresentação do PowerPoint</vt:lpstr>
      <vt:lpstr>Apresentação do PowerPoint</vt:lpstr>
      <vt:lpstr>Com a evolução da IoT emergiram várias Plataformas que merecem destaque pelas suas funcionalidades.    Plataforma Thingspeak:</vt:lpstr>
      <vt:lpstr>Funcionalidades:</vt:lpstr>
      <vt:lpstr>Funcionalidades:</vt:lpstr>
      <vt:lpstr>Plataformas semelhantes:</vt:lpstr>
      <vt:lpstr>Plataformas semelhantes:</vt:lpstr>
      <vt:lpstr>Plataformas semelhantes:</vt:lpstr>
      <vt:lpstr>Apresentação do PowerPoint</vt:lpstr>
      <vt:lpstr>Registos de passagem de Uber com base na sua latitude e longitude.  Permite análise de dados por intervalos periódicos.</vt:lpstr>
      <vt:lpstr>Análise de dados de energia</vt:lpstr>
      <vt:lpstr>Apresentação do PowerPoint</vt:lpstr>
      <vt:lpstr>TUTORIAL 1</vt:lpstr>
      <vt:lpstr>TUTORIAL 1</vt:lpstr>
      <vt:lpstr>TUTORIAL 1</vt:lpstr>
      <vt:lpstr>TUTORIAL 1</vt:lpstr>
      <vt:lpstr>TUTORIAL 1</vt:lpstr>
      <vt:lpstr>TUTORIAL 1</vt:lpstr>
      <vt:lpstr>TUTORIAL 1</vt:lpstr>
      <vt:lpstr>TUTORIAL 2</vt:lpstr>
      <vt:lpstr>TUTORIAL 2</vt:lpstr>
      <vt:lpstr>TUTORIAL 2</vt:lpstr>
      <vt:lpstr>TUTORIAL 2</vt:lpstr>
      <vt:lpstr>TUTORIAL 2</vt:lpstr>
      <vt:lpstr>TUTORIAL 2</vt:lpstr>
      <vt:lpstr>Thingspeak tem uma aplicação chamada “REACT” que fica à escuta num dos seus canais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Plataforma cloud para IOT - THINGSPEAK</dc:title>
  <dc:creator>Reigado</dc:creator>
  <cp:lastModifiedBy>Reigado</cp:lastModifiedBy>
  <cp:revision>140</cp:revision>
  <dcterms:created xsi:type="dcterms:W3CDTF">2017-05-24T18:06:35Z</dcterms:created>
  <dcterms:modified xsi:type="dcterms:W3CDTF">2017-06-18T10:11:17Z</dcterms:modified>
</cp:coreProperties>
</file>