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7"/>
  </p:notesMasterIdLst>
  <p:handoutMasterIdLst>
    <p:handoutMasterId r:id="rId18"/>
  </p:handoutMasterIdLst>
  <p:sldIdLst>
    <p:sldId id="257" r:id="rId3"/>
    <p:sldId id="309" r:id="rId4"/>
    <p:sldId id="311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6906" autoAdjust="0"/>
  </p:normalViewPr>
  <p:slideViewPr>
    <p:cSldViewPr snapToGrid="0">
      <p:cViewPr varScale="1">
        <p:scale>
          <a:sx n="56" d="100"/>
          <a:sy n="56" d="100"/>
        </p:scale>
        <p:origin x="1218" y="6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20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47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7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8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8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9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8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7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707F0D3-86A8-4114-962C-719E1344D139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9990-774F-4D4C-A6A8-5F808CE72C3E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5FD2-0F59-40C3-BA44-545253C12A76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ADC-A029-4D6A-A319-D61101292AF7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03B2-B47F-4A5E-AC58-1386010564BF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216F-2F5E-4540-B586-636C341DA544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955813-9465-4CB7-8E40-FFDB41142540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20EC790-FB44-4DAC-8010-3C251581C33F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56B1-9C58-48CB-AD72-929285ECFD17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7E9-EB9E-4264-B234-DC9CE9D84594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413E-E610-427E-8866-BE62B7708AE2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060C471-2B24-4755-81A1-0CE39862D812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3600" y="4283521"/>
            <a:ext cx="4876800" cy="1752600"/>
          </a:xfrm>
        </p:spPr>
        <p:txBody>
          <a:bodyPr/>
          <a:lstStyle/>
          <a:p>
            <a:r>
              <a:rPr lang="pt-PT" dirty="0">
                <a:solidFill>
                  <a:srgbClr val="0070C0"/>
                </a:solidFill>
              </a:rPr>
              <a:t>Carlos de Matos</a:t>
            </a:r>
          </a:p>
          <a:p>
            <a:r>
              <a:rPr lang="pt-PT" dirty="0">
                <a:solidFill>
                  <a:srgbClr val="0070C0"/>
                </a:solidFill>
              </a:rPr>
              <a:t>José </a:t>
            </a:r>
            <a:r>
              <a:rPr lang="pt-PT" dirty="0" err="1">
                <a:solidFill>
                  <a:srgbClr val="0070C0"/>
                </a:solidFill>
              </a:rPr>
              <a:t>Reigado</a:t>
            </a:r>
            <a:endParaRPr lang="pt-PT" dirty="0">
              <a:solidFill>
                <a:srgbClr val="0070C0"/>
              </a:solidFill>
            </a:endParaRPr>
          </a:p>
          <a:p>
            <a:r>
              <a:rPr lang="pt-PT" dirty="0">
                <a:solidFill>
                  <a:srgbClr val="0070C0"/>
                </a:solidFill>
              </a:rPr>
              <a:t>Luís Ribeiro</a:t>
            </a:r>
          </a:p>
          <a:p>
            <a:r>
              <a:rPr lang="pt-PT" dirty="0">
                <a:solidFill>
                  <a:srgbClr val="0070C0"/>
                </a:solidFill>
              </a:rPr>
              <a:t>Miguel Valério</a:t>
            </a:r>
          </a:p>
          <a:p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/>
              <a:t>HAProxy</a:t>
            </a:r>
            <a:endParaRPr lang="pt-PT" sz="6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7037" y="368652"/>
            <a:ext cx="11277600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Mestrado em Computação Móvel</a:t>
            </a:r>
          </a:p>
          <a:p>
            <a:r>
              <a:rPr lang="pt-PT" b="1" dirty="0"/>
              <a:t>Sistemas distribuídos Móveis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1887"/>
            <a:ext cx="1743456" cy="79248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4600516"/>
            <a:ext cx="11277600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REDE MÓVEL CELULAR: </a:t>
            </a:r>
            <a:r>
              <a:rPr lang="pt-PT" b="1" i="1" dirty="0"/>
              <a:t>LTE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3380" y="630625"/>
            <a:ext cx="45268" cy="501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9" y="630625"/>
            <a:ext cx="4706094" cy="5849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87" y="630625"/>
            <a:ext cx="4206629" cy="53717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1670" y="5977828"/>
            <a:ext cx="7914290" cy="944747"/>
          </a:xfrm>
        </p:spPr>
        <p:txBody>
          <a:bodyPr>
            <a:normAutofit/>
          </a:bodyPr>
          <a:lstStyle/>
          <a:p>
            <a:r>
              <a:rPr lang="pt-PT" sz="1400" dirty="0">
                <a:solidFill>
                  <a:srgbClr val="0070C0"/>
                </a:solidFill>
              </a:rPr>
              <a:t>Nota apenas para o nome da interface que servirá para </a:t>
            </a:r>
            <a:r>
              <a:rPr lang="pt-PT" sz="1400" dirty="0" err="1">
                <a:solidFill>
                  <a:srgbClr val="0070C0"/>
                </a:solidFill>
              </a:rPr>
              <a:t>heartbeat</a:t>
            </a:r>
            <a:r>
              <a:rPr lang="pt-PT" sz="1400" dirty="0">
                <a:solidFill>
                  <a:srgbClr val="0070C0"/>
                </a:solidFill>
              </a:rPr>
              <a:t> (ens38), o endereço IP do nó que o serviço de </a:t>
            </a:r>
            <a:r>
              <a:rPr lang="pt-PT" sz="1400" dirty="0" err="1">
                <a:solidFill>
                  <a:srgbClr val="0070C0"/>
                </a:solidFill>
              </a:rPr>
              <a:t>heartbeat</a:t>
            </a:r>
            <a:r>
              <a:rPr lang="pt-PT" sz="1400" dirty="0">
                <a:solidFill>
                  <a:srgbClr val="0070C0"/>
                </a:solidFill>
              </a:rPr>
              <a:t> monitorizará, e também já no fim do ficheiro, na secção “node </a:t>
            </a:r>
            <a:r>
              <a:rPr lang="pt-PT" sz="1400" dirty="0" err="1">
                <a:solidFill>
                  <a:srgbClr val="0070C0"/>
                </a:solidFill>
              </a:rPr>
              <a:t>nodename</a:t>
            </a:r>
            <a:r>
              <a:rPr lang="pt-PT" sz="1400" dirty="0">
                <a:solidFill>
                  <a:srgbClr val="0070C0"/>
                </a:solidFill>
              </a:rPr>
              <a:t>” colocar o que o comando </a:t>
            </a:r>
            <a:r>
              <a:rPr lang="pt-PT" sz="1400" dirty="0" err="1">
                <a:solidFill>
                  <a:srgbClr val="0070C0"/>
                </a:solidFill>
              </a:rPr>
              <a:t>uname</a:t>
            </a:r>
            <a:r>
              <a:rPr lang="pt-PT" sz="1400" dirty="0">
                <a:solidFill>
                  <a:srgbClr val="0070C0"/>
                </a:solidFill>
              </a:rPr>
              <a:t> -n devolve.</a:t>
            </a:r>
          </a:p>
        </p:txBody>
      </p:sp>
    </p:spTree>
    <p:extLst>
      <p:ext uri="{BB962C8B-B14F-4D97-AF65-F5344CB8AC3E}">
        <p14:creationId xmlns:p14="http://schemas.microsoft.com/office/powerpoint/2010/main" val="31919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1" y="847013"/>
            <a:ext cx="6139992" cy="1092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1" y="2361317"/>
            <a:ext cx="6091374" cy="39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1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1340" y="2272"/>
            <a:ext cx="4918841" cy="1694794"/>
          </a:xfrm>
        </p:spPr>
        <p:txBody>
          <a:bodyPr>
            <a:normAutofit/>
          </a:bodyPr>
          <a:lstStyle/>
          <a:p>
            <a:r>
              <a:rPr lang="pt-PT" sz="2400" b="1" dirty="0">
                <a:solidFill>
                  <a:srgbClr val="0070C0"/>
                </a:solidFill>
              </a:rPr>
              <a:t>TESTES &amp; RESULTADOS</a:t>
            </a:r>
            <a:br>
              <a:rPr lang="pt-PT" sz="2400" dirty="0"/>
            </a:br>
            <a:endParaRPr lang="pt-PT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" t="-9509" r="-433" b="9509"/>
          <a:stretch/>
        </p:blipFill>
        <p:spPr>
          <a:xfrm>
            <a:off x="351170" y="849669"/>
            <a:ext cx="7288319" cy="2984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2" y="3924731"/>
            <a:ext cx="7305467" cy="21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1340" y="2272"/>
            <a:ext cx="4918841" cy="1694794"/>
          </a:xfrm>
        </p:spPr>
        <p:txBody>
          <a:bodyPr>
            <a:normAutofit/>
          </a:bodyPr>
          <a:lstStyle/>
          <a:p>
            <a:r>
              <a:rPr lang="pt-PT" sz="2400" b="1" dirty="0">
                <a:solidFill>
                  <a:srgbClr val="0070C0"/>
                </a:solidFill>
              </a:rPr>
              <a:t>TESTES &amp; RESULTADOS</a:t>
            </a:r>
            <a:br>
              <a:rPr lang="pt-PT" sz="2400" dirty="0"/>
            </a:br>
            <a:endParaRPr lang="pt-PT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1" y="971398"/>
            <a:ext cx="6957567" cy="2749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8" y="3960688"/>
            <a:ext cx="4698614" cy="18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96" y="6065520"/>
            <a:ext cx="174345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73" y="449317"/>
            <a:ext cx="7614744" cy="640468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80849"/>
            <a:ext cx="2538248" cy="4721772"/>
          </a:xfrm>
        </p:spPr>
        <p:txBody>
          <a:bodyPr/>
          <a:lstStyle/>
          <a:p>
            <a:pPr algn="ctr"/>
            <a:r>
              <a:rPr lang="pt-PT" dirty="0" err="1">
                <a:solidFill>
                  <a:srgbClr val="0070C0"/>
                </a:solidFill>
              </a:rPr>
              <a:t>HAProxy</a:t>
            </a:r>
            <a:br>
              <a:rPr lang="pt-PT" dirty="0">
                <a:solidFill>
                  <a:srgbClr val="0070C0"/>
                </a:solidFill>
              </a:rPr>
            </a:br>
            <a:r>
              <a:rPr lang="pt-PT" dirty="0">
                <a:solidFill>
                  <a:srgbClr val="0070C0"/>
                </a:solidFill>
              </a:rPr>
              <a:t>-</a:t>
            </a:r>
            <a:br>
              <a:rPr lang="pt-PT" dirty="0">
                <a:solidFill>
                  <a:srgbClr val="0070C0"/>
                </a:solidFill>
              </a:rPr>
            </a:br>
            <a:r>
              <a:rPr lang="pt-PT" dirty="0">
                <a:solidFill>
                  <a:srgbClr val="0070C0"/>
                </a:solidFill>
              </a:rPr>
              <a:t>Cenário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077" y="717330"/>
            <a:ext cx="11130454" cy="2593429"/>
          </a:xfrm>
        </p:spPr>
        <p:txBody>
          <a:bodyPr>
            <a:normAutofit fontScale="90000"/>
          </a:bodyPr>
          <a:lstStyle/>
          <a:p>
            <a:r>
              <a:rPr lang="pt-PT" sz="2400" b="1" dirty="0"/>
              <a:t>Configuração do balanceador (</a:t>
            </a:r>
            <a:r>
              <a:rPr lang="pt-PT" sz="2400" b="1" i="1" dirty="0" err="1"/>
              <a:t>HAProxy</a:t>
            </a:r>
            <a:r>
              <a:rPr lang="pt-PT" sz="2400" b="1" dirty="0"/>
              <a:t>)</a:t>
            </a:r>
            <a:br>
              <a:rPr lang="pt-PT" sz="2400" dirty="0"/>
            </a:br>
            <a:r>
              <a:rPr lang="pt-PT" sz="2400" dirty="0"/>
              <a:t>O balanceador terá uma interface de rede virtual também na VLAN VMnet3, com o IP 192.168.0.1/24 .</a:t>
            </a:r>
            <a:br>
              <a:rPr lang="pt-PT" sz="2400" dirty="0"/>
            </a:br>
            <a:r>
              <a:rPr lang="pt-PT" sz="2400" dirty="0"/>
              <a:t>Primeiramente a </a:t>
            </a:r>
            <a:r>
              <a:rPr lang="pt-PT" sz="2400" i="1" dirty="0" err="1"/>
              <a:t>farm</a:t>
            </a:r>
            <a:r>
              <a:rPr lang="pt-PT" sz="2400" dirty="0"/>
              <a:t> constituída pelos </a:t>
            </a:r>
            <a:r>
              <a:rPr lang="pt-PT" sz="2400" i="1" dirty="0" err="1"/>
              <a:t>webservers</a:t>
            </a:r>
            <a:r>
              <a:rPr lang="pt-PT" sz="2400" dirty="0"/>
              <a:t> Node1 e Node2, terá um website – </a:t>
            </a:r>
            <a:r>
              <a:rPr lang="pt-PT" sz="2400" dirty="0" err="1"/>
              <a:t>test.dev</a:t>
            </a:r>
            <a:r>
              <a:rPr lang="pt-PT" sz="2400" dirty="0"/>
              <a:t>, replicado em ambos; e um site – </a:t>
            </a:r>
            <a:r>
              <a:rPr lang="pt-PT" sz="2400" dirty="0" err="1"/>
              <a:t>meusite.local</a:t>
            </a:r>
            <a:r>
              <a:rPr lang="pt-PT" sz="2400" dirty="0"/>
              <a:t> apenas no Node1.</a:t>
            </a:r>
            <a:br>
              <a:rPr lang="pt-PT" sz="2400" dirty="0"/>
            </a:br>
            <a:r>
              <a:rPr lang="pt-PT" sz="2400" dirty="0"/>
              <a:t>O </a:t>
            </a:r>
            <a:r>
              <a:rPr lang="pt-PT" sz="2400" dirty="0" err="1"/>
              <a:t>objectivo</a:t>
            </a:r>
            <a:r>
              <a:rPr lang="pt-PT" sz="2400" dirty="0"/>
              <a:t> será através de </a:t>
            </a:r>
            <a:r>
              <a:rPr lang="pt-PT" sz="2400" dirty="0" err="1"/>
              <a:t>ACLs</a:t>
            </a:r>
            <a:r>
              <a:rPr lang="pt-PT" sz="2400" dirty="0"/>
              <a:t> encaminhar os pedidos para o servidor </a:t>
            </a:r>
            <a:r>
              <a:rPr lang="pt-PT" sz="2400" dirty="0" err="1"/>
              <a:t>correcto</a:t>
            </a:r>
            <a:r>
              <a:rPr lang="pt-PT" sz="2400" dirty="0"/>
              <a:t> que contém o </a:t>
            </a:r>
            <a:r>
              <a:rPr lang="pt-PT" sz="2400" dirty="0" err="1"/>
              <a:t>respectivo</a:t>
            </a:r>
            <a:r>
              <a:rPr lang="pt-PT" sz="2400" dirty="0"/>
              <a:t> site.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21971" y="368032"/>
            <a:ext cx="4726573" cy="2341179"/>
          </a:xfrm>
        </p:spPr>
        <p:txBody>
          <a:bodyPr>
            <a:norm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</a:t>
            </a:r>
            <a:r>
              <a:rPr lang="pt-PT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pt-PT" sz="2400" dirty="0">
                <a:solidFill>
                  <a:srgbClr val="0070C0"/>
                </a:solidFill>
              </a:rPr>
              <a:t>Em cada um dos servidores adaptar o código </a:t>
            </a:r>
            <a:r>
              <a:rPr lang="pt-PT" sz="2400" i="1" dirty="0" err="1">
                <a:solidFill>
                  <a:srgbClr val="0070C0"/>
                </a:solidFill>
              </a:rPr>
              <a:t>html</a:t>
            </a:r>
            <a:r>
              <a:rPr lang="pt-PT" sz="2400" dirty="0">
                <a:solidFill>
                  <a:srgbClr val="0070C0"/>
                </a:solidFill>
              </a:rPr>
              <a:t> para o </a:t>
            </a:r>
            <a:r>
              <a:rPr lang="pt-PT" sz="2400" i="1" dirty="0" err="1">
                <a:solidFill>
                  <a:srgbClr val="0070C0"/>
                </a:solidFill>
              </a:rPr>
              <a:t>hostname</a:t>
            </a:r>
            <a:r>
              <a:rPr lang="pt-PT" sz="2400" dirty="0">
                <a:solidFill>
                  <a:srgbClr val="0070C0"/>
                </a:solidFill>
              </a:rPr>
              <a:t> </a:t>
            </a:r>
            <a:r>
              <a:rPr lang="pt-PT" sz="2400" dirty="0" err="1">
                <a:solidFill>
                  <a:srgbClr val="0070C0"/>
                </a:solidFill>
              </a:rPr>
              <a:t>correcto</a:t>
            </a:r>
            <a:r>
              <a:rPr lang="pt-PT" sz="2400" dirty="0">
                <a:solidFill>
                  <a:srgbClr val="0070C0"/>
                </a:solidFill>
              </a:rPr>
              <a:t> do servidor.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" y="474117"/>
            <a:ext cx="5234151" cy="637439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541172" y="3398908"/>
            <a:ext cx="4650828" cy="23411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i="1" dirty="0">
                <a:solidFill>
                  <a:srgbClr val="0070C0"/>
                </a:solidFill>
              </a:rPr>
              <a:t>A Seguir fazer :</a:t>
            </a:r>
          </a:p>
          <a:p>
            <a:endParaRPr lang="pt-PT" sz="2400" i="1" dirty="0">
              <a:solidFill>
                <a:srgbClr val="0070C0"/>
              </a:solidFill>
            </a:endParaRPr>
          </a:p>
          <a:p>
            <a:r>
              <a:rPr lang="pt-PT" sz="2400" i="1" dirty="0" err="1">
                <a:solidFill>
                  <a:srgbClr val="0070C0"/>
                </a:solidFill>
              </a:rPr>
              <a:t>sudo</a:t>
            </a:r>
            <a:r>
              <a:rPr lang="pt-PT" sz="2400" i="1" dirty="0">
                <a:solidFill>
                  <a:srgbClr val="0070C0"/>
                </a:solidFill>
              </a:rPr>
              <a:t> a2ensite </a:t>
            </a:r>
            <a:r>
              <a:rPr lang="pt-PT" sz="2400" i="1" dirty="0" err="1">
                <a:solidFill>
                  <a:srgbClr val="0070C0"/>
                </a:solidFill>
              </a:rPr>
              <a:t>test.dev.conf</a:t>
            </a:r>
            <a:endParaRPr lang="pt-PT" sz="2400" i="1" dirty="0">
              <a:solidFill>
                <a:srgbClr val="0070C0"/>
              </a:solidFill>
            </a:endParaRPr>
          </a:p>
          <a:p>
            <a:endParaRPr lang="pt-PT" sz="2400" dirty="0">
              <a:solidFill>
                <a:srgbClr val="0070C0"/>
              </a:solidFill>
            </a:endParaRPr>
          </a:p>
          <a:p>
            <a:r>
              <a:rPr lang="pt-PT" sz="2400" i="1" dirty="0" err="1">
                <a:solidFill>
                  <a:srgbClr val="0070C0"/>
                </a:solidFill>
              </a:rPr>
              <a:t>sudo</a:t>
            </a:r>
            <a:r>
              <a:rPr lang="pt-PT" sz="2400" i="1" dirty="0">
                <a:solidFill>
                  <a:srgbClr val="0070C0"/>
                </a:solidFill>
              </a:rPr>
              <a:t> </a:t>
            </a:r>
            <a:r>
              <a:rPr lang="pt-PT" sz="2400" i="1" dirty="0" err="1">
                <a:solidFill>
                  <a:srgbClr val="0070C0"/>
                </a:solidFill>
              </a:rPr>
              <a:t>service</a:t>
            </a:r>
            <a:r>
              <a:rPr lang="pt-PT" sz="2400" i="1" dirty="0">
                <a:solidFill>
                  <a:srgbClr val="0070C0"/>
                </a:solidFill>
              </a:rPr>
              <a:t> apache2 </a:t>
            </a:r>
            <a:r>
              <a:rPr lang="pt-PT" sz="2400" i="1" dirty="0" err="1">
                <a:solidFill>
                  <a:srgbClr val="0070C0"/>
                </a:solidFill>
              </a:rPr>
              <a:t>restart</a:t>
            </a:r>
            <a:endParaRPr lang="pt-PT" sz="24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57701" y="3552937"/>
            <a:ext cx="5481144" cy="1978573"/>
          </a:xfrm>
        </p:spPr>
        <p:txBody>
          <a:bodyPr/>
          <a:lstStyle/>
          <a:p>
            <a:r>
              <a:rPr lang="pt-PT" i="1" dirty="0">
                <a:solidFill>
                  <a:srgbClr val="0070C0"/>
                </a:solidFill>
              </a:rPr>
              <a:t>Configuração </a:t>
            </a:r>
            <a:r>
              <a:rPr lang="pt-PT" i="1" dirty="0" err="1">
                <a:solidFill>
                  <a:srgbClr val="0070C0"/>
                </a:solidFill>
              </a:rPr>
              <a:t>HAProxy</a:t>
            </a:r>
            <a:r>
              <a:rPr lang="pt-PT" i="1" dirty="0">
                <a:solidFill>
                  <a:srgbClr val="0070C0"/>
                </a:solidFill>
              </a:rPr>
              <a:t> para os sites </a:t>
            </a:r>
            <a:r>
              <a:rPr lang="pt-PT" i="1" dirty="0" err="1">
                <a:solidFill>
                  <a:srgbClr val="0070C0"/>
                </a:solidFill>
              </a:rPr>
              <a:t>test.dev</a:t>
            </a:r>
            <a:r>
              <a:rPr lang="pt-PT" i="1" dirty="0">
                <a:solidFill>
                  <a:srgbClr val="0070C0"/>
                </a:solidFill>
              </a:rPr>
              <a:t> e </a:t>
            </a:r>
            <a:r>
              <a:rPr lang="pt-PT" i="1" dirty="0" err="1">
                <a:solidFill>
                  <a:srgbClr val="0070C0"/>
                </a:solidFill>
              </a:rPr>
              <a:t>meusite.local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6" y="488731"/>
            <a:ext cx="5398714" cy="6369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98" y="884624"/>
            <a:ext cx="5834750" cy="236307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93380" y="630625"/>
            <a:ext cx="0" cy="30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8" y="810175"/>
            <a:ext cx="5953854" cy="2547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8" y="4165958"/>
            <a:ext cx="4754753" cy="1920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34" y="2404667"/>
            <a:ext cx="5211387" cy="36335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1340" y="2272"/>
            <a:ext cx="4918841" cy="1694794"/>
          </a:xfrm>
        </p:spPr>
        <p:txBody>
          <a:bodyPr>
            <a:normAutofit/>
          </a:bodyPr>
          <a:lstStyle/>
          <a:p>
            <a:r>
              <a:rPr lang="pt-PT" sz="2400" b="1" dirty="0">
                <a:solidFill>
                  <a:srgbClr val="0070C0"/>
                </a:solidFill>
              </a:rPr>
              <a:t>TESTES &amp; RESULTADOS</a:t>
            </a:r>
            <a:br>
              <a:rPr lang="pt-PT" sz="2400" dirty="0"/>
            </a:br>
            <a:endParaRPr lang="pt-PT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1340" y="2272"/>
            <a:ext cx="4918841" cy="1694794"/>
          </a:xfrm>
        </p:spPr>
        <p:txBody>
          <a:bodyPr>
            <a:normAutofit/>
          </a:bodyPr>
          <a:lstStyle/>
          <a:p>
            <a:r>
              <a:rPr lang="pt-PT" sz="2400" b="1" dirty="0">
                <a:solidFill>
                  <a:srgbClr val="0070C0"/>
                </a:solidFill>
              </a:rPr>
              <a:t>TESTES &amp; RESULTADOS</a:t>
            </a:r>
            <a:br>
              <a:rPr lang="pt-PT" sz="2400" dirty="0"/>
            </a:br>
            <a:endParaRPr lang="pt-PT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11" y="849669"/>
            <a:ext cx="7375320" cy="5683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80849"/>
            <a:ext cx="2538248" cy="3066392"/>
          </a:xfrm>
        </p:spPr>
        <p:txBody>
          <a:bodyPr/>
          <a:lstStyle/>
          <a:p>
            <a:pPr algn="ctr"/>
            <a:r>
              <a:rPr lang="pt-PT" dirty="0" err="1">
                <a:solidFill>
                  <a:srgbClr val="0070C0"/>
                </a:solidFill>
              </a:rPr>
              <a:t>HAProxy</a:t>
            </a:r>
            <a:br>
              <a:rPr lang="pt-PT" dirty="0">
                <a:solidFill>
                  <a:srgbClr val="0070C0"/>
                </a:solidFill>
              </a:rPr>
            </a:br>
            <a:r>
              <a:rPr lang="pt-PT" dirty="0">
                <a:solidFill>
                  <a:srgbClr val="0070C0"/>
                </a:solidFill>
              </a:rPr>
              <a:t>-</a:t>
            </a:r>
            <a:br>
              <a:rPr lang="pt-PT" dirty="0">
                <a:solidFill>
                  <a:srgbClr val="0070C0"/>
                </a:solidFill>
              </a:rPr>
            </a:br>
            <a:r>
              <a:rPr lang="pt-PT" dirty="0">
                <a:solidFill>
                  <a:srgbClr val="0070C0"/>
                </a:solidFill>
              </a:rPr>
              <a:t>Cenário 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45" y="480849"/>
            <a:ext cx="8415703" cy="40094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4" y="3428650"/>
            <a:ext cx="6022427" cy="3253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7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3119" y="4083270"/>
            <a:ext cx="5925806" cy="1008992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rgbClr val="0070C0"/>
                </a:solidFill>
              </a:rPr>
              <a:t>caso o </a:t>
            </a:r>
            <a:r>
              <a:rPr lang="pt-PT" sz="1800" dirty="0" err="1">
                <a:solidFill>
                  <a:srgbClr val="0070C0"/>
                </a:solidFill>
              </a:rPr>
              <a:t>floating</a:t>
            </a:r>
            <a:r>
              <a:rPr lang="pt-PT" sz="1800" dirty="0">
                <a:solidFill>
                  <a:srgbClr val="0070C0"/>
                </a:solidFill>
              </a:rPr>
              <a:t> IP não seja o 192.168.0.1, deverá ser alterado na secção </a:t>
            </a:r>
            <a:r>
              <a:rPr lang="pt-PT" sz="1800" b="1" dirty="0" err="1">
                <a:solidFill>
                  <a:srgbClr val="0070C0"/>
                </a:solidFill>
              </a:rPr>
              <a:t>listen</a:t>
            </a:r>
            <a:r>
              <a:rPr lang="pt-PT" sz="1800" b="1" dirty="0">
                <a:solidFill>
                  <a:srgbClr val="0070C0"/>
                </a:solidFill>
              </a:rPr>
              <a:t> </a:t>
            </a:r>
            <a:r>
              <a:rPr lang="pt-PT" sz="1800" b="1" dirty="0" err="1">
                <a:solidFill>
                  <a:srgbClr val="0070C0"/>
                </a:solidFill>
              </a:rPr>
              <a:t>webfarm</a:t>
            </a:r>
            <a:r>
              <a:rPr lang="pt-PT" sz="1800" dirty="0">
                <a:solidFill>
                  <a:srgbClr val="0070C0"/>
                </a:solidFill>
              </a:rPr>
              <a:t>, o endereço IP do campo </a:t>
            </a:r>
            <a:r>
              <a:rPr lang="pt-PT" sz="1800" b="1" dirty="0" err="1">
                <a:solidFill>
                  <a:srgbClr val="0070C0"/>
                </a:solidFill>
              </a:rPr>
              <a:t>bind</a:t>
            </a:r>
            <a:r>
              <a:rPr lang="pt-PT" sz="1800" b="1" dirty="0">
                <a:solidFill>
                  <a:srgbClr val="0070C0"/>
                </a:solidFill>
              </a:rPr>
              <a:t>.</a:t>
            </a:r>
            <a:endParaRPr lang="pt-PT" sz="1800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693380" y="630625"/>
            <a:ext cx="0" cy="30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4" y="6053962"/>
            <a:ext cx="1743456" cy="792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476507"/>
            <a:ext cx="4256689" cy="638455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3074276" y="4540469"/>
            <a:ext cx="2098843" cy="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66" y="759401"/>
            <a:ext cx="5602778" cy="24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180</Words>
  <Application>Microsoft Office PowerPoint</Application>
  <PresentationFormat>Ecrã Panorâmico</PresentationFormat>
  <Paragraphs>52</Paragraphs>
  <Slides>14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Wingdings</vt:lpstr>
      <vt:lpstr>Wingdings 2</vt:lpstr>
      <vt:lpstr>Training presentation</vt:lpstr>
      <vt:lpstr>HAProxy</vt:lpstr>
      <vt:lpstr>HAProxy - Cenário 1</vt:lpstr>
      <vt:lpstr>Configuração do balanceador (HAProxy) O balanceador terá uma interface de rede virtual também na VLAN VMnet3, com o IP 192.168.0.1/24 . Primeiramente a farm constituída pelos webservers Node1 e Node2, terá um website – test.dev, replicado em ambos; e um site – meusite.local apenas no Node1. O objectivo será através de ACLs encaminhar os pedidos para o servidor correcto que contém o respectivo site.</vt:lpstr>
      <vt:lpstr> Em cada um dos servidores adaptar o código html para o hostname correcto do servidor.</vt:lpstr>
      <vt:lpstr>Configuração HAProxy para os sites test.dev e meusite.local</vt:lpstr>
      <vt:lpstr>TESTES &amp; RESULTADOS </vt:lpstr>
      <vt:lpstr>TESTES &amp; RESULTADOS </vt:lpstr>
      <vt:lpstr>HAProxy - Cenário 2</vt:lpstr>
      <vt:lpstr>caso o floating IP não seja o 192.168.0.1, deverá ser alterado na secção listen webfarm, o endereço IP do campo bind.</vt:lpstr>
      <vt:lpstr>Nota apenas para o nome da interface que servirá para heartbeat (ens38), o endereço IP do nó que o serviço de heartbeat monitorizará, e também já no fim do ficheiro, na secção “node nodename” colocar o que o comando uname -n devolve.</vt:lpstr>
      <vt:lpstr>Apresentação do PowerPoint</vt:lpstr>
      <vt:lpstr>TESTES &amp; RESULTADOS </vt:lpstr>
      <vt:lpstr>TESTES &amp; RESULTADOS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2016-10-20T19:47:31Z</dcterms:created>
  <dcterms:modified xsi:type="dcterms:W3CDTF">2016-11-18T22:42:17Z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