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715000" cx="9144000"/>
  <p:notesSz cx="6858000" cy="9144000"/>
  <p:embeddedFontLst>
    <p:embeddedFont>
      <p:font typeface="Quattrocento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h16KaJNbogWonslYEmu4Hl63qE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QuattrocentoSans-regular.fntdata"/><Relationship Id="rId21" Type="http://schemas.openxmlformats.org/officeDocument/2006/relationships/slide" Target="slides/slide16.xml"/><Relationship Id="rId24" Type="http://schemas.openxmlformats.org/officeDocument/2006/relationships/font" Target="fonts/QuattrocentoSans-italic.fntdata"/><Relationship Id="rId23" Type="http://schemas.openxmlformats.org/officeDocument/2006/relationships/font" Target="fonts/Quattrocento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7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7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7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7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7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P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8d3f30777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38d3f30777_0_53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8d3f30777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38d3f30777_0_64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8d3f30777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38d3f30777_0_80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38d3f30777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38d3f30777_1_10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8d3f30777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38d3f30777_0_93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8d3ab836d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238d3ab836d_1_15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8d3ab836d_1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238d3ab836d_1_30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8d3ab836d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38d3ab836d_1_0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8d3f30777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38d3f30777_0_41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8d3f30777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38d3f30777_0_30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>
  <p:cSld name="Cabeçalho da Secçã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/>
        </p:nvSpPr>
        <p:spPr>
          <a:xfrm>
            <a:off x="323849" y="5251420"/>
            <a:ext cx="39601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Biostatistics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Google Shape;13;p19"/>
          <p:cNvSpPr txBox="1"/>
          <p:nvPr/>
        </p:nvSpPr>
        <p:spPr>
          <a:xfrm>
            <a:off x="4860033" y="5247667"/>
            <a:ext cx="39601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June 2022</a:t>
            </a:r>
            <a:endParaRPr/>
          </a:p>
        </p:txBody>
      </p:sp>
      <p:sp>
        <p:nvSpPr>
          <p:cNvPr id="14" name="Google Shape;14;p19"/>
          <p:cNvSpPr txBox="1"/>
          <p:nvPr/>
        </p:nvSpPr>
        <p:spPr>
          <a:xfrm>
            <a:off x="0" y="471820"/>
            <a:ext cx="9144000" cy="36000"/>
          </a:xfrm>
          <a:prstGeom prst="rect">
            <a:avLst/>
          </a:prstGeom>
          <a:solidFill>
            <a:srgbClr val="0594D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9"/>
          <p:cNvSpPr txBox="1"/>
          <p:nvPr/>
        </p:nvSpPr>
        <p:spPr>
          <a:xfrm>
            <a:off x="0" y="5121607"/>
            <a:ext cx="9144000" cy="36000"/>
          </a:xfrm>
          <a:prstGeom prst="rect">
            <a:avLst/>
          </a:prstGeom>
          <a:solidFill>
            <a:srgbClr val="0594D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7891884" y="43062"/>
            <a:ext cx="1000125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1991" y="140744"/>
            <a:ext cx="1014735" cy="23400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hyperlink" Target="http://drive.google.com/file/d/1b8DcpT9-SA9rQq4ke2xx7clnbEBCrIEf/view" TargetMode="External"/><Relationship Id="rId6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7891884" y="43062"/>
            <a:ext cx="1000125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22" name="Google Shape;22;p1"/>
          <p:cNvSpPr txBox="1"/>
          <p:nvPr/>
        </p:nvSpPr>
        <p:spPr>
          <a:xfrm>
            <a:off x="376764" y="3027025"/>
            <a:ext cx="39588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Filipa Costa</a:t>
            </a:r>
            <a:r>
              <a:rPr b="0" i="0" lang="pt-PT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 </a:t>
            </a:r>
            <a:r>
              <a:rPr b="0" i="0" lang="pt-PT" sz="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pt-PT" sz="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b="0" i="0" lang="pt-PT" sz="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b="0" i="0" lang="pt-PT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| </a:t>
            </a:r>
            <a:r>
              <a:rPr lang="pt-PT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filipabcosta@tecnico.ulisboa.pt</a:t>
            </a:r>
            <a:endParaRPr/>
          </a:p>
          <a:p>
            <a:pPr indent="-93345" lvl="0" marL="9334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Miguel Neves</a:t>
            </a:r>
            <a:r>
              <a:rPr b="0" i="0" lang="pt-PT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 </a:t>
            </a:r>
            <a:r>
              <a:rPr b="0" i="0" lang="pt-PT" sz="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pt-PT" sz="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b="0" i="0" lang="pt-PT" sz="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b="0" i="0" lang="pt-PT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| </a:t>
            </a:r>
            <a:r>
              <a:rPr lang="pt-PT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neves.miguel8@gmail.com</a:t>
            </a:r>
            <a:endParaRPr/>
          </a:p>
          <a:p>
            <a:pPr indent="-93345" lvl="0" marL="9334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</a:t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376767" y="795006"/>
            <a:ext cx="47145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2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Predicting the quantity of resources needed for every Civil Protection emergency</a:t>
            </a:r>
            <a:endParaRPr b="1" sz="3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" name="Google Shape;24;p1"/>
          <p:cNvSpPr txBox="1"/>
          <p:nvPr/>
        </p:nvSpPr>
        <p:spPr>
          <a:xfrm>
            <a:off x="376767" y="4669543"/>
            <a:ext cx="3785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DatAttack 2023</a:t>
            </a:r>
            <a:endParaRPr/>
          </a:p>
        </p:txBody>
      </p:sp>
      <p:pic>
        <p:nvPicPr>
          <p:cNvPr id="25" name="Google Shape;2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150" y="2608442"/>
            <a:ext cx="3563524" cy="2375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8149" y="902000"/>
            <a:ext cx="3563526" cy="1592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650" y="5265350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9000" y="5265350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650" y="79963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850" y="43050"/>
            <a:ext cx="1160276" cy="3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8d3f30777_0_53"/>
          <p:cNvSpPr txBox="1"/>
          <p:nvPr>
            <p:ph idx="12" type="sldNum"/>
          </p:nvPr>
        </p:nvSpPr>
        <p:spPr>
          <a:xfrm>
            <a:off x="7891884" y="43062"/>
            <a:ext cx="1000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44" name="Google Shape;144;g238d3f30777_0_53"/>
          <p:cNvSpPr txBox="1"/>
          <p:nvPr/>
        </p:nvSpPr>
        <p:spPr>
          <a:xfrm>
            <a:off x="365681" y="4507132"/>
            <a:ext cx="8651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Figure </a:t>
            </a:r>
            <a:r>
              <a:rPr b="1" lang="pt-PT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r>
              <a:rPr lang="pt-PT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r>
              <a:rPr lang="pt-PT" sz="13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pt-PT" sz="13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Number of resources allocated by Emergency Nature in each type of resource - number of vehicles in the left and number of people in the right.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5" name="Google Shape;145;g238d3f30777_0_53"/>
          <p:cNvSpPr txBox="1"/>
          <p:nvPr/>
        </p:nvSpPr>
        <p:spPr>
          <a:xfrm>
            <a:off x="237023" y="797435"/>
            <a:ext cx="48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Materials and Methods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6" name="Google Shape;146;g238d3f30777_0_53"/>
          <p:cNvSpPr txBox="1"/>
          <p:nvPr/>
        </p:nvSpPr>
        <p:spPr>
          <a:xfrm>
            <a:off x="2223565" y="4137828"/>
            <a:ext cx="4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7" name="Google Shape;147;g238d3f30777_0_53"/>
          <p:cNvSpPr txBox="1"/>
          <p:nvPr/>
        </p:nvSpPr>
        <p:spPr>
          <a:xfrm>
            <a:off x="237023" y="797435"/>
            <a:ext cx="48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</a:t>
            </a:r>
            <a:r>
              <a:rPr b="1" lang="pt-PT" sz="24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Data Exploration &amp; Preparation</a:t>
            </a:r>
            <a:endParaRPr b="1"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8" name="Google Shape;148;g238d3f30777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50" y="5265350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38d3f30777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0" y="5265350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238d3f30777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50" y="79963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238d3f30777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25" y="43050"/>
            <a:ext cx="1160276" cy="3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238d3f30777_0_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537" y="1565700"/>
            <a:ext cx="8043676" cy="28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8d3f30777_0_64"/>
          <p:cNvSpPr txBox="1"/>
          <p:nvPr>
            <p:ph idx="12" type="sldNum"/>
          </p:nvPr>
        </p:nvSpPr>
        <p:spPr>
          <a:xfrm>
            <a:off x="7891884" y="43062"/>
            <a:ext cx="1000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58" name="Google Shape;158;g238d3f30777_0_64"/>
          <p:cNvSpPr txBox="1"/>
          <p:nvPr/>
        </p:nvSpPr>
        <p:spPr>
          <a:xfrm>
            <a:off x="237023" y="797435"/>
            <a:ext cx="48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Materials and Methods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9" name="Google Shape;159;g238d3f30777_0_64"/>
          <p:cNvSpPr txBox="1"/>
          <p:nvPr/>
        </p:nvSpPr>
        <p:spPr>
          <a:xfrm>
            <a:off x="2223565" y="4137828"/>
            <a:ext cx="4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0" name="Google Shape;160;g238d3f30777_0_64"/>
          <p:cNvSpPr txBox="1"/>
          <p:nvPr/>
        </p:nvSpPr>
        <p:spPr>
          <a:xfrm>
            <a:off x="237023" y="797435"/>
            <a:ext cx="48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</a:t>
            </a:r>
            <a:r>
              <a:rPr b="1" lang="pt-PT" sz="24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Data Exploration &amp; Preparation</a:t>
            </a:r>
            <a:endParaRPr b="1"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1" name="Google Shape;161;g238d3f30777_0_64"/>
          <p:cNvSpPr txBox="1"/>
          <p:nvPr/>
        </p:nvSpPr>
        <p:spPr>
          <a:xfrm>
            <a:off x="592775" y="1988925"/>
            <a:ext cx="7067700" cy="22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●"/>
            </a:pPr>
            <a:r>
              <a:rPr lang="pt-PT" sz="1600">
                <a:latin typeface="Quattrocento Sans"/>
                <a:ea typeface="Quattrocento Sans"/>
                <a:cs typeface="Quattrocento Sans"/>
                <a:sym typeface="Quattrocento Sans"/>
              </a:rPr>
              <a:t>We only consider the events which </a:t>
            </a:r>
            <a:r>
              <a:rPr lang="pt-PT" sz="16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EstadoOcorrencia=Encerrado, since this represents 98% of the record;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pt-PT" sz="16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The granularity of Concelho, Freguesia and Localidade was too big; District is the one that will be included in the models because it has less granularity.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g238d3f30777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50" y="5265350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238d3f30777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0" y="5265350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38d3f30777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50" y="79963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238d3f30777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25" y="43050"/>
            <a:ext cx="1160276" cy="3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8d3f30777_0_80"/>
          <p:cNvSpPr txBox="1"/>
          <p:nvPr>
            <p:ph idx="12" type="sldNum"/>
          </p:nvPr>
        </p:nvSpPr>
        <p:spPr>
          <a:xfrm>
            <a:off x="7891884" y="43062"/>
            <a:ext cx="1000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71" name="Google Shape;171;g238d3f30777_0_80"/>
          <p:cNvSpPr txBox="1"/>
          <p:nvPr/>
        </p:nvSpPr>
        <p:spPr>
          <a:xfrm>
            <a:off x="237023" y="797435"/>
            <a:ext cx="48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Materials and Methods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2" name="Google Shape;172;g238d3f30777_0_80"/>
          <p:cNvSpPr txBox="1"/>
          <p:nvPr/>
        </p:nvSpPr>
        <p:spPr>
          <a:xfrm>
            <a:off x="2223565" y="4137828"/>
            <a:ext cx="4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3" name="Google Shape;173;g238d3f30777_0_80"/>
          <p:cNvSpPr txBox="1"/>
          <p:nvPr/>
        </p:nvSpPr>
        <p:spPr>
          <a:xfrm>
            <a:off x="237023" y="797435"/>
            <a:ext cx="48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</a:t>
            </a:r>
            <a:r>
              <a:rPr b="1" lang="pt-PT" sz="24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Data Exploration &amp; Preparation</a:t>
            </a:r>
            <a:endParaRPr b="1"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4" name="Google Shape;174;g238d3f30777_0_80"/>
          <p:cNvSpPr txBox="1"/>
          <p:nvPr/>
        </p:nvSpPr>
        <p:spPr>
          <a:xfrm>
            <a:off x="-70925" y="2782188"/>
            <a:ext cx="7067700" cy="14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●"/>
            </a:pPr>
            <a:r>
              <a:rPr lang="pt-PT" sz="1600">
                <a:latin typeface="Quattrocento Sans"/>
                <a:ea typeface="Quattrocento Sans"/>
                <a:cs typeface="Quattrocento Sans"/>
                <a:sym typeface="Quattrocento Sans"/>
              </a:rPr>
              <a:t>Geographical distribution of allocated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latin typeface="Quattrocento Sans"/>
                <a:ea typeface="Quattrocento Sans"/>
                <a:cs typeface="Quattrocento Sans"/>
                <a:sym typeface="Quattrocento Sans"/>
              </a:rPr>
              <a:t>resources given Month and Civil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latin typeface="Quattrocento Sans"/>
                <a:ea typeface="Quattrocento Sans"/>
                <a:cs typeface="Quattrocento Sans"/>
                <a:sym typeface="Quattrocento Sans"/>
              </a:rPr>
              <a:t>Emergency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g238d3f30777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50" y="5265350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238d3f30777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0" y="5265350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38d3f30777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50" y="79963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238d3f30777_0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25" y="43050"/>
            <a:ext cx="1160276" cy="3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238d3f30777_0_80" title="media_2023-04-22 22-38-30.mk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26475" y="1259125"/>
            <a:ext cx="4965600" cy="37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/>
          <p:nvPr>
            <p:ph idx="12" type="sldNum"/>
          </p:nvPr>
        </p:nvSpPr>
        <p:spPr>
          <a:xfrm>
            <a:off x="7891884" y="43062"/>
            <a:ext cx="1000125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85" name="Google Shape;185;p12"/>
          <p:cNvSpPr txBox="1"/>
          <p:nvPr/>
        </p:nvSpPr>
        <p:spPr>
          <a:xfrm>
            <a:off x="237023" y="797435"/>
            <a:ext cx="48284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 Results and Discussion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86" name="Google Shape;18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988" y="1988800"/>
            <a:ext cx="5107025" cy="276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2"/>
          <p:cNvSpPr txBox="1"/>
          <p:nvPr/>
        </p:nvSpPr>
        <p:spPr>
          <a:xfrm>
            <a:off x="4572001" y="1821598"/>
            <a:ext cx="440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Table </a:t>
            </a:r>
            <a:r>
              <a:rPr b="1" lang="pt-PT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pt-PT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 Results of performance measures  R2 </a:t>
            </a:r>
            <a:r>
              <a:rPr lang="pt-PT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Accuracy on both train and test set.</a:t>
            </a:r>
            <a:r>
              <a:rPr lang="pt-PT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8" name="Google Shape;188;p12"/>
          <p:cNvSpPr txBox="1"/>
          <p:nvPr/>
        </p:nvSpPr>
        <p:spPr>
          <a:xfrm>
            <a:off x="0" y="1740675"/>
            <a:ext cx="4828500" cy="20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Char char="●"/>
            </a:pPr>
            <a:r>
              <a:rPr b="1" lang="pt-PT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Independent Variables: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Month, Distrito, Weekday, Natureza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Char char="●"/>
            </a:pPr>
            <a:r>
              <a:rPr b="1" lang="pt-PT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Dependent Variables:</a:t>
            </a:r>
            <a:r>
              <a:rPr lang="pt-PT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NumeroMeiosTerrestresEnvolvidos, NumeroOperacionaisTerrestresEnvolvidos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50" y="5265350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000" y="5265350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50" y="79963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025" y="43050"/>
            <a:ext cx="1160276" cy="3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>
            <p:ph idx="12" type="sldNum"/>
          </p:nvPr>
        </p:nvSpPr>
        <p:spPr>
          <a:xfrm>
            <a:off x="7891884" y="43062"/>
            <a:ext cx="1000125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98" name="Google Shape;198;p16"/>
          <p:cNvSpPr txBox="1"/>
          <p:nvPr/>
        </p:nvSpPr>
        <p:spPr>
          <a:xfrm>
            <a:off x="237023" y="1402670"/>
            <a:ext cx="8286000" cy="30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Char char="●"/>
            </a:pPr>
            <a:r>
              <a:rPr lang="pt-PT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It was possible to predict the number of people and vehicles needed to be allocated with accuracies of 60% and 78%, respectively;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Char char="●"/>
            </a:pPr>
            <a:r>
              <a:rPr lang="pt-PT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Incêndios and Operações are the civil emergencies that need a higher quantity of resources;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Char char="●"/>
            </a:pPr>
            <a:r>
              <a:rPr lang="pt-PT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number of resources needed to be allocated depends both on the day of the week (Sunday, Monday...) and the Month;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Char char="●"/>
            </a:pPr>
            <a:r>
              <a:rPr lang="pt-PT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quantity of resources needed tends to be higher during the Summer and on Saturdays.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237023" y="797435"/>
            <a:ext cx="48284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4. Conclusions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00" name="Google Shape;2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50" y="5265350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0" y="5265350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50" y="79963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25" y="43050"/>
            <a:ext cx="1160276" cy="3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38d3f30777_1_10"/>
          <p:cNvSpPr txBox="1"/>
          <p:nvPr>
            <p:ph idx="12" type="sldNum"/>
          </p:nvPr>
        </p:nvSpPr>
        <p:spPr>
          <a:xfrm>
            <a:off x="7891884" y="43062"/>
            <a:ext cx="1000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209" name="Google Shape;209;g238d3f30777_1_10"/>
          <p:cNvSpPr txBox="1"/>
          <p:nvPr/>
        </p:nvSpPr>
        <p:spPr>
          <a:xfrm>
            <a:off x="237023" y="797435"/>
            <a:ext cx="48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r>
              <a:rPr b="1" lang="pt-PT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Future Work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0" name="Google Shape;210;g238d3f30777_1_10"/>
          <p:cNvSpPr txBox="1"/>
          <p:nvPr/>
        </p:nvSpPr>
        <p:spPr>
          <a:xfrm>
            <a:off x="164350" y="2037125"/>
            <a:ext cx="8602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Char char="●"/>
            </a:pPr>
            <a:r>
              <a:rPr lang="pt-PT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Including more variables, such as population density and geographical area, could be possible to find more patterns in the data, and consequently improve the prediction models performance;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Char char="●"/>
            </a:pPr>
            <a:r>
              <a:rPr lang="pt-PT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Since Civil Protection emergencies occur every year,  a yearly approach would also be valuable;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Char char="●"/>
            </a:pPr>
            <a:r>
              <a:rPr lang="pt-PT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Perform more methods </a:t>
            </a:r>
            <a:r>
              <a:rPr lang="pt-PT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(e.g. </a:t>
            </a:r>
            <a:r>
              <a:rPr lang="pt-PT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XGBoost)  </a:t>
            </a:r>
            <a:r>
              <a:rPr lang="pt-PT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performance measures;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Char char="●"/>
            </a:pPr>
            <a:r>
              <a:rPr lang="pt-PT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 a more narrower study on the different Concelhos, Freguesias and Localidades.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11" name="Google Shape;211;g238d3f30777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50" y="5265350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238d3f30777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0" y="5265350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238d3f30777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50" y="79963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238d3f30777_1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25" y="43050"/>
            <a:ext cx="1160276" cy="3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38d3f30777_0_93"/>
          <p:cNvSpPr txBox="1"/>
          <p:nvPr>
            <p:ph idx="12" type="sldNum"/>
          </p:nvPr>
        </p:nvSpPr>
        <p:spPr>
          <a:xfrm>
            <a:off x="7891884" y="43062"/>
            <a:ext cx="1000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220" name="Google Shape;220;g238d3f30777_0_93"/>
          <p:cNvSpPr txBox="1"/>
          <p:nvPr/>
        </p:nvSpPr>
        <p:spPr>
          <a:xfrm>
            <a:off x="376764" y="3027025"/>
            <a:ext cx="39588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Filipa Costa</a:t>
            </a:r>
            <a:r>
              <a:rPr b="0" i="0" lang="pt-PT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 </a:t>
            </a:r>
            <a:r>
              <a:rPr b="0" i="0" lang="pt-PT" sz="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pt-PT" sz="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b="0" i="0" lang="pt-PT" sz="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b="0" i="0" lang="pt-PT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| </a:t>
            </a:r>
            <a:r>
              <a:rPr lang="pt-PT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filipabcosta@tecnico.ulisboa.pt</a:t>
            </a:r>
            <a:endParaRPr/>
          </a:p>
          <a:p>
            <a:pPr indent="-93345" lvl="0" marL="9334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Miguel Neves</a:t>
            </a:r>
            <a:r>
              <a:rPr b="0" i="0" lang="pt-PT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 </a:t>
            </a:r>
            <a:r>
              <a:rPr b="0" i="0" lang="pt-PT" sz="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pt-PT" sz="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b="0" i="0" lang="pt-PT" sz="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b="0" i="0" lang="pt-PT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| </a:t>
            </a:r>
            <a:r>
              <a:rPr lang="pt-PT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email</a:t>
            </a:r>
            <a:endParaRPr/>
          </a:p>
          <a:p>
            <a:pPr indent="-93345" lvl="0" marL="9334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</a:t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1" name="Google Shape;221;g238d3f30777_0_93"/>
          <p:cNvSpPr txBox="1"/>
          <p:nvPr/>
        </p:nvSpPr>
        <p:spPr>
          <a:xfrm>
            <a:off x="376767" y="795006"/>
            <a:ext cx="47145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2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Predicting the quantity of resources needed for every Civil Protection emergency</a:t>
            </a:r>
            <a:endParaRPr b="1" sz="3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2" name="Google Shape;222;g238d3f30777_0_93"/>
          <p:cNvSpPr txBox="1"/>
          <p:nvPr/>
        </p:nvSpPr>
        <p:spPr>
          <a:xfrm>
            <a:off x="376767" y="4669543"/>
            <a:ext cx="3785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DATATTACK</a:t>
            </a:r>
            <a:r>
              <a:rPr lang="pt-PT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2023</a:t>
            </a:r>
            <a:endParaRPr/>
          </a:p>
        </p:txBody>
      </p:sp>
      <p:pic>
        <p:nvPicPr>
          <p:cNvPr id="223" name="Google Shape;223;g238d3f30777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150" y="2608442"/>
            <a:ext cx="3563524" cy="2375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238d3f30777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8149" y="902000"/>
            <a:ext cx="3563526" cy="1592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238d3f30777_0_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650" y="5265350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238d3f30777_0_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9000" y="5265350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238d3f30777_0_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650" y="79963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238d3f30777_0_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850" y="43050"/>
            <a:ext cx="1160276" cy="3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idx="12" type="sldNum"/>
          </p:nvPr>
        </p:nvSpPr>
        <p:spPr>
          <a:xfrm>
            <a:off x="7891884" y="43062"/>
            <a:ext cx="1000125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36" name="Google Shape;36;p2"/>
          <p:cNvSpPr txBox="1"/>
          <p:nvPr/>
        </p:nvSpPr>
        <p:spPr>
          <a:xfrm>
            <a:off x="502343" y="2006701"/>
            <a:ext cx="8139300" cy="28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pt-PT" sz="16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Fires, car accidents, and natural catastrophes are responsible for extensive damage and endangering lives;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pt-PT" sz="16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r>
              <a:rPr lang="pt-PT" sz="16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f the necessary resources are known in advance, they can be made available where and when they are needed;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pt-PT" sz="16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Predicting the quantity of resources needed to properly address the emergency situation is important to save lives and reduce damage in such circumstances.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" name="Google Shape;37;p2"/>
          <p:cNvSpPr txBox="1"/>
          <p:nvPr/>
        </p:nvSpPr>
        <p:spPr>
          <a:xfrm>
            <a:off x="237023" y="797435"/>
            <a:ext cx="48284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Introduction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8" name="Google Shape;3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50" y="5265350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0" y="5265350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50" y="43053"/>
            <a:ext cx="1905000" cy="3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25" y="43050"/>
            <a:ext cx="1160276" cy="3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idx="12" type="sldNum"/>
          </p:nvPr>
        </p:nvSpPr>
        <p:spPr>
          <a:xfrm>
            <a:off x="7891884" y="43062"/>
            <a:ext cx="1000125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47" name="Google Shape;47;p3"/>
          <p:cNvSpPr txBox="1"/>
          <p:nvPr/>
        </p:nvSpPr>
        <p:spPr>
          <a:xfrm>
            <a:off x="237023" y="797435"/>
            <a:ext cx="48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</a:t>
            </a:r>
            <a:r>
              <a:rPr b="1" lang="pt-PT" sz="24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Data Exploration &amp; Preparation</a:t>
            </a:r>
            <a:endParaRPr b="1"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" name="Google Shape;48;p3"/>
          <p:cNvSpPr txBox="1"/>
          <p:nvPr/>
        </p:nvSpPr>
        <p:spPr>
          <a:xfrm>
            <a:off x="237036" y="1574527"/>
            <a:ext cx="341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Table 1: </a:t>
            </a:r>
            <a:r>
              <a:rPr lang="pt-PT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Variables belonging to the used dataset, and their description.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9" name="Google Shape;4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5" y="2036213"/>
            <a:ext cx="4701950" cy="291486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"/>
          <p:cNvSpPr txBox="1"/>
          <p:nvPr/>
        </p:nvSpPr>
        <p:spPr>
          <a:xfrm>
            <a:off x="5198400" y="2857500"/>
            <a:ext cx="36024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pt-PT" sz="16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Missing </a:t>
            </a:r>
            <a:r>
              <a:rPr lang="pt-PT" sz="16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values only made up 0.003% of all observations, thus were eliminated;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1" name="Google Shape;5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50" y="5265350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000" y="5265350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50" y="79963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025" y="43050"/>
            <a:ext cx="1160276" cy="3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/>
          <p:nvPr>
            <p:ph idx="12" type="sldNum"/>
          </p:nvPr>
        </p:nvSpPr>
        <p:spPr>
          <a:xfrm>
            <a:off x="7891884" y="43062"/>
            <a:ext cx="1000125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60" name="Google Shape;60;p4"/>
          <p:cNvSpPr txBox="1"/>
          <p:nvPr/>
        </p:nvSpPr>
        <p:spPr>
          <a:xfrm>
            <a:off x="365681" y="4641182"/>
            <a:ext cx="865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Figure 1.1</a:t>
            </a:r>
            <a:r>
              <a:rPr lang="pt-PT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r>
              <a:rPr lang="pt-PT" sz="13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Number of incidents per District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237023" y="797435"/>
            <a:ext cx="48284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Materials and Methods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2223565" y="4137828"/>
            <a:ext cx="4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237023" y="797435"/>
            <a:ext cx="48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</a:t>
            </a:r>
            <a:r>
              <a:rPr b="1" lang="pt-PT" sz="24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Data Exploration &amp; Preparation</a:t>
            </a:r>
            <a:endParaRPr b="1"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4" name="Google Shape;6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50" y="5265350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0" y="5265350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50" y="79963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25" y="43050"/>
            <a:ext cx="1160276" cy="3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7465" y="1488247"/>
            <a:ext cx="6187834" cy="292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8d3ab836d_1_15"/>
          <p:cNvSpPr txBox="1"/>
          <p:nvPr>
            <p:ph idx="12" type="sldNum"/>
          </p:nvPr>
        </p:nvSpPr>
        <p:spPr>
          <a:xfrm>
            <a:off x="7891884" y="43062"/>
            <a:ext cx="1000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74" name="Google Shape;74;g238d3ab836d_1_15"/>
          <p:cNvSpPr txBox="1"/>
          <p:nvPr/>
        </p:nvSpPr>
        <p:spPr>
          <a:xfrm>
            <a:off x="365681" y="4641182"/>
            <a:ext cx="865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Figure 1.2</a:t>
            </a:r>
            <a:r>
              <a:rPr lang="pt-PT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r>
              <a:rPr lang="pt-PT" sz="13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Number of incidents per District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" name="Google Shape;75;g238d3ab836d_1_15"/>
          <p:cNvSpPr txBox="1"/>
          <p:nvPr/>
        </p:nvSpPr>
        <p:spPr>
          <a:xfrm>
            <a:off x="237023" y="797435"/>
            <a:ext cx="48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Materials and Methods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" name="Google Shape;76;g238d3ab836d_1_15"/>
          <p:cNvSpPr txBox="1"/>
          <p:nvPr/>
        </p:nvSpPr>
        <p:spPr>
          <a:xfrm>
            <a:off x="2223565" y="4137828"/>
            <a:ext cx="4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" name="Google Shape;77;g238d3ab836d_1_15"/>
          <p:cNvSpPr txBox="1"/>
          <p:nvPr/>
        </p:nvSpPr>
        <p:spPr>
          <a:xfrm>
            <a:off x="237023" y="797435"/>
            <a:ext cx="48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</a:t>
            </a:r>
            <a:r>
              <a:rPr b="1" lang="pt-PT" sz="24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Data Exploration &amp; Preparation</a:t>
            </a:r>
            <a:endParaRPr b="1"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8" name="Google Shape;78;g238d3ab836d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50" y="5265350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238d3ab836d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0" y="5265350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g238d3ab836d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50" y="79963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238d3ab836d_1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25" y="43050"/>
            <a:ext cx="1160276" cy="3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g238d3ab836d_1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8825" y="1432288"/>
            <a:ext cx="6325103" cy="3139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8d3ab836d_1_30"/>
          <p:cNvSpPr txBox="1"/>
          <p:nvPr>
            <p:ph idx="12" type="sldNum"/>
          </p:nvPr>
        </p:nvSpPr>
        <p:spPr>
          <a:xfrm>
            <a:off x="7891884" y="43062"/>
            <a:ext cx="1000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88" name="Google Shape;88;g238d3ab836d_1_30"/>
          <p:cNvSpPr txBox="1"/>
          <p:nvPr/>
        </p:nvSpPr>
        <p:spPr>
          <a:xfrm>
            <a:off x="365681" y="4641182"/>
            <a:ext cx="865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Figure 1.3</a:t>
            </a:r>
            <a:r>
              <a:rPr lang="pt-PT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r>
              <a:rPr lang="pt-PT" sz="13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Number of incidents per Month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9" name="Google Shape;89;g238d3ab836d_1_30"/>
          <p:cNvSpPr txBox="1"/>
          <p:nvPr/>
        </p:nvSpPr>
        <p:spPr>
          <a:xfrm>
            <a:off x="237023" y="797435"/>
            <a:ext cx="48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Materials and Methods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" name="Google Shape;90;g238d3ab836d_1_30"/>
          <p:cNvSpPr txBox="1"/>
          <p:nvPr/>
        </p:nvSpPr>
        <p:spPr>
          <a:xfrm>
            <a:off x="2223565" y="4137828"/>
            <a:ext cx="4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" name="Google Shape;91;g238d3ab836d_1_30"/>
          <p:cNvSpPr txBox="1"/>
          <p:nvPr/>
        </p:nvSpPr>
        <p:spPr>
          <a:xfrm>
            <a:off x="237023" y="797435"/>
            <a:ext cx="48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</a:t>
            </a:r>
            <a:r>
              <a:rPr b="1" lang="pt-PT" sz="24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Data Exploration &amp; Preparation</a:t>
            </a:r>
            <a:endParaRPr b="1"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2" name="Google Shape;92;g238d3ab836d_1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50" y="5265350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238d3ab836d_1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0" y="5265350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238d3ab836d_1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50" y="79963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238d3ab836d_1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25" y="43050"/>
            <a:ext cx="1160276" cy="3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238d3ab836d_1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575" y="1576021"/>
            <a:ext cx="7708150" cy="2931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8d3ab836d_1_0"/>
          <p:cNvSpPr txBox="1"/>
          <p:nvPr>
            <p:ph idx="12" type="sldNum"/>
          </p:nvPr>
        </p:nvSpPr>
        <p:spPr>
          <a:xfrm>
            <a:off x="7891884" y="43062"/>
            <a:ext cx="1000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02" name="Google Shape;102;g238d3ab836d_1_0"/>
          <p:cNvSpPr txBox="1"/>
          <p:nvPr/>
        </p:nvSpPr>
        <p:spPr>
          <a:xfrm>
            <a:off x="365681" y="4641182"/>
            <a:ext cx="865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Figure 1</a:t>
            </a:r>
            <a:r>
              <a:rPr lang="pt-PT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r>
              <a:rPr lang="pt-PT" sz="13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Number of observations by quantity of resources needed to be allocated, in each type of resource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3" name="Google Shape;103;g238d3ab836d_1_0"/>
          <p:cNvSpPr txBox="1"/>
          <p:nvPr/>
        </p:nvSpPr>
        <p:spPr>
          <a:xfrm>
            <a:off x="237023" y="797435"/>
            <a:ext cx="48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Materials and Methods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4" name="Google Shape;104;g238d3ab836d_1_0"/>
          <p:cNvSpPr txBox="1"/>
          <p:nvPr/>
        </p:nvSpPr>
        <p:spPr>
          <a:xfrm>
            <a:off x="2223565" y="4137828"/>
            <a:ext cx="4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5" name="Google Shape;105;g238d3ab836d_1_0"/>
          <p:cNvSpPr txBox="1"/>
          <p:nvPr/>
        </p:nvSpPr>
        <p:spPr>
          <a:xfrm>
            <a:off x="237023" y="797435"/>
            <a:ext cx="48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</a:t>
            </a:r>
            <a:r>
              <a:rPr b="1" lang="pt-PT" sz="24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Data Exploration &amp; Preparation</a:t>
            </a:r>
            <a:endParaRPr b="1"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6" name="Google Shape;106;g238d3ab836d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912" y="1330001"/>
            <a:ext cx="4996176" cy="32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238d3ab836d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50" y="5265350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238d3ab836d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000" y="5265350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238d3ab836d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50" y="79963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38d3ab836d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025" y="43050"/>
            <a:ext cx="1160276" cy="3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8d3f30777_0_41"/>
          <p:cNvSpPr txBox="1"/>
          <p:nvPr>
            <p:ph idx="12" type="sldNum"/>
          </p:nvPr>
        </p:nvSpPr>
        <p:spPr>
          <a:xfrm>
            <a:off x="7891884" y="43062"/>
            <a:ext cx="1000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6" name="Google Shape;116;g238d3f30777_0_41"/>
          <p:cNvSpPr txBox="1"/>
          <p:nvPr/>
        </p:nvSpPr>
        <p:spPr>
          <a:xfrm>
            <a:off x="365681" y="4507132"/>
            <a:ext cx="865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Figure </a:t>
            </a:r>
            <a:r>
              <a:rPr b="1" lang="pt-PT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pt-PT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r>
              <a:rPr lang="pt-PT" sz="13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Number of </a:t>
            </a:r>
            <a:r>
              <a:rPr lang="pt-PT" sz="13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Number of resources alocated by Month in each type of resource - number of vehicles in the left and number of people in the right.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7" name="Google Shape;117;g238d3f30777_0_41"/>
          <p:cNvSpPr txBox="1"/>
          <p:nvPr/>
        </p:nvSpPr>
        <p:spPr>
          <a:xfrm>
            <a:off x="237023" y="797435"/>
            <a:ext cx="48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Materials and Methods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" name="Google Shape;118;g238d3f30777_0_41"/>
          <p:cNvSpPr txBox="1"/>
          <p:nvPr/>
        </p:nvSpPr>
        <p:spPr>
          <a:xfrm>
            <a:off x="2223565" y="4137828"/>
            <a:ext cx="4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9" name="Google Shape;119;g238d3f30777_0_41"/>
          <p:cNvSpPr txBox="1"/>
          <p:nvPr/>
        </p:nvSpPr>
        <p:spPr>
          <a:xfrm>
            <a:off x="237023" y="797435"/>
            <a:ext cx="48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</a:t>
            </a:r>
            <a:r>
              <a:rPr b="1" lang="pt-PT" sz="24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Data Exploration &amp; Preparation</a:t>
            </a:r>
            <a:endParaRPr b="1"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0" name="Google Shape;120;g238d3f30777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75" y="1606525"/>
            <a:ext cx="7877601" cy="268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38d3f30777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50" y="5265350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238d3f30777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000" y="5265350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238d3f30777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50" y="79963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238d3f30777_0_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025" y="43050"/>
            <a:ext cx="1160276" cy="3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8d3f30777_0_30"/>
          <p:cNvSpPr txBox="1"/>
          <p:nvPr>
            <p:ph idx="12" type="sldNum"/>
          </p:nvPr>
        </p:nvSpPr>
        <p:spPr>
          <a:xfrm>
            <a:off x="7891884" y="43062"/>
            <a:ext cx="1000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30" name="Google Shape;130;g238d3f30777_0_30"/>
          <p:cNvSpPr txBox="1"/>
          <p:nvPr/>
        </p:nvSpPr>
        <p:spPr>
          <a:xfrm>
            <a:off x="365681" y="4507132"/>
            <a:ext cx="8651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Figure </a:t>
            </a:r>
            <a:r>
              <a:rPr b="1" lang="pt-PT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r>
              <a:rPr lang="pt-PT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r>
              <a:rPr lang="pt-PT" sz="13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Number of resources allocated by Day of the Week in each type of resource - number of vehicles in the left and number of people in the right.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" name="Google Shape;131;g238d3f30777_0_30"/>
          <p:cNvSpPr txBox="1"/>
          <p:nvPr/>
        </p:nvSpPr>
        <p:spPr>
          <a:xfrm>
            <a:off x="237023" y="797435"/>
            <a:ext cx="48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Materials and Methods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2" name="Google Shape;132;g238d3f30777_0_30"/>
          <p:cNvSpPr txBox="1"/>
          <p:nvPr/>
        </p:nvSpPr>
        <p:spPr>
          <a:xfrm>
            <a:off x="2223565" y="4137828"/>
            <a:ext cx="4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" name="Google Shape;133;g238d3f30777_0_30"/>
          <p:cNvSpPr txBox="1"/>
          <p:nvPr/>
        </p:nvSpPr>
        <p:spPr>
          <a:xfrm>
            <a:off x="237023" y="797435"/>
            <a:ext cx="48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</a:t>
            </a:r>
            <a:r>
              <a:rPr b="1" lang="pt-PT" sz="24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Data Exploration &amp; Preparation</a:t>
            </a:r>
            <a:endParaRPr b="1"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4" name="Google Shape;134;g238d3f30777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50" y="5265350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38d3f30777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0" y="5265350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38d3f30777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50" y="79963"/>
            <a:ext cx="1905000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38d3f30777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25" y="43050"/>
            <a:ext cx="1160276" cy="3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238d3f30777_0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475" y="1668789"/>
            <a:ext cx="8455050" cy="2604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2010-04-14T09:38:56Z</dcterms:created>
  <dc:creator>Grupo 4 - Bioest2122</dc:creator>
</cp:coreProperties>
</file>