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armattan" charset="1" panose="01000503000000020003"/>
      <p:regular r:id="rId13"/>
    </p:embeddedFont>
    <p:embeddedFont>
      <p:font typeface="Maragsa" charset="1" panose="00000000000000000000"/>
      <p:regular r:id="rId14"/>
    </p:embeddedFont>
    <p:embeddedFont>
      <p:font typeface="Assistan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51484" y="7109312"/>
            <a:ext cx="11385031" cy="183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5"/>
              </a:lnSpc>
            </a:pPr>
            <a:r>
              <a:rPr lang="en-US" sz="7115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Orie Esra Yuwangga / 22081010113 </a:t>
            </a:r>
          </a:p>
          <a:p>
            <a:pPr algn="ctr">
              <a:lnSpc>
                <a:spcPts val="7115"/>
              </a:lnSpc>
            </a:pPr>
            <a:r>
              <a:rPr lang="en-US" sz="7115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Riset Informatika 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3742" y="2415381"/>
            <a:ext cx="14440516" cy="421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56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ANALISIS EFEKTIVITAS MODEL LSTM UNTUK PREDIKSI HARGA SAHAM BBRI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25841" y="4169719"/>
            <a:ext cx="13636318" cy="391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8"/>
              </a:lnSpc>
            </a:pPr>
            <a:r>
              <a:rPr lang="en-US" sz="4131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Harga saham di pasar modal Indonesia sangat fluktuatif dan sulit diprediksi. </a:t>
            </a:r>
            <a:r>
              <a:rPr lang="en-US" sz="4131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Metode LSTM digunakan karena mampu mengenali pola pada data waktu (time series). Penelitian ini menganalisis efektivitas LSTM dalam memprediksi harga saham agar membantu investor mengambil keputusan yang lebih akurat.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88145" y="1952972"/>
            <a:ext cx="10711709" cy="169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7"/>
              </a:lnSpc>
            </a:pPr>
            <a:r>
              <a:rPr lang="en-US" sz="9862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LATAR BELAKANG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25841" y="4085199"/>
            <a:ext cx="13636318" cy="469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8"/>
              </a:lnSpc>
            </a:pPr>
            <a:r>
              <a:rPr lang="en-US" sz="4131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1. Bagaimana proses penerapan metode Long Short-Term Memory (LSTM) dalam memprediksi harga saham di pasar modal Indonesia?</a:t>
            </a:r>
          </a:p>
          <a:p>
            <a:pPr algn="ctr">
              <a:lnSpc>
                <a:spcPts val="6238"/>
              </a:lnSpc>
            </a:pPr>
            <a:r>
              <a:rPr lang="en-US" sz="4131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2. Seberapa tinggi tingkat akurasi model LSTM dalam memprediksi harga saham berdasarkan data historis?</a:t>
            </a:r>
          </a:p>
          <a:p>
            <a:pPr algn="ctr">
              <a:lnSpc>
                <a:spcPts val="6238"/>
              </a:lnSpc>
            </a:pPr>
            <a:r>
              <a:rPr lang="en-US" sz="4131">
                <a:solidFill>
                  <a:srgbClr val="230E0E"/>
                </a:solidFill>
                <a:latin typeface="Harmattan"/>
                <a:ea typeface="Harmattan"/>
                <a:cs typeface="Harmattan"/>
                <a:sym typeface="Harmattan"/>
              </a:rPr>
              <a:t>3. Bagaimana efektivitas model LSTM dibandingkan dengan metode prediksi lainnya (metode ARIMA dan GRU)?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7526" y="1952972"/>
            <a:ext cx="11652948" cy="169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7"/>
              </a:lnSpc>
            </a:pPr>
            <a:r>
              <a:rPr lang="en-US" sz="9862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RUMUSAN MASALAH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64769" y="612874"/>
            <a:ext cx="7176620" cy="9258300"/>
            <a:chOff x="0" y="0"/>
            <a:chExt cx="1890139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0139" cy="2438400"/>
            </a:xfrm>
            <a:custGeom>
              <a:avLst/>
              <a:gdLst/>
              <a:ahLst/>
              <a:cxnLst/>
              <a:rect r="r" b="b" t="t" l="l"/>
              <a:pathLst>
                <a:path h="2438400" w="1890139">
                  <a:moveTo>
                    <a:pt x="0" y="0"/>
                  </a:moveTo>
                  <a:lnTo>
                    <a:pt x="1890139" y="0"/>
                  </a:lnTo>
                  <a:lnTo>
                    <a:pt x="189013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FD0B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90139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30632" y="826313"/>
            <a:ext cx="6244896" cy="8831420"/>
          </a:xfrm>
          <a:custGeom>
            <a:avLst/>
            <a:gdLst/>
            <a:ahLst/>
            <a:cxnLst/>
            <a:rect r="r" b="b" t="t" l="l"/>
            <a:pathLst>
              <a:path h="8831420" w="6244896">
                <a:moveTo>
                  <a:pt x="0" y="0"/>
                </a:moveTo>
                <a:lnTo>
                  <a:pt x="6244896" y="0"/>
                </a:lnTo>
                <a:lnTo>
                  <a:pt x="6244896" y="8831421"/>
                </a:lnTo>
                <a:lnTo>
                  <a:pt x="0" y="8831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0934" y="4569638"/>
            <a:ext cx="8503066" cy="16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JURNAL ACUAN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98620" y="3076001"/>
            <a:ext cx="11890760" cy="1687048"/>
            <a:chOff x="0" y="0"/>
            <a:chExt cx="3131723" cy="4443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1723" cy="444325"/>
            </a:xfrm>
            <a:custGeom>
              <a:avLst/>
              <a:gdLst/>
              <a:ahLst/>
              <a:cxnLst/>
              <a:rect r="r" b="b" t="t" l="l"/>
              <a:pathLst>
                <a:path h="444325" w="3131723">
                  <a:moveTo>
                    <a:pt x="0" y="0"/>
                  </a:moveTo>
                  <a:lnTo>
                    <a:pt x="3131723" y="0"/>
                  </a:lnTo>
                  <a:lnTo>
                    <a:pt x="3131723" y="444325"/>
                  </a:lnTo>
                  <a:lnTo>
                    <a:pt x="0" y="444325"/>
                  </a:lnTo>
                  <a:close/>
                </a:path>
              </a:pathLst>
            </a:custGeom>
            <a:solidFill>
              <a:srgbClr val="DFD0B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31723" cy="48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447" y="3330142"/>
            <a:ext cx="10823106" cy="109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3"/>
              </a:lnSpc>
            </a:pPr>
            <a:r>
              <a:rPr lang="en-US" sz="2962">
                <a:solidFill>
                  <a:srgbClr val="230E0E"/>
                </a:solidFill>
                <a:latin typeface="Assistant"/>
                <a:ea typeface="Assistant"/>
                <a:cs typeface="Assistant"/>
                <a:sym typeface="Assistant"/>
              </a:rPr>
              <a:t>1. Sebagian besar penelitian sebelumnya hanya fokus pada akurasi prediksi, tanpa mengukur efektivitas model secara komprehensif.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11820" y="1440864"/>
            <a:ext cx="8064361" cy="16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RESEARCH GAP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198620" y="5420130"/>
            <a:ext cx="11890760" cy="1687048"/>
            <a:chOff x="0" y="0"/>
            <a:chExt cx="3131723" cy="4443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31723" cy="444325"/>
            </a:xfrm>
            <a:custGeom>
              <a:avLst/>
              <a:gdLst/>
              <a:ahLst/>
              <a:cxnLst/>
              <a:rect r="r" b="b" t="t" l="l"/>
              <a:pathLst>
                <a:path h="444325" w="3131723">
                  <a:moveTo>
                    <a:pt x="0" y="0"/>
                  </a:moveTo>
                  <a:lnTo>
                    <a:pt x="3131723" y="0"/>
                  </a:lnTo>
                  <a:lnTo>
                    <a:pt x="3131723" y="444325"/>
                  </a:lnTo>
                  <a:lnTo>
                    <a:pt x="0" y="444325"/>
                  </a:lnTo>
                  <a:close/>
                </a:path>
              </a:pathLst>
            </a:custGeom>
            <a:solidFill>
              <a:srgbClr val="DFD0B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131723" cy="48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32447" y="5334405"/>
            <a:ext cx="10823106" cy="16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3"/>
              </a:lnSpc>
            </a:pPr>
            <a:r>
              <a:rPr lang="en-US" sz="2962">
                <a:solidFill>
                  <a:srgbClr val="230E0E"/>
                </a:solidFill>
                <a:latin typeface="Assistant"/>
                <a:ea typeface="Assistant"/>
                <a:cs typeface="Assistant"/>
                <a:sym typeface="Assistant"/>
              </a:rPr>
              <a:t>2. Pengaruh parameter model (epoch, learning rate, jumlah neuron) terhadap efektivitas hasil prediksi belum banyak dieksplorasi secara sistematis.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198620" y="7764402"/>
            <a:ext cx="11890760" cy="1687048"/>
            <a:chOff x="0" y="0"/>
            <a:chExt cx="3131723" cy="4443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31723" cy="444325"/>
            </a:xfrm>
            <a:custGeom>
              <a:avLst/>
              <a:gdLst/>
              <a:ahLst/>
              <a:cxnLst/>
              <a:rect r="r" b="b" t="t" l="l"/>
              <a:pathLst>
                <a:path h="444325" w="3131723">
                  <a:moveTo>
                    <a:pt x="0" y="0"/>
                  </a:moveTo>
                  <a:lnTo>
                    <a:pt x="3131723" y="0"/>
                  </a:lnTo>
                  <a:lnTo>
                    <a:pt x="3131723" y="444325"/>
                  </a:lnTo>
                  <a:lnTo>
                    <a:pt x="0" y="444325"/>
                  </a:lnTo>
                  <a:close/>
                </a:path>
              </a:pathLst>
            </a:custGeom>
            <a:solidFill>
              <a:srgbClr val="DFD0B8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131723" cy="48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732447" y="8018543"/>
            <a:ext cx="10823106" cy="109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3"/>
              </a:lnSpc>
            </a:pPr>
            <a:r>
              <a:rPr lang="en-US" sz="2962">
                <a:solidFill>
                  <a:srgbClr val="230E0E"/>
                </a:solidFill>
                <a:latin typeface="Assistant"/>
                <a:ea typeface="Assistant"/>
                <a:cs typeface="Assistant"/>
                <a:sym typeface="Assistant"/>
              </a:rPr>
              <a:t>3. Kurangnya pembahasan tentang waktu komputasi dan efisiensi model sebagai salah satu faktor efektivitas sistem prediksi saham.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97131" y="3076001"/>
            <a:ext cx="9893739" cy="6604070"/>
          </a:xfrm>
          <a:custGeom>
            <a:avLst/>
            <a:gdLst/>
            <a:ahLst/>
            <a:cxnLst/>
            <a:rect r="r" b="b" t="t" l="l"/>
            <a:pathLst>
              <a:path h="6604070" w="9893739">
                <a:moveTo>
                  <a:pt x="0" y="0"/>
                </a:moveTo>
                <a:lnTo>
                  <a:pt x="9893738" y="0"/>
                </a:lnTo>
                <a:lnTo>
                  <a:pt x="9893738" y="6604071"/>
                </a:lnTo>
                <a:lnTo>
                  <a:pt x="0" y="6604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74065" y="1440864"/>
            <a:ext cx="6139870" cy="16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MINDMAP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7B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ECD4"/>
            </a:solidFill>
            <a:ln w="171450" cap="sq">
              <a:solidFill>
                <a:srgbClr val="DFD0B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48318" y="3647139"/>
            <a:ext cx="12991364" cy="265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31"/>
              </a:lnSpc>
            </a:pPr>
            <a:r>
              <a:rPr lang="en-US" sz="15594">
                <a:solidFill>
                  <a:srgbClr val="230E0E"/>
                </a:solidFill>
                <a:latin typeface="Maragsa"/>
                <a:ea typeface="Maragsa"/>
                <a:cs typeface="Maragsa"/>
                <a:sym typeface="Maragsa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DAG25_4oD4w</dc:identifier>
  <dcterms:modified xsi:type="dcterms:W3CDTF">2011-08-01T06:04:30Z</dcterms:modified>
  <cp:revision>1</cp:revision>
  <dc:title>PPT RISET INFORMATIKA-H</dc:title>
</cp:coreProperties>
</file>